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62" r:id="rId3"/>
    <p:sldId id="263" r:id="rId4"/>
    <p:sldId id="264" r:id="rId5"/>
    <p:sldId id="265" r:id="rId6"/>
    <p:sldId id="266" r:id="rId7"/>
    <p:sldId id="271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7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" initials="Kev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C7CB"/>
    <a:srgbClr val="FF0000"/>
    <a:srgbClr val="FA0691"/>
    <a:srgbClr val="008000"/>
    <a:srgbClr val="CCECFF"/>
    <a:srgbClr val="FFCC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2" autoAdjust="0"/>
    <p:restoredTop sz="94541" autoAdjust="0"/>
  </p:normalViewPr>
  <p:slideViewPr>
    <p:cSldViewPr>
      <p:cViewPr varScale="1">
        <p:scale>
          <a:sx n="124" d="100"/>
          <a:sy n="124" d="100"/>
        </p:scale>
        <p:origin x="280" y="168"/>
      </p:cViewPr>
      <p:guideLst>
        <p:guide orient="horz" pos="2133"/>
        <p:guide pos="290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8" Type="http://schemas.openxmlformats.org/officeDocument/2006/relationships/slide" Target="slides/slide8.xml"/><Relationship Id="rId7" Type="http://schemas.openxmlformats.org/officeDocument/2006/relationships/slide" Target="slides/slide7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3" Type="http://schemas.openxmlformats.org/officeDocument/2006/relationships/slide" Target="slides/slide45.xml"/><Relationship Id="rId42" Type="http://schemas.openxmlformats.org/officeDocument/2006/relationships/slide" Target="slides/slide44.xml"/><Relationship Id="rId41" Type="http://schemas.openxmlformats.org/officeDocument/2006/relationships/slide" Target="slides/slide43.xml"/><Relationship Id="rId40" Type="http://schemas.openxmlformats.org/officeDocument/2006/relationships/slide" Target="slides/slide42.xml"/><Relationship Id="rId4" Type="http://schemas.openxmlformats.org/officeDocument/2006/relationships/slide" Target="slides/slide4.xml"/><Relationship Id="rId39" Type="http://schemas.openxmlformats.org/officeDocument/2006/relationships/slide" Target="slides/slide41.xml"/><Relationship Id="rId38" Type="http://schemas.openxmlformats.org/officeDocument/2006/relationships/slide" Target="slides/slide40.xml"/><Relationship Id="rId37" Type="http://schemas.openxmlformats.org/officeDocument/2006/relationships/slide" Target="slides/slide37.xml"/><Relationship Id="rId36" Type="http://schemas.openxmlformats.org/officeDocument/2006/relationships/slide" Target="slides/slide36.xml"/><Relationship Id="rId35" Type="http://schemas.openxmlformats.org/officeDocument/2006/relationships/slide" Target="slides/slide35.xml"/><Relationship Id="rId34" Type="http://schemas.openxmlformats.org/officeDocument/2006/relationships/slide" Target="slides/slide34.xml"/><Relationship Id="rId33" Type="http://schemas.openxmlformats.org/officeDocument/2006/relationships/slide" Target="slides/slide33.xml"/><Relationship Id="rId32" Type="http://schemas.openxmlformats.org/officeDocument/2006/relationships/slide" Target="slides/slide32.xml"/><Relationship Id="rId31" Type="http://schemas.openxmlformats.org/officeDocument/2006/relationships/slide" Target="slides/slide31.xml"/><Relationship Id="rId30" Type="http://schemas.openxmlformats.org/officeDocument/2006/relationships/slide" Target="slides/slide30.xml"/><Relationship Id="rId3" Type="http://schemas.openxmlformats.org/officeDocument/2006/relationships/slide" Target="slides/slide3.xml"/><Relationship Id="rId29" Type="http://schemas.openxmlformats.org/officeDocument/2006/relationships/slide" Target="slides/slide29.xml"/><Relationship Id="rId28" Type="http://schemas.openxmlformats.org/officeDocument/2006/relationships/slide" Target="slides/slide28.xml"/><Relationship Id="rId27" Type="http://schemas.openxmlformats.org/officeDocument/2006/relationships/slide" Target="slides/slide27.xml"/><Relationship Id="rId26" Type="http://schemas.openxmlformats.org/officeDocument/2006/relationships/slide" Target="slides/slide26.xml"/><Relationship Id="rId25" Type="http://schemas.openxmlformats.org/officeDocument/2006/relationships/slide" Target="slides/slide25.xml"/><Relationship Id="rId24" Type="http://schemas.openxmlformats.org/officeDocument/2006/relationships/slide" Target="slides/slide24.xml"/><Relationship Id="rId23" Type="http://schemas.openxmlformats.org/officeDocument/2006/relationships/slide" Target="slides/slide23.xml"/><Relationship Id="rId22" Type="http://schemas.openxmlformats.org/officeDocument/2006/relationships/slide" Target="slides/slide22.xml"/><Relationship Id="rId21" Type="http://schemas.openxmlformats.org/officeDocument/2006/relationships/slide" Target="slides/slide21.xml"/><Relationship Id="rId20" Type="http://schemas.openxmlformats.org/officeDocument/2006/relationships/slide" Target="slides/slide20.xml"/><Relationship Id="rId2" Type="http://schemas.openxmlformats.org/officeDocument/2006/relationships/slide" Target="slides/slide2.xml"/><Relationship Id="rId19" Type="http://schemas.openxmlformats.org/officeDocument/2006/relationships/slide" Target="slides/slide19.xml"/><Relationship Id="rId18" Type="http://schemas.openxmlformats.org/officeDocument/2006/relationships/slide" Target="slides/slide18.xml"/><Relationship Id="rId17" Type="http://schemas.openxmlformats.org/officeDocument/2006/relationships/slide" Target="slides/slide17.xml"/><Relationship Id="rId16" Type="http://schemas.openxmlformats.org/officeDocument/2006/relationships/slide" Target="slides/slide16.xml"/><Relationship Id="rId15" Type="http://schemas.openxmlformats.org/officeDocument/2006/relationships/slide" Target="slides/slide15.xml"/><Relationship Id="rId14" Type="http://schemas.openxmlformats.org/officeDocument/2006/relationships/slide" Target="slides/slide14.xml"/><Relationship Id="rId13" Type="http://schemas.openxmlformats.org/officeDocument/2006/relationships/slide" Target="slides/slide13.xml"/><Relationship Id="rId12" Type="http://schemas.openxmlformats.org/officeDocument/2006/relationships/slide" Target="slides/slide12.xml"/><Relationship Id="rId11" Type="http://schemas.openxmlformats.org/officeDocument/2006/relationships/slide" Target="slides/slide11.xml"/><Relationship Id="rId10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6F7543CE-4F56-43E2-B25E-C3B5DD41BFC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7543CE-4F56-43E2-B25E-C3B5DD41BFC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8509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509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90C35-3311-4347-B0E1-9634A56CF046}" type="datetime7">
              <a:rPr lang="zh-CN" altLang="en-US"/>
            </a:fld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7CC21-5923-4FE8-AD37-805A39CC2ED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A6942-5BB8-4FEA-8DCC-55DF0D454C37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6ADD5-5511-4394-A920-6ACD780B01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41773-CA3C-424A-9676-3EA9A061A2D8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2F7FB-5025-4735-8B74-14A5FFF49B9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02714-808B-4159-86F7-A6F5F7CF96BA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AC505-DBB4-46D2-A26F-671538BE37C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31BA7-12DC-45B3-9ACA-D6706C81F4E8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47B6E-C219-4FDB-94D9-8DF6DB0AAAA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1A1CE-37F0-4E3D-ACD5-93FC329A1DAD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B592B-99AF-4685-89B5-12C945DD76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20B52-62D2-4A9A-8016-9798795181B4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2C3C9-F5A3-4750-A6AD-F4F959ED7A6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23667-8AD6-44AD-94FE-06E8E5AB95E4}" type="datetime7">
              <a:rPr lang="zh-CN" altLang="en-US"/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2AEBF-76AB-4370-91EA-320512D86F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1E887-179C-4A0D-91F6-1F10E866A6BC}" type="datetime7">
              <a:rPr lang="zh-CN" altLang="en-US"/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AC6D4-E25C-4BD5-A90E-7A7028B11E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45A1C-5C7E-4484-B5E5-ADF1B7DEBAF9}" type="datetime7">
              <a:rPr lang="zh-CN" altLang="en-US"/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8F28A-06EB-494E-AECD-AF0124DA23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4FE3D-941E-4C90-ABA9-2EEC118A48D6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6C3CD-4F38-40F1-98FD-EB6E3D6461D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CBE59-BC60-4045-9CCA-B4B03BB13D25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40E48-9258-4F2C-8710-2064DEF549B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499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>
              <a:defRPr/>
            </a:pPr>
            <a:fld id="{84B16893-4C9A-4B63-B2EA-48F1601B6B91}" type="datetime7">
              <a:rPr lang="zh-CN" altLang="en-US"/>
            </a:fld>
            <a:endParaRPr lang="en-US" altLang="zh-CN"/>
          </a:p>
        </p:txBody>
      </p:sp>
      <p:sp>
        <p:nvSpPr>
          <p:cNvPr id="8499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>
              <a:defRPr/>
            </a:pPr>
            <a:fld id="{D76D1986-79C9-4BFA-8316-C227AA403DAF}" type="slidenum">
              <a:rPr lang="zh-CN" altLang="en-US"/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8E7456-F689-4671-A8CF-2F311E141A8F}" type="datetime7">
              <a:rPr lang="zh-CN" altLang="en-US" smtClean="0"/>
            </a:fld>
            <a:endParaRPr lang="en-US" altLang="zh-CN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3039AD-352E-4493-B361-653A442D9AA3}" type="slidenum">
              <a:rPr lang="zh-CN" altLang="en-US" smtClean="0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Webdings" panose="05030102010509060703" pitchFamily="18" charset="2"/>
              </a:rPr>
              <a:t>第五章 栈</a:t>
            </a:r>
            <a:endParaRPr lang="zh-CN" altLang="en-US" dirty="0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628775"/>
            <a:ext cx="8420100" cy="4902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5.1		</a:t>
            </a:r>
            <a:r>
              <a:rPr lang="zh-CN" altLang="en-US" dirty="0">
                <a:latin typeface="Comic Sans MS" panose="030F0902030302020204" pitchFamily="66" charset="0"/>
                <a:ea typeface="宋体" panose="02010600030101010101" pitchFamily="2" charset="-122"/>
              </a:rPr>
              <a:t>抽象数据类型</a:t>
            </a:r>
            <a:endParaRPr lang="en-US" altLang="zh-CN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5.2	</a:t>
            </a:r>
            <a:r>
              <a:rPr lang="zh-CN" altLang="en-US" dirty="0">
                <a:latin typeface="Comic Sans MS" panose="030F0902030302020204" pitchFamily="66" charset="0"/>
                <a:ea typeface="宋体" panose="02010600030101010101" pitchFamily="2" charset="-122"/>
              </a:rPr>
              <a:t>公式化描述（数组描述）</a:t>
            </a:r>
            <a:endParaRPr lang="en-US" altLang="zh-CN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5.3	</a:t>
            </a:r>
            <a:r>
              <a:rPr lang="zh-CN" altLang="en-US" dirty="0">
                <a:latin typeface="Comic Sans MS" panose="030F0902030302020204" pitchFamily="66" charset="0"/>
                <a:ea typeface="宋体" panose="02010600030101010101" pitchFamily="2" charset="-122"/>
              </a:rPr>
              <a:t>链表描述</a:t>
            </a:r>
            <a:endParaRPr lang="en-US" altLang="zh-CN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dirty="0">
                <a:latin typeface="Comic Sans MS" panose="030F0902030302020204" pitchFamily="66" charset="0"/>
                <a:ea typeface="宋体" panose="02010600030101010101" pitchFamily="2" charset="-122"/>
              </a:rPr>
              <a:t>应用</a:t>
            </a:r>
            <a:endParaRPr lang="zh-CN" altLang="en-US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C027A4-6970-4752-B115-4F38E986F272}" type="datetime7">
              <a:rPr lang="zh-CN" altLang="en-US" smtClean="0"/>
            </a:fld>
            <a:endParaRPr lang="en-US" altLang="zh-CN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DE919F-F141-4083-BC86-125BC30139F9}" type="slidenum">
              <a:rPr lang="zh-CN" altLang="en-US" smtClean="0"/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5.2.2 </a:t>
            </a:r>
            <a:r>
              <a:rPr lang="zh-CN" altLang="en-US" dirty="0">
                <a:ea typeface="宋体" panose="02010600030101010101" pitchFamily="2" charset="-122"/>
              </a:rPr>
              <a:t>自定义</a:t>
            </a:r>
            <a:r>
              <a:rPr lang="en-US" altLang="zh-CN" dirty="0">
                <a:ea typeface="宋体" panose="02010600030101010101" pitchFamily="2" charset="-122"/>
              </a:rPr>
              <a:t>Stack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86775" cy="54006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Stack&lt;T&gt;::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Stack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(int MaxStackSize)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{// Stack constructor.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MaxTop = MaxStackSize - 1;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stack = new T[MaxStackSize];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top = -1;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T Stack&lt;T&gt;::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Top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() const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{// Return top element.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if (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IsEmpty()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) throw OutOfBounds(); // Top fails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return stack[top];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} //Program 5-2</a:t>
            </a:r>
            <a:endParaRPr lang="zh-CN" altLang="en-US" sz="24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6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6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899529-7C0A-4247-9EA0-4EC18D7AAF42}" type="datetime7">
              <a:rPr lang="zh-CN" altLang="en-US" smtClean="0"/>
            </a:fld>
            <a:endParaRPr lang="en-US" altLang="zh-CN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1331F9-43D6-4243-A7C9-566A5867E0BC}" type="slidenum">
              <a:rPr lang="zh-CN" altLang="en-US" smtClean="0"/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5.2.2 </a:t>
            </a:r>
            <a:r>
              <a:rPr lang="zh-CN" altLang="en-US" dirty="0">
                <a:ea typeface="宋体" panose="02010600030101010101" pitchFamily="2" charset="-122"/>
              </a:rPr>
              <a:t>自定义</a:t>
            </a:r>
            <a:r>
              <a:rPr lang="en-US" altLang="zh-CN" dirty="0">
                <a:ea typeface="宋体" panose="02010600030101010101" pitchFamily="2" charset="-122"/>
              </a:rPr>
              <a:t>Stack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268413"/>
            <a:ext cx="8486775" cy="5443537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Stack&lt;T&gt;&amp; Stack&lt;T&gt;::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Add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Comic Sans MS" panose="030F0902030302020204" pitchFamily="66" charset="0"/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 T&amp; x)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{// Add x to stack.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   if ( </a:t>
            </a:r>
            <a:r>
              <a:rPr lang="en-US" altLang="zh-CN" sz="24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IsFull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()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 ) throw </a:t>
            </a:r>
            <a:r>
              <a:rPr lang="en-US" altLang="zh-CN" sz="2400" dirty="0" err="1">
                <a:latin typeface="Comic Sans MS" panose="030F0902030302020204" pitchFamily="66" charset="0"/>
                <a:ea typeface="宋体" panose="02010600030101010101" pitchFamily="2" charset="-122"/>
              </a:rPr>
              <a:t>NoMem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(); // add fails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   stack[++top] = x;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   return *this;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Stack&lt;T&gt;&amp; Stack&lt;T&gt;::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Delete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(T&amp; x)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{// Delete top element and put in x.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   if ( </a:t>
            </a:r>
            <a:r>
              <a:rPr lang="en-US" altLang="zh-CN" sz="24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()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 ) throw </a:t>
            </a:r>
            <a:r>
              <a:rPr lang="en-US" altLang="zh-CN" sz="2400" dirty="0" err="1">
                <a:latin typeface="Comic Sans MS" panose="030F0902030302020204" pitchFamily="66" charset="0"/>
                <a:ea typeface="宋体" panose="02010600030101010101" pitchFamily="2" charset="-122"/>
              </a:rPr>
              <a:t>OutOfBounds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(); //delete fails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   x = stack[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top--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];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   return *this;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} //Program 5-2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6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6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4C031D-32A3-449F-9B85-55F6CE139FD3}" type="datetime7">
              <a:rPr lang="zh-CN" altLang="en-US" smtClean="0"/>
            </a:fld>
            <a:endParaRPr lang="en-US" altLang="zh-CN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713AC5-A5E3-4B03-8C2E-90F9AE8A3B35}" type="slidenum">
              <a:rPr lang="zh-CN" altLang="en-US" smtClean="0"/>
            </a:fld>
            <a:endParaRPr lang="en-US" altLang="zh-CN"/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091487" cy="44592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同时维护多个栈的空间浪费。</a:t>
            </a:r>
            <a:endParaRPr lang="en-US" altLang="zh-CN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一个数组中描述多个栈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却使</a:t>
            </a:r>
            <a:r>
              <a:rPr lang="en-US" altLang="zh-CN" sz="2360" dirty="0">
                <a:latin typeface="Comic Sans MS" panose="030F0902030302020204" pitchFamily="66" charset="0"/>
                <a:ea typeface="宋体" panose="02010600030101010101" pitchFamily="2" charset="-122"/>
              </a:rPr>
              <a:t>Add</a:t>
            </a: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操作在最坏情况下的时间复杂性</a:t>
            </a:r>
            <a:endParaRPr lang="zh-CN" altLang="en-US" sz="236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 从</a:t>
            </a:r>
            <a:r>
              <a:rPr lang="en-US" altLang="zh-CN" sz="2360" dirty="0">
                <a:latin typeface="Comic Sans MS" panose="030F0902030302020204" pitchFamily="66" charset="0"/>
                <a:ea typeface="宋体" panose="02010600030101010101" pitchFamily="2" charset="-122"/>
              </a:rPr>
              <a:t>Θ(1)--&gt;O(</a:t>
            </a:r>
            <a:r>
              <a:rPr lang="en-US" altLang="zh-CN" sz="2360" dirty="0" err="1">
                <a:latin typeface="Comic Sans MS" panose="030F0902030302020204" pitchFamily="66" charset="0"/>
                <a:ea typeface="宋体" panose="02010600030101010101" pitchFamily="2" charset="-122"/>
              </a:rPr>
              <a:t>ArraySize</a:t>
            </a:r>
            <a:r>
              <a:rPr lang="en-US" altLang="zh-CN" sz="2360" dirty="0">
                <a:latin typeface="Comic Sans MS" panose="030F0902030302020204" pitchFamily="66" charset="0"/>
                <a:ea typeface="宋体" panose="02010600030101010101" pitchFamily="2" charset="-122"/>
              </a:rPr>
              <a:t>)</a:t>
            </a:r>
            <a:endParaRPr lang="en-US" altLang="zh-CN" sz="236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360" dirty="0">
                <a:latin typeface="Comic Sans MS" panose="030F0902030302020204" pitchFamily="66" charset="0"/>
                <a:ea typeface="宋体" panose="02010600030101010101" pitchFamily="2" charset="-122"/>
              </a:rPr>
              <a:t>Delete</a:t>
            </a: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操作的时间复杂性仍为</a:t>
            </a:r>
            <a:r>
              <a:rPr lang="en-US" altLang="zh-CN" sz="2360" dirty="0">
                <a:latin typeface="Comic Sans MS" panose="030F0902030302020204" pitchFamily="66" charset="0"/>
                <a:ea typeface="宋体" panose="02010600030101010101" pitchFamily="2" charset="-122"/>
              </a:rPr>
              <a:t>Θ(1)</a:t>
            </a:r>
            <a:endParaRPr lang="en-US" altLang="zh-CN" sz="236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例外：一个数组中描述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两个栈。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>
                <a:ea typeface="宋体" panose="02010600030101010101" pitchFamily="2" charset="-122"/>
              </a:rPr>
              <a:t>5.3	Linked Representation</a:t>
            </a:r>
            <a:endParaRPr lang="zh-CN" altLang="en-US" sz="3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A09BFD-6C0A-4D44-A44E-4B795EE09822}" type="datetime7">
              <a:rPr lang="zh-CN" altLang="en-US" smtClean="0"/>
            </a:fld>
            <a:endParaRPr lang="en-US" altLang="zh-CN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AA17B3-A55B-459B-B93F-DBEB0ABC3A83}" type="slidenum">
              <a:rPr lang="zh-CN" altLang="en-US" smtClean="0"/>
            </a:fld>
            <a:endParaRPr lang="en-US" altLang="zh-CN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5313" y="1671638"/>
            <a:ext cx="8091487" cy="44592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同时使用两个栈的共享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63907" name="Group 3"/>
          <p:cNvGrpSpPr/>
          <p:nvPr/>
        </p:nvGrpSpPr>
        <p:grpSpPr bwMode="auto">
          <a:xfrm>
            <a:off x="1995488" y="3233738"/>
            <a:ext cx="5181600" cy="457200"/>
            <a:chOff x="288" y="2160"/>
            <a:chExt cx="3264" cy="288"/>
          </a:xfrm>
        </p:grpSpPr>
        <p:sp>
          <p:nvSpPr>
            <p:cNvPr id="23607" name="Rectangle 4"/>
            <p:cNvSpPr>
              <a:spLocks noChangeArrowheads="1"/>
            </p:cNvSpPr>
            <p:nvPr/>
          </p:nvSpPr>
          <p:spPr bwMode="auto">
            <a:xfrm>
              <a:off x="288" y="2160"/>
              <a:ext cx="3264" cy="288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8" name="Line 5"/>
            <p:cNvSpPr>
              <a:spLocks noChangeShapeType="1"/>
            </p:cNvSpPr>
            <p:nvPr/>
          </p:nvSpPr>
          <p:spPr bwMode="auto">
            <a:xfrm>
              <a:off x="1392" y="2160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9" name="Line 6"/>
            <p:cNvSpPr>
              <a:spLocks noChangeShapeType="1"/>
            </p:cNvSpPr>
            <p:nvPr/>
          </p:nvSpPr>
          <p:spPr bwMode="auto">
            <a:xfrm>
              <a:off x="2448" y="2160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63911" name="Group 7"/>
          <p:cNvGrpSpPr/>
          <p:nvPr/>
        </p:nvGrpSpPr>
        <p:grpSpPr bwMode="auto">
          <a:xfrm>
            <a:off x="1995488" y="3233738"/>
            <a:ext cx="1752600" cy="457200"/>
            <a:chOff x="288" y="2160"/>
            <a:chExt cx="1104" cy="288"/>
          </a:xfrm>
        </p:grpSpPr>
        <p:sp>
          <p:nvSpPr>
            <p:cNvPr id="23604" name="Rectangle 8" descr="宽上对角线"/>
            <p:cNvSpPr>
              <a:spLocks noChangeArrowheads="1"/>
            </p:cNvSpPr>
            <p:nvPr/>
          </p:nvSpPr>
          <p:spPr bwMode="auto">
            <a:xfrm>
              <a:off x="288" y="2160"/>
              <a:ext cx="1104" cy="288"/>
            </a:xfrm>
            <a:prstGeom prst="rect">
              <a:avLst/>
            </a:prstGeom>
            <a:pattFill prst="wdUpDiag">
              <a:fgClr>
                <a:srgbClr val="996633"/>
              </a:fgClr>
              <a:bgClr>
                <a:srgbClr val="003366"/>
              </a:bgClr>
            </a:pattFill>
            <a:ln w="9525">
              <a:solidFill>
                <a:srgbClr val="FF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5" name="Line 9"/>
            <p:cNvSpPr>
              <a:spLocks noChangeShapeType="1"/>
            </p:cNvSpPr>
            <p:nvPr/>
          </p:nvSpPr>
          <p:spPr bwMode="auto">
            <a:xfrm>
              <a:off x="432" y="2160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6" name="Line 10"/>
            <p:cNvSpPr>
              <a:spLocks noChangeShapeType="1"/>
            </p:cNvSpPr>
            <p:nvPr/>
          </p:nvSpPr>
          <p:spPr bwMode="auto">
            <a:xfrm>
              <a:off x="1248" y="2160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3915" name="Line 11"/>
          <p:cNvSpPr>
            <a:spLocks noChangeShapeType="1"/>
          </p:cNvSpPr>
          <p:nvPr/>
        </p:nvSpPr>
        <p:spPr bwMode="auto">
          <a:xfrm flipV="1">
            <a:off x="2071688" y="3690938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16" name="Text Box 12"/>
          <p:cNvSpPr txBox="1">
            <a:spLocks noChangeArrowheads="1"/>
          </p:cNvSpPr>
          <p:nvPr/>
        </p:nvSpPr>
        <p:spPr bwMode="auto">
          <a:xfrm>
            <a:off x="1766888" y="407193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1</a:t>
            </a:r>
            <a:r>
              <a:rPr kumimoji="1" lang="zh-CN" altLang="en-US" sz="2000" b="1">
                <a:latin typeface="宋体" panose="02010600030101010101" pitchFamily="2" charset="-122"/>
              </a:rPr>
              <a:t>底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17" name="Line 13"/>
          <p:cNvSpPr>
            <a:spLocks noChangeShapeType="1"/>
          </p:cNvSpPr>
          <p:nvPr/>
        </p:nvSpPr>
        <p:spPr bwMode="auto">
          <a:xfrm flipV="1">
            <a:off x="3671888" y="3690938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18" name="Text Box 14"/>
          <p:cNvSpPr txBox="1">
            <a:spLocks noChangeArrowheads="1"/>
          </p:cNvSpPr>
          <p:nvPr/>
        </p:nvSpPr>
        <p:spPr bwMode="auto">
          <a:xfrm>
            <a:off x="3351213" y="410527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1</a:t>
            </a:r>
            <a:r>
              <a:rPr kumimoji="1" lang="zh-CN" altLang="en-US" sz="2000" b="1">
                <a:latin typeface="宋体" panose="02010600030101010101" pitchFamily="2" charset="-122"/>
              </a:rPr>
              <a:t>顶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grpSp>
        <p:nvGrpSpPr>
          <p:cNvPr id="763919" name="Group 15"/>
          <p:cNvGrpSpPr/>
          <p:nvPr/>
        </p:nvGrpSpPr>
        <p:grpSpPr bwMode="auto">
          <a:xfrm>
            <a:off x="5424488" y="3224213"/>
            <a:ext cx="1760537" cy="466725"/>
            <a:chOff x="2304" y="2154"/>
            <a:chExt cx="1109" cy="294"/>
          </a:xfrm>
        </p:grpSpPr>
        <p:sp>
          <p:nvSpPr>
            <p:cNvPr id="23601" name="Rectangle 16" descr="宽上对角线"/>
            <p:cNvSpPr>
              <a:spLocks noChangeArrowheads="1"/>
            </p:cNvSpPr>
            <p:nvPr/>
          </p:nvSpPr>
          <p:spPr bwMode="auto">
            <a:xfrm>
              <a:off x="2304" y="2154"/>
              <a:ext cx="1109" cy="294"/>
            </a:xfrm>
            <a:prstGeom prst="rect">
              <a:avLst/>
            </a:prstGeom>
            <a:pattFill prst="wdUpDiag">
              <a:fgClr>
                <a:srgbClr val="996633"/>
              </a:fgClr>
              <a:bgClr>
                <a:srgbClr val="003366"/>
              </a:bgClr>
            </a:pattFill>
            <a:ln w="9525">
              <a:solidFill>
                <a:srgbClr val="FF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2" name="Line 17"/>
            <p:cNvSpPr>
              <a:spLocks noChangeShapeType="1"/>
            </p:cNvSpPr>
            <p:nvPr/>
          </p:nvSpPr>
          <p:spPr bwMode="auto">
            <a:xfrm>
              <a:off x="2453" y="215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3" name="Line 18"/>
            <p:cNvSpPr>
              <a:spLocks noChangeShapeType="1"/>
            </p:cNvSpPr>
            <p:nvPr/>
          </p:nvSpPr>
          <p:spPr bwMode="auto">
            <a:xfrm>
              <a:off x="3269" y="215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3923" name="Line 19"/>
          <p:cNvSpPr>
            <a:spLocks noChangeShapeType="1"/>
          </p:cNvSpPr>
          <p:nvPr/>
        </p:nvSpPr>
        <p:spPr bwMode="auto">
          <a:xfrm flipV="1">
            <a:off x="5500688" y="3690938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24" name="Text Box 20"/>
          <p:cNvSpPr txBox="1">
            <a:spLocks noChangeArrowheads="1"/>
          </p:cNvSpPr>
          <p:nvPr/>
        </p:nvSpPr>
        <p:spPr bwMode="auto">
          <a:xfrm>
            <a:off x="5119688" y="407193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2</a:t>
            </a:r>
            <a:r>
              <a:rPr kumimoji="1" lang="zh-CN" altLang="en-US" sz="2000" b="1">
                <a:latin typeface="宋体" panose="02010600030101010101" pitchFamily="2" charset="-122"/>
              </a:rPr>
              <a:t>顶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25" name="Line 21"/>
          <p:cNvSpPr>
            <a:spLocks noChangeShapeType="1"/>
          </p:cNvSpPr>
          <p:nvPr/>
        </p:nvSpPr>
        <p:spPr bwMode="auto">
          <a:xfrm flipV="1">
            <a:off x="7100888" y="3690938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26" name="Text Box 22"/>
          <p:cNvSpPr txBox="1">
            <a:spLocks noChangeArrowheads="1"/>
          </p:cNvSpPr>
          <p:nvPr/>
        </p:nvSpPr>
        <p:spPr bwMode="auto">
          <a:xfrm>
            <a:off x="6719888" y="407193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2</a:t>
            </a:r>
            <a:r>
              <a:rPr kumimoji="1" lang="zh-CN" altLang="en-US" sz="2000" b="1">
                <a:latin typeface="宋体" panose="02010600030101010101" pitchFamily="2" charset="-122"/>
              </a:rPr>
              <a:t>底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27" name="Text Box 23"/>
          <p:cNvSpPr txBox="1">
            <a:spLocks noChangeArrowheads="1"/>
          </p:cNvSpPr>
          <p:nvPr/>
        </p:nvSpPr>
        <p:spPr bwMode="auto">
          <a:xfrm>
            <a:off x="3976688" y="3233738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自由空间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28" name="AutoShape 24"/>
          <p:cNvSpPr/>
          <p:nvPr/>
        </p:nvSpPr>
        <p:spPr bwMode="auto">
          <a:xfrm rot="-5400000">
            <a:off x="4395788" y="2052638"/>
            <a:ext cx="304800" cy="5105400"/>
          </a:xfrm>
          <a:prstGeom prst="leftBrace">
            <a:avLst>
              <a:gd name="adj1" fmla="val 139583"/>
              <a:gd name="adj2" fmla="val 49968"/>
            </a:avLst>
          </a:prstGeom>
          <a:noFill/>
          <a:ln w="190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29" name="Text Box 25"/>
          <p:cNvSpPr txBox="1">
            <a:spLocks noChangeArrowheads="1"/>
          </p:cNvSpPr>
          <p:nvPr/>
        </p:nvSpPr>
        <p:spPr bwMode="auto">
          <a:xfrm>
            <a:off x="3748088" y="4681538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N = stacksize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763930" name="Text Box 26"/>
          <p:cNvSpPr txBox="1">
            <a:spLocks noChangeArrowheads="1"/>
          </p:cNvSpPr>
          <p:nvPr/>
        </p:nvSpPr>
        <p:spPr bwMode="auto">
          <a:xfrm>
            <a:off x="1919288" y="285273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1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763931" name="Line 27"/>
          <p:cNvSpPr>
            <a:spLocks noChangeShapeType="1"/>
          </p:cNvSpPr>
          <p:nvPr/>
        </p:nvSpPr>
        <p:spPr bwMode="auto">
          <a:xfrm>
            <a:off x="2147888" y="3081338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32" name="Text Box 28"/>
          <p:cNvSpPr txBox="1">
            <a:spLocks noChangeArrowheads="1"/>
          </p:cNvSpPr>
          <p:nvPr/>
        </p:nvSpPr>
        <p:spPr bwMode="auto">
          <a:xfrm>
            <a:off x="6948488" y="285273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N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763933" name="Line 29"/>
          <p:cNvSpPr>
            <a:spLocks noChangeShapeType="1"/>
          </p:cNvSpPr>
          <p:nvPr/>
        </p:nvSpPr>
        <p:spPr bwMode="auto">
          <a:xfrm>
            <a:off x="6643688" y="3081338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34" name="Text Box 30"/>
          <p:cNvSpPr txBox="1">
            <a:spLocks noChangeArrowheads="1"/>
          </p:cNvSpPr>
          <p:nvPr/>
        </p:nvSpPr>
        <p:spPr bwMode="auto">
          <a:xfrm>
            <a:off x="2528888" y="2852738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top1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763935" name="Line 31"/>
          <p:cNvSpPr>
            <a:spLocks noChangeShapeType="1"/>
          </p:cNvSpPr>
          <p:nvPr/>
        </p:nvSpPr>
        <p:spPr bwMode="auto">
          <a:xfrm>
            <a:off x="3214688" y="3081338"/>
            <a:ext cx="381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36" name="Text Box 32"/>
          <p:cNvSpPr txBox="1">
            <a:spLocks noChangeArrowheads="1"/>
          </p:cNvSpPr>
          <p:nvPr/>
        </p:nvSpPr>
        <p:spPr bwMode="auto">
          <a:xfrm>
            <a:off x="5881688" y="2852738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top2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763937" name="Line 33"/>
          <p:cNvSpPr>
            <a:spLocks noChangeShapeType="1"/>
          </p:cNvSpPr>
          <p:nvPr/>
        </p:nvSpPr>
        <p:spPr bwMode="auto">
          <a:xfrm>
            <a:off x="5576888" y="3081338"/>
            <a:ext cx="381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3938" name="Text Box 34"/>
          <p:cNvSpPr txBox="1">
            <a:spLocks noChangeArrowheads="1"/>
          </p:cNvSpPr>
          <p:nvPr/>
        </p:nvSpPr>
        <p:spPr bwMode="auto">
          <a:xfrm>
            <a:off x="5653088" y="4681538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栈满 </a:t>
            </a:r>
            <a:r>
              <a:rPr kumimoji="1" lang="en-US" altLang="zh-CN" sz="2000" b="1">
                <a:latin typeface="宋体" panose="02010600030101010101" pitchFamily="2" charset="-122"/>
              </a:rPr>
              <a:t>?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grpSp>
        <p:nvGrpSpPr>
          <p:cNvPr id="763939" name="Group 35"/>
          <p:cNvGrpSpPr/>
          <p:nvPr/>
        </p:nvGrpSpPr>
        <p:grpSpPr bwMode="auto">
          <a:xfrm>
            <a:off x="4357688" y="3233738"/>
            <a:ext cx="457200" cy="457200"/>
            <a:chOff x="1632" y="2064"/>
            <a:chExt cx="288" cy="288"/>
          </a:xfrm>
        </p:grpSpPr>
        <p:sp>
          <p:nvSpPr>
            <p:cNvPr id="23599" name="Rectangle 36" descr="宽上对角线"/>
            <p:cNvSpPr>
              <a:spLocks noChangeArrowheads="1"/>
            </p:cNvSpPr>
            <p:nvPr/>
          </p:nvSpPr>
          <p:spPr bwMode="auto">
            <a:xfrm>
              <a:off x="1632" y="2064"/>
              <a:ext cx="288" cy="288"/>
            </a:xfrm>
            <a:prstGeom prst="rect">
              <a:avLst/>
            </a:prstGeom>
            <a:pattFill prst="wdUpDiag">
              <a:fgClr>
                <a:srgbClr val="996633"/>
              </a:fgClr>
              <a:bgClr>
                <a:srgbClr val="003366"/>
              </a:bgClr>
            </a:pattFill>
            <a:ln w="9525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0" name="Line 37"/>
            <p:cNvSpPr>
              <a:spLocks noChangeShapeType="1"/>
            </p:cNvSpPr>
            <p:nvPr/>
          </p:nvSpPr>
          <p:spPr bwMode="auto">
            <a:xfrm>
              <a:off x="1776" y="2064"/>
              <a:ext cx="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3942" name="Line 38"/>
          <p:cNvSpPr>
            <a:spLocks noChangeShapeType="1"/>
          </p:cNvSpPr>
          <p:nvPr/>
        </p:nvSpPr>
        <p:spPr bwMode="auto">
          <a:xfrm flipV="1">
            <a:off x="4357688" y="3690938"/>
            <a:ext cx="1524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43" name="Text Box 39"/>
          <p:cNvSpPr txBox="1">
            <a:spLocks noChangeArrowheads="1"/>
          </p:cNvSpPr>
          <p:nvPr/>
        </p:nvSpPr>
        <p:spPr bwMode="auto">
          <a:xfrm>
            <a:off x="3976688" y="391953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top1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63944" name="Line 40"/>
          <p:cNvSpPr>
            <a:spLocks noChangeShapeType="1"/>
          </p:cNvSpPr>
          <p:nvPr/>
        </p:nvSpPr>
        <p:spPr bwMode="auto">
          <a:xfrm flipH="1" flipV="1">
            <a:off x="4738688" y="3690938"/>
            <a:ext cx="152400" cy="304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45" name="Text Box 41"/>
          <p:cNvSpPr txBox="1">
            <a:spLocks noChangeArrowheads="1"/>
          </p:cNvSpPr>
          <p:nvPr/>
        </p:nvSpPr>
        <p:spPr bwMode="auto">
          <a:xfrm>
            <a:off x="4510088" y="391953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top2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63946" name="Line 42"/>
          <p:cNvSpPr>
            <a:spLocks noChangeShapeType="1"/>
          </p:cNvSpPr>
          <p:nvPr/>
        </p:nvSpPr>
        <p:spPr bwMode="auto">
          <a:xfrm>
            <a:off x="4433888" y="2852738"/>
            <a:ext cx="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47" name="Text Box 43"/>
          <p:cNvSpPr txBox="1">
            <a:spLocks noChangeArrowheads="1"/>
          </p:cNvSpPr>
          <p:nvPr/>
        </p:nvSpPr>
        <p:spPr bwMode="auto">
          <a:xfrm>
            <a:off x="3671888" y="2471738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top2-1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63948" name="Line 44"/>
          <p:cNvSpPr>
            <a:spLocks noChangeShapeType="1"/>
          </p:cNvSpPr>
          <p:nvPr/>
        </p:nvSpPr>
        <p:spPr bwMode="auto">
          <a:xfrm>
            <a:off x="4738688" y="2852738"/>
            <a:ext cx="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49" name="Text Box 45"/>
          <p:cNvSpPr txBox="1">
            <a:spLocks noChangeArrowheads="1"/>
          </p:cNvSpPr>
          <p:nvPr/>
        </p:nvSpPr>
        <p:spPr bwMode="auto">
          <a:xfrm>
            <a:off x="4662488" y="2471738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top1+1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63950" name="AutoShape 46"/>
          <p:cNvSpPr/>
          <p:nvPr/>
        </p:nvSpPr>
        <p:spPr bwMode="auto">
          <a:xfrm>
            <a:off x="2373313" y="5443538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190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51" name="Text Box 47"/>
          <p:cNvSpPr txBox="1">
            <a:spLocks noChangeArrowheads="1"/>
          </p:cNvSpPr>
          <p:nvPr/>
        </p:nvSpPr>
        <p:spPr bwMode="auto">
          <a:xfrm>
            <a:off x="2601913" y="5291138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1</a:t>
            </a:r>
            <a:r>
              <a:rPr kumimoji="1" lang="zh-CN" altLang="en-US" sz="2000" b="1">
                <a:latin typeface="宋体" panose="02010600030101010101" pitchFamily="2" charset="-122"/>
              </a:rPr>
              <a:t>进栈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52" name="AutoShape 48"/>
          <p:cNvSpPr/>
          <p:nvPr/>
        </p:nvSpPr>
        <p:spPr bwMode="auto">
          <a:xfrm>
            <a:off x="3668713" y="5291138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190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53" name="Text Box 49"/>
          <p:cNvSpPr txBox="1">
            <a:spLocks noChangeArrowheads="1"/>
          </p:cNvSpPr>
          <p:nvPr/>
        </p:nvSpPr>
        <p:spPr bwMode="auto">
          <a:xfrm>
            <a:off x="3821113" y="5138738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若</a:t>
            </a:r>
            <a:r>
              <a:rPr kumimoji="1" lang="en-US" altLang="zh-CN" sz="2000" b="1">
                <a:latin typeface="宋体" panose="02010600030101010101" pitchFamily="2" charset="-122"/>
              </a:rPr>
              <a:t>top1=top2-1: </a:t>
            </a:r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1</a:t>
            </a:r>
            <a:r>
              <a:rPr kumimoji="1" lang="zh-CN" altLang="en-US" sz="2000" b="1">
                <a:latin typeface="宋体" panose="02010600030101010101" pitchFamily="2" charset="-122"/>
              </a:rPr>
              <a:t>满出错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54" name="Text Box 50"/>
          <p:cNvSpPr txBox="1">
            <a:spLocks noChangeArrowheads="1"/>
          </p:cNvSpPr>
          <p:nvPr/>
        </p:nvSpPr>
        <p:spPr bwMode="auto">
          <a:xfrm>
            <a:off x="3821113" y="5519738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否则</a:t>
            </a:r>
            <a:r>
              <a:rPr kumimoji="1" lang="en-US" altLang="zh-CN" sz="2000" b="1">
                <a:latin typeface="宋体" panose="02010600030101010101" pitchFamily="2" charset="-122"/>
              </a:rPr>
              <a:t>top1=top1+1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63955" name="Text Box 51"/>
          <p:cNvSpPr txBox="1">
            <a:spLocks noChangeArrowheads="1"/>
          </p:cNvSpPr>
          <p:nvPr/>
        </p:nvSpPr>
        <p:spPr bwMode="auto">
          <a:xfrm>
            <a:off x="2644775" y="6021388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2</a:t>
            </a:r>
            <a:r>
              <a:rPr kumimoji="1" lang="zh-CN" altLang="en-US" sz="2000" b="1">
                <a:latin typeface="宋体" panose="02010600030101010101" pitchFamily="2" charset="-122"/>
              </a:rPr>
              <a:t>进栈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56" name="AutoShape 52"/>
          <p:cNvSpPr/>
          <p:nvPr/>
        </p:nvSpPr>
        <p:spPr bwMode="auto">
          <a:xfrm>
            <a:off x="3711575" y="6021388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190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3957" name="Text Box 53"/>
          <p:cNvSpPr txBox="1">
            <a:spLocks noChangeArrowheads="1"/>
          </p:cNvSpPr>
          <p:nvPr/>
        </p:nvSpPr>
        <p:spPr bwMode="auto">
          <a:xfrm>
            <a:off x="3863975" y="5868988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若</a:t>
            </a:r>
            <a:r>
              <a:rPr kumimoji="1" lang="en-US" altLang="zh-CN" sz="2000" b="1">
                <a:latin typeface="宋体" panose="02010600030101010101" pitchFamily="2" charset="-122"/>
              </a:rPr>
              <a:t>top2=top1+1: </a:t>
            </a:r>
            <a:r>
              <a:rPr kumimoji="1" lang="zh-CN" altLang="en-US" sz="2000" b="1">
                <a:latin typeface="宋体" panose="02010600030101010101" pitchFamily="2" charset="-122"/>
              </a:rPr>
              <a:t>栈</a:t>
            </a:r>
            <a:r>
              <a:rPr kumimoji="1" lang="en-US" altLang="zh-CN" sz="2000" b="1">
                <a:latin typeface="宋体" panose="02010600030101010101" pitchFamily="2" charset="-122"/>
              </a:rPr>
              <a:t>2</a:t>
            </a:r>
            <a:r>
              <a:rPr kumimoji="1" lang="zh-CN" altLang="en-US" sz="2000" b="1">
                <a:latin typeface="宋体" panose="02010600030101010101" pitchFamily="2" charset="-122"/>
              </a:rPr>
              <a:t>满出错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63958" name="Text Box 54"/>
          <p:cNvSpPr txBox="1">
            <a:spLocks noChangeArrowheads="1"/>
          </p:cNvSpPr>
          <p:nvPr/>
        </p:nvSpPr>
        <p:spPr bwMode="auto">
          <a:xfrm>
            <a:off x="3863975" y="6249988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否则</a:t>
            </a:r>
            <a:r>
              <a:rPr kumimoji="1" lang="en-US" altLang="zh-CN" sz="2000" b="1">
                <a:latin typeface="宋体" panose="02010600030101010101" pitchFamily="2" charset="-122"/>
              </a:rPr>
              <a:t>top2=top2-1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23598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>
                <a:ea typeface="宋体" panose="02010600030101010101" pitchFamily="2" charset="-122"/>
              </a:rPr>
              <a:t>5.3	Linked Representation</a:t>
            </a:r>
            <a:endParaRPr lang="zh-CN" altLang="en-US" sz="3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763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763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763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763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3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3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3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3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763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76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76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763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763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" fill="hold"/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" fill="hold"/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63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6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63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63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763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76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763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763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75" fill="hold"/>
                                        <p:tgtEl>
                                          <p:spTgt spid="76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" fill="hold"/>
                                        <p:tgtEl>
                                          <p:spTgt spid="76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" fill="hold"/>
                                        <p:tgtEl>
                                          <p:spTgt spid="763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" fill="hold"/>
                                        <p:tgtEl>
                                          <p:spTgt spid="763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" fill="hold"/>
                                        <p:tgtEl>
                                          <p:spTgt spid="76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" fill="hold"/>
                                        <p:tgtEl>
                                          <p:spTgt spid="76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" fill="hold"/>
                                        <p:tgtEl>
                                          <p:spTgt spid="763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" fill="hold"/>
                                        <p:tgtEl>
                                          <p:spTgt spid="763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"/>
                            </p:stCondLst>
                            <p:childTnLst>
                              <p:par>
                                <p:cTn id="1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6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6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63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63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75" fill="hold"/>
                                        <p:tgtEl>
                                          <p:spTgt spid="763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" fill="hold"/>
                                        <p:tgtEl>
                                          <p:spTgt spid="763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5" fill="hold"/>
                                        <p:tgtEl>
                                          <p:spTgt spid="763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763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"/>
                            </p:stCondLst>
                            <p:childTnLst>
                              <p:par>
                                <p:cTn id="1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75" fill="hold"/>
                                        <p:tgtEl>
                                          <p:spTgt spid="763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5" fill="hold"/>
                                        <p:tgtEl>
                                          <p:spTgt spid="763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5" fill="hold"/>
                                        <p:tgtEl>
                                          <p:spTgt spid="763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" fill="hold"/>
                                        <p:tgtEl>
                                          <p:spTgt spid="763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"/>
                            </p:stCondLst>
                            <p:childTnLst>
                              <p:par>
                                <p:cTn id="16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63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63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63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63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75" fill="hold"/>
                                        <p:tgtEl>
                                          <p:spTgt spid="76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5" fill="hold"/>
                                        <p:tgtEl>
                                          <p:spTgt spid="76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5" fill="hold"/>
                                        <p:tgtEl>
                                          <p:spTgt spid="763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" fill="hold"/>
                                        <p:tgtEl>
                                          <p:spTgt spid="763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6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6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6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6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0" dur="500"/>
                                        <p:tgtEl>
                                          <p:spTgt spid="76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75" fill="hold"/>
                                        <p:tgtEl>
                                          <p:spTgt spid="763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" fill="hold"/>
                                        <p:tgtEl>
                                          <p:spTgt spid="763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763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" fill="hold"/>
                                        <p:tgtEl>
                                          <p:spTgt spid="763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2" dur="500"/>
                                        <p:tgtEl>
                                          <p:spTgt spid="76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" fill="hold"/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" fill="hold"/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75" fill="hold"/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" fill="hold"/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63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63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63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63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" fill="hold"/>
                                        <p:tgtEl>
                                          <p:spTgt spid="763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" fill="hold"/>
                                        <p:tgtEl>
                                          <p:spTgt spid="763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75" fill="hold"/>
                                        <p:tgtEl>
                                          <p:spTgt spid="763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" fill="hold"/>
                                        <p:tgtEl>
                                          <p:spTgt spid="763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6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76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763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763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" fill="hold"/>
                                        <p:tgtEl>
                                          <p:spTgt spid="76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" fill="hold"/>
                                        <p:tgtEl>
                                          <p:spTgt spid="763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75" fill="hold"/>
                                        <p:tgtEl>
                                          <p:spTgt spid="763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" fill="hold"/>
                                        <p:tgtEl>
                                          <p:spTgt spid="763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763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763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63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63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75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75" fill="hold"/>
                                        <p:tgtEl>
                                          <p:spTgt spid="76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75" fill="hold"/>
                                        <p:tgtEl>
                                          <p:spTgt spid="76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75" fill="hold"/>
                                        <p:tgtEl>
                                          <p:spTgt spid="763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" fill="hold"/>
                                        <p:tgtEl>
                                          <p:spTgt spid="763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925"/>
                            </p:stCondLst>
                            <p:childTnLst>
                              <p:par>
                                <p:cTn id="27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75" fill="hold"/>
                                        <p:tgtEl>
                                          <p:spTgt spid="76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75" fill="hold"/>
                                        <p:tgtEl>
                                          <p:spTgt spid="76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75" fill="hold"/>
                                        <p:tgtEl>
                                          <p:spTgt spid="76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75" fill="hold"/>
                                        <p:tgtEl>
                                          <p:spTgt spid="76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75" fill="hold"/>
                                        <p:tgtEl>
                                          <p:spTgt spid="76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75" fill="hold"/>
                                        <p:tgtEl>
                                          <p:spTgt spid="76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75" fill="hold"/>
                                        <p:tgtEl>
                                          <p:spTgt spid="763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75" fill="hold"/>
                                        <p:tgtEl>
                                          <p:spTgt spid="763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76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76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763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763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75" fill="hold"/>
                                        <p:tgtEl>
                                          <p:spTgt spid="76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75" fill="hold"/>
                                        <p:tgtEl>
                                          <p:spTgt spid="76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75" fill="hold"/>
                                        <p:tgtEl>
                                          <p:spTgt spid="763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75" fill="hold"/>
                                        <p:tgtEl>
                                          <p:spTgt spid="763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925"/>
                            </p:stCondLst>
                            <p:childTnLst>
                              <p:par>
                                <p:cTn id="30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75" fill="hold"/>
                                        <p:tgtEl>
                                          <p:spTgt spid="76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75" fill="hold"/>
                                        <p:tgtEl>
                                          <p:spTgt spid="76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75" fill="hold"/>
                                        <p:tgtEl>
                                          <p:spTgt spid="763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75" fill="hold"/>
                                        <p:tgtEl>
                                          <p:spTgt spid="763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15" grpId="0" animBg="1"/>
      <p:bldP spid="763916" grpId="0" autoUpdateAnimBg="0"/>
      <p:bldP spid="763917" grpId="0" animBg="1"/>
      <p:bldP spid="763918" grpId="0" autoUpdateAnimBg="0"/>
      <p:bldP spid="763923" grpId="0" animBg="1"/>
      <p:bldP spid="763924" grpId="0" autoUpdateAnimBg="0"/>
      <p:bldP spid="763925" grpId="0" animBg="1"/>
      <p:bldP spid="763926" grpId="0" autoUpdateAnimBg="0"/>
      <p:bldP spid="763927" grpId="0" autoUpdateAnimBg="0"/>
      <p:bldP spid="763928" grpId="0" animBg="1"/>
      <p:bldP spid="763929" grpId="0" autoUpdateAnimBg="0"/>
      <p:bldP spid="763930" grpId="0" autoUpdateAnimBg="0"/>
      <p:bldP spid="763931" grpId="0" animBg="1"/>
      <p:bldP spid="763932" grpId="0" autoUpdateAnimBg="0"/>
      <p:bldP spid="763933" grpId="0" animBg="1"/>
      <p:bldP spid="763934" grpId="0" autoUpdateAnimBg="0"/>
      <p:bldP spid="763935" grpId="0" animBg="1"/>
      <p:bldP spid="763936" grpId="0" autoUpdateAnimBg="0"/>
      <p:bldP spid="763937" grpId="0" animBg="1"/>
      <p:bldP spid="763938" grpId="0" autoUpdateAnimBg="0"/>
      <p:bldP spid="763942" grpId="0" animBg="1"/>
      <p:bldP spid="763943" grpId="0" autoUpdateAnimBg="0"/>
      <p:bldP spid="763944" grpId="0" animBg="1"/>
      <p:bldP spid="763945" grpId="0" autoUpdateAnimBg="0"/>
      <p:bldP spid="763946" grpId="0" animBg="1"/>
      <p:bldP spid="763947" grpId="0" autoUpdateAnimBg="0"/>
      <p:bldP spid="763948" grpId="0" animBg="1"/>
      <p:bldP spid="763949" grpId="0" autoUpdateAnimBg="0"/>
      <p:bldP spid="763950" grpId="0" animBg="1"/>
      <p:bldP spid="763951" grpId="0" autoUpdateAnimBg="0"/>
      <p:bldP spid="763952" grpId="0" animBg="1"/>
      <p:bldP spid="763953" grpId="0" autoUpdateAnimBg="0"/>
      <p:bldP spid="763954" grpId="0" autoUpdateAnimBg="0"/>
      <p:bldP spid="763955" grpId="0" autoUpdateAnimBg="0"/>
      <p:bldP spid="763956" grpId="0" animBg="1"/>
      <p:bldP spid="763957" grpId="0" autoUpdateAnimBg="0"/>
      <p:bldP spid="76395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E70664-7EDD-4DFD-AE71-704E6F8131A5}" type="datetime7">
              <a:rPr lang="zh-CN" altLang="en-US" smtClean="0"/>
            </a:fld>
            <a:endParaRPr lang="en-US" altLang="zh-CN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A5EBDD-152B-4C58-B999-AAB91F2BB97B}" type="slidenum">
              <a:rPr lang="zh-CN" altLang="en-US" smtClean="0"/>
            </a:fld>
            <a:endParaRPr lang="en-US" altLang="zh-CN"/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5313" y="1739900"/>
            <a:ext cx="8091487" cy="4391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链式描述：采用一个栈对应一个链表</a:t>
            </a:r>
            <a:r>
              <a:rPr 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；</a:t>
            </a:r>
            <a:endParaRPr 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确定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链表的哪一端对应于栈顶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900" dirty="0">
                <a:latin typeface="Comic Sans MS" panose="030F0902030302020204" pitchFamily="66" charset="0"/>
                <a:ea typeface="宋体" panose="02010600030101010101" pitchFamily="2" charset="-122"/>
              </a:rPr>
              <a:t>左端栈顶？</a:t>
            </a:r>
            <a:endParaRPr lang="en-US" altLang="zh-CN" sz="19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900" dirty="0">
                <a:latin typeface="Comic Sans MS" panose="030F0902030302020204" pitchFamily="66" charset="0"/>
                <a:ea typeface="宋体" panose="02010600030101010101" pitchFamily="2" charset="-122"/>
              </a:rPr>
              <a:t>右端栈顶？</a:t>
            </a:r>
            <a:endParaRPr lang="en-US" altLang="zh-CN" sz="19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>
                <a:ea typeface="宋体" panose="02010600030101010101" pitchFamily="2" charset="-122"/>
              </a:rPr>
              <a:t>5.3	Linked Representation</a:t>
            </a:r>
            <a:endParaRPr lang="zh-CN" altLang="en-US" sz="3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C7DBE2-0613-4C2C-A57F-713ADFD71FED}" type="datetime7">
              <a:rPr lang="zh-CN" altLang="en-US" smtClean="0"/>
            </a:fld>
            <a:endParaRPr lang="en-US" altLang="zh-CN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C4BC2D-DD29-4EBC-9C8A-932AC9FCDA14}" type="slidenum">
              <a:rPr lang="zh-CN" altLang="en-US" smtClean="0"/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5.4	Linked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486775" cy="64801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: </a:t>
            </a:r>
            <a:r>
              <a:rPr lang="en-US" altLang="zh-CN" sz="20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private Chain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&lt;T&gt; {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public:   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bool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() const  {return Chain&lt;T&gt;::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();}   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bool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IsFull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() const;   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T Top() const  { if (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()) throw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OutOfBounds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();   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 T x; Find(1, x); return x;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}   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&lt;T&gt;&amp; Add(const T&amp; x)   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{ Insert(0, x); return *this;}   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&lt;T&gt;&amp; Delete(T&amp; x)   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 { Chain&lt;T&gt;::Delete(1, x); return *this;}   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bool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&lt;T&gt;::</a:t>
            </a:r>
            <a:r>
              <a:rPr lang="en-US" altLang="zh-CN" sz="20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IsFull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() const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{ //Is stack full?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 try {</a:t>
            </a:r>
            <a:r>
              <a:rPr lang="en-US" altLang="zh-CN" sz="20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ChainNode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&lt;T&gt; *p = new </a:t>
            </a:r>
            <a:r>
              <a:rPr lang="en-US" altLang="zh-CN" sz="20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ChainNode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&lt;T&gt;;</a:t>
            </a:r>
            <a:endParaRPr lang="en-US" altLang="zh-CN" sz="2000" dirty="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      delete p; return false;}</a:t>
            </a:r>
            <a:endParaRPr lang="en-US" altLang="zh-CN" sz="2000" dirty="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 catch (</a:t>
            </a:r>
            <a:r>
              <a:rPr lang="en-US" altLang="zh-CN" sz="20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NoMem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) { return true; }</a:t>
            </a:r>
            <a:endParaRPr lang="en-US" altLang="zh-CN" sz="2000" dirty="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} //Program 5-3</a:t>
            </a: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从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Chain</a:t>
            </a: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派生的链表形式的栈 </a:t>
            </a:r>
            <a:endParaRPr lang="zh-CN" altLang="en-US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65956" name="AutoShape 4"/>
          <p:cNvSpPr>
            <a:spLocks noChangeArrowheads="1"/>
          </p:cNvSpPr>
          <p:nvPr/>
        </p:nvSpPr>
        <p:spPr bwMode="auto">
          <a:xfrm>
            <a:off x="5508625" y="2205038"/>
            <a:ext cx="3455988" cy="2087562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anose="020B0804030504040204" pitchFamily="34" charset="0"/>
              </a:rPr>
              <a:t>1</a:t>
            </a:r>
            <a:r>
              <a:rPr kumimoji="1" lang="zh-CN" altLang="en-US" sz="2000" b="1">
                <a:latin typeface="Tahoma" panose="020B0804030504040204" pitchFamily="34" charset="0"/>
              </a:rPr>
              <a:t>万次添加删除操作，</a:t>
            </a:r>
            <a:endParaRPr kumimoji="1" lang="zh-CN" altLang="en-US" sz="2000" b="1">
              <a:latin typeface="Tahoma" panose="020B0804030504040204" pitchFamily="34" charset="0"/>
            </a:endParaRPr>
          </a:p>
          <a:p>
            <a:pPr algn="ctr"/>
            <a:r>
              <a:rPr kumimoji="1" lang="zh-CN" altLang="en-US" sz="2000" b="1">
                <a:latin typeface="Tahoma" panose="020B0804030504040204" pitchFamily="34" charset="0"/>
              </a:rPr>
              <a:t>派生的方法多</a:t>
            </a:r>
            <a:endParaRPr kumimoji="1" lang="zh-CN" altLang="en-US" sz="2000" b="1">
              <a:latin typeface="Tahoma" panose="020B0804030504040204" pitchFamily="34" charset="0"/>
            </a:endParaRPr>
          </a:p>
          <a:p>
            <a:pPr algn="ctr"/>
            <a:r>
              <a:rPr kumimoji="1" lang="zh-CN" altLang="en-US" sz="2000" b="1">
                <a:latin typeface="Tahoma" panose="020B0804030504040204" pitchFamily="34" charset="0"/>
              </a:rPr>
              <a:t>耗时</a:t>
            </a:r>
            <a:r>
              <a:rPr kumimoji="1" lang="en-US" altLang="zh-CN" sz="2000" b="1">
                <a:latin typeface="Tahoma" panose="020B0804030504040204" pitchFamily="34" charset="0"/>
              </a:rPr>
              <a:t>25%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D04FEA-FF6D-436F-8B2A-4E37223AE1D8}" type="datetime7">
              <a:rPr lang="zh-CN" altLang="en-US" smtClean="0"/>
            </a:fld>
            <a:endParaRPr lang="en-US" altLang="zh-CN"/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89228C-DFAF-4C4E-B467-F397B1AE5E90}" type="slidenum">
              <a:rPr lang="zh-CN" altLang="en-US" smtClean="0"/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5.4	Linked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486775" cy="63071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template &lt;class T&gt;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class </a:t>
            </a:r>
            <a:r>
              <a:rPr lang="en-US" altLang="zh-CN" sz="20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Node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{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friend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&lt;T&gt;;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private: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T data;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Node&lt;T&gt; *link;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{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public: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() </a:t>
            </a:r>
            <a:r>
              <a:rPr lang="en-US" altLang="zh-CN" sz="20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{top = 0;}</a:t>
            </a:r>
            <a:endParaRPr lang="en-US" altLang="zh-CN" sz="2000" dirty="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~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();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bool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() const {return top == 0;}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bool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IsFull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() const;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T Top() const;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&lt;T&gt; &amp; Add(const T&amp; x);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&lt;T&gt; &amp; Delete(T&amp; x);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private: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Node&lt;T&gt; *</a:t>
            </a:r>
            <a:r>
              <a:rPr lang="en-US" altLang="zh-CN" sz="20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top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; // pointer to top node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}; //Program 5-4 </a:t>
            </a: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自定义链表形式的栈 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135DBF-BBBF-4E25-ABB7-C025B7855E9F}" type="datetime7">
              <a:rPr lang="zh-CN" altLang="en-US" smtClean="0"/>
            </a:fld>
            <a:endParaRPr lang="en-US" altLang="zh-CN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DA71FC-5EA5-4CC8-A84F-CCDB80805DEE}" type="slidenum">
              <a:rPr lang="zh-CN" altLang="en-US" smtClean="0"/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5.4	Linked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486775" cy="63785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&lt;T&gt;::~</a:t>
            </a:r>
            <a:r>
              <a:rPr lang="en-US" altLang="zh-CN" sz="16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()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{// Stack destructor..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Node&lt;T&gt; *next;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while (top) {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   next = top-&gt;link;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   delete top;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   top = next;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}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bool </a:t>
            </a: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&lt;T&gt;::</a:t>
            </a:r>
            <a:r>
              <a:rPr lang="en-US" altLang="zh-CN" sz="16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IsFull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() </a:t>
            </a: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const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{// Is the stack full?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try { 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      Node&lt;T&gt; *p = new Node&lt;T&gt;;</a:t>
            </a:r>
            <a:endParaRPr lang="en-US" altLang="zh-CN" sz="1600" dirty="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     delete p;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     return false;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} 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catch (</a:t>
            </a:r>
            <a:r>
              <a:rPr lang="en-US" altLang="zh-CN" sz="16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NoMem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) {return true;}</a:t>
            </a:r>
            <a:endParaRPr lang="en-US" altLang="zh-CN" sz="1600" dirty="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T </a:t>
            </a: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&lt;T&gt;::</a:t>
            </a:r>
            <a:r>
              <a:rPr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Top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() </a:t>
            </a: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const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{// Return top element.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if (</a:t>
            </a: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()) throw </a:t>
            </a: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OutOfBounds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();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return top-&gt;data;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}//Program 5-4 </a:t>
            </a:r>
            <a:r>
              <a:rPr lang="zh-CN" altLang="en-US" sz="1600" dirty="0">
                <a:latin typeface="Comic Sans MS" panose="030F0902030302020204" pitchFamily="66" charset="0"/>
                <a:ea typeface="宋体" panose="02010600030101010101" pitchFamily="2" charset="-122"/>
              </a:rPr>
              <a:t>自定义链表形式的栈 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A80FA4-B788-4237-AF63-7BA46153837E}" type="datetime7">
              <a:rPr lang="zh-CN" altLang="en-US" smtClean="0"/>
            </a:fld>
            <a:endParaRPr lang="en-US" altLang="zh-CN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5E9D0D-3A13-47FC-8E1C-6283AE98949D}" type="slidenum">
              <a:rPr lang="zh-CN" altLang="en-US" smtClean="0"/>
            </a:fld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5.4	Linked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486775" cy="63071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&lt;T&gt;&amp;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&lt;T&gt;::</a:t>
            </a:r>
            <a:r>
              <a:rPr lang="en-US" altLang="zh-CN" sz="20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Add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 const T&amp; x)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{// Add x to stack.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Node&lt;T&gt; *p = new Node&lt;T&gt;;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p-&gt;data = x;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p-&gt;link = top;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top = p;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return *this;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&lt;T&gt;&amp;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&lt;T&gt;::</a:t>
            </a:r>
            <a:r>
              <a:rPr lang="en-US" altLang="zh-CN" sz="20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Delete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 T&amp; x)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{// Delete top element and put it in x.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if (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()) throw </a:t>
            </a:r>
            <a:r>
              <a:rPr lang="en-US" altLang="zh-CN" sz="2000" dirty="0" err="1">
                <a:latin typeface="Comic Sans MS" panose="030F0902030302020204" pitchFamily="66" charset="0"/>
                <a:ea typeface="宋体" panose="02010600030101010101" pitchFamily="2" charset="-122"/>
              </a:rPr>
              <a:t>OutOfBounds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();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x = top-&gt;data;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Node&lt;T&gt; *p = top;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top = top-&gt;link;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delete p;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return *this;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} // Program 5-4 </a:t>
            </a: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自定义链表形式的栈 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AE66BB-6BDE-43BC-A268-4375CA39215A}" type="datetime7">
              <a:rPr lang="zh-CN" altLang="en-US" smtClean="0"/>
            </a:fld>
            <a:endParaRPr lang="en-US" altLang="zh-CN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248836-C84C-41AF-9314-EDD3F8DD3C7C}" type="slidenum">
              <a:rPr lang="zh-CN" altLang="en-US" smtClean="0"/>
            </a:fld>
            <a:endParaRPr lang="en-US" altLang="zh-C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093787"/>
            <a:ext cx="8702675" cy="51546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5.4.1 </a:t>
            </a:r>
            <a:r>
              <a:rPr lang="zh-CN" altLang="en-US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括号匹配</a:t>
            </a:r>
            <a:endParaRPr lang="zh-CN" altLang="en-US" dirty="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匹配一个字符串中的左、右括号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 dirty="0">
                <a:latin typeface="Comic Sans MS" panose="030F0902030302020204" pitchFamily="66" charset="0"/>
                <a:ea typeface="宋体" panose="02010600030101010101" pitchFamily="2" charset="-122"/>
              </a:rPr>
              <a:t>字符串</a:t>
            </a:r>
            <a:r>
              <a:rPr lang="en-US" altLang="zh-CN" sz="2025" dirty="0">
                <a:latin typeface="Comic Sans MS" panose="030F0902030302020204" pitchFamily="66" charset="0"/>
                <a:ea typeface="宋体" panose="02010600030101010101" pitchFamily="2" charset="-122"/>
              </a:rPr>
              <a:t>(a*(</a:t>
            </a:r>
            <a:r>
              <a:rPr lang="en-US" altLang="zh-CN" sz="2025" dirty="0" err="1">
                <a:latin typeface="Comic Sans MS" panose="030F0902030302020204" pitchFamily="66" charset="0"/>
                <a:ea typeface="宋体" panose="02010600030101010101" pitchFamily="2" charset="-122"/>
              </a:rPr>
              <a:t>b+c</a:t>
            </a:r>
            <a:r>
              <a:rPr lang="en-US" altLang="zh-CN" sz="2025" dirty="0">
                <a:latin typeface="Comic Sans MS" panose="030F0902030302020204" pitchFamily="66" charset="0"/>
                <a:ea typeface="宋体" panose="02010600030101010101" pitchFamily="2" charset="-122"/>
              </a:rPr>
              <a:t>)+d)</a:t>
            </a:r>
            <a:r>
              <a:rPr lang="zh-CN" altLang="en-US" sz="2025" dirty="0">
                <a:latin typeface="Comic Sans MS" panose="030F0902030302020204" pitchFamily="66" charset="0"/>
                <a:ea typeface="宋体" panose="02010600030101010101" pitchFamily="2" charset="-122"/>
              </a:rPr>
              <a:t>   括号匹配</a:t>
            </a:r>
            <a:endParaRPr lang="zh-CN" altLang="en-US" sz="2025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 dirty="0">
                <a:latin typeface="Comic Sans MS" panose="030F0902030302020204" pitchFamily="66" charset="0"/>
                <a:ea typeface="宋体" panose="02010600030101010101" pitchFamily="2" charset="-122"/>
              </a:rPr>
              <a:t>对于字符串</a:t>
            </a:r>
            <a:r>
              <a:rPr lang="en-US" altLang="zh-CN" sz="2025" dirty="0">
                <a:latin typeface="Comic Sans MS" panose="030F0902030302020204" pitchFamily="66" charset="0"/>
                <a:ea typeface="宋体" panose="02010600030101010101" pitchFamily="2" charset="-122"/>
              </a:rPr>
              <a:t>(</a:t>
            </a:r>
            <a:r>
              <a:rPr lang="en-US" altLang="zh-CN" sz="2025" dirty="0" err="1">
                <a:latin typeface="Comic Sans MS" panose="030F0902030302020204" pitchFamily="66" charset="0"/>
                <a:ea typeface="宋体" panose="02010600030101010101" pitchFamily="2" charset="-122"/>
              </a:rPr>
              <a:t>a+b</a:t>
            </a:r>
            <a:r>
              <a:rPr lang="en-US" altLang="zh-CN" sz="2025" dirty="0">
                <a:latin typeface="Comic Sans MS" panose="030F0902030302020204" pitchFamily="66" charset="0"/>
                <a:ea typeface="宋体" panose="02010600030101010101" pitchFamily="2" charset="-122"/>
              </a:rPr>
              <a:t>))(   </a:t>
            </a:r>
            <a:r>
              <a:rPr lang="zh-CN" altLang="en-US" sz="2025" dirty="0">
                <a:latin typeface="Comic Sans MS" panose="030F0902030302020204" pitchFamily="66" charset="0"/>
                <a:ea typeface="宋体" panose="02010600030101010101" pitchFamily="2" charset="-122"/>
              </a:rPr>
              <a:t>括号不匹配。</a:t>
            </a:r>
            <a:endParaRPr lang="en-US" altLang="zh-CN" sz="2025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输入为一个字符串，输出为相互匹配的括号以及未能匹配的括号。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从左至右扫描一个字符串，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把所遇到的左括号入栈，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每个右括号将与最近的未匹配的左括号相匹配（栈顶的左括号），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同时从栈顶删除该左括号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有哪些未匹配的情况？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	Applications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5637E1-91F4-4CEC-BB2E-41C31A62D34E}" type="datetime7">
              <a:rPr lang="zh-CN" altLang="en-US" smtClean="0"/>
            </a:fld>
            <a:endParaRPr lang="en-US" altLang="zh-CN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12BF38-9426-450C-8FCC-092A20CF83DC}" type="slidenum">
              <a:rPr lang="zh-CN" altLang="en-US" smtClean="0"/>
            </a:fld>
            <a:endParaRPr lang="en-US" altLang="zh-CN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91487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栈和队列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被限制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的线性表；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栈对线性表的插入和删除操作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进行限制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（插入和删除操作都必须在表的同一端完成），是一个后进先出（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last-in-first-</a:t>
            </a:r>
            <a:r>
              <a:rPr lang="en-US" altLang="zh-CN" sz="2400" dirty="0" err="1">
                <a:latin typeface="Comic Sans MS" panose="030F0902030302020204" pitchFamily="66" charset="0"/>
                <a:ea typeface="宋体" panose="02010600030101010101" pitchFamily="2" charset="-122"/>
              </a:rPr>
              <a:t>out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,LIFO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）的数据结构。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由于栈是一种特殊的线性表，可以派生，也可以单独设计基类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sym typeface="Webdings" panose="05030102010509060703" pitchFamily="18" charset="2"/>
              </a:rPr>
              <a:t>Chapter5 Stacks</a:t>
            </a:r>
            <a:endParaRPr lang="zh-CN" altLang="en-US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3C98F0-F42C-4F4B-BFE0-ED3DF990B419}" type="datetime7">
              <a:rPr lang="zh-CN" altLang="en-US" smtClean="0"/>
            </a:fld>
            <a:endParaRPr lang="en-US" altLang="zh-CN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FDB597-E763-4CE0-B7F8-18C197B017C3}" type="slidenum">
              <a:rPr lang="zh-CN" altLang="en-US" smtClean="0"/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5.4.1 </a:t>
            </a:r>
            <a:r>
              <a:rPr lang="zh-CN" altLang="en-US" dirty="0">
                <a:ea typeface="宋体" panose="02010600030101010101" pitchFamily="2" charset="-122"/>
              </a:rPr>
              <a:t>括号匹配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86775" cy="61626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#include &lt;iostream.h&gt;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#include &lt;string.h&gt;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#include &lt;stdio.h&gt;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#include "stack.h"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const int MaxLength = 100; // max expression length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void main(void)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{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char expr[MaxLength];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cout &lt;&lt; "Type an expression of length at most "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     &lt;&lt; MaxLength &lt;&lt; endl;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cin.getline(expr, MaxLength);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cout &lt;&lt;"The pairs of matching parentheses in"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     &lt;&lt; endl;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puts(expr);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cout &lt;&lt;"are" &lt;&lt; endl;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</a:t>
            </a: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PrintMatchedPairs</a:t>
            </a:r>
            <a:r>
              <a:rPr lang="en-US" altLang="en-US" sz="2400">
                <a:latin typeface="Comic Sans MS" panose="030F0902030302020204" pitchFamily="66" charset="0"/>
              </a:rPr>
              <a:t> (exr);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}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//</a:t>
            </a:r>
            <a:r>
              <a:rPr lang="zh-CN" altLang="en-US" sz="2400">
                <a:latin typeface="Comic Sans MS" panose="030F0902030302020204" pitchFamily="66" charset="0"/>
                <a:ea typeface="宋体" panose="02010600030101010101" pitchFamily="2" charset="-122"/>
              </a:rPr>
              <a:t>程序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5-5</a:t>
            </a:r>
            <a:r>
              <a:rPr lang="zh-CN" altLang="en-US" sz="2400">
                <a:latin typeface="Comic Sans MS" panose="030F0902030302020204" pitchFamily="66" charset="0"/>
                <a:ea typeface="宋体" panose="02010600030101010101" pitchFamily="2" charset="-122"/>
              </a:rPr>
              <a:t>产生匹配括号的程序</a:t>
            </a:r>
            <a:endParaRPr lang="zh-CN" altLang="en-US" sz="24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F2E8D6-B3A6-4E61-AFCB-22283EE15337}" type="datetime7">
              <a:rPr lang="zh-CN" altLang="en-US" smtClean="0"/>
            </a:fld>
            <a:endParaRPr lang="en-US" altLang="zh-CN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0908CC-FDFC-4F37-AEEB-9F9E0C183D63}" type="slidenum">
              <a:rPr lang="zh-CN" altLang="en-US" smtClean="0"/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5.4.1 </a:t>
            </a:r>
            <a:r>
              <a:rPr lang="zh-CN" altLang="en-US" dirty="0">
                <a:ea typeface="宋体" panose="02010600030101010101" pitchFamily="2" charset="-122"/>
              </a:rPr>
              <a:t>括号匹配</a:t>
            </a:r>
            <a:endParaRPr lang="zh-CN" altLang="en-US" sz="4200" dirty="0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486775" cy="63785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void </a:t>
            </a:r>
            <a:r>
              <a:rPr lang="en-US" altLang="en-US" sz="2000" dirty="0" err="1">
                <a:solidFill>
                  <a:schemeClr val="hlink"/>
                </a:solidFill>
                <a:latin typeface="Comic Sans MS" panose="030F0902030302020204" pitchFamily="66" charset="0"/>
              </a:rPr>
              <a:t>PrintMatchedPairs</a:t>
            </a:r>
            <a:r>
              <a:rPr lang="en-US" altLang="en-US" sz="2000" dirty="0">
                <a:latin typeface="Comic Sans MS" panose="030F0902030302020204" pitchFamily="66" charset="0"/>
              </a:rPr>
              <a:t>( char *expr)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{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//</a:t>
            </a: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括号匹配 </a:t>
            </a:r>
            <a:r>
              <a:rPr lang="en-US" altLang="en-US" sz="2000" dirty="0">
                <a:latin typeface="Comic Sans MS" panose="030F0902030302020204" pitchFamily="66" charset="0"/>
              </a:rPr>
              <a:t>.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Stack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Comic Sans MS" panose="030F0902030302020204" pitchFamily="66" charset="0"/>
              </a:rPr>
              <a:t>&lt;</a:t>
            </a:r>
            <a:r>
              <a:rPr lang="en-US" altLang="en-US" sz="2000" dirty="0" err="1">
                <a:latin typeface="Comic Sans MS" panose="030F0902030302020204" pitchFamily="66" charset="0"/>
              </a:rPr>
              <a:t>int</a:t>
            </a:r>
            <a:r>
              <a:rPr lang="en-US" altLang="en-US" sz="2000" dirty="0">
                <a:latin typeface="Comic Sans MS" panose="030F0902030302020204" pitchFamily="66" charset="0"/>
              </a:rPr>
              <a:t>&gt; 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Comic Sans MS" panose="030F0902030302020204" pitchFamily="66" charset="0"/>
              </a:rPr>
              <a:t>s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Comic Sans MS" panose="030F0902030302020204" pitchFamily="66" charset="0"/>
              </a:rPr>
              <a:t>(</a:t>
            </a:r>
            <a:r>
              <a:rPr lang="en-US" altLang="en-US" sz="2000" dirty="0" err="1">
                <a:latin typeface="Comic Sans MS" panose="030F0902030302020204" pitchFamily="66" charset="0"/>
              </a:rPr>
              <a:t>MaxLength</a:t>
            </a:r>
            <a:r>
              <a:rPr lang="en-US" altLang="en-US" sz="2000" dirty="0">
                <a:latin typeface="Comic Sans MS" panose="030F0902030302020204" pitchFamily="66" charset="0"/>
              </a:rPr>
              <a:t>);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</a:t>
            </a:r>
            <a:r>
              <a:rPr lang="en-US" altLang="en-US" sz="2000" dirty="0" err="1">
                <a:latin typeface="Comic Sans MS" panose="030F0902030302020204" pitchFamily="66" charset="0"/>
              </a:rPr>
              <a:t>int</a:t>
            </a:r>
            <a:r>
              <a:rPr lang="en-US" altLang="en-US" sz="2000" dirty="0">
                <a:latin typeface="Comic Sans MS" panose="030F0902030302020204" pitchFamily="66" charset="0"/>
              </a:rPr>
              <a:t> j, length = </a:t>
            </a:r>
            <a:r>
              <a:rPr lang="en-US" altLang="en-US" sz="2000" dirty="0" err="1">
                <a:latin typeface="Comic Sans MS" panose="030F0902030302020204" pitchFamily="66" charset="0"/>
              </a:rPr>
              <a:t>strlen</a:t>
            </a:r>
            <a:r>
              <a:rPr lang="en-US" altLang="en-US" sz="2000" dirty="0">
                <a:latin typeface="Comic Sans MS" panose="030F0902030302020204" pitchFamily="66" charset="0"/>
              </a:rPr>
              <a:t>(expr);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从表达式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expr</a:t>
            </a: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中搜索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for (</a:t>
            </a:r>
            <a:r>
              <a:rPr lang="en-US" altLang="en-US" sz="2000" dirty="0" err="1">
                <a:latin typeface="Comic Sans MS" panose="030F0902030302020204" pitchFamily="66" charset="0"/>
              </a:rPr>
              <a:t>int</a:t>
            </a:r>
            <a:r>
              <a:rPr lang="en-US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en-US" sz="2000" dirty="0" err="1">
                <a:latin typeface="Comic Sans MS" panose="030F0902030302020204" pitchFamily="66" charset="0"/>
              </a:rPr>
              <a:t>i</a:t>
            </a:r>
            <a:r>
              <a:rPr lang="en-US" altLang="en-US" sz="2000" dirty="0">
                <a:latin typeface="Comic Sans MS" panose="030F0902030302020204" pitchFamily="66" charset="0"/>
              </a:rPr>
              <a:t> = 1; </a:t>
            </a:r>
            <a:r>
              <a:rPr lang="en-US" altLang="en-US" sz="2000" dirty="0" err="1">
                <a:latin typeface="Comic Sans MS" panose="030F0902030302020204" pitchFamily="66" charset="0"/>
              </a:rPr>
              <a:t>i</a:t>
            </a:r>
            <a:r>
              <a:rPr lang="en-US" altLang="en-US" sz="2000" dirty="0">
                <a:latin typeface="Comic Sans MS" panose="030F0902030302020204" pitchFamily="66" charset="0"/>
              </a:rPr>
              <a:t> &lt;= length; </a:t>
            </a:r>
            <a:r>
              <a:rPr lang="en-US" altLang="en-US" sz="2000" dirty="0" err="1">
                <a:latin typeface="Comic Sans MS" panose="030F0902030302020204" pitchFamily="66" charset="0"/>
              </a:rPr>
              <a:t>i</a:t>
            </a:r>
            <a:r>
              <a:rPr lang="en-US" altLang="en-US" sz="2000" dirty="0">
                <a:latin typeface="Comic Sans MS" panose="030F0902030302020204" pitchFamily="66" charset="0"/>
              </a:rPr>
              <a:t>++) {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   if (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Comic Sans MS" panose="030F0902030302020204" pitchFamily="66" charset="0"/>
              </a:rPr>
              <a:t>expr[ </a:t>
            </a:r>
            <a:r>
              <a:rPr lang="en-US" altLang="en-US" sz="2000" dirty="0" err="1">
                <a:latin typeface="Comic Sans MS" panose="030F0902030302020204" pitchFamily="66" charset="0"/>
              </a:rPr>
              <a:t>i</a:t>
            </a:r>
            <a:r>
              <a:rPr lang="en-US" altLang="en-US" sz="2000" dirty="0">
                <a:latin typeface="Comic Sans MS" panose="030F0902030302020204" pitchFamily="66" charset="0"/>
              </a:rPr>
              <a:t> – 1 ] ==</a:t>
            </a:r>
            <a:r>
              <a:rPr lang="en-US" altLang="en-US" sz="2000" dirty="0">
                <a:solidFill>
                  <a:schemeClr val="hlink"/>
                </a:solidFill>
                <a:latin typeface="Comic Sans MS" panose="030F0902030302020204" pitchFamily="66" charset="0"/>
              </a:rPr>
              <a:t> ‘('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Comic Sans MS" panose="030F0902030302020204" pitchFamily="66" charset="0"/>
              </a:rPr>
              <a:t>) 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en-US" sz="2000" dirty="0" err="1">
                <a:latin typeface="Comic Sans MS" panose="030F0902030302020204" pitchFamily="66" charset="0"/>
              </a:rPr>
              <a:t>s.Add</a:t>
            </a:r>
            <a:r>
              <a:rPr lang="en-US" altLang="en-US" sz="2000" dirty="0">
                <a:latin typeface="Comic Sans MS" panose="030F0902030302020204" pitchFamily="66" charset="0"/>
              </a:rPr>
              <a:t>(</a:t>
            </a:r>
            <a:r>
              <a:rPr lang="en-US" altLang="en-US" sz="2000" dirty="0" err="1">
                <a:latin typeface="Comic Sans MS" panose="030F0902030302020204" pitchFamily="66" charset="0"/>
              </a:rPr>
              <a:t>i</a:t>
            </a:r>
            <a:r>
              <a:rPr lang="en-US" altLang="en-US" sz="2000" dirty="0">
                <a:latin typeface="Comic Sans MS" panose="030F0902030302020204" pitchFamily="66" charset="0"/>
              </a:rPr>
              <a:t>);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   else if (expr[ </a:t>
            </a:r>
            <a:r>
              <a:rPr lang="en-US" altLang="en-US" sz="2000" dirty="0" err="1">
                <a:latin typeface="Comic Sans MS" panose="030F0902030302020204" pitchFamily="66" charset="0"/>
              </a:rPr>
              <a:t>i</a:t>
            </a:r>
            <a:r>
              <a:rPr lang="en-US" altLang="en-US" sz="2000" dirty="0">
                <a:latin typeface="Comic Sans MS" panose="030F0902030302020204" pitchFamily="66" charset="0"/>
              </a:rPr>
              <a:t> – 1 ] == </a:t>
            </a:r>
            <a:r>
              <a:rPr lang="en-US" altLang="en-US" sz="2000" dirty="0">
                <a:solidFill>
                  <a:schemeClr val="hlink"/>
                </a:solidFill>
                <a:latin typeface="Comic Sans MS" panose="030F0902030302020204" pitchFamily="66" charset="0"/>
              </a:rPr>
              <a:t>‘)'</a:t>
            </a:r>
            <a:r>
              <a:rPr lang="en-US" altLang="en-US" sz="2000" dirty="0">
                <a:latin typeface="Comic Sans MS" panose="030F0902030302020204" pitchFamily="66" charset="0"/>
              </a:rPr>
              <a:t>)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	   try {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omic Sans MS" panose="030F0902030302020204" pitchFamily="66" charset="0"/>
              </a:rPr>
              <a:t>s.Delete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(j);  // unstack match</a:t>
            </a:r>
            <a:endParaRPr lang="en-US" altLang="en-US" sz="2000" dirty="0">
              <a:solidFill>
                <a:srgbClr val="FF0000"/>
              </a:solidFill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            </a:t>
            </a:r>
            <a:r>
              <a:rPr lang="en-US" altLang="en-US" sz="2000" dirty="0" err="1">
                <a:latin typeface="Comic Sans MS" panose="030F0902030302020204" pitchFamily="66" charset="0"/>
              </a:rPr>
              <a:t>cout</a:t>
            </a:r>
            <a:r>
              <a:rPr lang="en-US" altLang="en-US" sz="2000" dirty="0">
                <a:latin typeface="Comic Sans MS" panose="030F0902030302020204" pitchFamily="66" charset="0"/>
              </a:rPr>
              <a:t> &lt;&lt; j &lt;&lt; ' ' &lt;&lt; </a:t>
            </a:r>
            <a:r>
              <a:rPr lang="en-US" altLang="en-US" sz="2000" dirty="0" err="1">
                <a:latin typeface="Comic Sans MS" panose="030F0902030302020204" pitchFamily="66" charset="0"/>
              </a:rPr>
              <a:t>i</a:t>
            </a:r>
            <a:r>
              <a:rPr lang="en-US" altLang="en-US" sz="2000" dirty="0">
                <a:latin typeface="Comic Sans MS" panose="030F0902030302020204" pitchFamily="66" charset="0"/>
              </a:rPr>
              <a:t> &lt;&lt; </a:t>
            </a:r>
            <a:r>
              <a:rPr lang="en-US" altLang="en-US" sz="2000" dirty="0" err="1">
                <a:latin typeface="Comic Sans MS" panose="030F0902030302020204" pitchFamily="66" charset="0"/>
              </a:rPr>
              <a:t>endl</a:t>
            </a:r>
            <a:r>
              <a:rPr lang="en-US" altLang="en-US" sz="2000" dirty="0">
                <a:latin typeface="Comic Sans MS" panose="030F0902030302020204" pitchFamily="66" charset="0"/>
              </a:rPr>
              <a:t>;</a:t>
            </a:r>
            <a:endParaRPr lang="en-US" altLang="zh-CN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en-US" sz="2000" dirty="0">
                <a:latin typeface="Comic Sans MS" panose="030F0902030302020204" pitchFamily="66" charset="0"/>
              </a:rPr>
              <a:t>}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catch (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omic Sans MS" panose="030F0902030302020204" pitchFamily="66" charset="0"/>
              </a:rPr>
              <a:t>OutOfBounds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) {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Comic Sans MS" panose="030F0902030302020204" pitchFamily="66" charset="0"/>
              </a:rPr>
              <a:t>cout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 &lt;&lt; "No match for right</a:t>
            </a:r>
            <a:endParaRPr lang="en-US" altLang="zh-CN" sz="2000" dirty="0">
              <a:solidFill>
                <a:srgbClr val="FF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                        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parenthesis"&lt;&lt;" at "&lt;&lt;</a:t>
            </a:r>
            <a:r>
              <a:rPr lang="en-US" altLang="en-US" sz="2000" dirty="0" err="1">
                <a:solidFill>
                  <a:srgbClr val="FF0000"/>
                </a:solidFill>
                <a:latin typeface="Comic Sans MS" panose="030F0902030302020204" pitchFamily="66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&lt;&lt; </a:t>
            </a:r>
            <a:r>
              <a:rPr lang="en-US" altLang="en-US" sz="2000" dirty="0" err="1">
                <a:solidFill>
                  <a:srgbClr val="FF0000"/>
                </a:solidFill>
                <a:latin typeface="Comic Sans MS" panose="030F0902030302020204" pitchFamily="66" charset="0"/>
              </a:rPr>
              <a:t>endl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;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Comic Sans MS" panose="030F0902030302020204" pitchFamily="66" charset="0"/>
              </a:rPr>
              <a:t>}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}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栈中所剩下的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都是未匹配的 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while (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Comic Sans MS" panose="030F0902030302020204" pitchFamily="66" charset="0"/>
              </a:rPr>
              <a:t>!</a:t>
            </a:r>
            <a:r>
              <a:rPr lang="en-US" altLang="en-US" sz="2000" dirty="0" err="1">
                <a:latin typeface="Comic Sans MS" panose="030F0902030302020204" pitchFamily="66" charset="0"/>
              </a:rPr>
              <a:t>s.IsEmpty</a:t>
            </a:r>
            <a:r>
              <a:rPr lang="en-US" altLang="en-US" sz="2000" dirty="0">
                <a:latin typeface="Comic Sans MS" panose="030F0902030302020204" pitchFamily="66" charset="0"/>
              </a:rPr>
              <a:t>()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en-US" sz="2000" dirty="0">
                <a:latin typeface="Comic Sans MS" panose="030F0902030302020204" pitchFamily="66" charset="0"/>
              </a:rPr>
              <a:t>) {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   </a:t>
            </a:r>
            <a:r>
              <a:rPr lang="en-US" altLang="en-US" sz="2000" dirty="0" err="1">
                <a:latin typeface="Comic Sans MS" panose="030F0902030302020204" pitchFamily="66" charset="0"/>
              </a:rPr>
              <a:t>s.Delete</a:t>
            </a:r>
            <a:r>
              <a:rPr lang="en-US" altLang="en-US" sz="2000" dirty="0">
                <a:latin typeface="Comic Sans MS" panose="030F0902030302020204" pitchFamily="66" charset="0"/>
              </a:rPr>
              <a:t>(j);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   </a:t>
            </a:r>
            <a:r>
              <a:rPr lang="en-US" altLang="en-US" sz="2000" dirty="0" err="1">
                <a:latin typeface="Comic Sans MS" panose="030F0902030302020204" pitchFamily="66" charset="0"/>
              </a:rPr>
              <a:t>cout</a:t>
            </a:r>
            <a:r>
              <a:rPr lang="en-US" altLang="en-US" sz="2000" dirty="0">
                <a:latin typeface="Comic Sans MS" panose="030F0902030302020204" pitchFamily="66" charset="0"/>
              </a:rPr>
              <a:t> &lt;&lt; "No match for left parenthesis at "&lt;&lt; j &lt;&lt; </a:t>
            </a:r>
            <a:r>
              <a:rPr lang="en-US" altLang="en-US" sz="2000" dirty="0" err="1">
                <a:latin typeface="Comic Sans MS" panose="030F0902030302020204" pitchFamily="66" charset="0"/>
              </a:rPr>
              <a:t>endl</a:t>
            </a:r>
            <a:r>
              <a:rPr lang="en-US" altLang="en-US" sz="2000" dirty="0">
                <a:latin typeface="Comic Sans MS" panose="030F0902030302020204" pitchFamily="66" charset="0"/>
              </a:rPr>
              <a:t>;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   }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902030302020204" pitchFamily="66" charset="0"/>
              </a:rPr>
              <a:t>}</a:t>
            </a:r>
            <a:endParaRPr lang="en-US" altLang="en-US" sz="2000" dirty="0">
              <a:latin typeface="Comic Sans MS" panose="030F0902030302020204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72868" y="403618"/>
            <a:ext cx="3775844" cy="23748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1800" kern="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Comic Sans MS" panose="030F0902030302020204" pitchFamily="66" charset="0"/>
                <a:ea typeface="宋体" panose="02010600030101010101" pitchFamily="2" charset="-122"/>
              </a:rPr>
              <a:t>Stack&lt;T&gt;&amp; Stack&lt;T&gt;::</a:t>
            </a:r>
            <a:r>
              <a:rPr lang="en-US" altLang="zh-CN" sz="1800" kern="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Delete</a:t>
            </a:r>
            <a:r>
              <a:rPr lang="en-US" altLang="zh-CN" sz="1800" kern="0" dirty="0">
                <a:latin typeface="Comic Sans MS" panose="030F0902030302020204" pitchFamily="66" charset="0"/>
                <a:ea typeface="宋体" panose="02010600030101010101" pitchFamily="2" charset="-122"/>
              </a:rPr>
              <a:t>(T&amp; x)</a:t>
            </a:r>
            <a:endParaRPr lang="en-US" altLang="zh-CN" sz="1800" kern="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Comic Sans MS" panose="030F0902030302020204" pitchFamily="66" charset="0"/>
                <a:ea typeface="宋体" panose="02010600030101010101" pitchFamily="2" charset="-122"/>
              </a:rPr>
              <a:t>{// Delete top element and put in x.</a:t>
            </a:r>
            <a:endParaRPr lang="en-US" altLang="zh-CN" sz="1800" kern="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Comic Sans MS" panose="030F0902030302020204" pitchFamily="66" charset="0"/>
                <a:ea typeface="宋体" panose="02010600030101010101" pitchFamily="2" charset="-122"/>
              </a:rPr>
              <a:t>   if ( </a:t>
            </a:r>
            <a:r>
              <a:rPr lang="en-US" altLang="zh-CN" sz="1800" kern="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1800" kern="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()</a:t>
            </a:r>
            <a:r>
              <a:rPr lang="en-US" altLang="zh-CN" sz="1800" kern="0" dirty="0">
                <a:latin typeface="Comic Sans MS" panose="030F0902030302020204" pitchFamily="66" charset="0"/>
                <a:ea typeface="宋体" panose="02010600030101010101" pitchFamily="2" charset="-122"/>
              </a:rPr>
              <a:t> ) throw </a:t>
            </a:r>
            <a:r>
              <a:rPr lang="en-US" altLang="zh-CN" sz="1800" kern="0" dirty="0" err="1">
                <a:latin typeface="Comic Sans MS" panose="030F0902030302020204" pitchFamily="66" charset="0"/>
                <a:ea typeface="宋体" panose="02010600030101010101" pitchFamily="2" charset="-122"/>
              </a:rPr>
              <a:t>OutOfBounds</a:t>
            </a:r>
            <a:r>
              <a:rPr lang="en-US" altLang="zh-CN" sz="1800" kern="0" dirty="0">
                <a:latin typeface="Comic Sans MS" panose="030F0902030302020204" pitchFamily="66" charset="0"/>
                <a:ea typeface="宋体" panose="02010600030101010101" pitchFamily="2" charset="-122"/>
              </a:rPr>
              <a:t>(); //delete fails</a:t>
            </a:r>
            <a:endParaRPr lang="en-US" altLang="zh-CN" sz="1800" kern="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Comic Sans MS" panose="030F0902030302020204" pitchFamily="66" charset="0"/>
                <a:ea typeface="宋体" panose="02010600030101010101" pitchFamily="2" charset="-122"/>
              </a:rPr>
              <a:t>   x = stack[</a:t>
            </a:r>
            <a:r>
              <a:rPr lang="en-US" altLang="zh-CN" sz="1800" kern="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top--</a:t>
            </a:r>
            <a:r>
              <a:rPr lang="en-US" altLang="zh-CN" sz="1800" kern="0" dirty="0">
                <a:latin typeface="Comic Sans MS" panose="030F0902030302020204" pitchFamily="66" charset="0"/>
                <a:ea typeface="宋体" panose="02010600030101010101" pitchFamily="2" charset="-122"/>
              </a:rPr>
              <a:t>];</a:t>
            </a:r>
            <a:endParaRPr lang="en-US" altLang="zh-CN" sz="1800" kern="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Comic Sans MS" panose="030F0902030302020204" pitchFamily="66" charset="0"/>
                <a:ea typeface="宋体" panose="02010600030101010101" pitchFamily="2" charset="-122"/>
              </a:rPr>
              <a:t>   return *this;</a:t>
            </a:r>
            <a:endParaRPr lang="en-US" altLang="zh-CN" sz="1800" kern="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>
                <a:latin typeface="Comic Sans MS" panose="030F0902030302020204" pitchFamily="66" charset="0"/>
                <a:ea typeface="宋体" panose="02010600030101010101" pitchFamily="2" charset="-122"/>
              </a:rPr>
              <a:t>} //Program 5-2</a:t>
            </a:r>
            <a:endParaRPr lang="zh-CN" altLang="en-US" sz="1800" kern="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8242C0-E7E9-4079-9751-BC2FD6477983}" type="datetime7">
              <a:rPr lang="zh-CN" altLang="en-US" smtClean="0"/>
            </a:fld>
            <a:endParaRPr lang="en-US" altLang="zh-CN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2B110F-0E30-41B2-B623-FDB03002DBDB}" type="slidenum">
              <a:rPr lang="zh-CN" altLang="en-US" smtClean="0"/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3889375" cy="85248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5.4.2 </a:t>
            </a:r>
            <a:r>
              <a:rPr lang="zh-CN" altLang="en-US" dirty="0">
                <a:ea typeface="宋体" panose="02010600030101010101" pitchFamily="2" charset="-122"/>
              </a:rPr>
              <a:t>汉诺塔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24088"/>
            <a:ext cx="8229600" cy="3808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Comic Sans MS" panose="030F0902030302020204" pitchFamily="66" charset="0"/>
                <a:ea typeface="宋体" panose="02010600030101010101" pitchFamily="2" charset="-122"/>
              </a:rPr>
              <a:t>汉诺塔（</a:t>
            </a:r>
            <a:r>
              <a:rPr lang="en-US" altLang="zh-CN" sz="2800">
                <a:latin typeface="Comic Sans MS" panose="030F0902030302020204" pitchFamily="66" charset="0"/>
                <a:ea typeface="宋体" panose="02010600030101010101" pitchFamily="2" charset="-122"/>
              </a:rPr>
              <a:t>Towers of Hanoi</a:t>
            </a:r>
            <a:r>
              <a:rPr lang="zh-CN" altLang="en-US" sz="2800">
                <a:latin typeface="Comic Sans MS" panose="030F0902030302020204" pitchFamily="66" charset="0"/>
                <a:ea typeface="宋体" panose="02010600030101010101" pitchFamily="2" charset="-122"/>
              </a:rPr>
              <a:t>）问题来自一个古老的传说：在世界刚被创建的时候有一座钻石宝塔（塔</a:t>
            </a:r>
            <a:r>
              <a:rPr lang="en-US" altLang="zh-CN" sz="2800"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Comic Sans MS" panose="030F0902030302020204" pitchFamily="66" charset="0"/>
                <a:ea typeface="宋体" panose="02010600030101010101" pitchFamily="2" charset="-122"/>
              </a:rPr>
              <a:t>），其上有</a:t>
            </a:r>
            <a:r>
              <a:rPr lang="en-US" altLang="zh-CN" sz="2800">
                <a:latin typeface="Comic Sans MS" panose="030F0902030302020204" pitchFamily="66" charset="0"/>
                <a:ea typeface="宋体" panose="02010600030101010101" pitchFamily="2" charset="-122"/>
              </a:rPr>
              <a:t>64</a:t>
            </a:r>
            <a:r>
              <a:rPr lang="zh-CN" altLang="en-US" sz="2800">
                <a:latin typeface="Comic Sans MS" panose="030F0902030302020204" pitchFamily="66" charset="0"/>
                <a:ea typeface="宋体" panose="02010600030101010101" pitchFamily="2" charset="-122"/>
              </a:rPr>
              <a:t>个金碟。所有碟子按从大到小的次序从塔底堆放至塔顶。紧挨着这座塔有另外两个钻石宝塔（塔</a:t>
            </a:r>
            <a:r>
              <a:rPr lang="en-US" altLang="zh-CN" sz="2800"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Comic Sans MS" panose="030F0902030302020204" pitchFamily="66" charset="0"/>
                <a:ea typeface="宋体" panose="02010600030101010101" pitchFamily="2" charset="-122"/>
              </a:rPr>
              <a:t>和塔</a:t>
            </a:r>
            <a:r>
              <a:rPr lang="en-US" altLang="zh-CN" sz="2800"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  <a:r>
              <a:rPr lang="zh-CN" altLang="en-US" sz="2800">
                <a:latin typeface="Comic Sans MS" panose="030F0902030302020204" pitchFamily="66" charset="0"/>
                <a:ea typeface="宋体" panose="02010600030101010101" pitchFamily="2" charset="-122"/>
              </a:rPr>
              <a:t>）。从世界创始之日起，婆罗门的牧师们就一直在试图把塔</a:t>
            </a:r>
            <a:r>
              <a:rPr lang="en-US" altLang="zh-CN" sz="2800"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Comic Sans MS" panose="030F0902030302020204" pitchFamily="66" charset="0"/>
                <a:ea typeface="宋体" panose="02010600030101010101" pitchFamily="2" charset="-122"/>
              </a:rPr>
              <a:t>上的碟子移动到塔</a:t>
            </a:r>
            <a:r>
              <a:rPr lang="en-US" altLang="zh-CN" sz="2800"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Comic Sans MS" panose="030F0902030302020204" pitchFamily="66" charset="0"/>
                <a:ea typeface="宋体" panose="02010600030101010101" pitchFamily="2" charset="-122"/>
              </a:rPr>
              <a:t>上去，其间借助于塔</a:t>
            </a:r>
            <a:r>
              <a:rPr lang="en-US" altLang="zh-CN" sz="2800"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  <a:r>
              <a:rPr lang="zh-CN" altLang="en-US" sz="2800">
                <a:latin typeface="Comic Sans MS" panose="030F0902030302020204" pitchFamily="66" charset="0"/>
                <a:ea typeface="宋体" panose="02010600030101010101" pitchFamily="2" charset="-122"/>
              </a:rPr>
              <a:t>的帮助。由于碟子非常重，因此，每次只能移动一个碟子。另外，任何时候都不能把一个碟子放在比它小的碟子上面。按照这个传说，当牧师们完成他们的任务之后，世界末日也就到了。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2774" name="Line 4"/>
          <p:cNvSpPr>
            <a:spLocks noChangeShapeType="1"/>
          </p:cNvSpPr>
          <p:nvPr/>
        </p:nvSpPr>
        <p:spPr bwMode="auto">
          <a:xfrm>
            <a:off x="4572000" y="170021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5" name="Line 5"/>
          <p:cNvSpPr>
            <a:spLocks noChangeShapeType="1"/>
          </p:cNvSpPr>
          <p:nvPr/>
        </p:nvSpPr>
        <p:spPr bwMode="auto">
          <a:xfrm>
            <a:off x="6156325" y="1700213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7631113" y="1700213"/>
            <a:ext cx="12620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flipH="1" flipV="1">
            <a:off x="5219700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flipH="1" flipV="1">
            <a:off x="6804025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>
            <a:off x="8243888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0" name="Rectangle 10"/>
          <p:cNvSpPr>
            <a:spLocks noChangeArrowheads="1"/>
          </p:cNvSpPr>
          <p:nvPr/>
        </p:nvSpPr>
        <p:spPr bwMode="auto">
          <a:xfrm>
            <a:off x="4716463" y="1557338"/>
            <a:ext cx="10080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Rectangle 11"/>
          <p:cNvSpPr>
            <a:spLocks noChangeArrowheads="1"/>
          </p:cNvSpPr>
          <p:nvPr/>
        </p:nvSpPr>
        <p:spPr bwMode="auto">
          <a:xfrm>
            <a:off x="4787900" y="1412875"/>
            <a:ext cx="8636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Rectangle 12"/>
          <p:cNvSpPr>
            <a:spLocks noChangeArrowheads="1"/>
          </p:cNvSpPr>
          <p:nvPr/>
        </p:nvSpPr>
        <p:spPr bwMode="auto">
          <a:xfrm>
            <a:off x="4859338" y="1268413"/>
            <a:ext cx="7207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Rectangle 13"/>
          <p:cNvSpPr>
            <a:spLocks noChangeArrowheads="1"/>
          </p:cNvSpPr>
          <p:nvPr/>
        </p:nvSpPr>
        <p:spPr bwMode="auto">
          <a:xfrm>
            <a:off x="4932363" y="1125538"/>
            <a:ext cx="5762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Text Box 14"/>
          <p:cNvSpPr txBox="1">
            <a:spLocks noChangeArrowheads="1"/>
          </p:cNvSpPr>
          <p:nvPr/>
        </p:nvSpPr>
        <p:spPr bwMode="auto">
          <a:xfrm>
            <a:off x="5219700" y="5492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Comic Sans MS" panose="030F0902030302020204" pitchFamily="66" charset="0"/>
              </a:rPr>
              <a:t>1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32785" name="Text Box 15"/>
          <p:cNvSpPr txBox="1">
            <a:spLocks noChangeArrowheads="1"/>
          </p:cNvSpPr>
          <p:nvPr/>
        </p:nvSpPr>
        <p:spPr bwMode="auto">
          <a:xfrm>
            <a:off x="6804025" y="5492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Comic Sans MS" panose="030F0902030302020204" pitchFamily="66" charset="0"/>
              </a:rPr>
              <a:t>2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32786" name="Text Box 16"/>
          <p:cNvSpPr txBox="1">
            <a:spLocks noChangeArrowheads="1"/>
          </p:cNvSpPr>
          <p:nvPr/>
        </p:nvSpPr>
        <p:spPr bwMode="auto">
          <a:xfrm>
            <a:off x="8243888" y="6207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Comic Sans MS" panose="030F0902030302020204" pitchFamily="66" charset="0"/>
              </a:rPr>
              <a:t>3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EBFE19-BB37-42EB-88E8-FB2D725C0EB8}" type="datetime7">
              <a:rPr lang="zh-CN" altLang="en-US" smtClean="0"/>
            </a:fld>
            <a:endParaRPr lang="en-US" altLang="zh-CN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F2236B-29B9-401E-930F-D80B1D6AAE3A}" type="slidenum">
              <a:rPr lang="zh-CN" altLang="en-US" smtClean="0"/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3960812" cy="85248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5.4.2 </a:t>
            </a:r>
            <a:r>
              <a:rPr lang="zh-CN" altLang="en-US" dirty="0">
                <a:ea typeface="宋体" panose="02010600030101010101" pitchFamily="2" charset="-122"/>
              </a:rPr>
              <a:t>汉诺塔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98675"/>
            <a:ext cx="8229600" cy="4032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在已知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个碟子和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座塔：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初始所有碟子按从大到小次序从塔</a:t>
            </a:r>
            <a:r>
              <a:rPr lang="en-US" altLang="zh-CN" sz="2360" dirty="0"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的底部堆放至顶部</a:t>
            </a:r>
            <a:endParaRPr lang="zh-CN" altLang="en-US" sz="236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需要把碟子都移动到塔</a:t>
            </a:r>
            <a:r>
              <a:rPr lang="en-US" altLang="zh-CN" sz="2360" dirty="0"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，每次移动一个碟子，而且</a:t>
            </a:r>
            <a:r>
              <a:rPr lang="zh-CN" altLang="en-US" sz="236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任何时候都不能把大碟子放到小碟子的上面</a:t>
            </a: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。</a:t>
            </a:r>
            <a:endParaRPr lang="zh-CN" altLang="en-US" sz="236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先尝试对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n=2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来解决这个问题。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一个解决办法是使用递归。</a:t>
            </a:r>
            <a:endParaRPr lang="en-US" altLang="zh-CN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anose="02010600030101010101" pitchFamily="2" charset="-122"/>
              </a:rPr>
              <a:t>n-1</a:t>
            </a:r>
            <a:r>
              <a:rPr lang="zh-CN" altLang="en-US" sz="2300" dirty="0">
                <a:latin typeface="Comic Sans MS" panose="030F0902030302020204" pitchFamily="66" charset="0"/>
                <a:ea typeface="宋体" panose="02010600030101010101" pitchFamily="2" charset="-122"/>
              </a:rPr>
              <a:t>个碟子从塔</a:t>
            </a:r>
            <a:r>
              <a:rPr lang="en-US" altLang="zh-CN" sz="2300" dirty="0"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r>
              <a:rPr lang="zh-CN" altLang="en-US" sz="2300" dirty="0">
                <a:latin typeface="Comic Sans MS" panose="030F0902030302020204" pitchFamily="66" charset="0"/>
                <a:ea typeface="宋体" panose="02010600030101010101" pitchFamily="2" charset="-122"/>
              </a:rPr>
              <a:t>移动到塔</a:t>
            </a:r>
            <a:r>
              <a:rPr lang="en-US" altLang="zh-CN" sz="2300" dirty="0"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  <a:r>
              <a:rPr lang="zh-CN" altLang="en-US" sz="2300" dirty="0">
                <a:latin typeface="Comic Sans MS" panose="030F0902030302020204" pitchFamily="66" charset="0"/>
                <a:ea typeface="宋体" panose="02010600030101010101" pitchFamily="2" charset="-122"/>
              </a:rPr>
              <a:t>；</a:t>
            </a:r>
            <a:endParaRPr lang="en-US" altLang="zh-CN" sz="23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300" dirty="0">
                <a:latin typeface="Comic Sans MS" panose="030F0902030302020204" pitchFamily="66" charset="0"/>
                <a:ea typeface="宋体" panose="02010600030101010101" pitchFamily="2" charset="-122"/>
              </a:rPr>
              <a:t>将最大的碟子移动到塔</a:t>
            </a:r>
            <a:r>
              <a:rPr lang="en-US" altLang="zh-CN" sz="2300" dirty="0"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r>
              <a:rPr lang="zh-CN" altLang="en-US" sz="2300" dirty="0">
                <a:latin typeface="Comic Sans MS" panose="030F0902030302020204" pitchFamily="66" charset="0"/>
                <a:ea typeface="宋体" panose="02010600030101010101" pitchFamily="2" charset="-122"/>
              </a:rPr>
              <a:t>；</a:t>
            </a:r>
            <a:endParaRPr lang="en-US" altLang="zh-CN" sz="23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300" dirty="0">
                <a:latin typeface="Comic Sans MS" panose="030F0902030302020204" pitchFamily="66" charset="0"/>
                <a:ea typeface="宋体" panose="02010600030101010101" pitchFamily="2" charset="-122"/>
              </a:rPr>
              <a:t>把塔</a:t>
            </a:r>
            <a:r>
              <a:rPr lang="en-US" altLang="zh-CN" sz="2300" dirty="0"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  <a:r>
              <a:rPr lang="zh-CN" altLang="en-US" sz="2300" dirty="0">
                <a:latin typeface="Comic Sans MS" panose="030F0902030302020204" pitchFamily="66" charset="0"/>
                <a:ea typeface="宋体" panose="02010600030101010101" pitchFamily="2" charset="-122"/>
              </a:rPr>
              <a:t>上的</a:t>
            </a:r>
            <a:r>
              <a:rPr lang="en-US" altLang="zh-CN" sz="2300" dirty="0">
                <a:latin typeface="Comic Sans MS" panose="030F0902030302020204" pitchFamily="66" charset="0"/>
                <a:ea typeface="宋体" panose="02010600030101010101" pitchFamily="2" charset="-122"/>
              </a:rPr>
              <a:t>n-1</a:t>
            </a:r>
            <a:r>
              <a:rPr lang="zh-CN" altLang="en-US" sz="2300" dirty="0">
                <a:latin typeface="Comic Sans MS" panose="030F0902030302020204" pitchFamily="66" charset="0"/>
                <a:ea typeface="宋体" panose="02010600030101010101" pitchFamily="2" charset="-122"/>
              </a:rPr>
              <a:t>个碟子移动到塔</a:t>
            </a:r>
            <a:r>
              <a:rPr lang="en-US" altLang="zh-CN" sz="2300" dirty="0">
                <a:latin typeface="Comic Sans MS" panose="030F0902030302020204" pitchFamily="66" charset="0"/>
                <a:ea typeface="宋体" panose="02010600030101010101" pitchFamily="2" charset="-122"/>
              </a:rPr>
              <a:t>2(</a:t>
            </a:r>
            <a:r>
              <a:rPr lang="zh-CN" altLang="en-US" sz="2300" dirty="0">
                <a:latin typeface="Comic Sans MS" panose="030F0902030302020204" pitchFamily="66" charset="0"/>
                <a:ea typeface="宋体" panose="02010600030101010101" pitchFamily="2" charset="-122"/>
              </a:rPr>
              <a:t>忽略塔</a:t>
            </a:r>
            <a:r>
              <a:rPr lang="en-US" altLang="zh-CN" sz="2300" dirty="0"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r>
              <a:rPr lang="zh-CN" altLang="en-US" sz="2300" dirty="0">
                <a:latin typeface="Comic Sans MS" panose="030F0902030302020204" pitchFamily="66" charset="0"/>
                <a:ea typeface="宋体" panose="02010600030101010101" pitchFamily="2" charset="-122"/>
              </a:rPr>
              <a:t>上已有的最大碟子</a:t>
            </a:r>
            <a:r>
              <a:rPr lang="en-US" altLang="zh-CN" sz="2300" dirty="0">
                <a:latin typeface="Comic Sans MS" panose="030F0902030302020204" pitchFamily="66" charset="0"/>
                <a:ea typeface="宋体" panose="02010600030101010101" pitchFamily="2" charset="-122"/>
              </a:rPr>
              <a:t>)</a:t>
            </a:r>
            <a:endParaRPr lang="zh-CN" altLang="en-US" sz="23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74148" name="Line 4"/>
          <p:cNvSpPr>
            <a:spLocks noChangeShapeType="1"/>
          </p:cNvSpPr>
          <p:nvPr/>
        </p:nvSpPr>
        <p:spPr bwMode="auto">
          <a:xfrm>
            <a:off x="4572000" y="170021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49" name="Line 5"/>
          <p:cNvSpPr>
            <a:spLocks noChangeShapeType="1"/>
          </p:cNvSpPr>
          <p:nvPr/>
        </p:nvSpPr>
        <p:spPr bwMode="auto">
          <a:xfrm>
            <a:off x="6156325" y="1700213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50" name="Line 6"/>
          <p:cNvSpPr>
            <a:spLocks noChangeShapeType="1"/>
          </p:cNvSpPr>
          <p:nvPr/>
        </p:nvSpPr>
        <p:spPr bwMode="auto">
          <a:xfrm>
            <a:off x="7631113" y="1700213"/>
            <a:ext cx="12620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51" name="Line 7"/>
          <p:cNvSpPr>
            <a:spLocks noChangeShapeType="1"/>
          </p:cNvSpPr>
          <p:nvPr/>
        </p:nvSpPr>
        <p:spPr bwMode="auto">
          <a:xfrm flipH="1" flipV="1">
            <a:off x="5219700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52" name="Line 8"/>
          <p:cNvSpPr>
            <a:spLocks noChangeShapeType="1"/>
          </p:cNvSpPr>
          <p:nvPr/>
        </p:nvSpPr>
        <p:spPr bwMode="auto">
          <a:xfrm flipH="1" flipV="1">
            <a:off x="6804025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53" name="Line 9"/>
          <p:cNvSpPr>
            <a:spLocks noChangeShapeType="1"/>
          </p:cNvSpPr>
          <p:nvPr/>
        </p:nvSpPr>
        <p:spPr bwMode="auto">
          <a:xfrm>
            <a:off x="8243888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54" name="Rectangle 10"/>
          <p:cNvSpPr>
            <a:spLocks noChangeArrowheads="1"/>
          </p:cNvSpPr>
          <p:nvPr/>
        </p:nvSpPr>
        <p:spPr bwMode="auto">
          <a:xfrm>
            <a:off x="4716463" y="1557338"/>
            <a:ext cx="10080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55" name="Rectangle 11"/>
          <p:cNvSpPr>
            <a:spLocks noChangeArrowheads="1"/>
          </p:cNvSpPr>
          <p:nvPr/>
        </p:nvSpPr>
        <p:spPr bwMode="auto">
          <a:xfrm>
            <a:off x="4787900" y="1412875"/>
            <a:ext cx="8636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56" name="Rectangle 12"/>
          <p:cNvSpPr>
            <a:spLocks noChangeArrowheads="1"/>
          </p:cNvSpPr>
          <p:nvPr/>
        </p:nvSpPr>
        <p:spPr bwMode="auto">
          <a:xfrm>
            <a:off x="4859338" y="1268413"/>
            <a:ext cx="7207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57" name="Rectangle 13"/>
          <p:cNvSpPr>
            <a:spLocks noChangeArrowheads="1"/>
          </p:cNvSpPr>
          <p:nvPr/>
        </p:nvSpPr>
        <p:spPr bwMode="auto">
          <a:xfrm>
            <a:off x="4932363" y="1125538"/>
            <a:ext cx="5762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58" name="Rectangle 14"/>
          <p:cNvSpPr>
            <a:spLocks noChangeArrowheads="1"/>
          </p:cNvSpPr>
          <p:nvPr/>
        </p:nvSpPr>
        <p:spPr bwMode="auto">
          <a:xfrm>
            <a:off x="7956550" y="1557338"/>
            <a:ext cx="576263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59" name="Rectangle 15"/>
          <p:cNvSpPr>
            <a:spLocks noChangeArrowheads="1"/>
          </p:cNvSpPr>
          <p:nvPr/>
        </p:nvSpPr>
        <p:spPr bwMode="auto">
          <a:xfrm>
            <a:off x="6443663" y="1557338"/>
            <a:ext cx="7207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0" name="Rectangle 16"/>
          <p:cNvSpPr>
            <a:spLocks noChangeArrowheads="1"/>
          </p:cNvSpPr>
          <p:nvPr/>
        </p:nvSpPr>
        <p:spPr bwMode="auto">
          <a:xfrm>
            <a:off x="6516688" y="1412875"/>
            <a:ext cx="5762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1" name="Rectangle 17"/>
          <p:cNvSpPr>
            <a:spLocks noChangeArrowheads="1"/>
          </p:cNvSpPr>
          <p:nvPr/>
        </p:nvSpPr>
        <p:spPr bwMode="auto">
          <a:xfrm>
            <a:off x="7812088" y="1557338"/>
            <a:ext cx="8636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2" name="Rectangle 18"/>
          <p:cNvSpPr>
            <a:spLocks noChangeArrowheads="1"/>
          </p:cNvSpPr>
          <p:nvPr/>
        </p:nvSpPr>
        <p:spPr bwMode="auto">
          <a:xfrm>
            <a:off x="4932363" y="1412875"/>
            <a:ext cx="5762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3" name="Rectangle 19"/>
          <p:cNvSpPr>
            <a:spLocks noChangeArrowheads="1"/>
          </p:cNvSpPr>
          <p:nvPr/>
        </p:nvSpPr>
        <p:spPr bwMode="auto">
          <a:xfrm>
            <a:off x="7885113" y="1412875"/>
            <a:ext cx="7207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4" name="Rectangle 20"/>
          <p:cNvSpPr>
            <a:spLocks noChangeArrowheads="1"/>
          </p:cNvSpPr>
          <p:nvPr/>
        </p:nvSpPr>
        <p:spPr bwMode="auto">
          <a:xfrm>
            <a:off x="7956550" y="1268413"/>
            <a:ext cx="576263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774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774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774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774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7" dur="500"/>
                                        <p:tgtEl>
                                          <p:spTgt spid="774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7" dur="500"/>
                                        <p:tgtEl>
                                          <p:spTgt spid="774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7" dur="500"/>
                                        <p:tgtEl>
                                          <p:spTgt spid="774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774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000" fill="hold"/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0" fill="hold"/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7" dur="500"/>
                                        <p:tgtEl>
                                          <p:spTgt spid="774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000" fill="hold"/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8" grpId="0" animBg="1"/>
      <p:bldP spid="774149" grpId="0" animBg="1"/>
      <p:bldP spid="774150" grpId="0" animBg="1"/>
      <p:bldP spid="774151" grpId="0" animBg="1"/>
      <p:bldP spid="774152" grpId="0" animBg="1"/>
      <p:bldP spid="774153" grpId="0" animBg="1"/>
      <p:bldP spid="774154" grpId="0" animBg="1"/>
      <p:bldP spid="774155" grpId="0" animBg="1"/>
      <p:bldP spid="774155" grpId="1" animBg="1"/>
      <p:bldP spid="774156" grpId="0" animBg="1"/>
      <p:bldP spid="774156" grpId="1" animBg="1"/>
      <p:bldP spid="774157" grpId="0" animBg="1"/>
      <p:bldP spid="774157" grpId="1" animBg="1"/>
      <p:bldP spid="774158" grpId="0" animBg="1"/>
      <p:bldP spid="774158" grpId="1" animBg="1"/>
      <p:bldP spid="774159" grpId="0" animBg="1"/>
      <p:bldP spid="774159" grpId="1" animBg="1"/>
      <p:bldP spid="774160" grpId="0" animBg="1"/>
      <p:bldP spid="774160" grpId="1" animBg="1"/>
      <p:bldP spid="774161" grpId="0" animBg="1"/>
      <p:bldP spid="774162" grpId="0" animBg="1"/>
      <p:bldP spid="774162" grpId="1" animBg="1"/>
      <p:bldP spid="774163" grpId="0" animBg="1"/>
      <p:bldP spid="7741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1E62F0-45A1-4C51-8746-BF287666821F}" type="datetime7">
              <a:rPr lang="zh-CN" altLang="en-US" smtClean="0"/>
            </a:fld>
            <a:endParaRPr lang="en-US" altLang="zh-CN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8BE0B2-CF0F-4FFC-9573-5EB1E0FC32DC}" type="slidenum">
              <a:rPr lang="zh-CN" altLang="en-US" smtClean="0"/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260350"/>
            <a:ext cx="4033838" cy="85248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5.4.2 </a:t>
            </a:r>
            <a:r>
              <a:rPr lang="zh-CN" altLang="en-US" dirty="0">
                <a:ea typeface="宋体" panose="02010600030101010101" pitchFamily="2" charset="-122"/>
              </a:rPr>
              <a:t>汉诺塔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917700"/>
            <a:ext cx="8631238" cy="467995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#include &lt;iostream.h&gt;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void TowersOfHanoi(int n, int x, int y, int z)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{//</a:t>
            </a:r>
            <a:r>
              <a:rPr lang="zh-CN" altLang="en-US" sz="2000">
                <a:latin typeface="Comic Sans MS" panose="030F0902030302020204" pitchFamily="66" charset="0"/>
                <a:ea typeface="宋体" panose="02010600030101010101" pitchFamily="2" charset="-122"/>
              </a:rPr>
              <a:t>把</a:t>
            </a: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zh-CN" altLang="en-US" sz="2000">
                <a:latin typeface="Comic Sans MS" panose="030F0902030302020204" pitchFamily="66" charset="0"/>
                <a:ea typeface="宋体" panose="02010600030101010101" pitchFamily="2" charset="-122"/>
              </a:rPr>
              <a:t>个碟子从塔</a:t>
            </a: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x</a:t>
            </a:r>
            <a:r>
              <a:rPr lang="zh-CN" altLang="en-US" sz="2000">
                <a:latin typeface="Comic Sans MS" panose="030F0902030302020204" pitchFamily="66" charset="0"/>
                <a:ea typeface="宋体" panose="02010600030101010101" pitchFamily="2" charset="-122"/>
              </a:rPr>
              <a:t>移动到塔</a:t>
            </a: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zh-CN" altLang="en-US" sz="2000">
                <a:latin typeface="Comic Sans MS" panose="030F0902030302020204" pitchFamily="66" charset="0"/>
                <a:ea typeface="宋体" panose="02010600030101010101" pitchFamily="2" charset="-122"/>
              </a:rPr>
              <a:t>，可借助于塔</a:t>
            </a: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z .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   if (n &gt; 0) {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      TowersOfHanoi(n-1, x, z, y);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      cout &lt;&lt; "Move top disk from tower " &lt;&lt; x 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           &lt;&lt; " to top of tower " &lt;&lt; y &lt;&lt; endl;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      TowersOfHanoi(n-1, z, y, x);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   }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void main(void)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{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   cout &lt;&lt; "Moves for a three disk problem are" &lt;&lt; endl;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   TowersOfHanoi(5,1,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,3);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} // Program 5-6: </a:t>
            </a:r>
            <a:r>
              <a:rPr lang="zh-CN" altLang="en-US" sz="2000">
                <a:latin typeface="Comic Sans MS" panose="030F0902030302020204" pitchFamily="66" charset="0"/>
                <a:ea typeface="宋体" panose="02010600030101010101" pitchFamily="2" charset="-122"/>
              </a:rPr>
              <a:t>递归</a:t>
            </a:r>
            <a:r>
              <a:rPr lang="en-US" altLang="zh-CN" sz="2000">
                <a:latin typeface="Comic Sans MS" panose="030F0902030302020204" pitchFamily="66" charset="0"/>
                <a:ea typeface="宋体" panose="02010600030101010101" pitchFamily="2" charset="-122"/>
              </a:rPr>
              <a:t>Towers of Hanoi</a:t>
            </a:r>
            <a:endParaRPr lang="en-US" altLang="zh-CN" sz="20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4572000" y="170021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3" name="Line 5"/>
          <p:cNvSpPr>
            <a:spLocks noChangeShapeType="1"/>
          </p:cNvSpPr>
          <p:nvPr/>
        </p:nvSpPr>
        <p:spPr bwMode="auto">
          <a:xfrm>
            <a:off x="6156325" y="1700213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4" name="Line 6"/>
          <p:cNvSpPr>
            <a:spLocks noChangeShapeType="1"/>
          </p:cNvSpPr>
          <p:nvPr/>
        </p:nvSpPr>
        <p:spPr bwMode="auto">
          <a:xfrm>
            <a:off x="7631113" y="1700213"/>
            <a:ext cx="12620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 flipH="1" flipV="1">
            <a:off x="5219700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 flipH="1" flipV="1">
            <a:off x="6804025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>
            <a:off x="8243888" y="476250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8" name="Rectangle 10"/>
          <p:cNvSpPr>
            <a:spLocks noChangeArrowheads="1"/>
          </p:cNvSpPr>
          <p:nvPr/>
        </p:nvSpPr>
        <p:spPr bwMode="auto">
          <a:xfrm>
            <a:off x="6300788" y="1557338"/>
            <a:ext cx="10080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Rectangle 11"/>
          <p:cNvSpPr>
            <a:spLocks noChangeArrowheads="1"/>
          </p:cNvSpPr>
          <p:nvPr/>
        </p:nvSpPr>
        <p:spPr bwMode="auto">
          <a:xfrm>
            <a:off x="7812088" y="1557338"/>
            <a:ext cx="8636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Rectangle 12"/>
          <p:cNvSpPr>
            <a:spLocks noChangeArrowheads="1"/>
          </p:cNvSpPr>
          <p:nvPr/>
        </p:nvSpPr>
        <p:spPr bwMode="auto">
          <a:xfrm>
            <a:off x="7883525" y="1412875"/>
            <a:ext cx="7207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Rectangle 13"/>
          <p:cNvSpPr>
            <a:spLocks noChangeArrowheads="1"/>
          </p:cNvSpPr>
          <p:nvPr/>
        </p:nvSpPr>
        <p:spPr bwMode="auto">
          <a:xfrm>
            <a:off x="7956550" y="1270000"/>
            <a:ext cx="576263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Text Box 14"/>
          <p:cNvSpPr txBox="1">
            <a:spLocks noChangeArrowheads="1"/>
          </p:cNvSpPr>
          <p:nvPr/>
        </p:nvSpPr>
        <p:spPr bwMode="auto">
          <a:xfrm>
            <a:off x="5219700" y="5492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Comic Sans MS" panose="030F0902030302020204" pitchFamily="66" charset="0"/>
              </a:rPr>
              <a:t>x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34833" name="Text Box 15"/>
          <p:cNvSpPr txBox="1">
            <a:spLocks noChangeArrowheads="1"/>
          </p:cNvSpPr>
          <p:nvPr/>
        </p:nvSpPr>
        <p:spPr bwMode="auto">
          <a:xfrm>
            <a:off x="6804025" y="5492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Comic Sans MS" panose="030F0902030302020204" pitchFamily="66" charset="0"/>
              </a:rPr>
              <a:t>y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34834" name="Text Box 16"/>
          <p:cNvSpPr txBox="1">
            <a:spLocks noChangeArrowheads="1"/>
          </p:cNvSpPr>
          <p:nvPr/>
        </p:nvSpPr>
        <p:spPr bwMode="auto">
          <a:xfrm>
            <a:off x="8243888" y="5492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Comic Sans MS" panose="030F0902030302020204" pitchFamily="66" charset="0"/>
              </a:rPr>
              <a:t>z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A89DA7-CBDE-474C-B2BF-86CC85B5C864}" type="datetime7">
              <a:rPr lang="zh-CN" altLang="en-US" smtClean="0"/>
            </a:fld>
            <a:endParaRPr lang="en-US" altLang="zh-CN"/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9517FD-8E8D-47FF-84BD-64FA0E6138A0}" type="slidenum">
              <a:rPr lang="zh-CN" altLang="en-US" smtClean="0"/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3744913" cy="85248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5.4.2 </a:t>
            </a:r>
            <a:r>
              <a:rPr lang="zh-CN" altLang="en-US" dirty="0">
                <a:ea typeface="宋体" panose="02010600030101010101" pitchFamily="2" charset="-122"/>
              </a:rPr>
              <a:t>汉诺塔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2113"/>
            <a:ext cx="8229600" cy="44688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碟子移动次数：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叠代方法计算的结果应为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moves(n)=2</a:t>
            </a:r>
            <a:r>
              <a:rPr lang="en-US" altLang="zh-CN" sz="2400" baseline="30000" dirty="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。可以证明，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实际上是最少的移动次数，其复杂性为</a:t>
            </a:r>
            <a:r>
              <a:rPr lang="el-GR" altLang="zh-CN" sz="2400" dirty="0">
                <a:latin typeface="Comic Sans MS" panose="030F0902030302020204" pitchFamily="66" charset="0"/>
              </a:rPr>
              <a:t>Θ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(2</a:t>
            </a:r>
            <a:r>
              <a:rPr lang="en-US" altLang="zh-CN" sz="2400" baseline="30000" dirty="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。在婆罗门宝塔中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n=64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，</a:t>
            </a:r>
            <a:r>
              <a:rPr lang="zh-CN" altLang="en-US" sz="2400" i="1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将需要多少时间？？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。。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程序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5-6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仅递归实现了碟子移动次序。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若要获取每次移动之后三座塔的状态（即塔上的碟子及其次序），</a:t>
            </a:r>
            <a:r>
              <a:rPr lang="zh-CN" altLang="en-US" sz="24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必须在内存中保留塔的状态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776196" name="Group 4"/>
          <p:cNvGrpSpPr/>
          <p:nvPr/>
        </p:nvGrpSpPr>
        <p:grpSpPr bwMode="auto">
          <a:xfrm>
            <a:off x="4284663" y="188913"/>
            <a:ext cx="5040312" cy="1081087"/>
            <a:chOff x="2472" y="0"/>
            <a:chExt cx="3175" cy="681"/>
          </a:xfrm>
        </p:grpSpPr>
        <p:sp>
          <p:nvSpPr>
            <p:cNvPr id="35850" name="Rectangle 5"/>
            <p:cNvSpPr>
              <a:spLocks noChangeArrowheads="1"/>
            </p:cNvSpPr>
            <p:nvPr/>
          </p:nvSpPr>
          <p:spPr bwMode="auto">
            <a:xfrm>
              <a:off x="2472" y="0"/>
              <a:ext cx="3175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zh-CN" altLang="en-US" sz="2400">
                  <a:latin typeface="Comic Sans MS" panose="030F0902030302020204" pitchFamily="66" charset="0"/>
                </a:rPr>
                <a:t>  </a:t>
              </a:r>
              <a:r>
                <a:rPr kumimoji="1" lang="en-US" altLang="zh-CN" sz="2400">
                  <a:latin typeface="Comic Sans MS" panose="030F0902030302020204" pitchFamily="66" charset="0"/>
                </a:rPr>
                <a:t>moves(n)=</a:t>
              </a:r>
              <a:endParaRPr kumimoji="1" lang="en-US" altLang="zh-CN" sz="2400">
                <a:latin typeface="Comic Sans MS" panose="030F0902030302020204" pitchFamily="66" charset="0"/>
              </a:endParaRPr>
            </a:p>
          </p:txBody>
        </p:sp>
        <p:sp>
          <p:nvSpPr>
            <p:cNvPr id="35851" name="AutoShape 6"/>
            <p:cNvSpPr/>
            <p:nvPr/>
          </p:nvSpPr>
          <p:spPr bwMode="auto">
            <a:xfrm>
              <a:off x="3606" y="119"/>
              <a:ext cx="91" cy="453"/>
            </a:xfrm>
            <a:prstGeom prst="leftBrace">
              <a:avLst>
                <a:gd name="adj1" fmla="val 41484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" name="Text Box 7"/>
            <p:cNvSpPr txBox="1">
              <a:spLocks noChangeArrowheads="1"/>
            </p:cNvSpPr>
            <p:nvPr/>
          </p:nvSpPr>
          <p:spPr bwMode="auto">
            <a:xfrm>
              <a:off x="3696" y="0"/>
              <a:ext cx="19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Comic Sans MS" panose="030F0902030302020204" pitchFamily="66" charset="0"/>
                </a:rPr>
                <a:t>0                      n=0</a:t>
              </a:r>
              <a:endParaRPr kumimoji="1" lang="en-US" altLang="zh-CN" sz="2400">
                <a:latin typeface="Comic Sans MS" panose="030F0902030302020204" pitchFamily="66" charset="0"/>
              </a:endParaRPr>
            </a:p>
          </p:txBody>
        </p:sp>
        <p:sp>
          <p:nvSpPr>
            <p:cNvPr id="35853" name="Text Box 8"/>
            <p:cNvSpPr txBox="1">
              <a:spLocks noChangeArrowheads="1"/>
            </p:cNvSpPr>
            <p:nvPr/>
          </p:nvSpPr>
          <p:spPr bwMode="auto">
            <a:xfrm>
              <a:off x="3696" y="346"/>
              <a:ext cx="19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Comic Sans MS" panose="030F0902030302020204" pitchFamily="66" charset="0"/>
                </a:rPr>
                <a:t>2moves(n-1)+1   n&gt;0</a:t>
              </a:r>
              <a:endParaRPr kumimoji="1" lang="en-US" altLang="zh-CN" sz="2400">
                <a:latin typeface="Comic Sans MS" panose="030F0902030302020204" pitchFamily="66" charset="0"/>
              </a:endParaRPr>
            </a:p>
          </p:txBody>
        </p:sp>
      </p:grpSp>
      <p:sp>
        <p:nvSpPr>
          <p:cNvPr id="776201" name="Text Box 9"/>
          <p:cNvSpPr txBox="1">
            <a:spLocks noChangeArrowheads="1"/>
          </p:cNvSpPr>
          <p:nvPr/>
        </p:nvSpPr>
        <p:spPr bwMode="auto">
          <a:xfrm>
            <a:off x="456883" y="4776788"/>
            <a:ext cx="3455987" cy="779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en-US" altLang="zh-CN" baseline="30000"/>
              <a:t>64</a:t>
            </a:r>
            <a:r>
              <a:rPr lang="en-US" altLang="zh-CN"/>
              <a:t>-1= 18446744073709551615 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约等于</a:t>
            </a:r>
            <a:r>
              <a:rPr lang="en-US" altLang="zh-CN"/>
              <a:t>1.8</a:t>
            </a:r>
            <a:r>
              <a:rPr lang="zh-CN" altLang="en-US"/>
              <a:t>千万兆</a:t>
            </a:r>
            <a:endParaRPr lang="zh-CN" altLang="en-US"/>
          </a:p>
        </p:txBody>
      </p:sp>
      <p:sp>
        <p:nvSpPr>
          <p:cNvPr id="776203" name="AutoShape 11"/>
          <p:cNvSpPr>
            <a:spLocks noChangeArrowheads="1"/>
          </p:cNvSpPr>
          <p:nvPr/>
        </p:nvSpPr>
        <p:spPr bwMode="auto">
          <a:xfrm>
            <a:off x="4150678" y="4519613"/>
            <a:ext cx="2305050" cy="15113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5845</a:t>
            </a:r>
            <a:r>
              <a:rPr lang="zh-CN" altLang="en-US"/>
              <a:t>亿年以上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6205" name="AutoShape 13"/>
          <p:cNvSpPr>
            <a:spLocks noChangeArrowheads="1"/>
          </p:cNvSpPr>
          <p:nvPr/>
        </p:nvSpPr>
        <p:spPr bwMode="auto">
          <a:xfrm>
            <a:off x="6885305" y="4951095"/>
            <a:ext cx="1008063" cy="649288"/>
          </a:xfrm>
          <a:prstGeom prst="smileyFace">
            <a:avLst>
              <a:gd name="adj" fmla="val -4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7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77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77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1" grpId="0" bldLvl="0" animBg="1"/>
      <p:bldP spid="776203" grpId="0" bldLvl="0" animBg="1"/>
      <p:bldP spid="77620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69FFED-7363-4693-9E56-C4D5A8B035DD}" type="datetime7">
              <a:rPr lang="zh-CN" altLang="en-US" smtClean="0"/>
            </a:fld>
            <a:endParaRPr lang="en-US" altLang="zh-CN"/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F82004-7A10-44DF-9428-DD8942FE488F}" type="slidenum">
              <a:rPr lang="zh-CN" altLang="en-US" smtClean="0"/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5.4.2 </a:t>
            </a:r>
            <a:r>
              <a:rPr lang="zh-CN" altLang="en-US" dirty="0">
                <a:ea typeface="宋体" panose="02010600030101010101" pitchFamily="2" charset="-122"/>
              </a:rPr>
              <a:t>汉诺塔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以栈组织三座塔，</a:t>
            </a:r>
            <a:endParaRPr lang="en-US" altLang="zh-CN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链表形式的栈，只需申请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个元素所需要的空间。</a:t>
            </a:r>
            <a:endParaRPr lang="en-US" altLang="zh-CN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基于公式化描述的栈，所需要的空间总数为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3n-1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在解决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值比较小（如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n≤30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）的汉诺塔问题，两种形式空间需求差别不大。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BA94BF-AC2C-49D4-ABF2-5DE2C092A17D}" type="datetime7">
              <a:rPr lang="zh-CN" altLang="en-US" smtClean="0"/>
            </a:fld>
            <a:endParaRPr lang="en-US" altLang="zh-CN"/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B921D0-E76B-4643-9CDC-E2389E058A23}" type="slidenum">
              <a:rPr lang="zh-CN" altLang="en-US" smtClean="0"/>
            </a:fld>
            <a:endParaRPr lang="en-US" altLang="zh-CN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5.4.2 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汉诺塔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程序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5-7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的代码使用了基于公式描述的栈。</a:t>
            </a:r>
            <a:r>
              <a:rPr lang="en-US" altLang="zh-CN" sz="2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TowersOfHanoi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(n)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是递归函数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Hanoi::</a:t>
            </a:r>
            <a:r>
              <a:rPr lang="en-US" altLang="zh-CN" sz="2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TowersOfHanoi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的预处理程序，它是根据程序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5-6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的模式来设计的。预处理程序创建三个栈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S[1:3]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用来存储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座塔的状态。所有的碟子从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（最小碟子）到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（最大碟子）编号，因此每个栈的类型均为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int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。如果没有足够的空间来创建三个栈，栈构造函数将引发一个类型为</a:t>
            </a:r>
            <a:r>
              <a:rPr lang="en-US" altLang="zh-CN" sz="2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NoMem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的异常，预处理程序终止执行。如果有足够的空间，预处理程序将调用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Hanoi::</a:t>
            </a:r>
            <a:r>
              <a:rPr lang="en-US" altLang="zh-CN" sz="2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TowersOfHanoi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。在该程序中没有给出由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Hanoi::</a:t>
            </a:r>
            <a:r>
              <a:rPr lang="en-US" altLang="zh-CN" sz="2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TowersOfHanoi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所调用的函数</a:t>
            </a:r>
            <a:r>
              <a:rPr lang="en-US" altLang="zh-CN" sz="2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ShowState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，原因是该函数的实现取决于输出设备的性质（如计算机屏幕、打印机等）。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08AD9F-4AF4-49E4-B548-E61CA9BE76D4}" type="datetime7">
              <a:rPr lang="zh-CN" altLang="en-US" smtClean="0"/>
            </a:fld>
            <a:endParaRPr lang="en-US" altLang="zh-CN"/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C584B9-136E-4E04-A0F5-E173B3B433E3}" type="slidenum">
              <a:rPr lang="zh-CN" altLang="en-US" smtClean="0"/>
            </a:fld>
            <a:endParaRPr lang="en-US" altLang="zh-CN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5.4.2 </a:t>
            </a:r>
            <a:r>
              <a:rPr lang="zh-CN" altLang="en-US" dirty="0">
                <a:ea typeface="宋体" panose="02010600030101010101" pitchFamily="2" charset="-122"/>
              </a:rPr>
              <a:t>汉诺塔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631238" cy="6669087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class Hanoi {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friend void </a:t>
            </a: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TowersOfHanoi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(int);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public: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   void </a:t>
            </a: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TowersOfHanoi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(int n, int x, int y, int z);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private: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   Stack&lt;int&gt; *S[</a:t>
            </a:r>
            <a:r>
              <a:rPr lang="en-US" altLang="zh-CN" sz="16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]; // array of pointers to stacks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};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void Hanoi::</a:t>
            </a: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TowersOfHanoi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(int n, int x, int y, int z)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{ //</a:t>
            </a:r>
            <a:r>
              <a:rPr lang="zh-CN" altLang="en-US" sz="1600" dirty="0">
                <a:latin typeface="Comic Sans MS" panose="030F0902030302020204" pitchFamily="66" charset="0"/>
                <a:ea typeface="宋体" panose="02010600030101010101" pitchFamily="2" charset="-122"/>
              </a:rPr>
              <a:t>把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latin typeface="Comic Sans MS" panose="030F0902030302020204" pitchFamily="66" charset="0"/>
                <a:ea typeface="宋体" panose="02010600030101010101" pitchFamily="2" charset="-122"/>
              </a:rPr>
              <a:t>个碟子从塔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Comic Sans MS" panose="030F0902030302020204" pitchFamily="66" charset="0"/>
                <a:ea typeface="宋体" panose="02010600030101010101" pitchFamily="2" charset="-122"/>
              </a:rPr>
              <a:t>移动到塔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Comic Sans MS" panose="030F0902030302020204" pitchFamily="66" charset="0"/>
                <a:ea typeface="宋体" panose="02010600030101010101" pitchFamily="2" charset="-122"/>
              </a:rPr>
              <a:t>，可借助于塔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z 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int d;  // disk number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if (n &gt; 0) {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TowersOfHanoi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(n-1, x, z, y);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   S[x]-&gt;Delete(d);  // remove a disk from x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   S[y]-&gt;Add(d);     // put this disk on tower y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ShowState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();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TowersOfHanoi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(n-1, z, y, x); }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void </a:t>
            </a: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TowersOfHanoi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(int n)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{//</a:t>
            </a:r>
            <a:r>
              <a:rPr lang="zh-CN" altLang="en-US" sz="1600" dirty="0">
                <a:latin typeface="Comic Sans MS" panose="030F0902030302020204" pitchFamily="66" charset="0"/>
                <a:ea typeface="宋体" panose="02010600030101010101" pitchFamily="2" charset="-122"/>
              </a:rPr>
              <a:t>预处理程序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.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Hanoi X;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X.S[1] = new Stack&lt;int&gt; (n);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X.S[2] = new Stack&lt;int&gt; (n);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X.S[3] = new Stack&lt;int&gt; (n); 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for (int d = n; d &gt; 0; d--) // initialize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   X.S[1]-&gt;Add(d); // add disk d to tower 1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latin typeface="Comic Sans MS" panose="030F0902030302020204" pitchFamily="66" charset="0"/>
                <a:ea typeface="宋体" panose="02010600030101010101" pitchFamily="2" charset="-122"/>
              </a:rPr>
              <a:t>X.TowersOfHanoi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(n, 1, 2, 3);</a:t>
            </a:r>
            <a:endParaRPr lang="en-US" altLang="zh-CN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} //</a:t>
            </a:r>
            <a:r>
              <a:rPr lang="zh-CN" altLang="en-US" sz="1600" dirty="0">
                <a:latin typeface="Comic Sans MS" panose="030F0902030302020204" pitchFamily="66" charset="0"/>
                <a:ea typeface="宋体" panose="02010600030101010101" pitchFamily="2" charset="-122"/>
              </a:rPr>
              <a:t>程序</a:t>
            </a:r>
            <a:r>
              <a:rPr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5-7</a:t>
            </a:r>
            <a:r>
              <a:rPr lang="zh-CN" altLang="en-US" sz="1600" dirty="0">
                <a:latin typeface="Comic Sans MS" panose="030F0902030302020204" pitchFamily="66" charset="0"/>
                <a:ea typeface="宋体" panose="02010600030101010101" pitchFamily="2" charset="-122"/>
              </a:rPr>
              <a:t>使用栈求解汉诺塔问题</a:t>
            </a:r>
            <a:endParaRPr lang="zh-CN" altLang="en-US" sz="16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311A77-08FF-40A4-8F79-6931FD574704}" type="datetime7">
              <a:rPr lang="zh-CN" altLang="en-US" smtClean="0"/>
            </a:fld>
            <a:endParaRPr lang="en-US" altLang="zh-CN"/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16B845-4640-4D12-9575-8ECE343C14BA}" type="slidenum">
              <a:rPr lang="zh-CN" altLang="en-US" smtClean="0"/>
            </a:fld>
            <a:endParaRPr lang="en-US" altLang="zh-CN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7742238" cy="85248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304925"/>
            <a:ext cx="8709025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场景：一列货运列车共有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节车厢，每节车厢将停放在不同的车站。假定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个车站的编号分别为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1~n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，货运列车按照第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站至第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站的次序经过这些车站。车厢的编号与它们的目的地相同。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从前至后按编号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的次序排列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重新排列车厢，列车经过每个车站只需卸掉最后一节车厢即可。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利用转轨站完成车厢重排，转轨站一个入轨、一个出轨和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个缓冲铁轨。下图给出了一个转轨站，其中有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k=3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个缓冲铁轨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H1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H2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H3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。开始时，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节车厢的货车从入轨处进入转轨站，转轨结束时各车厢从右到左按照编号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至编号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的次序离开转轨站。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0292" name="Line 4"/>
          <p:cNvSpPr>
            <a:spLocks noChangeShapeType="1"/>
          </p:cNvSpPr>
          <p:nvPr/>
        </p:nvSpPr>
        <p:spPr bwMode="auto">
          <a:xfrm>
            <a:off x="107950" y="6105525"/>
            <a:ext cx="38877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293" name="Line 5"/>
          <p:cNvSpPr>
            <a:spLocks noChangeShapeType="1"/>
          </p:cNvSpPr>
          <p:nvPr/>
        </p:nvSpPr>
        <p:spPr bwMode="auto">
          <a:xfrm>
            <a:off x="1331913" y="61055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294" name="Line 6"/>
          <p:cNvSpPr>
            <a:spLocks noChangeShapeType="1"/>
          </p:cNvSpPr>
          <p:nvPr/>
        </p:nvSpPr>
        <p:spPr bwMode="auto">
          <a:xfrm>
            <a:off x="2051050" y="61055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295" name="Line 7"/>
          <p:cNvSpPr>
            <a:spLocks noChangeShapeType="1"/>
          </p:cNvSpPr>
          <p:nvPr/>
        </p:nvSpPr>
        <p:spPr bwMode="auto">
          <a:xfrm>
            <a:off x="2771775" y="61055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296" name="Text Box 8"/>
          <p:cNvSpPr txBox="1">
            <a:spLocks noChangeArrowheads="1"/>
          </p:cNvSpPr>
          <p:nvPr/>
        </p:nvSpPr>
        <p:spPr bwMode="auto">
          <a:xfrm>
            <a:off x="0" y="5629275"/>
            <a:ext cx="187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[581742963]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80297" name="Text Box 9"/>
          <p:cNvSpPr txBox="1">
            <a:spLocks noChangeArrowheads="1"/>
          </p:cNvSpPr>
          <p:nvPr/>
        </p:nvSpPr>
        <p:spPr bwMode="auto">
          <a:xfrm>
            <a:off x="1258888" y="624998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H1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80298" name="Text Box 10"/>
          <p:cNvSpPr txBox="1">
            <a:spLocks noChangeArrowheads="1"/>
          </p:cNvSpPr>
          <p:nvPr/>
        </p:nvSpPr>
        <p:spPr bwMode="auto">
          <a:xfrm>
            <a:off x="1979613" y="624998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H2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80299" name="Text Box 11"/>
          <p:cNvSpPr txBox="1">
            <a:spLocks noChangeArrowheads="1"/>
          </p:cNvSpPr>
          <p:nvPr/>
        </p:nvSpPr>
        <p:spPr bwMode="auto">
          <a:xfrm>
            <a:off x="2700338" y="624998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H3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80300" name="Text Box 12"/>
          <p:cNvSpPr txBox="1">
            <a:spLocks noChangeArrowheads="1"/>
          </p:cNvSpPr>
          <p:nvPr/>
        </p:nvSpPr>
        <p:spPr bwMode="auto">
          <a:xfrm>
            <a:off x="179388" y="61785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入轨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780301" name="Text Box 13"/>
          <p:cNvSpPr txBox="1">
            <a:spLocks noChangeArrowheads="1"/>
          </p:cNvSpPr>
          <p:nvPr/>
        </p:nvSpPr>
        <p:spPr bwMode="auto">
          <a:xfrm>
            <a:off x="3276600" y="61785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出轨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780302" name="Line 14"/>
          <p:cNvSpPr>
            <a:spLocks noChangeShapeType="1"/>
          </p:cNvSpPr>
          <p:nvPr/>
        </p:nvSpPr>
        <p:spPr bwMode="auto">
          <a:xfrm>
            <a:off x="4716463" y="6105525"/>
            <a:ext cx="38877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03" name="Line 15"/>
          <p:cNvSpPr>
            <a:spLocks noChangeShapeType="1"/>
          </p:cNvSpPr>
          <p:nvPr/>
        </p:nvSpPr>
        <p:spPr bwMode="auto">
          <a:xfrm>
            <a:off x="5940425" y="61055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04" name="Line 16"/>
          <p:cNvSpPr>
            <a:spLocks noChangeShapeType="1"/>
          </p:cNvSpPr>
          <p:nvPr/>
        </p:nvSpPr>
        <p:spPr bwMode="auto">
          <a:xfrm>
            <a:off x="6659563" y="61055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05" name="Line 17"/>
          <p:cNvSpPr>
            <a:spLocks noChangeShapeType="1"/>
          </p:cNvSpPr>
          <p:nvPr/>
        </p:nvSpPr>
        <p:spPr bwMode="auto">
          <a:xfrm>
            <a:off x="7380288" y="61055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06" name="Text Box 18"/>
          <p:cNvSpPr txBox="1">
            <a:spLocks noChangeArrowheads="1"/>
          </p:cNvSpPr>
          <p:nvPr/>
        </p:nvSpPr>
        <p:spPr bwMode="auto">
          <a:xfrm>
            <a:off x="6948488" y="5629275"/>
            <a:ext cx="187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[987654321]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80307" name="Text Box 19"/>
          <p:cNvSpPr txBox="1">
            <a:spLocks noChangeArrowheads="1"/>
          </p:cNvSpPr>
          <p:nvPr/>
        </p:nvSpPr>
        <p:spPr bwMode="auto">
          <a:xfrm>
            <a:off x="5867400" y="624998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H1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80308" name="Text Box 20"/>
          <p:cNvSpPr txBox="1">
            <a:spLocks noChangeArrowheads="1"/>
          </p:cNvSpPr>
          <p:nvPr/>
        </p:nvSpPr>
        <p:spPr bwMode="auto">
          <a:xfrm>
            <a:off x="6588125" y="624998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H2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80309" name="Text Box 21"/>
          <p:cNvSpPr txBox="1">
            <a:spLocks noChangeArrowheads="1"/>
          </p:cNvSpPr>
          <p:nvPr/>
        </p:nvSpPr>
        <p:spPr bwMode="auto">
          <a:xfrm>
            <a:off x="7308850" y="624998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H3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780310" name="Text Box 22"/>
          <p:cNvSpPr txBox="1">
            <a:spLocks noChangeArrowheads="1"/>
          </p:cNvSpPr>
          <p:nvPr/>
        </p:nvSpPr>
        <p:spPr bwMode="auto">
          <a:xfrm>
            <a:off x="4787900" y="61785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入轨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780311" name="Text Box 23"/>
          <p:cNvSpPr txBox="1">
            <a:spLocks noChangeArrowheads="1"/>
          </p:cNvSpPr>
          <p:nvPr/>
        </p:nvSpPr>
        <p:spPr bwMode="auto">
          <a:xfrm>
            <a:off x="7885113" y="61785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出轨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0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0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8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8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8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8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80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80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8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0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80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8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80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80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8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80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80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8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0"/>
                            </p:stCondLst>
                            <p:childTnLst>
                              <p:par>
                                <p:cTn id="1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80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80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8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000"/>
                            </p:stCondLst>
                            <p:childTnLst>
                              <p:par>
                                <p:cTn id="1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80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0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8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80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80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8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 animBg="1"/>
      <p:bldP spid="780293" grpId="0" animBg="1"/>
      <p:bldP spid="780294" grpId="0" animBg="1"/>
      <p:bldP spid="780295" grpId="0" animBg="1"/>
      <p:bldP spid="780296" grpId="0"/>
      <p:bldP spid="780297" grpId="0"/>
      <p:bldP spid="780298" grpId="0"/>
      <p:bldP spid="780299" grpId="0"/>
      <p:bldP spid="780300" grpId="0"/>
      <p:bldP spid="780301" grpId="0"/>
      <p:bldP spid="780302" grpId="0" animBg="1"/>
      <p:bldP spid="780303" grpId="0" animBg="1"/>
      <p:bldP spid="780304" grpId="0" animBg="1"/>
      <p:bldP spid="780305" grpId="0" animBg="1"/>
      <p:bldP spid="780306" grpId="0"/>
      <p:bldP spid="780307" grpId="0"/>
      <p:bldP spid="780308" grpId="0"/>
      <p:bldP spid="780309" grpId="0"/>
      <p:bldP spid="780310" grpId="0"/>
      <p:bldP spid="7803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FEA1AC-F222-4F0F-BCCE-12E8191F3515}" type="datetime7">
              <a:rPr lang="zh-CN" altLang="en-US" smtClean="0"/>
            </a:fld>
            <a:endParaRPr lang="en-US" altLang="zh-CN"/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C8B44A-44A8-4373-B18B-109BC17A31BC}" type="slidenum">
              <a:rPr lang="zh-CN" altLang="en-US" smtClean="0"/>
            </a:fld>
            <a:endParaRPr lang="en-US" altLang="zh-CN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5313" y="1724025"/>
            <a:ext cx="8091487" cy="4406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栈的应用：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表达式括号匹配；</a:t>
            </a:r>
            <a:endParaRPr lang="zh-CN" altLang="en-US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汉诺塔问题求解；</a:t>
            </a:r>
            <a:endParaRPr lang="zh-CN" altLang="en-US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火车车厢重排；</a:t>
            </a:r>
            <a:endParaRPr lang="zh-CN" altLang="en-US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数制转换、表达式表示法</a:t>
            </a:r>
            <a:endParaRPr lang="zh-CN" altLang="en-US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迷宫老鼠</a:t>
            </a:r>
            <a:endParaRPr lang="zh-CN" altLang="en-US" sz="2000" dirty="0">
              <a:solidFill>
                <a:srgbClr val="C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en-US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sym typeface="Webdings" panose="05030102010509060703" pitchFamily="18" charset="2"/>
              </a:rPr>
              <a:t>Chapter5 Stacks</a:t>
            </a:r>
            <a:endParaRPr lang="zh-CN" altLang="en-US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077616-6454-4AB9-AFBA-51C61CEC3A67}" type="datetime7">
              <a:rPr lang="zh-CN" altLang="en-US" smtClean="0"/>
            </a:fld>
            <a:endParaRPr lang="en-US" altLang="zh-CN"/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DC553E-0719-42D8-86F0-BAC2C191253C}" type="slidenum">
              <a:rPr lang="zh-CN" altLang="en-US" smtClean="0"/>
            </a:fld>
            <a:endParaRPr lang="en-US" altLang="zh-CN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213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依次检查入轨上的所有车厢：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该车厢就是满足排列要求的车厢，直接放到出轨；</a:t>
            </a:r>
            <a:endParaRPr lang="zh-CN" altLang="en-US" sz="236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该车厢不能输出，则移动到缓冲铁轨，直到按输出次序轮到它时才将它放到出轨。</a:t>
            </a:r>
            <a:endParaRPr lang="zh-CN" altLang="en-US" sz="236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90000"/>
              </a:lnSpc>
            </a:pPr>
            <a:r>
              <a:rPr lang="zh-CN" altLang="en-US" sz="2795" dirty="0">
                <a:latin typeface="Comic Sans MS" panose="030F0902030302020204" pitchFamily="66" charset="0"/>
                <a:ea typeface="宋体" panose="02010600030101010101" pitchFamily="2" charset="-122"/>
              </a:rPr>
              <a:t>缓冲铁轨按照</a:t>
            </a:r>
            <a:r>
              <a:rPr lang="en-US" altLang="zh-CN" sz="2795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LIFO</a:t>
            </a:r>
            <a:r>
              <a:rPr lang="zh-CN" altLang="en-US" sz="2795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的方式</a:t>
            </a:r>
            <a:r>
              <a:rPr lang="zh-CN" altLang="en-US" sz="2795" dirty="0">
                <a:latin typeface="Comic Sans MS" panose="030F0902030302020204" pitchFamily="66" charset="0"/>
                <a:ea typeface="宋体" panose="02010600030101010101" pitchFamily="2" charset="-122"/>
              </a:rPr>
              <a:t>组织，车厢的进和出都是在缓冲铁轨的顶部进行。在重排车厢过程中，仅允许以下移动：</a:t>
            </a:r>
            <a:endParaRPr lang="zh-CN" altLang="en-US" sz="2795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 dirty="0">
                <a:latin typeface="Comic Sans MS" panose="030F0902030302020204" pitchFamily="66" charset="0"/>
                <a:ea typeface="宋体" panose="02010600030101010101" pitchFamily="2" charset="-122"/>
              </a:rPr>
              <a:t>车厢可以从入轨的前部（即右端）移动到一个缓冲铁轨的顶部或出轨的左端。</a:t>
            </a:r>
            <a:endParaRPr lang="zh-CN" altLang="en-US" sz="23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 dirty="0">
                <a:latin typeface="Comic Sans MS" panose="030F0902030302020204" pitchFamily="66" charset="0"/>
                <a:ea typeface="宋体" panose="02010600030101010101" pitchFamily="2" charset="-122"/>
              </a:rPr>
              <a:t>车厢可以从一个缓冲铁轨的顶部移动到出轨的左端。</a:t>
            </a:r>
            <a:endParaRPr lang="zh-CN" altLang="en-US" sz="23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7742238" cy="85248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107950" y="6321425"/>
            <a:ext cx="38877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>
            <a:off x="1331913" y="63214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2051050" y="63214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9" name="Line 7"/>
          <p:cNvSpPr>
            <a:spLocks noChangeShapeType="1"/>
          </p:cNvSpPr>
          <p:nvPr/>
        </p:nvSpPr>
        <p:spPr bwMode="auto">
          <a:xfrm>
            <a:off x="2771775" y="63214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0" y="5845175"/>
            <a:ext cx="187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ahoma" panose="020B0804030504040204" pitchFamily="34" charset="0"/>
              </a:rPr>
              <a:t>[581742963]</a:t>
            </a:r>
            <a:endParaRPr kumimoji="1" lang="en-US" altLang="zh-CN" sz="2000" b="1" dirty="0">
              <a:latin typeface="Tahoma" panose="020B0804030504040204" pitchFamily="34" charset="0"/>
            </a:endParaRPr>
          </a:p>
        </p:txBody>
      </p:sp>
      <p:sp>
        <p:nvSpPr>
          <p:cNvPr id="40971" name="Text Box 9"/>
          <p:cNvSpPr txBox="1">
            <a:spLocks noChangeArrowheads="1"/>
          </p:cNvSpPr>
          <p:nvPr/>
        </p:nvSpPr>
        <p:spPr bwMode="auto">
          <a:xfrm>
            <a:off x="1258888" y="646588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H1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0972" name="Text Box 10"/>
          <p:cNvSpPr txBox="1">
            <a:spLocks noChangeArrowheads="1"/>
          </p:cNvSpPr>
          <p:nvPr/>
        </p:nvSpPr>
        <p:spPr bwMode="auto">
          <a:xfrm>
            <a:off x="1979613" y="646588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H2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0973" name="Text Box 11"/>
          <p:cNvSpPr txBox="1">
            <a:spLocks noChangeArrowheads="1"/>
          </p:cNvSpPr>
          <p:nvPr/>
        </p:nvSpPr>
        <p:spPr bwMode="auto">
          <a:xfrm>
            <a:off x="2700338" y="646588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H3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179388" y="63944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入轨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40975" name="Text Box 13"/>
          <p:cNvSpPr txBox="1">
            <a:spLocks noChangeArrowheads="1"/>
          </p:cNvSpPr>
          <p:nvPr/>
        </p:nvSpPr>
        <p:spPr bwMode="auto">
          <a:xfrm>
            <a:off x="3276600" y="63944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出轨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40976" name="Line 14"/>
          <p:cNvSpPr>
            <a:spLocks noChangeShapeType="1"/>
          </p:cNvSpPr>
          <p:nvPr/>
        </p:nvSpPr>
        <p:spPr bwMode="auto">
          <a:xfrm>
            <a:off x="4716463" y="6321425"/>
            <a:ext cx="38877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7" name="Line 15"/>
          <p:cNvSpPr>
            <a:spLocks noChangeShapeType="1"/>
          </p:cNvSpPr>
          <p:nvPr/>
        </p:nvSpPr>
        <p:spPr bwMode="auto">
          <a:xfrm>
            <a:off x="5940425" y="63214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8" name="Line 16"/>
          <p:cNvSpPr>
            <a:spLocks noChangeShapeType="1"/>
          </p:cNvSpPr>
          <p:nvPr/>
        </p:nvSpPr>
        <p:spPr bwMode="auto">
          <a:xfrm>
            <a:off x="6659563" y="63214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9" name="Line 17"/>
          <p:cNvSpPr>
            <a:spLocks noChangeShapeType="1"/>
          </p:cNvSpPr>
          <p:nvPr/>
        </p:nvSpPr>
        <p:spPr bwMode="auto">
          <a:xfrm>
            <a:off x="7380288" y="63214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Text Box 18"/>
          <p:cNvSpPr txBox="1">
            <a:spLocks noChangeArrowheads="1"/>
          </p:cNvSpPr>
          <p:nvPr/>
        </p:nvSpPr>
        <p:spPr bwMode="auto">
          <a:xfrm>
            <a:off x="6948488" y="5845175"/>
            <a:ext cx="187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[987654321]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0981" name="Text Box 19"/>
          <p:cNvSpPr txBox="1">
            <a:spLocks noChangeArrowheads="1"/>
          </p:cNvSpPr>
          <p:nvPr/>
        </p:nvSpPr>
        <p:spPr bwMode="auto">
          <a:xfrm>
            <a:off x="5867400" y="646588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H1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0982" name="Text Box 20"/>
          <p:cNvSpPr txBox="1">
            <a:spLocks noChangeArrowheads="1"/>
          </p:cNvSpPr>
          <p:nvPr/>
        </p:nvSpPr>
        <p:spPr bwMode="auto">
          <a:xfrm>
            <a:off x="6588125" y="6465888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H2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0983" name="Text Box 21"/>
          <p:cNvSpPr txBox="1">
            <a:spLocks noChangeArrowheads="1"/>
          </p:cNvSpPr>
          <p:nvPr/>
        </p:nvSpPr>
        <p:spPr bwMode="auto">
          <a:xfrm>
            <a:off x="7308850" y="646588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H3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0984" name="Text Box 22"/>
          <p:cNvSpPr txBox="1">
            <a:spLocks noChangeArrowheads="1"/>
          </p:cNvSpPr>
          <p:nvPr/>
        </p:nvSpPr>
        <p:spPr bwMode="auto">
          <a:xfrm>
            <a:off x="4787900" y="63944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入轨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40985" name="Text Box 23"/>
          <p:cNvSpPr txBox="1">
            <a:spLocks noChangeArrowheads="1"/>
          </p:cNvSpPr>
          <p:nvPr/>
        </p:nvSpPr>
        <p:spPr bwMode="auto">
          <a:xfrm>
            <a:off x="7885113" y="63944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出轨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40986" name="AutoShape 24"/>
          <p:cNvSpPr>
            <a:spLocks noChangeArrowheads="1"/>
          </p:cNvSpPr>
          <p:nvPr/>
        </p:nvSpPr>
        <p:spPr bwMode="auto">
          <a:xfrm>
            <a:off x="4140200" y="6249988"/>
            <a:ext cx="503238" cy="144462"/>
          </a:xfrm>
          <a:prstGeom prst="rightArrow">
            <a:avLst>
              <a:gd name="adj1" fmla="val 50000"/>
              <a:gd name="adj2" fmla="val 87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1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1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81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1939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9E709-2D58-4FBE-B5EE-C802D275E1DF}" type="datetime7">
              <a:rPr lang="zh-CN" altLang="en-US" smtClean="0"/>
            </a:fld>
            <a:endParaRPr lang="en-US" altLang="zh-CN"/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6970E3-8EDA-4B1C-8828-E75429183E6B}" type="slidenum">
              <a:rPr lang="zh-CN" altLang="en-US" smtClean="0"/>
            </a:fld>
            <a:endParaRPr lang="en-US" altLang="zh-CN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971925"/>
            <a:ext cx="8229600" cy="21590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当缓冲铁轨上的车厢编号不是按照从顶到底的递增次序排列时，重排任务将无法完成。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新的车厢</a:t>
            </a:r>
            <a:r>
              <a:rPr lang="en-US" altLang="zh-CN" sz="2400" dirty="0"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ea typeface="宋体" panose="02010600030101010101" pitchFamily="2" charset="-122"/>
              </a:rPr>
              <a:t>应送入缓冲铁轨：其顶部的车厢编号</a:t>
            </a: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ea typeface="宋体" panose="02010600030101010101" pitchFamily="2" charset="-122"/>
              </a:rPr>
              <a:t>满足</a:t>
            </a:r>
            <a:r>
              <a:rPr lang="en-US" altLang="zh-CN" sz="2400" dirty="0">
                <a:ea typeface="宋体" panose="02010600030101010101" pitchFamily="2" charset="-122"/>
              </a:rPr>
              <a:t>v&gt;u</a:t>
            </a:r>
            <a:r>
              <a:rPr lang="zh-CN" altLang="en-US" sz="2400" dirty="0">
                <a:ea typeface="宋体" panose="02010600030101010101" pitchFamily="2" charset="-122"/>
              </a:rPr>
              <a:t>，且</a:t>
            </a: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ea typeface="宋体" panose="02010600030101010101" pitchFamily="2" charset="-122"/>
              </a:rPr>
              <a:t>是所有满足这种条件的缓冲铁轨顶部车厢编号中最小的一个编号，使后续的车厢重排所受到的限制最小。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82340" name="Rectangle 4"/>
          <p:cNvSpPr>
            <a:spLocks noChangeArrowheads="1"/>
          </p:cNvSpPr>
          <p:nvPr/>
        </p:nvSpPr>
        <p:spPr bwMode="auto">
          <a:xfrm>
            <a:off x="539750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5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41" name="Rectangle 5"/>
          <p:cNvSpPr>
            <a:spLocks noChangeArrowheads="1"/>
          </p:cNvSpPr>
          <p:nvPr/>
        </p:nvSpPr>
        <p:spPr bwMode="auto">
          <a:xfrm>
            <a:off x="900113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42" name="Rectangle 6"/>
          <p:cNvSpPr>
            <a:spLocks noChangeArrowheads="1"/>
          </p:cNvSpPr>
          <p:nvPr/>
        </p:nvSpPr>
        <p:spPr bwMode="auto">
          <a:xfrm>
            <a:off x="1258888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1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43" name="Rectangle 7"/>
          <p:cNvSpPr>
            <a:spLocks noChangeArrowheads="1"/>
          </p:cNvSpPr>
          <p:nvPr/>
        </p:nvSpPr>
        <p:spPr bwMode="auto">
          <a:xfrm>
            <a:off x="1619250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44" name="Rectangle 8"/>
          <p:cNvSpPr>
            <a:spLocks noChangeArrowheads="1"/>
          </p:cNvSpPr>
          <p:nvPr/>
        </p:nvSpPr>
        <p:spPr bwMode="auto">
          <a:xfrm>
            <a:off x="1979613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45" name="Rectangle 9"/>
          <p:cNvSpPr>
            <a:spLocks noChangeArrowheads="1"/>
          </p:cNvSpPr>
          <p:nvPr/>
        </p:nvSpPr>
        <p:spPr bwMode="auto">
          <a:xfrm>
            <a:off x="2339975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46" name="Rectangle 10"/>
          <p:cNvSpPr>
            <a:spLocks noChangeArrowheads="1"/>
          </p:cNvSpPr>
          <p:nvPr/>
        </p:nvSpPr>
        <p:spPr bwMode="auto">
          <a:xfrm>
            <a:off x="2700338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47" name="Rectangle 11"/>
          <p:cNvSpPr>
            <a:spLocks noChangeArrowheads="1"/>
          </p:cNvSpPr>
          <p:nvPr/>
        </p:nvSpPr>
        <p:spPr bwMode="auto">
          <a:xfrm>
            <a:off x="3059113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48" name="Rectangle 12"/>
          <p:cNvSpPr>
            <a:spLocks noChangeArrowheads="1"/>
          </p:cNvSpPr>
          <p:nvPr/>
        </p:nvSpPr>
        <p:spPr bwMode="auto">
          <a:xfrm>
            <a:off x="3419475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grpSp>
        <p:nvGrpSpPr>
          <p:cNvPr id="782349" name="Group 13"/>
          <p:cNvGrpSpPr/>
          <p:nvPr/>
        </p:nvGrpSpPr>
        <p:grpSpPr bwMode="auto">
          <a:xfrm>
            <a:off x="1042988" y="2136775"/>
            <a:ext cx="6697662" cy="1897063"/>
            <a:chOff x="385" y="1434"/>
            <a:chExt cx="4219" cy="1195"/>
          </a:xfrm>
        </p:grpSpPr>
        <p:sp>
          <p:nvSpPr>
            <p:cNvPr id="42016" name="Line 14"/>
            <p:cNvSpPr>
              <a:spLocks noChangeShapeType="1"/>
            </p:cNvSpPr>
            <p:nvPr/>
          </p:nvSpPr>
          <p:spPr bwMode="auto">
            <a:xfrm>
              <a:off x="1292" y="1434"/>
              <a:ext cx="0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7" name="Line 15"/>
            <p:cNvSpPr>
              <a:spLocks noChangeShapeType="1"/>
            </p:cNvSpPr>
            <p:nvPr/>
          </p:nvSpPr>
          <p:spPr bwMode="auto">
            <a:xfrm>
              <a:off x="2381" y="1434"/>
              <a:ext cx="0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8" name="Line 16"/>
            <p:cNvSpPr>
              <a:spLocks noChangeShapeType="1"/>
            </p:cNvSpPr>
            <p:nvPr/>
          </p:nvSpPr>
          <p:spPr bwMode="auto">
            <a:xfrm>
              <a:off x="3560" y="1434"/>
              <a:ext cx="0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9" name="Text Box 17"/>
            <p:cNvSpPr txBox="1">
              <a:spLocks noChangeArrowheads="1"/>
            </p:cNvSpPr>
            <p:nvPr/>
          </p:nvSpPr>
          <p:spPr bwMode="auto">
            <a:xfrm>
              <a:off x="1066" y="2341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ahoma" panose="020B0804030504040204" pitchFamily="34" charset="0"/>
                </a:rPr>
                <a:t>H1</a:t>
              </a:r>
              <a:endParaRPr kumimoji="1" lang="en-US" altLang="zh-CN" sz="2400" b="1">
                <a:latin typeface="Tahoma" panose="020B0804030504040204" pitchFamily="34" charset="0"/>
              </a:endParaRPr>
            </a:p>
          </p:txBody>
        </p:sp>
        <p:sp>
          <p:nvSpPr>
            <p:cNvPr id="42020" name="Text Box 18"/>
            <p:cNvSpPr txBox="1">
              <a:spLocks noChangeArrowheads="1"/>
            </p:cNvSpPr>
            <p:nvPr/>
          </p:nvSpPr>
          <p:spPr bwMode="auto">
            <a:xfrm>
              <a:off x="2200" y="2341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ahoma" panose="020B0804030504040204" pitchFamily="34" charset="0"/>
                </a:rPr>
                <a:t>H2</a:t>
              </a:r>
              <a:endParaRPr kumimoji="1" lang="en-US" altLang="zh-CN" sz="2400" b="1">
                <a:latin typeface="Tahoma" panose="020B0804030504040204" pitchFamily="34" charset="0"/>
              </a:endParaRPr>
            </a:p>
          </p:txBody>
        </p:sp>
        <p:sp>
          <p:nvSpPr>
            <p:cNvPr id="42021" name="Text Box 19"/>
            <p:cNvSpPr txBox="1">
              <a:spLocks noChangeArrowheads="1"/>
            </p:cNvSpPr>
            <p:nvPr/>
          </p:nvSpPr>
          <p:spPr bwMode="auto">
            <a:xfrm>
              <a:off x="3379" y="2341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ahoma" panose="020B0804030504040204" pitchFamily="34" charset="0"/>
                </a:rPr>
                <a:t>H3</a:t>
              </a:r>
              <a:endParaRPr kumimoji="1" lang="en-US" altLang="zh-CN" sz="2400" b="1">
                <a:latin typeface="Tahoma" panose="020B0804030504040204" pitchFamily="34" charset="0"/>
              </a:endParaRPr>
            </a:p>
          </p:txBody>
        </p:sp>
        <p:sp>
          <p:nvSpPr>
            <p:cNvPr id="42022" name="Line 20"/>
            <p:cNvSpPr>
              <a:spLocks noChangeShapeType="1"/>
            </p:cNvSpPr>
            <p:nvPr/>
          </p:nvSpPr>
          <p:spPr bwMode="auto">
            <a:xfrm>
              <a:off x="385" y="1434"/>
              <a:ext cx="4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82357" name="Rectangle 21"/>
          <p:cNvSpPr>
            <a:spLocks noChangeArrowheads="1"/>
          </p:cNvSpPr>
          <p:nvPr/>
        </p:nvSpPr>
        <p:spPr bwMode="auto">
          <a:xfrm>
            <a:off x="2266950" y="301720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58" name="Rectangle 22"/>
          <p:cNvSpPr>
            <a:spLocks noChangeArrowheads="1"/>
          </p:cNvSpPr>
          <p:nvPr/>
        </p:nvSpPr>
        <p:spPr bwMode="auto">
          <a:xfrm>
            <a:off x="3995738" y="2998788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59" name="Rectangle 23"/>
          <p:cNvSpPr>
            <a:spLocks noChangeArrowheads="1"/>
          </p:cNvSpPr>
          <p:nvPr/>
        </p:nvSpPr>
        <p:spPr bwMode="auto">
          <a:xfrm>
            <a:off x="5867400" y="2998788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60" name="Rectangle 24"/>
          <p:cNvSpPr>
            <a:spLocks noChangeArrowheads="1"/>
          </p:cNvSpPr>
          <p:nvPr/>
        </p:nvSpPr>
        <p:spPr bwMode="auto">
          <a:xfrm>
            <a:off x="2266950" y="24939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61" name="Rectangle 25"/>
          <p:cNvSpPr>
            <a:spLocks noChangeArrowheads="1"/>
          </p:cNvSpPr>
          <p:nvPr/>
        </p:nvSpPr>
        <p:spPr bwMode="auto">
          <a:xfrm>
            <a:off x="3995738" y="24939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62" name="Rectangle 26"/>
          <p:cNvSpPr>
            <a:spLocks noChangeArrowheads="1"/>
          </p:cNvSpPr>
          <p:nvPr/>
        </p:nvSpPr>
        <p:spPr bwMode="auto">
          <a:xfrm>
            <a:off x="5867400" y="24939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63" name="Rectangle 27"/>
          <p:cNvSpPr>
            <a:spLocks noChangeArrowheads="1"/>
          </p:cNvSpPr>
          <p:nvPr/>
        </p:nvSpPr>
        <p:spPr bwMode="auto">
          <a:xfrm>
            <a:off x="8243888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1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64" name="Rectangle 28"/>
          <p:cNvSpPr>
            <a:spLocks noChangeArrowheads="1"/>
          </p:cNvSpPr>
          <p:nvPr/>
        </p:nvSpPr>
        <p:spPr bwMode="auto">
          <a:xfrm>
            <a:off x="7885113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65" name="Rectangle 29"/>
          <p:cNvSpPr>
            <a:spLocks noChangeArrowheads="1"/>
          </p:cNvSpPr>
          <p:nvPr/>
        </p:nvSpPr>
        <p:spPr bwMode="auto">
          <a:xfrm>
            <a:off x="7524750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66" name="Rectangle 30"/>
          <p:cNvSpPr>
            <a:spLocks noChangeArrowheads="1"/>
          </p:cNvSpPr>
          <p:nvPr/>
        </p:nvSpPr>
        <p:spPr bwMode="auto">
          <a:xfrm>
            <a:off x="7164388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67" name="Rectangle 31"/>
          <p:cNvSpPr>
            <a:spLocks noChangeArrowheads="1"/>
          </p:cNvSpPr>
          <p:nvPr/>
        </p:nvSpPr>
        <p:spPr bwMode="auto">
          <a:xfrm>
            <a:off x="2266950" y="3008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68" name="Rectangle 32"/>
          <p:cNvSpPr>
            <a:spLocks noChangeArrowheads="1"/>
          </p:cNvSpPr>
          <p:nvPr/>
        </p:nvSpPr>
        <p:spPr bwMode="auto">
          <a:xfrm>
            <a:off x="6804025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5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69" name="Rectangle 33"/>
          <p:cNvSpPr>
            <a:spLocks noChangeArrowheads="1"/>
          </p:cNvSpPr>
          <p:nvPr/>
        </p:nvSpPr>
        <p:spPr bwMode="auto">
          <a:xfrm>
            <a:off x="6443663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70" name="Rectangle 34"/>
          <p:cNvSpPr>
            <a:spLocks noChangeArrowheads="1"/>
          </p:cNvSpPr>
          <p:nvPr/>
        </p:nvSpPr>
        <p:spPr bwMode="auto">
          <a:xfrm>
            <a:off x="6084888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71" name="Rectangle 35"/>
          <p:cNvSpPr>
            <a:spLocks noChangeArrowheads="1"/>
          </p:cNvSpPr>
          <p:nvPr/>
        </p:nvSpPr>
        <p:spPr bwMode="auto">
          <a:xfrm>
            <a:off x="5724525" y="148431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82372" name="Rectangle 36"/>
          <p:cNvSpPr>
            <a:spLocks noChangeArrowheads="1"/>
          </p:cNvSpPr>
          <p:nvPr/>
        </p:nvSpPr>
        <p:spPr bwMode="auto">
          <a:xfrm>
            <a:off x="5364163" y="148431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70639" y="2276872"/>
            <a:ext cx="2521842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solidFill>
                  <a:schemeClr val="bg1"/>
                </a:solidFill>
              </a:rPr>
              <a:t>问题</a:t>
            </a:r>
            <a:r>
              <a:rPr kumimoji="1" lang="en-US" altLang="zh-CN" b="1" i="1" dirty="0">
                <a:solidFill>
                  <a:schemeClr val="bg1"/>
                </a:solidFill>
              </a:rPr>
              <a:t>1</a:t>
            </a:r>
            <a:r>
              <a:rPr kumimoji="1" lang="zh-CN" altLang="en-US" b="1" i="1" dirty="0">
                <a:solidFill>
                  <a:schemeClr val="bg1"/>
                </a:solidFill>
              </a:rPr>
              <a:t>：</a:t>
            </a:r>
            <a:r>
              <a:rPr kumimoji="1" lang="en-US" altLang="zh-CN" u="sng" dirty="0">
                <a:solidFill>
                  <a:schemeClr val="bg1"/>
                </a:solidFill>
              </a:rPr>
              <a:t>6</a:t>
            </a:r>
            <a:r>
              <a:rPr kumimoji="1" lang="zh-CN" altLang="en-US" u="sng" dirty="0">
                <a:solidFill>
                  <a:schemeClr val="bg1"/>
                </a:solidFill>
              </a:rPr>
              <a:t>号车厢能否放到</a:t>
            </a:r>
            <a:r>
              <a:rPr kumimoji="1" lang="en-US" altLang="zh-CN" u="sng" dirty="0">
                <a:solidFill>
                  <a:schemeClr val="bg1"/>
                </a:solidFill>
              </a:rPr>
              <a:t>3</a:t>
            </a:r>
            <a:r>
              <a:rPr kumimoji="1" lang="zh-CN" altLang="en-US" u="sng" dirty="0">
                <a:solidFill>
                  <a:schemeClr val="bg1"/>
                </a:solidFill>
              </a:rPr>
              <a:t>号车厢上面？？？</a:t>
            </a:r>
            <a:endParaRPr kumimoji="1"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370638" y="3063399"/>
            <a:ext cx="2521842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solidFill>
                  <a:schemeClr val="bg1"/>
                </a:solidFill>
              </a:rPr>
              <a:t>问题</a:t>
            </a:r>
            <a:r>
              <a:rPr kumimoji="1" lang="en-US" altLang="zh-CN" b="1" i="1" dirty="0">
                <a:solidFill>
                  <a:schemeClr val="bg1"/>
                </a:solidFill>
              </a:rPr>
              <a:t>2</a:t>
            </a:r>
            <a:r>
              <a:rPr kumimoji="1" lang="zh-CN" altLang="en-US" b="1" i="1" dirty="0">
                <a:solidFill>
                  <a:schemeClr val="bg1"/>
                </a:solidFill>
              </a:rPr>
              <a:t>：</a:t>
            </a:r>
            <a:r>
              <a:rPr kumimoji="1" lang="en-US" altLang="zh-CN" u="sng" dirty="0">
                <a:solidFill>
                  <a:schemeClr val="bg1"/>
                </a:solidFill>
              </a:rPr>
              <a:t>2</a:t>
            </a:r>
            <a:r>
              <a:rPr kumimoji="1" lang="zh-CN" altLang="en-US" u="sng" dirty="0">
                <a:solidFill>
                  <a:schemeClr val="bg1"/>
                </a:solidFill>
              </a:rPr>
              <a:t>号车厢应该放到哪个缓冲轨上？？？</a:t>
            </a:r>
            <a:endParaRPr kumimoji="1" lang="zh-CN" altLang="en-US" u="sng" dirty="0">
              <a:solidFill>
                <a:schemeClr val="bg1"/>
              </a:solidFill>
            </a:endParaRP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 flipV="1">
            <a:off x="2085563" y="3568702"/>
            <a:ext cx="784225" cy="9524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 flipV="1">
            <a:off x="3819525" y="3573464"/>
            <a:ext cx="784225" cy="9524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 flipV="1">
            <a:off x="5705315" y="3582988"/>
            <a:ext cx="784225" cy="9524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2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2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2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2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2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2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782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8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8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782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04" dur="500"/>
                                        <p:tgtEl>
                                          <p:spTgt spid="782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8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8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26" dur="500"/>
                                        <p:tgtEl>
                                          <p:spTgt spid="782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82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82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8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37" dur="500"/>
                                        <p:tgtEl>
                                          <p:spTgt spid="782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8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782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82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82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8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59" dur="500"/>
                                        <p:tgtEl>
                                          <p:spTgt spid="782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82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82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8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70" dur="500"/>
                                        <p:tgtEl>
                                          <p:spTgt spid="782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8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8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8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782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82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82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8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92" dur="500"/>
                                        <p:tgtEl>
                                          <p:spTgt spid="782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8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8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8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03" dur="500"/>
                                        <p:tgtEl>
                                          <p:spTgt spid="782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8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8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8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14" dur="500"/>
                                        <p:tgtEl>
                                          <p:spTgt spid="782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78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8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8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25" dur="500"/>
                                        <p:tgtEl>
                                          <p:spTgt spid="782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78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78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8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36" dur="500"/>
                                        <p:tgtEl>
                                          <p:spTgt spid="782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782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82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8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47" dur="500"/>
                                        <p:tgtEl>
                                          <p:spTgt spid="782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82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82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8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58" dur="500"/>
                                        <p:tgtEl>
                                          <p:spTgt spid="782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82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782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8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0" grpId="0" animBg="1"/>
      <p:bldP spid="782340" grpId="1" animBg="1"/>
      <p:bldP spid="782341" grpId="0" animBg="1"/>
      <p:bldP spid="782341" grpId="1" animBg="1"/>
      <p:bldP spid="782342" grpId="0" animBg="1"/>
      <p:bldP spid="782342" grpId="1" animBg="1"/>
      <p:bldP spid="782343" grpId="0" animBg="1"/>
      <p:bldP spid="782343" grpId="1" animBg="1"/>
      <p:bldP spid="782344" grpId="0" animBg="1"/>
      <p:bldP spid="782344" grpId="1" animBg="1"/>
      <p:bldP spid="782345" grpId="0" animBg="1"/>
      <p:bldP spid="782345" grpId="1" animBg="1"/>
      <p:bldP spid="782346" grpId="0" animBg="1"/>
      <p:bldP spid="782346" grpId="1" animBg="1"/>
      <p:bldP spid="782347" grpId="0" animBg="1"/>
      <p:bldP spid="782347" grpId="1" animBg="1"/>
      <p:bldP spid="782348" grpId="0" animBg="1"/>
      <p:bldP spid="782348" grpId="1" animBg="1"/>
      <p:bldP spid="782357" grpId="0" bldLvl="0" animBg="1"/>
      <p:bldP spid="782358" grpId="0" animBg="1"/>
      <p:bldP spid="782358" grpId="1" animBg="1"/>
      <p:bldP spid="782359" grpId="0" animBg="1"/>
      <p:bldP spid="782359" grpId="1" animBg="1"/>
      <p:bldP spid="782360" grpId="0" animBg="1"/>
      <p:bldP spid="782360" grpId="1" animBg="1"/>
      <p:bldP spid="782361" grpId="0" animBg="1"/>
      <p:bldP spid="782361" grpId="1" animBg="1"/>
      <p:bldP spid="782362" grpId="0" animBg="1"/>
      <p:bldP spid="782362" grpId="1" animBg="1"/>
      <p:bldP spid="782363" grpId="0" animBg="1"/>
      <p:bldP spid="782364" grpId="0" animBg="1"/>
      <p:bldP spid="782366" grpId="0" animBg="1"/>
      <p:bldP spid="782367" grpId="0" bldLvl="0" animBg="1"/>
      <p:bldP spid="782367" grpId="1" bldLvl="0" animBg="1"/>
      <p:bldP spid="782368" grpId="0" animBg="1"/>
      <p:bldP spid="782369" grpId="0" animBg="1"/>
      <p:bldP spid="782370" grpId="0" animBg="1"/>
      <p:bldP spid="782371" grpId="0" animBg="1"/>
      <p:bldP spid="782372" grpId="0" animBg="1"/>
      <p:bldP spid="2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39E349-C1FF-42EB-91AD-A61B451F0DCA}" type="datetime7">
              <a:rPr lang="zh-CN" altLang="en-US" smtClean="0"/>
            </a:fld>
            <a:endParaRPr lang="en-US" altLang="zh-CN"/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C6EC70-B9FE-4F8C-A635-0379B8220AB1}" type="slidenum">
              <a:rPr lang="zh-CN" altLang="en-US" smtClean="0"/>
            </a:fld>
            <a:endParaRPr lang="en-US" altLang="zh-CN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784475"/>
            <a:ext cx="8229600" cy="33464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前述案例只需三个缓冲铁轨。如果初始排列次序为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1,n,n-1,...,2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，则需要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个缓冲铁轨。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具体实现，采用</a:t>
            </a:r>
            <a:r>
              <a:rPr lang="en-US" altLang="zh-CN" sz="24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个链表形式的栈来描述</a:t>
            </a:r>
            <a:r>
              <a:rPr lang="en-US" altLang="zh-CN" sz="24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个缓冲铁轨，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最多可使用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个缓冲铁轨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7742238" cy="85248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4" name="Line 4"/>
          <p:cNvSpPr>
            <a:spLocks noChangeShapeType="1"/>
          </p:cNvSpPr>
          <p:nvPr/>
        </p:nvSpPr>
        <p:spPr bwMode="auto">
          <a:xfrm>
            <a:off x="107950" y="1784350"/>
            <a:ext cx="38877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5" name="Line 5"/>
          <p:cNvSpPr>
            <a:spLocks noChangeShapeType="1"/>
          </p:cNvSpPr>
          <p:nvPr/>
        </p:nvSpPr>
        <p:spPr bwMode="auto">
          <a:xfrm>
            <a:off x="1331913" y="17843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6" name="Line 6"/>
          <p:cNvSpPr>
            <a:spLocks noChangeShapeType="1"/>
          </p:cNvSpPr>
          <p:nvPr/>
        </p:nvSpPr>
        <p:spPr bwMode="auto">
          <a:xfrm>
            <a:off x="2051050" y="17843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7" name="Line 7"/>
          <p:cNvSpPr>
            <a:spLocks noChangeShapeType="1"/>
          </p:cNvSpPr>
          <p:nvPr/>
        </p:nvSpPr>
        <p:spPr bwMode="auto">
          <a:xfrm>
            <a:off x="2771775" y="17843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8" name="Text Box 8"/>
          <p:cNvSpPr txBox="1">
            <a:spLocks noChangeArrowheads="1"/>
          </p:cNvSpPr>
          <p:nvPr/>
        </p:nvSpPr>
        <p:spPr bwMode="auto">
          <a:xfrm>
            <a:off x="0" y="1308100"/>
            <a:ext cx="187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ahoma" panose="020B0804030504040204" pitchFamily="34" charset="0"/>
              </a:rPr>
              <a:t>[198765432]</a:t>
            </a:r>
            <a:endParaRPr kumimoji="1" lang="en-US" altLang="zh-CN" sz="2000" b="1" dirty="0">
              <a:latin typeface="Tahoma" panose="020B0804030504040204" pitchFamily="34" charset="0"/>
            </a:endParaRPr>
          </a:p>
        </p:txBody>
      </p:sp>
      <p:sp>
        <p:nvSpPr>
          <p:cNvPr id="43019" name="Text Box 9"/>
          <p:cNvSpPr txBox="1">
            <a:spLocks noChangeArrowheads="1"/>
          </p:cNvSpPr>
          <p:nvPr/>
        </p:nvSpPr>
        <p:spPr bwMode="auto">
          <a:xfrm>
            <a:off x="1258888" y="1928813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H1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3020" name="Text Box 10"/>
          <p:cNvSpPr txBox="1">
            <a:spLocks noChangeArrowheads="1"/>
          </p:cNvSpPr>
          <p:nvPr/>
        </p:nvSpPr>
        <p:spPr bwMode="auto">
          <a:xfrm>
            <a:off x="1979613" y="1928813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H2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3021" name="Text Box 11"/>
          <p:cNvSpPr txBox="1">
            <a:spLocks noChangeArrowheads="1"/>
          </p:cNvSpPr>
          <p:nvPr/>
        </p:nvSpPr>
        <p:spPr bwMode="auto">
          <a:xfrm>
            <a:off x="2700338" y="1928813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H3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3022" name="Text Box 12"/>
          <p:cNvSpPr txBox="1">
            <a:spLocks noChangeArrowheads="1"/>
          </p:cNvSpPr>
          <p:nvPr/>
        </p:nvSpPr>
        <p:spPr bwMode="auto">
          <a:xfrm>
            <a:off x="179388" y="18573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入轨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43023" name="Text Box 13"/>
          <p:cNvSpPr txBox="1">
            <a:spLocks noChangeArrowheads="1"/>
          </p:cNvSpPr>
          <p:nvPr/>
        </p:nvSpPr>
        <p:spPr bwMode="auto">
          <a:xfrm>
            <a:off x="3276600" y="18573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出轨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4716463" y="1784350"/>
            <a:ext cx="38877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5940425" y="17843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>
            <a:off x="6659563" y="17843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>
            <a:off x="7380288" y="17843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6948488" y="1308100"/>
            <a:ext cx="187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[987654321]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5867400" y="1928813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H1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6588125" y="1928813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H2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7308850" y="1928813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H3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4787900" y="18573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入轨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7885113" y="18573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ahoma" panose="020B0804030504040204" pitchFamily="34" charset="0"/>
              </a:rPr>
              <a:t>出轨</a:t>
            </a:r>
            <a:endParaRPr kumimoji="1" lang="zh-CN" altLang="en-US" sz="2000" b="1">
              <a:latin typeface="Tahoma" panose="020B0804030504040204" pitchFamily="34" charset="0"/>
            </a:endParaRPr>
          </a:p>
        </p:txBody>
      </p:sp>
      <p:sp>
        <p:nvSpPr>
          <p:cNvPr id="43034" name="Oval 24"/>
          <p:cNvSpPr>
            <a:spLocks noChangeArrowheads="1"/>
          </p:cNvSpPr>
          <p:nvPr/>
        </p:nvSpPr>
        <p:spPr bwMode="auto">
          <a:xfrm>
            <a:off x="4067175" y="1423988"/>
            <a:ext cx="576263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5" name="Oval 25"/>
          <p:cNvSpPr>
            <a:spLocks noChangeArrowheads="1"/>
          </p:cNvSpPr>
          <p:nvPr/>
        </p:nvSpPr>
        <p:spPr bwMode="auto">
          <a:xfrm>
            <a:off x="4211638" y="1641475"/>
            <a:ext cx="73025" cy="1444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6" name="Oval 26"/>
          <p:cNvSpPr>
            <a:spLocks noChangeArrowheads="1"/>
          </p:cNvSpPr>
          <p:nvPr/>
        </p:nvSpPr>
        <p:spPr bwMode="auto">
          <a:xfrm>
            <a:off x="4427538" y="1641475"/>
            <a:ext cx="73025" cy="1444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7" name="Freeform 27"/>
          <p:cNvSpPr/>
          <p:nvPr/>
        </p:nvSpPr>
        <p:spPr bwMode="auto">
          <a:xfrm>
            <a:off x="4211638" y="2000250"/>
            <a:ext cx="288925" cy="144463"/>
          </a:xfrm>
          <a:custGeom>
            <a:avLst/>
            <a:gdLst>
              <a:gd name="T0" fmla="*/ 0 w 181"/>
              <a:gd name="T1" fmla="*/ 463767964 h 45"/>
              <a:gd name="T2" fmla="*/ 229326636 w 181"/>
              <a:gd name="T3" fmla="*/ 0 h 45"/>
              <a:gd name="T4" fmla="*/ 461202517 w 181"/>
              <a:gd name="T5" fmla="*/ 463767964 h 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" h="45">
                <a:moveTo>
                  <a:pt x="0" y="45"/>
                </a:moveTo>
                <a:cubicBezTo>
                  <a:pt x="30" y="22"/>
                  <a:pt x="60" y="0"/>
                  <a:pt x="90" y="0"/>
                </a:cubicBezTo>
                <a:cubicBezTo>
                  <a:pt x="120" y="0"/>
                  <a:pt x="166" y="38"/>
                  <a:pt x="181" y="45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8" name="Freeform 28"/>
          <p:cNvSpPr/>
          <p:nvPr/>
        </p:nvSpPr>
        <p:spPr bwMode="auto">
          <a:xfrm>
            <a:off x="4284663" y="1857375"/>
            <a:ext cx="144462" cy="144463"/>
          </a:xfrm>
          <a:custGeom>
            <a:avLst/>
            <a:gdLst>
              <a:gd name="T0" fmla="*/ 0 w 91"/>
              <a:gd name="T1" fmla="*/ 193768660 h 99"/>
              <a:gd name="T2" fmla="*/ 115926786 w 91"/>
              <a:gd name="T3" fmla="*/ 97948832 h 99"/>
              <a:gd name="T4" fmla="*/ 229332631 w 91"/>
              <a:gd name="T5" fmla="*/ 193768660 h 99"/>
              <a:gd name="T6" fmla="*/ 115926786 w 91"/>
              <a:gd name="T7" fmla="*/ 0 h 99"/>
              <a:gd name="T8" fmla="*/ 0 w 91"/>
              <a:gd name="T9" fmla="*/ 193768660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" h="99">
                <a:moveTo>
                  <a:pt x="0" y="91"/>
                </a:moveTo>
                <a:cubicBezTo>
                  <a:pt x="0" y="99"/>
                  <a:pt x="31" y="46"/>
                  <a:pt x="46" y="46"/>
                </a:cubicBezTo>
                <a:cubicBezTo>
                  <a:pt x="61" y="46"/>
                  <a:pt x="91" y="99"/>
                  <a:pt x="91" y="91"/>
                </a:cubicBezTo>
                <a:cubicBezTo>
                  <a:pt x="91" y="83"/>
                  <a:pt x="61" y="0"/>
                  <a:pt x="46" y="0"/>
                </a:cubicBezTo>
                <a:cubicBezTo>
                  <a:pt x="31" y="0"/>
                  <a:pt x="0" y="83"/>
                  <a:pt x="0" y="91"/>
                </a:cubicBez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3779838" y="142398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hlink"/>
                </a:solidFill>
                <a:latin typeface="Comic Sans MS" panose="030F0902030302020204" pitchFamily="66" charset="0"/>
              </a:rPr>
              <a:t>？</a:t>
            </a:r>
            <a:endParaRPr kumimoji="1" lang="zh-CN" altLang="en-US" sz="24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049DC8-8CA8-4D94-9A2F-9A41D82BC376}" type="datetime7">
              <a:rPr lang="zh-CN" altLang="en-US" smtClean="0"/>
            </a:fld>
            <a:endParaRPr lang="en-US" altLang="zh-CN"/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8B8526-121D-49B3-A63E-36DDF776DCEB}" type="slidenum">
              <a:rPr lang="zh-CN" altLang="en-US" smtClean="0"/>
            </a:fld>
            <a:endParaRPr lang="en-US" altLang="zh-CN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函数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Railroad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说明：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一个指向栈的数组</a:t>
            </a:r>
            <a:r>
              <a:rPr lang="en-US" altLang="zh-CN" sz="2360" dirty="0">
                <a:latin typeface="Comic Sans MS" panose="030F0902030302020204" pitchFamily="66" charset="0"/>
                <a:ea typeface="宋体" panose="02010600030101010101" pitchFamily="2" charset="-122"/>
              </a:rPr>
              <a:t>H</a:t>
            </a: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，</a:t>
            </a:r>
            <a:r>
              <a:rPr lang="en-US" altLang="zh-CN" sz="2360" dirty="0">
                <a:latin typeface="Comic Sans MS" panose="030F0902030302020204" pitchFamily="66" charset="0"/>
                <a:ea typeface="宋体" panose="02010600030101010101" pitchFamily="2" charset="-122"/>
              </a:rPr>
              <a:t>H[</a:t>
            </a:r>
            <a:r>
              <a:rPr lang="en-US" altLang="zh-CN" sz="236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2360" dirty="0">
                <a:latin typeface="Comic Sans MS" panose="030F0902030302020204" pitchFamily="66" charset="0"/>
                <a:ea typeface="宋体" panose="02010600030101010101" pitchFamily="2" charset="-122"/>
              </a:rPr>
              <a:t>]</a:t>
            </a: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代表缓冲铁轨</a:t>
            </a:r>
            <a:r>
              <a:rPr lang="en-US" altLang="zh-CN" sz="236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，</a:t>
            </a:r>
            <a:r>
              <a:rPr lang="en-US" altLang="zh-CN" sz="2360" dirty="0">
                <a:latin typeface="Comic Sans MS" panose="030F0902030302020204" pitchFamily="66" charset="0"/>
                <a:ea typeface="宋体" panose="02010600030101010101" pitchFamily="2" charset="-122"/>
              </a:rPr>
              <a:t>1≤i≤k</a:t>
            </a: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；</a:t>
            </a:r>
            <a:endParaRPr lang="zh-CN" altLang="en-US" sz="236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36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NowOut</a:t>
            </a: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是下一个欲输出至出轨的车厢号；</a:t>
            </a:r>
            <a:endParaRPr lang="zh-CN" altLang="en-US" sz="236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36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是各缓冲铁轨中最小的车厢号；</a:t>
            </a:r>
            <a:endParaRPr lang="zh-CN" altLang="en-US" sz="236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36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是</a:t>
            </a:r>
            <a:r>
              <a:rPr lang="en-US" altLang="zh-CN" sz="236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zh-CN" altLang="en-US" sz="2360" dirty="0">
                <a:latin typeface="Comic Sans MS" panose="030F0902030302020204" pitchFamily="66" charset="0"/>
                <a:ea typeface="宋体" panose="02010600030101010101" pitchFamily="2" charset="-122"/>
              </a:rPr>
              <a:t>号车厢所在的缓冲铁轨。</a:t>
            </a:r>
            <a:endParaRPr lang="zh-CN" altLang="en-US" sz="236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8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65A123-1851-40F5-B3ED-E88A0AA81E48}" type="datetime7">
              <a:rPr lang="zh-CN" altLang="en-US" smtClean="0"/>
            </a:fld>
            <a:endParaRPr lang="en-US" altLang="zh-CN"/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B91D8A-8429-4AA3-BEE1-0E65B5566DDA}" type="slidenum">
              <a:rPr lang="zh-CN" altLang="en-US" smtClean="0"/>
            </a:fld>
            <a:endParaRPr lang="en-US" altLang="zh-CN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31238" cy="63071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bool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Railroad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(int p[], int n, int k)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{ //k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个缓冲铁轨，车厢初始排序为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p[1:n]; 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如果内存不足，则引发异常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NoMem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。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&lt;int&gt; *H;  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创建与缓冲铁轨对应的栈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H = new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&lt;int&gt; [k + 1];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int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= 1;  // next car to output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int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n+1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;  // smallest car in a track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int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; 	    // track with car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车厢重排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for (int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; </a:t>
            </a:r>
            <a:r>
              <a:rPr lang="en-US" altLang="zh-CN" sz="18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&lt;= n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++)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if (p[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] ==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) </a:t>
            </a:r>
            <a:r>
              <a:rPr lang="en-US" altLang="zh-CN" sz="1800" dirty="0">
                <a:solidFill>
                  <a:srgbClr val="80008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{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// send straight out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&lt;&lt; "Move car " &lt;&lt; p[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] &lt;&lt;" from input to output" &lt;&lt;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++;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while (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==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) { // output from holding tracks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 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Output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(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, H, k, n);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	       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++;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}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solidFill>
                  <a:srgbClr val="80008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}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else</a:t>
            </a:r>
            <a:r>
              <a:rPr lang="en-US" altLang="zh-CN" sz="1800" dirty="0">
                <a:solidFill>
                  <a:srgbClr val="80008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{   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// put car p[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] in a holding track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if (!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Hold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(p[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],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, H, k, n)) 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为车厢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p[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]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寻找最优的缓冲铁轨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return false;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solidFill>
                  <a:srgbClr val="80008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}</a:t>
            </a:r>
            <a:endParaRPr lang="en-US" altLang="zh-CN" sz="1800" dirty="0">
              <a:solidFill>
                <a:srgbClr val="80008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return true;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} //Program 5-8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5412" name="AutoShape 4"/>
          <p:cNvSpPr>
            <a:spLocks noChangeArrowheads="1"/>
          </p:cNvSpPr>
          <p:nvPr/>
        </p:nvSpPr>
        <p:spPr bwMode="auto">
          <a:xfrm>
            <a:off x="5940425" y="1773238"/>
            <a:ext cx="936625" cy="503237"/>
          </a:xfrm>
          <a:prstGeom prst="wedgeRoundRectCallout">
            <a:avLst>
              <a:gd name="adj1" fmla="val -96273"/>
              <a:gd name="adj2" fmla="val 875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O(nk)</a:t>
            </a:r>
            <a:endParaRPr kumimoji="1" lang="el-GR" altLang="zh-CN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F60C07-C950-410F-90AB-920709A437F9}" type="datetime7">
              <a:rPr lang="zh-CN" altLang="en-US" smtClean="0"/>
            </a:fld>
            <a:endParaRPr lang="en-US" altLang="zh-CN"/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0FF409-0AFC-4395-9CFC-4D45077931D5}" type="slidenum">
              <a:rPr lang="zh-CN" altLang="en-US" smtClean="0"/>
            </a:fld>
            <a:endParaRPr lang="en-US" altLang="zh-CN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31238" cy="63071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bool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Hold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(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c,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&amp;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&amp;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&lt;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&gt; H[],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k,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n)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{ 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在一个缓冲铁轨中放入车厢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c,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为车厢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c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寻找最优的缓冲铁轨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初始化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=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,     		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目前最优的铁轨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</a:t>
            </a:r>
            <a:r>
              <a:rPr lang="en-US" altLang="zh-CN" sz="18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BestTop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=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n+1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,   		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最优铁轨上的头辆车厢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x;                          		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车厢索引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for (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i = 1; i &lt;= k; i++)   	// scan tracks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if ( !H[i].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() ) {  	// track i not empty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x = H[i].</a:t>
            </a:r>
            <a:r>
              <a:rPr lang="en-US" altLang="zh-CN" sz="1800" dirty="0">
                <a:solidFill>
                  <a:srgbClr val="FA069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Top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();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if (c &lt; x &amp;&amp; x &lt; </a:t>
            </a:r>
            <a:r>
              <a:rPr lang="en-US" altLang="zh-CN" sz="18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BestTop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) {	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铁轨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顶部的车厢编号最小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19C7CB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①</a:t>
            </a:r>
            <a:r>
              <a:rPr lang="zh-CN" altLang="en-US" sz="1800" dirty="0">
                <a:solidFill>
                  <a:srgbClr val="19C7CB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7030A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BestTop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= x; </a:t>
            </a:r>
            <a:r>
              <a:rPr lang="en-US" altLang="zh-CN" sz="18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= i;}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} else // track i empty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19C7CB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②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if (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!</a:t>
            </a:r>
            <a:r>
              <a:rPr lang="en-US" altLang="zh-CN" sz="18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= i;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19C7CB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③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if (!</a:t>
            </a:r>
            <a:r>
              <a:rPr lang="en-US" altLang="zh-CN" sz="18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) return false;  	  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没有可用的铁轨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H[</a:t>
            </a:r>
            <a:r>
              <a:rPr lang="en-US" altLang="zh-CN" sz="18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].Add(c);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  	 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把车厢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c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送入缓冲铁轨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&lt;&lt; "Move car " &lt;&lt; c &lt;&lt; " from input "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&lt;&lt; "to holding track " &lt;&lt;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&lt;&lt;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// update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if needed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if (c &lt;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) {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= c;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BestTrack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;}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return true;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} //Program 5-10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6436" name="AutoShape 4"/>
          <p:cNvSpPr>
            <a:spLocks noChangeArrowheads="1"/>
          </p:cNvSpPr>
          <p:nvPr/>
        </p:nvSpPr>
        <p:spPr bwMode="auto">
          <a:xfrm>
            <a:off x="6516688" y="1557338"/>
            <a:ext cx="865187" cy="503237"/>
          </a:xfrm>
          <a:prstGeom prst="wedgeRoundRectCallout">
            <a:avLst>
              <a:gd name="adj1" fmla="val -131282"/>
              <a:gd name="adj2" fmla="val 487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l-GR" altLang="zh-CN" sz="2000" b="1">
                <a:latin typeface="宋体" panose="02010600030101010101" pitchFamily="2" charset="-122"/>
              </a:rPr>
              <a:t>Θ</a:t>
            </a:r>
            <a:r>
              <a:rPr kumimoji="1" lang="en-US" altLang="zh-CN" sz="2000" b="1">
                <a:latin typeface="宋体" panose="02010600030101010101" pitchFamily="2" charset="-122"/>
              </a:rPr>
              <a:t>(k)</a:t>
            </a:r>
            <a:endParaRPr kumimoji="1" lang="el-GR" altLang="zh-CN" sz="2000" b="1"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20954" y="3023066"/>
            <a:ext cx="2697766" cy="17532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输入车厢：</a:t>
            </a:r>
            <a:r>
              <a:rPr kumimoji="1" lang="en-US" altLang="zh-CN" b="1" dirty="0">
                <a:solidFill>
                  <a:srgbClr val="19C7CB"/>
                </a:solidFill>
                <a:latin typeface="Tahoma" panose="020B0804030504040204" pitchFamily="34" charset="0"/>
                <a:sym typeface="+mn-ea"/>
              </a:rPr>
              <a:t>[581742963]</a:t>
            </a:r>
            <a:endParaRPr kumimoji="1" lang="zh-CN" alt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处理车厢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</a:rPr>
              <a:t>6</a:t>
            </a:r>
            <a:r>
              <a:rPr kumimoji="1" lang="zh-CN" altLang="en-US" dirty="0">
                <a:solidFill>
                  <a:schemeClr val="bg1"/>
                </a:solidFill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处理车厢</a:t>
            </a:r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输入车厢为：</a:t>
            </a:r>
            <a:r>
              <a:rPr kumimoji="1" lang="en-US" altLang="zh-CN" b="1" dirty="0">
                <a:solidFill>
                  <a:srgbClr val="19C7CB"/>
                </a:solidFill>
                <a:latin typeface="Tahoma" panose="020B0804030504040204" pitchFamily="34" charset="0"/>
              </a:rPr>
              <a:t>[9763]</a:t>
            </a:r>
            <a:endParaRPr kumimoji="1" lang="en-US" altLang="zh-CN" b="1" dirty="0">
              <a:solidFill>
                <a:srgbClr val="19C7CB"/>
              </a:solidFill>
              <a:latin typeface="Tahoma" panose="020B080403050404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kumimoji="1" lang="zh-CN" altLang="en-US" dirty="0">
                <a:solidFill>
                  <a:schemeClr val="bg1"/>
                </a:solidFill>
              </a:rPr>
              <a:t>处理车厢</a:t>
            </a:r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 startAt="3"/>
            </a:pPr>
            <a:endParaRPr kumimoji="1"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6" grpId="0" animBg="1"/>
      <p:bldP spid="7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7B2F51-1EC7-43A3-96F2-CD2C139341D3}" type="datetime7">
              <a:rPr lang="zh-CN" altLang="en-US" smtClean="0"/>
            </a:fld>
            <a:endParaRPr lang="en-US" altLang="zh-CN"/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88262F-A067-4B85-86F0-F6722DA1D992}" type="slidenum">
              <a:rPr lang="zh-CN" altLang="en-US" smtClean="0"/>
            </a:fld>
            <a:endParaRPr lang="en-US" altLang="zh-CN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5.4.3  </a:t>
            </a:r>
            <a:r>
              <a:rPr lang="zh-CN" altLang="en-US" dirty="0">
                <a:ea typeface="宋体" panose="02010600030101010101" pitchFamily="2" charset="-122"/>
              </a:rPr>
              <a:t>火车车厢重排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31238" cy="63071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void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Output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(int&amp;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, int&amp;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,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LinkedStack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&lt;int&gt; H[], int k, int n)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{ 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把车厢从缓冲铁轨送至出轨处，同时修改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int c;  // car index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从栈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中删除编号最小的车厢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H[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].Delete(c);</a:t>
            </a:r>
            <a:endParaRPr lang="en-US" altLang="zh-CN" sz="1800" dirty="0">
              <a:solidFill>
                <a:schemeClr val="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&lt;&lt; "Move car " &lt;&lt;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&lt;&lt; " from holding track "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&lt;&lt; " to output" &lt;&lt;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//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通过检查所有的栈顶，搜索新的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zh-CN" altLang="en-US" sz="1800" dirty="0">
                <a:latin typeface="Comic Sans MS" panose="030F0902030302020204" pitchFamily="66" charset="0"/>
                <a:ea typeface="宋体" panose="02010600030101010101" pitchFamily="2" charset="-122"/>
              </a:rPr>
              <a:t>，首次执行设定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= n + 2;</a:t>
            </a:r>
            <a:endParaRPr lang="en-US" altLang="zh-CN" sz="1800" dirty="0">
              <a:solidFill>
                <a:schemeClr val="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for (int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= 1;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&lt;= k;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++)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if (!H[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].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()&amp;&amp;(c=H[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].Top())&lt;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) {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= c;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}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} //Program 5-9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void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main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(void)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{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int p[10] = {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, 3, 6, 9, 2, 4, 7, 1, 8, 5};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&lt;&lt; "Input permutation is 0369247185" &lt;&lt;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Railroad(p,9,3);</a:t>
            </a:r>
            <a:endParaRPr lang="en-US" altLang="zh-CN" sz="1800" dirty="0">
              <a:solidFill>
                <a:schemeClr val="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}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7460" name="AutoShape 4"/>
          <p:cNvSpPr>
            <a:spLocks noChangeArrowheads="1"/>
          </p:cNvSpPr>
          <p:nvPr/>
        </p:nvSpPr>
        <p:spPr bwMode="auto">
          <a:xfrm>
            <a:off x="5867400" y="2420938"/>
            <a:ext cx="865188" cy="503237"/>
          </a:xfrm>
          <a:prstGeom prst="wedgeRoundRectCallout">
            <a:avLst>
              <a:gd name="adj1" fmla="val -81009"/>
              <a:gd name="adj2" fmla="val 774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l-GR" altLang="zh-CN" sz="2000" b="1">
                <a:latin typeface="宋体" panose="02010600030101010101" pitchFamily="2" charset="-122"/>
              </a:rPr>
              <a:t>Θ</a:t>
            </a:r>
            <a:r>
              <a:rPr kumimoji="1" lang="en-US" altLang="zh-CN" sz="2000" b="1">
                <a:latin typeface="宋体" panose="02010600030101010101" pitchFamily="2" charset="-122"/>
              </a:rPr>
              <a:t>(k)</a:t>
            </a:r>
            <a:endParaRPr kumimoji="1" lang="el-GR" altLang="zh-CN"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7311D6-6A87-4D26-9274-D4FBC54F5F79}" type="datetime7">
              <a:rPr lang="zh-CN" altLang="en-US" smtClean="0"/>
            </a:fld>
            <a:endParaRPr lang="en-US" altLang="zh-CN"/>
          </a:p>
        </p:txBody>
      </p:sp>
      <p:sp>
        <p:nvSpPr>
          <p:cNvPr id="737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0D801F-18B7-4BB7-BF1D-024F405E7209}" type="slidenum">
              <a:rPr lang="zh-CN" altLang="en-US" smtClean="0"/>
            </a:fld>
            <a:endParaRPr lang="en-US" altLang="zh-CN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4200">
                <a:ea typeface="宋体" panose="02010600030101010101" pitchFamily="2" charset="-122"/>
                <a:sym typeface="Webdings" panose="05030102010509060703" pitchFamily="18" charset="2"/>
              </a:rPr>
              <a:t>Chapter5 Stacks APP</a:t>
            </a:r>
            <a:endParaRPr lang="zh-CN" altLang="en-US" sz="4200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881188"/>
            <a:ext cx="7816850" cy="42497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3600">
                <a:latin typeface="Comic Sans MS" panose="030F0902030302020204" pitchFamily="66" charset="0"/>
                <a:ea typeface="宋体" panose="02010600030101010101" pitchFamily="2" charset="-122"/>
                <a:sym typeface="Webdings" panose="05030102010509060703" pitchFamily="18" charset="2"/>
              </a:rPr>
              <a:t>Stacks </a:t>
            </a:r>
            <a:r>
              <a:rPr lang="en-US" altLang="zh-CN">
                <a:latin typeface="Comic Sans MS" panose="030F0902030302020204" pitchFamily="66" charset="0"/>
                <a:ea typeface="宋体" panose="02010600030101010101" pitchFamily="2" charset="-122"/>
              </a:rPr>
              <a:t>Applications</a:t>
            </a:r>
            <a:endParaRPr lang="en-US" altLang="zh-CN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Comic Sans MS" panose="030F0902030302020204" pitchFamily="66" charset="0"/>
                <a:ea typeface="宋体" panose="02010600030101010101" pitchFamily="2" charset="-122"/>
              </a:rPr>
              <a:t>数制转换</a:t>
            </a:r>
            <a:endParaRPr lang="zh-CN" altLang="en-US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Comic Sans MS" panose="030F0902030302020204" pitchFamily="66" charset="0"/>
                <a:ea typeface="宋体" panose="02010600030101010101" pitchFamily="2" charset="-122"/>
              </a:rPr>
              <a:t>表达式表示法</a:t>
            </a:r>
            <a:endParaRPr lang="zh-CN" altLang="en-US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30000"/>
              </a:lnSpc>
              <a:buNone/>
            </a:pPr>
            <a:endParaRPr lang="zh-CN" altLang="en-US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CE18B0-6519-41C4-BAB7-AC44210F7605}" type="datetime7">
              <a:rPr lang="zh-CN" altLang="en-US" smtClean="0"/>
            </a:fld>
            <a:endParaRPr lang="en-US" altLang="zh-CN"/>
          </a:p>
        </p:txBody>
      </p:sp>
      <p:sp>
        <p:nvSpPr>
          <p:cNvPr id="747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2277F1-F45D-4FBC-9BD4-06FFC037EA16}" type="slidenum">
              <a:rPr lang="zh-CN" altLang="en-US" smtClean="0"/>
            </a:fld>
            <a:endParaRPr lang="en-US" altLang="zh-CN"/>
          </a:p>
        </p:txBody>
      </p:sp>
      <p:sp>
        <p:nvSpPr>
          <p:cNvPr id="7475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371" name="Text Box 3"/>
          <p:cNvSpPr txBox="1">
            <a:spLocks noChangeArrowheads="1"/>
          </p:cNvSpPr>
          <p:nvPr/>
        </p:nvSpPr>
        <p:spPr bwMode="auto">
          <a:xfrm>
            <a:off x="2987675" y="188913"/>
            <a:ext cx="3097213" cy="6413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600" b="1">
                <a:latin typeface="Comic Sans MS" panose="030F0902030302020204" pitchFamily="66" charset="0"/>
              </a:rPr>
              <a:t>数制转换</a:t>
            </a:r>
            <a:endParaRPr kumimoji="1" lang="zh-CN" altLang="en-US" sz="3600" b="1">
              <a:latin typeface="Comic Sans MS" panose="030F0902030302020204" pitchFamily="66" charset="0"/>
            </a:endParaRPr>
          </a:p>
        </p:txBody>
      </p:sp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0" y="1052513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一、数制转换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6373" name="Text Box 5"/>
          <p:cNvSpPr txBox="1">
            <a:spLocks noChangeArrowheads="1"/>
          </p:cNvSpPr>
          <p:nvPr/>
        </p:nvSpPr>
        <p:spPr bwMode="auto">
          <a:xfrm>
            <a:off x="2209800" y="1052513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输入十进制整数转换为八进制并输出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26374" name="Text Box 6"/>
          <p:cNvSpPr txBox="1">
            <a:spLocks noChangeArrowheads="1"/>
          </p:cNvSpPr>
          <p:nvPr/>
        </p:nvSpPr>
        <p:spPr bwMode="auto">
          <a:xfrm>
            <a:off x="0" y="1509713"/>
            <a:ext cx="4038600" cy="460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例如</a:t>
            </a:r>
            <a:r>
              <a:rPr kumimoji="1" lang="en-US" altLang="zh-CN" sz="2400" b="1">
                <a:latin typeface="宋体" panose="02010600030101010101" pitchFamily="2" charset="-122"/>
              </a:rPr>
              <a:t>: (1348)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10</a:t>
            </a:r>
            <a:r>
              <a:rPr kumimoji="1" lang="en-US" altLang="zh-CN" sz="2400" b="1">
                <a:latin typeface="宋体" panose="02010600030101010101" pitchFamily="2" charset="-122"/>
              </a:rPr>
              <a:t> =  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75" name="Text Box 7"/>
          <p:cNvSpPr txBox="1">
            <a:spLocks noChangeArrowheads="1"/>
          </p:cNvSpPr>
          <p:nvPr/>
        </p:nvSpPr>
        <p:spPr bwMode="auto">
          <a:xfrm>
            <a:off x="5791200" y="219551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1348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76" name="Line 8"/>
          <p:cNvSpPr>
            <a:spLocks noChangeShapeType="1"/>
          </p:cNvSpPr>
          <p:nvPr/>
        </p:nvSpPr>
        <p:spPr bwMode="auto">
          <a:xfrm>
            <a:off x="5334000" y="2195513"/>
            <a:ext cx="0" cy="533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377" name="Line 9"/>
          <p:cNvSpPr>
            <a:spLocks noChangeShapeType="1"/>
          </p:cNvSpPr>
          <p:nvPr/>
        </p:nvSpPr>
        <p:spPr bwMode="auto">
          <a:xfrm>
            <a:off x="5334000" y="2728913"/>
            <a:ext cx="1219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378" name="Text Box 10"/>
          <p:cNvSpPr txBox="1">
            <a:spLocks noChangeArrowheads="1"/>
          </p:cNvSpPr>
          <p:nvPr/>
        </p:nvSpPr>
        <p:spPr bwMode="auto">
          <a:xfrm>
            <a:off x="4876800" y="22717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79" name="Text Box 11"/>
          <p:cNvSpPr txBox="1">
            <a:spLocks noChangeArrowheads="1"/>
          </p:cNvSpPr>
          <p:nvPr/>
        </p:nvSpPr>
        <p:spPr bwMode="auto">
          <a:xfrm>
            <a:off x="5943600" y="288131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168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80" name="Text Box 12"/>
          <p:cNvSpPr txBox="1">
            <a:spLocks noChangeArrowheads="1"/>
          </p:cNvSpPr>
          <p:nvPr/>
        </p:nvSpPr>
        <p:spPr bwMode="auto">
          <a:xfrm>
            <a:off x="6705600" y="288131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Times New Roman" panose="02020503050405090304" pitchFamily="18" charset="0"/>
              </a:rPr>
              <a:t>………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6381" name="Text Box 13"/>
          <p:cNvSpPr txBox="1">
            <a:spLocks noChangeArrowheads="1"/>
          </p:cNvSpPr>
          <p:nvPr/>
        </p:nvSpPr>
        <p:spPr bwMode="auto">
          <a:xfrm>
            <a:off x="7772400" y="29575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4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82" name="Line 14"/>
          <p:cNvSpPr>
            <a:spLocks noChangeShapeType="1"/>
          </p:cNvSpPr>
          <p:nvPr/>
        </p:nvSpPr>
        <p:spPr bwMode="auto">
          <a:xfrm>
            <a:off x="5486400" y="2728913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383" name="Line 15"/>
          <p:cNvSpPr>
            <a:spLocks noChangeShapeType="1"/>
          </p:cNvSpPr>
          <p:nvPr/>
        </p:nvSpPr>
        <p:spPr bwMode="auto">
          <a:xfrm>
            <a:off x="5486400" y="3414713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384" name="Text Box 16"/>
          <p:cNvSpPr txBox="1">
            <a:spLocks noChangeArrowheads="1"/>
          </p:cNvSpPr>
          <p:nvPr/>
        </p:nvSpPr>
        <p:spPr bwMode="auto">
          <a:xfrm>
            <a:off x="5029200" y="28813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85" name="Text Box 17"/>
          <p:cNvSpPr txBox="1">
            <a:spLocks noChangeArrowheads="1"/>
          </p:cNvSpPr>
          <p:nvPr/>
        </p:nvSpPr>
        <p:spPr bwMode="auto">
          <a:xfrm>
            <a:off x="6096000" y="35671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21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86" name="Text Box 18"/>
          <p:cNvSpPr txBox="1">
            <a:spLocks noChangeArrowheads="1"/>
          </p:cNvSpPr>
          <p:nvPr/>
        </p:nvSpPr>
        <p:spPr bwMode="auto">
          <a:xfrm>
            <a:off x="6705600" y="356711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Times New Roman" panose="02020503050405090304" pitchFamily="18" charset="0"/>
              </a:rPr>
              <a:t>………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6387" name="Text Box 19"/>
          <p:cNvSpPr txBox="1">
            <a:spLocks noChangeArrowheads="1"/>
          </p:cNvSpPr>
          <p:nvPr/>
        </p:nvSpPr>
        <p:spPr bwMode="auto">
          <a:xfrm>
            <a:off x="7772400" y="35671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0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88" name="Line 20"/>
          <p:cNvSpPr>
            <a:spLocks noChangeShapeType="1"/>
          </p:cNvSpPr>
          <p:nvPr/>
        </p:nvSpPr>
        <p:spPr bwMode="auto">
          <a:xfrm>
            <a:off x="5715000" y="3414713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389" name="Line 21"/>
          <p:cNvSpPr>
            <a:spLocks noChangeShapeType="1"/>
          </p:cNvSpPr>
          <p:nvPr/>
        </p:nvSpPr>
        <p:spPr bwMode="auto">
          <a:xfrm>
            <a:off x="5715000" y="4100513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390" name="Text Box 22"/>
          <p:cNvSpPr txBox="1">
            <a:spLocks noChangeArrowheads="1"/>
          </p:cNvSpPr>
          <p:nvPr/>
        </p:nvSpPr>
        <p:spPr bwMode="auto">
          <a:xfrm>
            <a:off x="5334000" y="35671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91" name="Text Box 23"/>
          <p:cNvSpPr txBox="1">
            <a:spLocks noChangeArrowheads="1"/>
          </p:cNvSpPr>
          <p:nvPr/>
        </p:nvSpPr>
        <p:spPr bwMode="auto">
          <a:xfrm>
            <a:off x="6248400" y="41767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2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92" name="Text Box 24"/>
          <p:cNvSpPr txBox="1">
            <a:spLocks noChangeArrowheads="1"/>
          </p:cNvSpPr>
          <p:nvPr/>
        </p:nvSpPr>
        <p:spPr bwMode="auto">
          <a:xfrm>
            <a:off x="6705600" y="417671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Times New Roman" panose="02020503050405090304" pitchFamily="18" charset="0"/>
              </a:rPr>
              <a:t>………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6393" name="Text Box 25"/>
          <p:cNvSpPr txBox="1">
            <a:spLocks noChangeArrowheads="1"/>
          </p:cNvSpPr>
          <p:nvPr/>
        </p:nvSpPr>
        <p:spPr bwMode="auto">
          <a:xfrm>
            <a:off x="7772400" y="41767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5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94" name="Text Box 26"/>
          <p:cNvSpPr txBox="1">
            <a:spLocks noChangeArrowheads="1"/>
          </p:cNvSpPr>
          <p:nvPr/>
        </p:nvSpPr>
        <p:spPr bwMode="auto">
          <a:xfrm>
            <a:off x="2133283" y="1513205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(2504) 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8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395" name="Oval 27"/>
          <p:cNvSpPr>
            <a:spLocks noChangeArrowheads="1"/>
          </p:cNvSpPr>
          <p:nvPr/>
        </p:nvSpPr>
        <p:spPr bwMode="auto">
          <a:xfrm>
            <a:off x="4800600" y="2347913"/>
            <a:ext cx="4572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396" name="Oval 28"/>
          <p:cNvSpPr>
            <a:spLocks noChangeArrowheads="1"/>
          </p:cNvSpPr>
          <p:nvPr/>
        </p:nvSpPr>
        <p:spPr bwMode="auto">
          <a:xfrm>
            <a:off x="4968875" y="3008313"/>
            <a:ext cx="4572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397" name="Oval 29"/>
          <p:cNvSpPr>
            <a:spLocks noChangeArrowheads="1"/>
          </p:cNvSpPr>
          <p:nvPr/>
        </p:nvSpPr>
        <p:spPr bwMode="auto">
          <a:xfrm>
            <a:off x="5257800" y="3643313"/>
            <a:ext cx="4572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398" name="Line 30"/>
          <p:cNvSpPr>
            <a:spLocks noChangeShapeType="1"/>
          </p:cNvSpPr>
          <p:nvPr/>
        </p:nvSpPr>
        <p:spPr bwMode="auto">
          <a:xfrm flipH="1" flipV="1">
            <a:off x="4800600" y="2043113"/>
            <a:ext cx="3048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399" name="Text Box 31"/>
          <p:cNvSpPr txBox="1">
            <a:spLocks noChangeArrowheads="1"/>
          </p:cNvSpPr>
          <p:nvPr/>
        </p:nvSpPr>
        <p:spPr bwMode="auto">
          <a:xfrm>
            <a:off x="4572000" y="16621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d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00" name="Oval 32"/>
          <p:cNvSpPr>
            <a:spLocks noChangeArrowheads="1"/>
          </p:cNvSpPr>
          <p:nvPr/>
        </p:nvSpPr>
        <p:spPr bwMode="auto">
          <a:xfrm>
            <a:off x="5791200" y="2271713"/>
            <a:ext cx="8382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401" name="Line 33"/>
          <p:cNvSpPr>
            <a:spLocks noChangeShapeType="1"/>
          </p:cNvSpPr>
          <p:nvPr/>
        </p:nvSpPr>
        <p:spPr bwMode="auto">
          <a:xfrm flipV="1">
            <a:off x="6248400" y="2119313"/>
            <a:ext cx="381000" cy="152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02" name="Text Box 34"/>
          <p:cNvSpPr txBox="1">
            <a:spLocks noChangeArrowheads="1"/>
          </p:cNvSpPr>
          <p:nvPr/>
        </p:nvSpPr>
        <p:spPr bwMode="auto">
          <a:xfrm>
            <a:off x="6553200" y="17383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n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03" name="Oval 35"/>
          <p:cNvSpPr>
            <a:spLocks noChangeArrowheads="1"/>
          </p:cNvSpPr>
          <p:nvPr/>
        </p:nvSpPr>
        <p:spPr bwMode="auto">
          <a:xfrm>
            <a:off x="5867400" y="2957513"/>
            <a:ext cx="838200" cy="381000"/>
          </a:xfrm>
          <a:prstGeom prst="ellipse">
            <a:avLst/>
          </a:prstGeom>
          <a:noFill/>
          <a:ln w="9525">
            <a:solidFill>
              <a:srgbClr val="FF66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404" name="Oval 36"/>
          <p:cNvSpPr>
            <a:spLocks noChangeArrowheads="1"/>
          </p:cNvSpPr>
          <p:nvPr/>
        </p:nvSpPr>
        <p:spPr bwMode="auto">
          <a:xfrm>
            <a:off x="5943600" y="3643313"/>
            <a:ext cx="838200" cy="381000"/>
          </a:xfrm>
          <a:prstGeom prst="ellipse">
            <a:avLst/>
          </a:prstGeom>
          <a:noFill/>
          <a:ln w="9525">
            <a:solidFill>
              <a:srgbClr val="FF66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405" name="Oval 37"/>
          <p:cNvSpPr>
            <a:spLocks noChangeArrowheads="1"/>
          </p:cNvSpPr>
          <p:nvPr/>
        </p:nvSpPr>
        <p:spPr bwMode="auto">
          <a:xfrm>
            <a:off x="5943600" y="4252913"/>
            <a:ext cx="838200" cy="381000"/>
          </a:xfrm>
          <a:prstGeom prst="ellipse">
            <a:avLst/>
          </a:prstGeom>
          <a:noFill/>
          <a:ln w="9525">
            <a:solidFill>
              <a:srgbClr val="FF66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406" name="Line 38"/>
          <p:cNvSpPr>
            <a:spLocks noChangeShapeType="1"/>
          </p:cNvSpPr>
          <p:nvPr/>
        </p:nvSpPr>
        <p:spPr bwMode="auto">
          <a:xfrm flipH="1">
            <a:off x="5791200" y="4557713"/>
            <a:ext cx="228600" cy="152400"/>
          </a:xfrm>
          <a:prstGeom prst="line">
            <a:avLst/>
          </a:prstGeom>
          <a:noFill/>
          <a:ln w="9525">
            <a:solidFill>
              <a:srgbClr val="FF66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07" name="Text Box 39"/>
          <p:cNvSpPr txBox="1">
            <a:spLocks noChangeArrowheads="1"/>
          </p:cNvSpPr>
          <p:nvPr/>
        </p:nvSpPr>
        <p:spPr bwMode="auto">
          <a:xfrm>
            <a:off x="4876800" y="455771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n div d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08" name="Oval 40"/>
          <p:cNvSpPr>
            <a:spLocks noChangeArrowheads="1"/>
          </p:cNvSpPr>
          <p:nvPr/>
        </p:nvSpPr>
        <p:spPr bwMode="auto">
          <a:xfrm>
            <a:off x="7772400" y="3033713"/>
            <a:ext cx="381000" cy="304800"/>
          </a:xfrm>
          <a:prstGeom prst="ellipse">
            <a:avLst/>
          </a:prstGeom>
          <a:noFill/>
          <a:ln w="9525">
            <a:solidFill>
              <a:srgbClr val="66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09" name="Oval 41"/>
          <p:cNvSpPr>
            <a:spLocks noChangeArrowheads="1"/>
          </p:cNvSpPr>
          <p:nvPr/>
        </p:nvSpPr>
        <p:spPr bwMode="auto">
          <a:xfrm>
            <a:off x="7772400" y="3643313"/>
            <a:ext cx="381000" cy="304800"/>
          </a:xfrm>
          <a:prstGeom prst="ellipse">
            <a:avLst/>
          </a:prstGeom>
          <a:noFill/>
          <a:ln w="9525">
            <a:solidFill>
              <a:srgbClr val="66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10" name="Oval 42"/>
          <p:cNvSpPr>
            <a:spLocks noChangeArrowheads="1"/>
          </p:cNvSpPr>
          <p:nvPr/>
        </p:nvSpPr>
        <p:spPr bwMode="auto">
          <a:xfrm>
            <a:off x="7772400" y="4252913"/>
            <a:ext cx="381000" cy="304800"/>
          </a:xfrm>
          <a:prstGeom prst="ellipse">
            <a:avLst/>
          </a:prstGeom>
          <a:noFill/>
          <a:ln w="9525">
            <a:solidFill>
              <a:srgbClr val="66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11" name="Line 43"/>
          <p:cNvSpPr>
            <a:spLocks noChangeShapeType="1"/>
          </p:cNvSpPr>
          <p:nvPr/>
        </p:nvSpPr>
        <p:spPr bwMode="auto">
          <a:xfrm>
            <a:off x="8077200" y="4557713"/>
            <a:ext cx="304800" cy="152400"/>
          </a:xfrm>
          <a:prstGeom prst="line">
            <a:avLst/>
          </a:prstGeom>
          <a:noFill/>
          <a:ln w="9525">
            <a:solidFill>
              <a:srgbClr val="66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6412" name="Text Box 44"/>
          <p:cNvSpPr txBox="1">
            <a:spLocks noChangeArrowheads="1"/>
          </p:cNvSpPr>
          <p:nvPr/>
        </p:nvSpPr>
        <p:spPr bwMode="auto">
          <a:xfrm>
            <a:off x="7772400" y="455771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n mod d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13" name="Text Box 45"/>
          <p:cNvSpPr txBox="1">
            <a:spLocks noChangeArrowheads="1"/>
          </p:cNvSpPr>
          <p:nvPr/>
        </p:nvSpPr>
        <p:spPr bwMode="auto">
          <a:xfrm>
            <a:off x="4114800" y="5091113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∴ n = (n div d) </a:t>
            </a:r>
            <a:r>
              <a:rPr kumimoji="1" lang="en-US" altLang="zh-CN" sz="1600" b="1">
                <a:latin typeface="宋体" panose="02010600030101010101" pitchFamily="2" charset="-122"/>
              </a:rPr>
              <a:t>×</a:t>
            </a:r>
            <a:r>
              <a:rPr kumimoji="1" lang="en-US" altLang="zh-CN" sz="2400" b="1">
                <a:latin typeface="宋体" panose="02010600030101010101" pitchFamily="2" charset="-122"/>
              </a:rPr>
              <a:t> d + n mod d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14" name="Text Box 46"/>
          <p:cNvSpPr txBox="1">
            <a:spLocks noChangeArrowheads="1"/>
          </p:cNvSpPr>
          <p:nvPr/>
        </p:nvSpPr>
        <p:spPr bwMode="auto">
          <a:xfrm>
            <a:off x="0" y="2043113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基本思路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15" name="Text Box 47"/>
          <p:cNvSpPr txBox="1">
            <a:spLocks noChangeArrowheads="1"/>
          </p:cNvSpPr>
          <p:nvPr/>
        </p:nvSpPr>
        <p:spPr bwMode="auto">
          <a:xfrm>
            <a:off x="0" y="250031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⒈ </a:t>
            </a:r>
            <a:r>
              <a:rPr kumimoji="1" lang="zh-CN" altLang="en-US" sz="2400" b="1">
                <a:latin typeface="宋体" panose="02010600030101010101" pitchFamily="2" charset="-122"/>
              </a:rPr>
              <a:t>输入一个非负十进制整数</a:t>
            </a:r>
            <a:r>
              <a:rPr kumimoji="1" lang="en-US" altLang="zh-CN" sz="2400" b="1">
                <a:latin typeface="宋体" panose="02010600030101010101" pitchFamily="2" charset="-122"/>
              </a:rPr>
              <a:t>n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16" name="Text Box 48"/>
          <p:cNvSpPr txBox="1">
            <a:spLocks noChangeArrowheads="1"/>
          </p:cNvSpPr>
          <p:nvPr/>
        </p:nvSpPr>
        <p:spPr bwMode="auto">
          <a:xfrm>
            <a:off x="0" y="303371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⒉ </a:t>
            </a:r>
            <a:r>
              <a:rPr kumimoji="1" lang="zh-CN" altLang="en-US" sz="2400" b="1">
                <a:latin typeface="宋体" panose="02010600030101010101" pitchFamily="2" charset="-122"/>
              </a:rPr>
              <a:t>将 </a:t>
            </a:r>
            <a:r>
              <a:rPr kumimoji="1" lang="en-US" altLang="zh-CN" sz="2400" b="1">
                <a:latin typeface="宋体" panose="02010600030101010101" pitchFamily="2" charset="-122"/>
              </a:rPr>
              <a:t>n mod d </a:t>
            </a:r>
            <a:r>
              <a:rPr kumimoji="1" lang="zh-CN" altLang="en-US" sz="2400" b="1">
                <a:latin typeface="宋体" panose="02010600030101010101" pitchFamily="2" charset="-122"/>
              </a:rPr>
              <a:t>的值压入栈顶</a:t>
            </a:r>
            <a:endParaRPr kumimoji="1" lang="zh-CN" altLang="en-US" sz="2400" b="1" baseline="-25000">
              <a:latin typeface="宋体" panose="02010600030101010101" pitchFamily="2" charset="-122"/>
            </a:endParaRPr>
          </a:p>
        </p:txBody>
      </p:sp>
      <p:sp>
        <p:nvSpPr>
          <p:cNvPr id="826417" name="Freeform 49"/>
          <p:cNvSpPr/>
          <p:nvPr/>
        </p:nvSpPr>
        <p:spPr bwMode="auto">
          <a:xfrm>
            <a:off x="4038600" y="2792413"/>
            <a:ext cx="3733800" cy="317500"/>
          </a:xfrm>
          <a:custGeom>
            <a:avLst/>
            <a:gdLst>
              <a:gd name="T0" fmla="*/ 0 w 2352"/>
              <a:gd name="T1" fmla="*/ 504031250 h 200"/>
              <a:gd name="T2" fmla="*/ 2056447500 w 2352"/>
              <a:gd name="T3" fmla="*/ 20161250 h 200"/>
              <a:gd name="T4" fmla="*/ 2147483647 w 2352"/>
              <a:gd name="T5" fmla="*/ 38306375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2" h="200">
                <a:moveTo>
                  <a:pt x="0" y="200"/>
                </a:moveTo>
                <a:cubicBezTo>
                  <a:pt x="212" y="108"/>
                  <a:pt x="424" y="16"/>
                  <a:pt x="816" y="8"/>
                </a:cubicBezTo>
                <a:cubicBezTo>
                  <a:pt x="1208" y="0"/>
                  <a:pt x="2096" y="128"/>
                  <a:pt x="2352" y="152"/>
                </a:cubicBezTo>
              </a:path>
            </a:pathLst>
          </a:custGeom>
          <a:noFill/>
          <a:ln w="9525" cap="flat" cmpd="sng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18" name="Text Box 50"/>
          <p:cNvSpPr txBox="1">
            <a:spLocks noChangeArrowheads="1"/>
          </p:cNvSpPr>
          <p:nvPr/>
        </p:nvSpPr>
        <p:spPr bwMode="auto">
          <a:xfrm>
            <a:off x="0" y="349091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⒊ </a:t>
            </a:r>
            <a:r>
              <a:rPr kumimoji="1" lang="zh-CN" altLang="en-US" sz="2400" b="1">
                <a:latin typeface="宋体" panose="02010600030101010101" pitchFamily="2" charset="-122"/>
              </a:rPr>
              <a:t>生成下一个</a:t>
            </a:r>
            <a:r>
              <a:rPr kumimoji="1" lang="en-US" altLang="zh-CN" sz="2400" b="1">
                <a:latin typeface="宋体" panose="02010600030101010101" pitchFamily="2" charset="-122"/>
              </a:rPr>
              <a:t>n: n = n div d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19" name="Freeform 51"/>
          <p:cNvSpPr/>
          <p:nvPr/>
        </p:nvSpPr>
        <p:spPr bwMode="auto">
          <a:xfrm>
            <a:off x="4038600" y="3033713"/>
            <a:ext cx="1828800" cy="533400"/>
          </a:xfrm>
          <a:custGeom>
            <a:avLst/>
            <a:gdLst>
              <a:gd name="T0" fmla="*/ 0 w 1152"/>
              <a:gd name="T1" fmla="*/ 846772500 h 336"/>
              <a:gd name="T2" fmla="*/ 1330642500 w 1152"/>
              <a:gd name="T3" fmla="*/ 120967500 h 336"/>
              <a:gd name="T4" fmla="*/ 2147483647 w 1152"/>
              <a:gd name="T5" fmla="*/ 1209675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336">
                <a:moveTo>
                  <a:pt x="0" y="336"/>
                </a:moveTo>
                <a:cubicBezTo>
                  <a:pt x="168" y="216"/>
                  <a:pt x="336" y="96"/>
                  <a:pt x="528" y="48"/>
                </a:cubicBezTo>
                <a:cubicBezTo>
                  <a:pt x="720" y="0"/>
                  <a:pt x="936" y="24"/>
                  <a:pt x="1152" y="48"/>
                </a:cubicBezTo>
              </a:path>
            </a:pathLst>
          </a:custGeom>
          <a:noFill/>
          <a:ln w="9525" cap="flat" cmpd="sng">
            <a:solidFill>
              <a:srgbClr val="FF66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6420" name="Text Box 52"/>
          <p:cNvSpPr txBox="1">
            <a:spLocks noChangeArrowheads="1"/>
          </p:cNvSpPr>
          <p:nvPr/>
        </p:nvSpPr>
        <p:spPr bwMode="auto">
          <a:xfrm>
            <a:off x="0" y="394811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⒋ </a:t>
            </a:r>
            <a:r>
              <a:rPr kumimoji="1" lang="zh-CN" altLang="en-US" sz="2400" b="1">
                <a:latin typeface="宋体" panose="02010600030101010101" pitchFamily="2" charset="-122"/>
              </a:rPr>
              <a:t>返回</a:t>
            </a:r>
            <a:r>
              <a:rPr kumimoji="1" lang="en-US" altLang="zh-CN" sz="2400" b="1">
                <a:latin typeface="宋体" panose="02010600030101010101" pitchFamily="2" charset="-122"/>
              </a:rPr>
              <a:t>⒉</a:t>
            </a:r>
            <a:r>
              <a:rPr kumimoji="1" lang="zh-CN" altLang="en-US" sz="2400" b="1">
                <a:latin typeface="宋体" panose="02010600030101010101" pitchFamily="2" charset="-122"/>
              </a:rPr>
              <a:t>直到 </a:t>
            </a:r>
            <a:r>
              <a:rPr kumimoji="1" lang="en-US" altLang="zh-CN" sz="2400" b="1">
                <a:latin typeface="宋体" panose="02010600030101010101" pitchFamily="2" charset="-122"/>
              </a:rPr>
              <a:t>n </a:t>
            </a:r>
            <a:r>
              <a:rPr kumimoji="1" lang="zh-CN" altLang="en-US" sz="2400" b="1">
                <a:latin typeface="宋体" panose="02010600030101010101" pitchFamily="2" charset="-122"/>
              </a:rPr>
              <a:t>为</a:t>
            </a:r>
            <a:r>
              <a:rPr kumimoji="1" lang="en-US" altLang="zh-CN" sz="2400" b="1">
                <a:latin typeface="宋体" panose="02010600030101010101" pitchFamily="2" charset="-122"/>
              </a:rPr>
              <a:t>0</a:t>
            </a:r>
            <a:endParaRPr kumimoji="1" lang="en-US" altLang="zh-CN" sz="2400" b="1" baseline="-25000">
              <a:latin typeface="宋体" panose="02010600030101010101" pitchFamily="2" charset="-122"/>
            </a:endParaRPr>
          </a:p>
        </p:txBody>
      </p:sp>
      <p:sp>
        <p:nvSpPr>
          <p:cNvPr id="826421" name="Text Box 53"/>
          <p:cNvSpPr txBox="1">
            <a:spLocks noChangeArrowheads="1"/>
          </p:cNvSpPr>
          <p:nvPr/>
        </p:nvSpPr>
        <p:spPr bwMode="auto">
          <a:xfrm>
            <a:off x="0" y="4405313"/>
            <a:ext cx="434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⒌ </a:t>
            </a:r>
            <a:r>
              <a:rPr kumimoji="1" lang="zh-CN" altLang="en-US" sz="2400" b="1">
                <a:latin typeface="宋体" panose="02010600030101010101" pitchFamily="2" charset="-122"/>
              </a:rPr>
              <a:t>此时栈内保存的数据为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宋体" panose="02010600030101010101" pitchFamily="2" charset="-122"/>
            </a:endParaRPr>
          </a:p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    a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400" b="1">
                <a:latin typeface="宋体" panose="02010600030101010101" pitchFamily="2" charset="-122"/>
              </a:rPr>
              <a:t>,  a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n-1</a:t>
            </a:r>
            <a:r>
              <a:rPr kumimoji="1" lang="en-US" altLang="zh-CN" sz="2400" b="1">
                <a:latin typeface="宋体" panose="02010600030101010101" pitchFamily="2" charset="-122"/>
              </a:rPr>
              <a:t>,  </a:t>
            </a:r>
            <a:r>
              <a:rPr kumimoji="1" lang="en-US" altLang="zh-CN" sz="2400" b="1">
                <a:latin typeface="Times New Roman" panose="02020503050405090304" pitchFamily="18" charset="0"/>
              </a:rPr>
              <a:t>…</a:t>
            </a:r>
            <a:r>
              <a:rPr kumimoji="1" lang="en-US" altLang="zh-CN" sz="2400" b="1">
                <a:latin typeface="宋体" panose="02010600030101010101" pitchFamily="2" charset="-122"/>
              </a:rPr>
              <a:t> , a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1</a:t>
            </a:r>
            <a:endParaRPr kumimoji="1" lang="en-US" altLang="zh-CN" sz="2400" b="1" baseline="-25000">
              <a:latin typeface="Times New Roman" panose="02020503050405090304" pitchFamily="18" charset="0"/>
            </a:endParaRPr>
          </a:p>
        </p:txBody>
      </p:sp>
      <p:sp>
        <p:nvSpPr>
          <p:cNvPr id="826422" name="Line 54"/>
          <p:cNvSpPr>
            <a:spLocks noChangeShapeType="1"/>
          </p:cNvSpPr>
          <p:nvPr/>
        </p:nvSpPr>
        <p:spPr bwMode="auto">
          <a:xfrm flipV="1">
            <a:off x="491490" y="5167630"/>
            <a:ext cx="375285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826423" name="Text Box 55"/>
          <p:cNvSpPr txBox="1">
            <a:spLocks noChangeArrowheads="1"/>
          </p:cNvSpPr>
          <p:nvPr/>
        </p:nvSpPr>
        <p:spPr bwMode="auto">
          <a:xfrm>
            <a:off x="0" y="5548313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转换后的最高位</a:t>
            </a:r>
            <a:endParaRPr kumimoji="1" lang="zh-CN" altLang="en-US" sz="2000" b="1" baseline="-25000">
              <a:latin typeface="Times New Roman" panose="02020503050405090304" pitchFamily="18" charset="0"/>
            </a:endParaRPr>
          </a:p>
        </p:txBody>
      </p:sp>
      <p:sp>
        <p:nvSpPr>
          <p:cNvPr id="826424" name="Line 56"/>
          <p:cNvSpPr>
            <a:spLocks noChangeShapeType="1"/>
          </p:cNvSpPr>
          <p:nvPr/>
        </p:nvSpPr>
        <p:spPr bwMode="auto">
          <a:xfrm flipV="1">
            <a:off x="2590800" y="5145405"/>
            <a:ext cx="589280" cy="4032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826425" name="Text Box 57"/>
          <p:cNvSpPr txBox="1">
            <a:spLocks noChangeArrowheads="1"/>
          </p:cNvSpPr>
          <p:nvPr/>
        </p:nvSpPr>
        <p:spPr bwMode="auto">
          <a:xfrm>
            <a:off x="2133600" y="5548313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000" b="1">
                <a:latin typeface="宋体" panose="02010600030101010101" pitchFamily="2" charset="-122"/>
              </a:rPr>
              <a:t>最底位</a:t>
            </a:r>
            <a:endParaRPr kumimoji="1" lang="zh-CN" altLang="en-US" sz="2000" b="1" baseline="-25000">
              <a:latin typeface="Times New Roman" panose="02020503050405090304" pitchFamily="18" charset="0"/>
            </a:endParaRPr>
          </a:p>
        </p:txBody>
      </p:sp>
      <p:sp>
        <p:nvSpPr>
          <p:cNvPr id="826426" name="Text Box 58"/>
          <p:cNvSpPr txBox="1">
            <a:spLocks noChangeArrowheads="1"/>
          </p:cNvSpPr>
          <p:nvPr/>
        </p:nvSpPr>
        <p:spPr bwMode="auto">
          <a:xfrm>
            <a:off x="0" y="6005513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⒍ </a:t>
            </a:r>
            <a:r>
              <a:rPr kumimoji="1" lang="zh-CN" altLang="en-US" sz="2400" b="1">
                <a:latin typeface="宋体" panose="02010600030101010101" pitchFamily="2" charset="-122"/>
              </a:rPr>
              <a:t>依次将栈顶元素输出即为转换结果</a:t>
            </a:r>
            <a:endParaRPr kumimoji="1" lang="zh-CN" altLang="en-US" sz="2400" b="1" baseline="-2500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75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600"/>
                            </p:stCondLst>
                            <p:childTnLst>
                              <p:par>
                                <p:cTn id="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825"/>
                            </p:stCondLst>
                            <p:childTnLst>
                              <p:par>
                                <p:cTn id="7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900"/>
                            </p:stCondLst>
                            <p:childTnLst>
                              <p:par>
                                <p:cTn id="8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400"/>
                            </p:stCondLst>
                            <p:childTnLst>
                              <p:par>
                                <p:cTn id="9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900"/>
                            </p:stCondLst>
                            <p:childTnLst>
                              <p:par>
                                <p:cTn id="10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975"/>
                            </p:stCondLst>
                            <p:childTnLst>
                              <p:par>
                                <p:cTn id="10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125"/>
                            </p:stCondLst>
                            <p:childTnLst>
                              <p:par>
                                <p:cTn id="1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350"/>
                            </p:stCondLst>
                            <p:childTnLst>
                              <p:par>
                                <p:cTn id="1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425"/>
                            </p:stCondLst>
                            <p:childTnLst>
                              <p:par>
                                <p:cTn id="12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925"/>
                            </p:stCondLst>
                            <p:childTnLst>
                              <p:par>
                                <p:cTn id="1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425"/>
                            </p:stCondLst>
                            <p:childTnLst>
                              <p:par>
                                <p:cTn id="14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75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5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500"/>
                            </p:stCondLst>
                            <p:childTnLst>
                              <p:par>
                                <p:cTn id="14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75"/>
                            </p:stCondLst>
                            <p:childTnLst>
                              <p:par>
                                <p:cTn id="15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5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5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5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799"/>
                            </p:stCondLst>
                            <p:childTnLst>
                              <p:par>
                                <p:cTn id="16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75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5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875"/>
                            </p:stCondLst>
                            <p:childTnLst>
                              <p:par>
                                <p:cTn id="17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75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75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5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2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2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82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2" dur="500"/>
                                        <p:tgtEl>
                                          <p:spTgt spid="82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000"/>
                            </p:stCondLst>
                            <p:childTnLst>
                              <p:par>
                                <p:cTn id="19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" fill="hold"/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75" fill="hold"/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75" fill="hold"/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82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8" dur="500"/>
                                        <p:tgtEl>
                                          <p:spTgt spid="82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75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75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75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82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82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82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2" dur="500"/>
                                        <p:tgtEl>
                                          <p:spTgt spid="82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" fill="hold"/>
                                        <p:tgtEl>
                                          <p:spTgt spid="82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" fill="hold"/>
                                        <p:tgtEl>
                                          <p:spTgt spid="82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75" fill="hold"/>
                                        <p:tgtEl>
                                          <p:spTgt spid="826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" fill="hold"/>
                                        <p:tgtEl>
                                          <p:spTgt spid="826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82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82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82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500"/>
                            </p:stCondLst>
                            <p:childTnLst>
                              <p:par>
                                <p:cTn id="25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6" dur="500"/>
                                        <p:tgtEl>
                                          <p:spTgt spid="82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75" fill="hold"/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75" fill="hold"/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75" fill="hold"/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75" fill="hold"/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" fill="hold"/>
                                        <p:tgtEl>
                                          <p:spTgt spid="82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" fill="hold"/>
                                        <p:tgtEl>
                                          <p:spTgt spid="82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75" fill="hold"/>
                                        <p:tgtEl>
                                          <p:spTgt spid="82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75" fill="hold"/>
                                        <p:tgtEl>
                                          <p:spTgt spid="82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75" fill="hold"/>
                                        <p:tgtEl>
                                          <p:spTgt spid="82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75" fill="hold"/>
                                        <p:tgtEl>
                                          <p:spTgt spid="82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75" fill="hold"/>
                                        <p:tgtEl>
                                          <p:spTgt spid="82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75" fill="hold"/>
                                        <p:tgtEl>
                                          <p:spTgt spid="82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75" fill="hold"/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75" fill="hold"/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75" fill="hold"/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75" fill="hold"/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75" fill="hold"/>
                                        <p:tgtEl>
                                          <p:spTgt spid="82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75" fill="hold"/>
                                        <p:tgtEl>
                                          <p:spTgt spid="82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75" fill="hold"/>
                                        <p:tgtEl>
                                          <p:spTgt spid="826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75" fill="hold"/>
                                        <p:tgtEl>
                                          <p:spTgt spid="826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350"/>
                            </p:stCondLst>
                            <p:childTnLst>
                              <p:par>
                                <p:cTn id="29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9" dur="500"/>
                                        <p:tgtEl>
                                          <p:spTgt spid="82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75" fill="hold"/>
                                        <p:tgtEl>
                                          <p:spTgt spid="82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75" fill="hold"/>
                                        <p:tgtEl>
                                          <p:spTgt spid="82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75" fill="hold"/>
                                        <p:tgtEl>
                                          <p:spTgt spid="826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75" fill="hold"/>
                                        <p:tgtEl>
                                          <p:spTgt spid="826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575"/>
                            </p:stCondLst>
                            <p:childTnLst>
                              <p:par>
                                <p:cTn id="30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1" dur="500"/>
                                        <p:tgtEl>
                                          <p:spTgt spid="82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75" fill="hold"/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75" fill="hold"/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75" fill="hold"/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75" fill="hold"/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75" fill="hold"/>
                                        <p:tgtEl>
                                          <p:spTgt spid="82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75" fill="hold"/>
                                        <p:tgtEl>
                                          <p:spTgt spid="82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75" fill="hold"/>
                                        <p:tgtEl>
                                          <p:spTgt spid="826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75" fill="hold"/>
                                        <p:tgtEl>
                                          <p:spTgt spid="826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2" dur="500"/>
                                        <p:tgtEl>
                                          <p:spTgt spid="82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75" fill="hold"/>
                                        <p:tgtEl>
                                          <p:spTgt spid="82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75" fill="hold"/>
                                        <p:tgtEl>
                                          <p:spTgt spid="82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75" fill="hold"/>
                                        <p:tgtEl>
                                          <p:spTgt spid="826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75" fill="hold"/>
                                        <p:tgtEl>
                                          <p:spTgt spid="826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4" dur="500"/>
                                        <p:tgtEl>
                                          <p:spTgt spid="82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75" fill="hold"/>
                                        <p:tgtEl>
                                          <p:spTgt spid="82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75" fill="hold"/>
                                        <p:tgtEl>
                                          <p:spTgt spid="82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75" fill="hold"/>
                                        <p:tgtEl>
                                          <p:spTgt spid="82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75" fill="hold"/>
                                        <p:tgtEl>
                                          <p:spTgt spid="826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75" fill="hold"/>
                                        <p:tgtEl>
                                          <p:spTgt spid="82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75" fill="hold"/>
                                        <p:tgtEl>
                                          <p:spTgt spid="82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75" fill="hold"/>
                                        <p:tgtEl>
                                          <p:spTgt spid="82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75" fill="hold"/>
                                        <p:tgtEl>
                                          <p:spTgt spid="82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1" grpId="0" animBg="1" autoUpdateAnimBg="0"/>
      <p:bldP spid="826372" grpId="0" animBg="1" autoUpdateAnimBg="0"/>
      <p:bldP spid="826373" grpId="0" autoUpdateAnimBg="0"/>
      <p:bldP spid="826374" grpId="0" bldLvl="0" animBg="1" autoUpdateAnimBg="0"/>
      <p:bldP spid="826375" grpId="0" autoUpdateAnimBg="0"/>
      <p:bldP spid="826376" grpId="0" animBg="1"/>
      <p:bldP spid="826377" grpId="0" animBg="1"/>
      <p:bldP spid="826378" grpId="0" autoUpdateAnimBg="0"/>
      <p:bldP spid="826379" grpId="0" autoUpdateAnimBg="0"/>
      <p:bldP spid="826380" grpId="0" autoUpdateAnimBg="0"/>
      <p:bldP spid="826381" grpId="0" autoUpdateAnimBg="0"/>
      <p:bldP spid="826382" grpId="0" animBg="1"/>
      <p:bldP spid="826383" grpId="0" animBg="1"/>
      <p:bldP spid="826384" grpId="0" autoUpdateAnimBg="0"/>
      <p:bldP spid="826385" grpId="0" autoUpdateAnimBg="0"/>
      <p:bldP spid="826386" grpId="0" autoUpdateAnimBg="0"/>
      <p:bldP spid="826387" grpId="0" autoUpdateAnimBg="0"/>
      <p:bldP spid="826388" grpId="0" animBg="1"/>
      <p:bldP spid="826389" grpId="0" animBg="1"/>
      <p:bldP spid="826390" grpId="0" autoUpdateAnimBg="0"/>
      <p:bldP spid="826391" grpId="0" autoUpdateAnimBg="0"/>
      <p:bldP spid="826392" grpId="0" autoUpdateAnimBg="0"/>
      <p:bldP spid="826393" grpId="0" autoUpdateAnimBg="0"/>
      <p:bldP spid="826394" grpId="0" bldLvl="0" animBg="1" autoUpdateAnimBg="0"/>
      <p:bldP spid="826395" grpId="0" animBg="1"/>
      <p:bldP spid="826396" grpId="0" animBg="1"/>
      <p:bldP spid="826397" grpId="0" animBg="1"/>
      <p:bldP spid="826398" grpId="0" animBg="1"/>
      <p:bldP spid="826399" grpId="0" autoUpdateAnimBg="0"/>
      <p:bldP spid="826400" grpId="0" animBg="1"/>
      <p:bldP spid="826401" grpId="0" animBg="1"/>
      <p:bldP spid="826402" grpId="0" autoUpdateAnimBg="0"/>
      <p:bldP spid="826403" grpId="0" animBg="1"/>
      <p:bldP spid="826404" grpId="0" animBg="1"/>
      <p:bldP spid="826405" grpId="0" animBg="1"/>
      <p:bldP spid="826406" grpId="0" animBg="1"/>
      <p:bldP spid="826407" grpId="0" autoUpdateAnimBg="0"/>
      <p:bldP spid="826408" grpId="0" animBg="1"/>
      <p:bldP spid="826409" grpId="0" animBg="1"/>
      <p:bldP spid="826410" grpId="0" animBg="1"/>
      <p:bldP spid="826411" grpId="0" animBg="1"/>
      <p:bldP spid="826412" grpId="0" autoUpdateAnimBg="0"/>
      <p:bldP spid="826413" grpId="0" autoUpdateAnimBg="0"/>
      <p:bldP spid="826414" grpId="0" animBg="1" autoUpdateAnimBg="0"/>
      <p:bldP spid="826415" grpId="0" autoUpdateAnimBg="0"/>
      <p:bldP spid="826416" grpId="0" autoUpdateAnimBg="0"/>
      <p:bldP spid="826417" grpId="0" animBg="1"/>
      <p:bldP spid="826418" grpId="0" autoUpdateAnimBg="0"/>
      <p:bldP spid="826419" grpId="0" animBg="1"/>
      <p:bldP spid="826420" grpId="0" autoUpdateAnimBg="0"/>
      <p:bldP spid="826421" grpId="0" autoUpdateAnimBg="0"/>
      <p:bldP spid="826422" grpId="0" bldLvl="0" animBg="1"/>
      <p:bldP spid="826423" grpId="0" autoUpdateAnimBg="0"/>
      <p:bldP spid="826424" grpId="0" bldLvl="0" animBg="1"/>
      <p:bldP spid="826425" grpId="0" bldLvl="0" animBg="1" autoUpdateAnimBg="0"/>
      <p:bldP spid="82642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4819E4-FCBF-483E-8027-56012381D8EE}" type="datetime7">
              <a:rPr lang="zh-CN" altLang="en-US" smtClean="0"/>
            </a:fld>
            <a:endParaRPr lang="en-US" altLang="zh-CN"/>
          </a:p>
        </p:txBody>
      </p:sp>
      <p:sp>
        <p:nvSpPr>
          <p:cNvPr id="757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C32F23-3862-4F92-B2D1-4C9559A3B7EF}" type="slidenum">
              <a:rPr lang="zh-CN" altLang="en-US" smtClean="0"/>
            </a:fld>
            <a:endParaRPr lang="en-US" altLang="zh-CN"/>
          </a:p>
        </p:txBody>
      </p:sp>
      <p:sp>
        <p:nvSpPr>
          <p:cNvPr id="827394" name="Text Box 2"/>
          <p:cNvSpPr txBox="1">
            <a:spLocks noChangeArrowheads="1"/>
          </p:cNvSpPr>
          <p:nvPr/>
        </p:nvSpPr>
        <p:spPr bwMode="auto">
          <a:xfrm>
            <a:off x="900113" y="1341438"/>
            <a:ext cx="74168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kumimoji="1" lang="zh-CN" altLang="en-US" sz="2400" b="1">
                <a:latin typeface="Comic Sans MS" panose="030F0902030302020204" pitchFamily="66" charset="0"/>
              </a:rPr>
              <a:t>算法</a:t>
            </a:r>
            <a:endParaRPr kumimoji="1" lang="zh-CN" altLang="en-US" sz="2400" b="1">
              <a:latin typeface="Comic Sans MS" panose="030F0902030302020204" pitchFamily="66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Comic Sans MS" panose="030F0902030302020204" pitchFamily="66" charset="0"/>
              </a:rPr>
              <a:t>void conversion() {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Comic Sans MS" panose="030F0902030302020204" pitchFamily="66" charset="0"/>
              </a:rPr>
              <a:t>  initstack(s);    //</a:t>
            </a:r>
            <a:r>
              <a:rPr kumimoji="1" lang="zh-CN" altLang="en-US" sz="2400" b="1">
                <a:latin typeface="Comic Sans MS" panose="030F0902030302020204" pitchFamily="66" charset="0"/>
              </a:rPr>
              <a:t>构造空栈</a:t>
            </a:r>
            <a:endParaRPr kumimoji="1" lang="zh-CN" altLang="en-US" sz="2400" b="1">
              <a:latin typeface="Comic Sans MS" panose="030F0902030302020204" pitchFamily="66" charset="0"/>
            </a:endParaRPr>
          </a:p>
          <a:p>
            <a:pPr algn="just">
              <a:lnSpc>
                <a:spcPct val="110000"/>
              </a:lnSpc>
            </a:pPr>
            <a:r>
              <a:rPr kumimoji="1" lang="zh-CN" altLang="en-US" sz="2400" b="1">
                <a:latin typeface="Comic Sans MS" panose="030F0902030302020204" pitchFamily="66" charset="0"/>
              </a:rPr>
              <a:t>  </a:t>
            </a:r>
            <a:r>
              <a:rPr kumimoji="1" lang="en-US" altLang="zh-CN" sz="2400" b="1">
                <a:latin typeface="Comic Sans MS" panose="030F0902030302020204" pitchFamily="66" charset="0"/>
              </a:rPr>
              <a:t>scanf(“%d”,n);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Comic Sans MS" panose="030F0902030302020204" pitchFamily="66" charset="0"/>
              </a:rPr>
              <a:t>  while (n) {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Comic Sans MS" panose="030F0902030302020204" pitchFamily="66" charset="0"/>
              </a:rPr>
              <a:t>    push(s, n % 8);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Comic Sans MS" panose="030F0902030302020204" pitchFamily="66" charset="0"/>
              </a:rPr>
              <a:t>    n = n / 8;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Comic Sans MS" panose="030F0902030302020204" pitchFamily="66" charset="0"/>
              </a:rPr>
              <a:t>  }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Comic Sans MS" panose="030F0902030302020204" pitchFamily="66" charset="0"/>
              </a:rPr>
              <a:t>  while (!stactempty(s)) {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Comic Sans MS" panose="030F0902030302020204" pitchFamily="66" charset="0"/>
              </a:rPr>
              <a:t>    pop(s,e);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Comic Sans MS" panose="030F0902030302020204" pitchFamily="66" charset="0"/>
              </a:rPr>
              <a:t>    printf(“%d”,e);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Comic Sans MS" panose="030F0902030302020204" pitchFamily="66" charset="0"/>
              </a:rPr>
              <a:t>  }</a:t>
            </a:r>
            <a:endParaRPr kumimoji="1" lang="en-US" altLang="zh-CN" sz="2400" b="1">
              <a:latin typeface="Comic Sans MS" panose="030F0902030302020204" pitchFamily="66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latin typeface="Comic Sans MS" panose="030F0902030302020204" pitchFamily="66" charset="0"/>
              </a:rPr>
              <a:t>}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  <a:noFill/>
        </p:spPr>
        <p:txBody>
          <a:bodyPr anchor="b"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a typeface="宋体" panose="02010600030101010101" pitchFamily="2" charset="-122"/>
              </a:rPr>
              <a:t>数制转换</a:t>
            </a:r>
            <a:endParaRPr lang="zh-CN" altLang="en-US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994FA5-8672-470B-9A16-708001A72F74}" type="datetime7">
              <a:rPr lang="zh-CN" altLang="en-US" smtClean="0"/>
            </a:fld>
            <a:endParaRPr lang="en-US" altLang="zh-CN"/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24983A-DAA1-40D3-AD66-39EB97CEB451}" type="slidenum">
              <a:rPr lang="zh-CN" altLang="en-US" smtClean="0"/>
            </a:fld>
            <a:endParaRPr lang="en-US" altLang="zh-CN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5113338" cy="504031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omic Sans MS" panose="030F0902030302020204" pitchFamily="66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latin typeface="Comic Sans MS" panose="030F0902030302020204" pitchFamily="66" charset="0"/>
                <a:ea typeface="宋体" panose="02010600030101010101" pitchFamily="2" charset="-122"/>
              </a:rPr>
              <a:t>栈</a:t>
            </a:r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Comic Sans MS" panose="030F0902030302020204" pitchFamily="66" charset="0"/>
                <a:ea typeface="宋体" panose="02010600030101010101" pitchFamily="2" charset="-122"/>
              </a:rPr>
              <a:t>：栈</a:t>
            </a:r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(stack)</a:t>
            </a:r>
            <a:r>
              <a:rPr lang="zh-CN" altLang="en-US" dirty="0">
                <a:latin typeface="Comic Sans MS" panose="030F0902030302020204" pitchFamily="66" charset="0"/>
                <a:ea typeface="宋体" panose="02010600030101010101" pitchFamily="2" charset="-122"/>
              </a:rPr>
              <a:t>是一个线性表，其插入和删除操作都在表的同一端进行。其中一端被称为栈顶</a:t>
            </a:r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(top)</a:t>
            </a:r>
            <a:r>
              <a:rPr lang="zh-CN" altLang="en-US" dirty="0">
                <a:latin typeface="Comic Sans MS" panose="030F0902030302020204" pitchFamily="66" charset="0"/>
                <a:ea typeface="宋体" panose="02010600030101010101" pitchFamily="2" charset="-122"/>
              </a:rPr>
              <a:t>，另一端被称为栈底</a:t>
            </a:r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(bottom)</a:t>
            </a:r>
            <a:r>
              <a:rPr lang="zh-CN" altLang="en-US" dirty="0">
                <a:latin typeface="Comic Sans MS" panose="030F0902030302020204" pitchFamily="66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Comic Sans MS" panose="030F0902030302020204" pitchFamily="66" charset="0"/>
                <a:ea typeface="宋体" panose="02010600030101010101" pitchFamily="2" charset="-122"/>
              </a:rPr>
              <a:t>栈是一个后进先出表。（</a:t>
            </a:r>
            <a:r>
              <a:rPr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LIFO</a:t>
            </a:r>
            <a:r>
              <a:rPr lang="zh-CN" altLang="en-US" dirty="0">
                <a:latin typeface="Comic Sans MS" panose="030F0902030302020204" pitchFamily="66" charset="0"/>
                <a:ea typeface="宋体" panose="02010600030101010101" pitchFamily="2" charset="-122"/>
              </a:rPr>
              <a:t>）</a:t>
            </a:r>
            <a:endParaRPr lang="zh-CN" altLang="en-US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5.1 The Abstract Data Type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5364163" y="508476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ahoma" panose="020B0804030504040204" pitchFamily="34" charset="0"/>
                <a:ea typeface="楷体_GB2312" pitchFamily="49" charset="-122"/>
              </a:rPr>
              <a:t>栈底</a:t>
            </a:r>
            <a:endParaRPr kumimoji="1" lang="zh-CN" altLang="en-US" sz="2400" b="1">
              <a:latin typeface="Tahoma" panose="020B0804030504040204" pitchFamily="34" charset="0"/>
              <a:ea typeface="楷体_GB2312" pitchFamily="49" charset="-122"/>
            </a:endParaRP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5364163" y="3789363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ahoma" panose="020B0804030504040204" pitchFamily="34" charset="0"/>
                <a:ea typeface="楷体_GB2312" pitchFamily="49" charset="-122"/>
              </a:rPr>
              <a:t>栈顶</a:t>
            </a:r>
            <a:endParaRPr kumimoji="1" lang="zh-CN" altLang="en-US" sz="2400" b="1">
              <a:latin typeface="Tahoma" panose="020B0804030504040204" pitchFamily="34" charset="0"/>
              <a:ea typeface="楷体_GB2312" pitchFamily="49" charset="-122"/>
            </a:endParaRPr>
          </a:p>
        </p:txBody>
      </p:sp>
      <p:sp>
        <p:nvSpPr>
          <p:cNvPr id="747526" name="Line 6"/>
          <p:cNvSpPr>
            <a:spLocks noChangeShapeType="1"/>
          </p:cNvSpPr>
          <p:nvPr/>
        </p:nvSpPr>
        <p:spPr bwMode="auto">
          <a:xfrm>
            <a:off x="6156325" y="53736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527" name="Line 7"/>
          <p:cNvSpPr>
            <a:spLocks noChangeShapeType="1"/>
          </p:cNvSpPr>
          <p:nvPr/>
        </p:nvSpPr>
        <p:spPr bwMode="auto">
          <a:xfrm>
            <a:off x="6140450" y="40941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528" name="Text Box 8"/>
          <p:cNvSpPr txBox="1">
            <a:spLocks noChangeArrowheads="1"/>
          </p:cNvSpPr>
          <p:nvPr/>
        </p:nvSpPr>
        <p:spPr bwMode="auto">
          <a:xfrm>
            <a:off x="5508625" y="2852738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ahoma" panose="020B0804030504040204" pitchFamily="34" charset="0"/>
                <a:ea typeface="楷体_GB2312" pitchFamily="49" charset="-122"/>
              </a:rPr>
              <a:t>进栈</a:t>
            </a:r>
            <a:endParaRPr kumimoji="1" lang="zh-CN" altLang="en-US" sz="2400" b="1">
              <a:latin typeface="Tahoma" panose="020B0804030504040204" pitchFamily="34" charset="0"/>
              <a:ea typeface="楷体_GB2312" pitchFamily="49" charset="-122"/>
            </a:endParaRPr>
          </a:p>
        </p:txBody>
      </p:sp>
      <p:sp>
        <p:nvSpPr>
          <p:cNvPr id="747529" name="Text Box 9"/>
          <p:cNvSpPr txBox="1">
            <a:spLocks noChangeArrowheads="1"/>
          </p:cNvSpPr>
          <p:nvPr/>
        </p:nvSpPr>
        <p:spPr bwMode="auto">
          <a:xfrm>
            <a:off x="8101013" y="2852738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ahoma" panose="020B0804030504040204" pitchFamily="34" charset="0"/>
                <a:ea typeface="楷体_GB2312" pitchFamily="49" charset="-122"/>
              </a:rPr>
              <a:t>出栈</a:t>
            </a:r>
            <a:endParaRPr kumimoji="1" lang="zh-CN" altLang="en-US" sz="2400" b="1">
              <a:latin typeface="Tahoma" panose="020B0804030504040204" pitchFamily="34" charset="0"/>
              <a:ea typeface="楷体_GB2312" pitchFamily="49" charset="-122"/>
            </a:endParaRPr>
          </a:p>
        </p:txBody>
      </p:sp>
      <p:sp>
        <p:nvSpPr>
          <p:cNvPr id="747530" name="Rectangle 10"/>
          <p:cNvSpPr>
            <a:spLocks noChangeArrowheads="1"/>
          </p:cNvSpPr>
          <p:nvPr/>
        </p:nvSpPr>
        <p:spPr bwMode="auto">
          <a:xfrm>
            <a:off x="6521450" y="5008563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a1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747531" name="Rectangle 11"/>
          <p:cNvSpPr>
            <a:spLocks noChangeArrowheads="1"/>
          </p:cNvSpPr>
          <p:nvPr/>
        </p:nvSpPr>
        <p:spPr bwMode="auto">
          <a:xfrm>
            <a:off x="6521450" y="4703763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a2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747532" name="Rectangle 12"/>
          <p:cNvSpPr>
            <a:spLocks noChangeArrowheads="1"/>
          </p:cNvSpPr>
          <p:nvPr/>
        </p:nvSpPr>
        <p:spPr bwMode="auto">
          <a:xfrm>
            <a:off x="6521450" y="4170363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400">
                <a:latin typeface="Tahoma" panose="020B0804030504040204" pitchFamily="34" charset="0"/>
              </a:rPr>
              <a:t>a3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747533" name="Rectangle 13"/>
          <p:cNvSpPr>
            <a:spLocks noChangeArrowheads="1"/>
          </p:cNvSpPr>
          <p:nvPr/>
        </p:nvSpPr>
        <p:spPr bwMode="auto">
          <a:xfrm>
            <a:off x="6521450" y="3789363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400">
                <a:solidFill>
                  <a:srgbClr val="FF0000"/>
                </a:solidFill>
                <a:latin typeface="Tahoma" panose="020B0804030504040204" pitchFamily="34" charset="0"/>
              </a:rPr>
              <a:t>a4</a:t>
            </a:r>
            <a:endParaRPr kumimoji="1" lang="en-US" altLang="zh-CN" sz="2400">
              <a:solidFill>
                <a:srgbClr val="FF0000"/>
              </a:solidFill>
              <a:latin typeface="Tahoma" panose="020B0804030504040204" pitchFamily="34" charset="0"/>
            </a:endParaRPr>
          </a:p>
        </p:txBody>
      </p:sp>
      <p:sp>
        <p:nvSpPr>
          <p:cNvPr id="747534" name="Freeform 14"/>
          <p:cNvSpPr/>
          <p:nvPr/>
        </p:nvSpPr>
        <p:spPr bwMode="auto">
          <a:xfrm>
            <a:off x="7494588" y="3068638"/>
            <a:ext cx="606425" cy="669925"/>
          </a:xfrm>
          <a:custGeom>
            <a:avLst/>
            <a:gdLst>
              <a:gd name="T0" fmla="*/ 45334156 w 624"/>
              <a:gd name="T1" fmla="*/ 1558331617 h 288"/>
              <a:gd name="T2" fmla="*/ 90668312 w 624"/>
              <a:gd name="T3" fmla="*/ 259721548 h 288"/>
              <a:gd name="T4" fmla="*/ 589345001 w 624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288">
                <a:moveTo>
                  <a:pt x="48" y="288"/>
                </a:moveTo>
                <a:cubicBezTo>
                  <a:pt x="24" y="192"/>
                  <a:pt x="0" y="96"/>
                  <a:pt x="96" y="48"/>
                </a:cubicBezTo>
                <a:cubicBezTo>
                  <a:pt x="192" y="0"/>
                  <a:pt x="536" y="8"/>
                  <a:pt x="624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535" name="Freeform 15"/>
          <p:cNvSpPr/>
          <p:nvPr/>
        </p:nvSpPr>
        <p:spPr bwMode="auto">
          <a:xfrm rot="5923402">
            <a:off x="6400007" y="2934494"/>
            <a:ext cx="655637" cy="917575"/>
          </a:xfrm>
          <a:custGeom>
            <a:avLst/>
            <a:gdLst>
              <a:gd name="T0" fmla="*/ 52991020 w 624"/>
              <a:gd name="T1" fmla="*/ 2147483647 h 288"/>
              <a:gd name="T2" fmla="*/ 105980989 w 624"/>
              <a:gd name="T3" fmla="*/ 487235511 h 288"/>
              <a:gd name="T4" fmla="*/ 688878006 w 624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288">
                <a:moveTo>
                  <a:pt x="48" y="288"/>
                </a:moveTo>
                <a:cubicBezTo>
                  <a:pt x="24" y="192"/>
                  <a:pt x="0" y="96"/>
                  <a:pt x="96" y="48"/>
                </a:cubicBezTo>
                <a:cubicBezTo>
                  <a:pt x="192" y="0"/>
                  <a:pt x="536" y="8"/>
                  <a:pt x="624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1196975"/>
            <a:ext cx="15906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4" grpId="0" autoUpdateAnimBg="0"/>
      <p:bldP spid="747525" grpId="0" autoUpdateAnimBg="0"/>
      <p:bldP spid="747526" grpId="0" animBg="1"/>
      <p:bldP spid="747527" grpId="0" animBg="1"/>
      <p:bldP spid="747528" grpId="0" autoUpdateAnimBg="0"/>
      <p:bldP spid="747529" grpId="0" autoUpdateAnimBg="0"/>
      <p:bldP spid="747530" grpId="0" animBg="1" autoUpdateAnimBg="0"/>
      <p:bldP spid="747531" grpId="0" animBg="1" autoUpdateAnimBg="0"/>
      <p:bldP spid="747532" grpId="0" animBg="1" autoUpdateAnimBg="0"/>
      <p:bldP spid="747533" grpId="0" animBg="1" autoUpdateAnimBg="0"/>
      <p:bldP spid="747534" grpId="0" animBg="1"/>
      <p:bldP spid="7475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7D9524-F0B1-4F3D-94CB-1C11C2903EE2}" type="datetime7">
              <a:rPr lang="zh-CN" altLang="en-US" smtClean="0"/>
            </a:fld>
            <a:endParaRPr lang="en-US" altLang="zh-CN"/>
          </a:p>
        </p:txBody>
      </p:sp>
      <p:sp>
        <p:nvSpPr>
          <p:cNvPr id="768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680FF8-D48D-4937-B0AD-29E73B013565}" type="slidenum">
              <a:rPr lang="zh-CN" altLang="en-US" smtClean="0"/>
            </a:fld>
            <a:endParaRPr lang="en-US" altLang="zh-CN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260" y="1701800"/>
            <a:ext cx="8229600" cy="4406900"/>
          </a:xfrm>
        </p:spPr>
        <p:txBody>
          <a:bodyPr/>
          <a:lstStyle/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表达式有三种表示方法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:</a:t>
            </a:r>
            <a:endParaRPr lang="en-US" altLang="zh-CN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 中序表示法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运算符在两个操作数之间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前序表示法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运算符在操作数之前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 后序表示法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运算符在操作数之后。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请看下面的例子：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793038" cy="922337"/>
          </a:xfrm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表达式表示法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8420" name="Text Box 4"/>
          <p:cNvSpPr txBox="1">
            <a:spLocks noChangeArrowheads="1"/>
          </p:cNvSpPr>
          <p:nvPr/>
        </p:nvSpPr>
        <p:spPr bwMode="auto">
          <a:xfrm>
            <a:off x="1303338" y="44323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    a + b * c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8421" name="AutoShape 5"/>
          <p:cNvSpPr>
            <a:spLocks noChangeArrowheads="1"/>
          </p:cNvSpPr>
          <p:nvPr/>
        </p:nvSpPr>
        <p:spPr bwMode="auto">
          <a:xfrm>
            <a:off x="3589338" y="46609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noFill/>
          <a:ln w="9525">
            <a:solidFill>
              <a:srgbClr val="99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4427538" y="45085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a b c * +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8423" name="AutoShape 7"/>
          <p:cNvSpPr/>
          <p:nvPr/>
        </p:nvSpPr>
        <p:spPr bwMode="auto">
          <a:xfrm rot="-5425530">
            <a:off x="5146675" y="4765565"/>
            <a:ext cx="159385" cy="409794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828424" name="AutoShape 8"/>
          <p:cNvSpPr/>
          <p:nvPr/>
        </p:nvSpPr>
        <p:spPr bwMode="auto">
          <a:xfrm rot="-5425530">
            <a:off x="5110162" y="4581526"/>
            <a:ext cx="231775" cy="1295400"/>
          </a:xfrm>
          <a:prstGeom prst="leftBrace">
            <a:avLst>
              <a:gd name="adj1" fmla="val 46575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8425" name="Text Box 9"/>
          <p:cNvSpPr txBox="1">
            <a:spLocks noChangeArrowheads="1"/>
          </p:cNvSpPr>
          <p:nvPr/>
        </p:nvSpPr>
        <p:spPr bwMode="auto">
          <a:xfrm>
            <a:off x="2903538" y="5651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(a + b) * c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8426" name="AutoShape 10"/>
          <p:cNvSpPr>
            <a:spLocks noChangeArrowheads="1"/>
          </p:cNvSpPr>
          <p:nvPr/>
        </p:nvSpPr>
        <p:spPr bwMode="auto">
          <a:xfrm>
            <a:off x="4808538" y="58039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noFill/>
          <a:ln w="9525">
            <a:solidFill>
              <a:srgbClr val="99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8427" name="Text Box 11"/>
          <p:cNvSpPr txBox="1">
            <a:spLocks noChangeArrowheads="1"/>
          </p:cNvSpPr>
          <p:nvPr/>
        </p:nvSpPr>
        <p:spPr bwMode="auto">
          <a:xfrm>
            <a:off x="5570538" y="56515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a b + c *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28428" name="AutoShape 12"/>
          <p:cNvSpPr/>
          <p:nvPr/>
        </p:nvSpPr>
        <p:spPr bwMode="auto">
          <a:xfrm rot="-5425530">
            <a:off x="6000750" y="5969138"/>
            <a:ext cx="157480" cy="409298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828429" name="AutoShape 13"/>
          <p:cNvSpPr/>
          <p:nvPr/>
        </p:nvSpPr>
        <p:spPr bwMode="auto">
          <a:xfrm rot="-5425530">
            <a:off x="6178550" y="5729288"/>
            <a:ext cx="231775" cy="1295400"/>
          </a:xfrm>
          <a:prstGeom prst="leftBrace">
            <a:avLst>
              <a:gd name="adj1" fmla="val 46575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75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25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8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28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8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8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0" grpId="0" autoUpdateAnimBg="0"/>
      <p:bldP spid="828421" grpId="0" animBg="1"/>
      <p:bldP spid="828422" grpId="0" bldLvl="0" animBg="1" autoUpdateAnimBg="0"/>
      <p:bldP spid="828423" grpId="0" bldLvl="0" animBg="1"/>
      <p:bldP spid="828424" grpId="0" animBg="1"/>
      <p:bldP spid="828425" grpId="0" autoUpdateAnimBg="0"/>
      <p:bldP spid="828426" grpId="0" animBg="1"/>
      <p:bldP spid="828427" grpId="0" autoUpdateAnimBg="0"/>
      <p:bldP spid="828428" grpId="0" bldLvl="0" animBg="1"/>
      <p:bldP spid="8284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FAAE22-36D7-4AE2-B6A7-6FEF9A4A1FE1}" type="datetime7">
              <a:rPr lang="zh-CN" altLang="en-US" smtClean="0"/>
            </a:fld>
            <a:endParaRPr lang="en-US" altLang="zh-CN"/>
          </a:p>
        </p:txBody>
      </p:sp>
      <p:sp>
        <p:nvSpPr>
          <p:cNvPr id="778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5876F4-B4E9-4AE3-9D7B-C56EDBF94B38}" type="slidenum">
              <a:rPr lang="zh-CN" altLang="en-US" smtClean="0"/>
            </a:fld>
            <a:endParaRPr lang="en-US" altLang="zh-CN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latin typeface="Comic Sans MS" panose="030F0902030302020204" pitchFamily="66" charset="0"/>
                <a:ea typeface="宋体" panose="02010600030101010101" pitchFamily="2" charset="-122"/>
              </a:rPr>
              <a:t>例如</a:t>
            </a:r>
            <a:r>
              <a:rPr lang="en-US" altLang="zh-CN">
                <a:latin typeface="Comic Sans MS" panose="030F0902030302020204" pitchFamily="66" charset="0"/>
                <a:ea typeface="宋体" panose="02010600030101010101" pitchFamily="2" charset="-122"/>
              </a:rPr>
              <a:t>: </a:t>
            </a:r>
            <a:endParaRPr lang="en-US" altLang="zh-CN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latin typeface="Comic Sans MS" panose="030F0902030302020204" pitchFamily="66" charset="0"/>
                <a:ea typeface="宋体" panose="02010600030101010101" pitchFamily="2" charset="-122"/>
              </a:rPr>
              <a:t>中序表达式：</a:t>
            </a:r>
            <a:r>
              <a:rPr lang="en-US" altLang="zh-CN">
                <a:latin typeface="Comic Sans MS" panose="030F0902030302020204" pitchFamily="66" charset="0"/>
                <a:ea typeface="宋体" panose="02010600030101010101" pitchFamily="2" charset="-122"/>
              </a:rPr>
              <a:t>A+B/C-D</a:t>
            </a:r>
            <a:endParaRPr lang="en-US" altLang="zh-CN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latin typeface="Comic Sans MS" panose="030F0902030302020204" pitchFamily="66" charset="0"/>
                <a:ea typeface="宋体" panose="02010600030101010101" pitchFamily="2" charset="-122"/>
              </a:rPr>
              <a:t>前序表达式：</a:t>
            </a:r>
            <a:r>
              <a:rPr lang="en-US" altLang="zh-CN">
                <a:latin typeface="Comic Sans MS" panose="030F0902030302020204" pitchFamily="66" charset="0"/>
                <a:ea typeface="宋体" panose="02010600030101010101" pitchFamily="2" charset="-122"/>
              </a:rPr>
              <a:t>-+A/BCD</a:t>
            </a:r>
            <a:endParaRPr lang="en-US" altLang="zh-CN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latin typeface="Comic Sans MS" panose="030F0902030302020204" pitchFamily="66" charset="0"/>
                <a:ea typeface="宋体" panose="02010600030101010101" pitchFamily="2" charset="-122"/>
              </a:rPr>
              <a:t>后序表达式：</a:t>
            </a:r>
            <a:r>
              <a:rPr lang="en-US" altLang="zh-CN">
                <a:latin typeface="Comic Sans MS" panose="030F0902030302020204" pitchFamily="66" charset="0"/>
                <a:ea typeface="宋体" panose="02010600030101010101" pitchFamily="2" charset="-122"/>
              </a:rPr>
              <a:t>ABC/+D-</a:t>
            </a:r>
            <a:endParaRPr lang="en-US" altLang="zh-CN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432675" cy="1143000"/>
          </a:xfrm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表达式表示法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CBB217-63C0-41AD-B33A-A5AF094D0076}" type="datetime7">
              <a:rPr lang="zh-CN" altLang="en-US" smtClean="0"/>
            </a:fld>
            <a:endParaRPr lang="en-US" altLang="zh-CN"/>
          </a:p>
        </p:txBody>
      </p:sp>
      <p:sp>
        <p:nvSpPr>
          <p:cNvPr id="788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9BDED4-B1A3-468D-9759-D87C5C541D4B}" type="slidenum">
              <a:rPr lang="zh-CN" altLang="en-US" smtClean="0"/>
            </a:fld>
            <a:endParaRPr lang="en-US" altLang="zh-CN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3425" y="1787525"/>
            <a:ext cx="7767638" cy="39354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中序表达式转换成前序或后序表达式时，需要考</a:t>
            </a:r>
            <a:endParaRPr lang="zh-CN" altLang="en-US" sz="28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虑运算符的优先级，常见运算符的优先级见下表：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title"/>
          </p:nvPr>
        </p:nvSpPr>
        <p:spPr>
          <a:xfrm>
            <a:off x="1403350" y="260350"/>
            <a:ext cx="7227888" cy="882650"/>
          </a:xfrm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表达式表示法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830468" name="Group 4"/>
          <p:cNvGraphicFramePr>
            <a:graphicFrameLocks noGrp="1"/>
          </p:cNvGraphicFramePr>
          <p:nvPr/>
        </p:nvGraphicFramePr>
        <p:xfrm>
          <a:off x="1143000" y="3325813"/>
          <a:ext cx="7315200" cy="2613166"/>
        </p:xfrm>
        <a:graphic>
          <a:graphicData uri="http://schemas.openxmlformats.org/drawingml/2006/table">
            <a:tbl>
              <a:tblPr/>
              <a:tblGrid>
                <a:gridCol w="2286000"/>
                <a:gridCol w="5029200"/>
              </a:tblGrid>
              <a:tr h="514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优先级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运算符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16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括号：“（”，“）”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负号“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-”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乘 “*”，除“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/”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，取余“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%”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加“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+”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，减“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-”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比较运算符：“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&lt;”,“&gt;”,“=”,“&gt;=”,“&lt;=”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73" name="Line 23"/>
          <p:cNvSpPr>
            <a:spLocks noChangeShapeType="1"/>
          </p:cNvSpPr>
          <p:nvPr/>
        </p:nvSpPr>
        <p:spPr bwMode="auto">
          <a:xfrm>
            <a:off x="22860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5D550C-4F0D-4F20-A8DD-D69189A18870}" type="datetime7">
              <a:rPr lang="zh-CN" altLang="en-US" smtClean="0"/>
            </a:fld>
            <a:endParaRPr lang="en-US" altLang="zh-CN"/>
          </a:p>
        </p:txBody>
      </p:sp>
      <p:sp>
        <p:nvSpPr>
          <p:cNvPr id="798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E8D0D8-2719-48BF-8B87-66CF97D7C6B6}" type="slidenum">
              <a:rPr lang="zh-CN" altLang="en-US" smtClean="0"/>
            </a:fld>
            <a:endParaRPr lang="en-US" altLang="zh-CN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5040312" cy="45307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中序表达式计算时需要考虑运</a:t>
            </a:r>
            <a:endParaRPr lang="zh-CN" altLang="en-US" sz="280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算符的优先级，因此，需设运</a:t>
            </a:r>
            <a:endParaRPr lang="zh-CN" altLang="en-US" sz="280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算符栈和操作数栈（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两个栈</a:t>
            </a:r>
            <a:r>
              <a:rPr lang="zh-CN" altLang="en-US" sz="2800">
                <a:ea typeface="宋体" panose="02010600030101010101" pitchFamily="2" charset="-122"/>
              </a:rPr>
              <a:t>）</a:t>
            </a:r>
            <a:r>
              <a:rPr lang="en-US" altLang="zh-CN" sz="2800">
                <a:ea typeface="宋体" panose="02010600030101010101" pitchFamily="2" charset="-122"/>
              </a:rPr>
              <a:t>:</a:t>
            </a:r>
            <a:endParaRPr lang="zh-CN" altLang="en-US" sz="280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第一步：建立操作数栈和运算符栈，初始化为空；</a:t>
            </a:r>
            <a:endParaRPr lang="zh-CN" altLang="en-US" sz="280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第二步：从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左</a:t>
            </a:r>
            <a:r>
              <a:rPr lang="zh-CN" altLang="en-US" sz="2800">
                <a:ea typeface="宋体" panose="02010600030101010101" pitchFamily="2" charset="-122"/>
              </a:rPr>
              <a:t>至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右</a:t>
            </a:r>
            <a:r>
              <a:rPr lang="zh-CN" altLang="en-US" sz="2800">
                <a:ea typeface="宋体" panose="02010600030101010101" pitchFamily="2" charset="-122"/>
              </a:rPr>
              <a:t>读表达式，若是操作数进栈，若是运算符分以下几种情况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7432675" cy="1143000"/>
          </a:xfrm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中序表达式的计算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6019800" y="3429000"/>
            <a:ext cx="14097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ahoma" panose="020B0804030504040204" pitchFamily="34" charset="0"/>
              </a:rPr>
              <a:t>操作数栈</a:t>
            </a:r>
            <a:endParaRPr kumimoji="1" lang="zh-CN" altLang="en-US" sz="2400" b="1">
              <a:latin typeface="Tahoma" panose="020B0804030504040204" pitchFamily="34" charset="0"/>
            </a:endParaRPr>
          </a:p>
        </p:txBody>
      </p:sp>
      <p:sp>
        <p:nvSpPr>
          <p:cNvPr id="79879" name="Text Box 5"/>
          <p:cNvSpPr txBox="1">
            <a:spLocks noChangeArrowheads="1"/>
          </p:cNvSpPr>
          <p:nvPr/>
        </p:nvSpPr>
        <p:spPr bwMode="auto">
          <a:xfrm>
            <a:off x="7740650" y="3429000"/>
            <a:ext cx="14097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ahoma" panose="020B0804030504040204" pitchFamily="34" charset="0"/>
              </a:rPr>
              <a:t>运算符栈</a:t>
            </a:r>
            <a:endParaRPr kumimoji="1" lang="zh-CN" altLang="en-US" sz="2400" b="1">
              <a:latin typeface="Tahoma" panose="020B0804030504040204" pitchFamily="34" charset="0"/>
            </a:endParaRPr>
          </a:p>
        </p:txBody>
      </p:sp>
      <p:sp>
        <p:nvSpPr>
          <p:cNvPr id="79880" name="Text Box 6"/>
          <p:cNvSpPr txBox="1">
            <a:spLocks noChangeArrowheads="1"/>
          </p:cNvSpPr>
          <p:nvPr/>
        </p:nvSpPr>
        <p:spPr bwMode="auto">
          <a:xfrm>
            <a:off x="5241925" y="1892300"/>
            <a:ext cx="4043363" cy="42068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ahoma" panose="020B0804030504040204" pitchFamily="34" charset="0"/>
              </a:rPr>
              <a:t>例：计算</a:t>
            </a:r>
            <a:r>
              <a:rPr kumimoji="1" lang="en-US" altLang="zh-CN" sz="2400" b="1">
                <a:latin typeface="Tahoma" panose="020B0804030504040204" pitchFamily="34" charset="0"/>
              </a:rPr>
              <a:t>A+B/</a:t>
            </a:r>
            <a:r>
              <a:rPr kumimoji="1" lang="zh-CN" altLang="en-US" sz="2400" b="1">
                <a:latin typeface="Tahoma" panose="020B0804030504040204" pitchFamily="34" charset="0"/>
              </a:rPr>
              <a:t>（</a:t>
            </a:r>
            <a:r>
              <a:rPr kumimoji="1" lang="en-US" altLang="zh-CN" sz="2400" b="1">
                <a:latin typeface="Tahoma" panose="020B0804030504040204" pitchFamily="34" charset="0"/>
              </a:rPr>
              <a:t>C-D</a:t>
            </a:r>
            <a:r>
              <a:rPr kumimoji="1" lang="zh-CN" altLang="en-US" sz="2400" b="1">
                <a:latin typeface="Tahoma" panose="020B0804030504040204" pitchFamily="34" charset="0"/>
              </a:rPr>
              <a:t>）的值</a:t>
            </a:r>
            <a:endParaRPr kumimoji="1" lang="zh-CN" altLang="en-US" sz="2400" b="1">
              <a:latin typeface="Tahoma" panose="020B0804030504040204" pitchFamily="34" charset="0"/>
            </a:endParaRPr>
          </a:p>
        </p:txBody>
      </p:sp>
      <p:sp>
        <p:nvSpPr>
          <p:cNvPr id="79881" name="Line 7"/>
          <p:cNvSpPr>
            <a:spLocks noChangeShapeType="1"/>
          </p:cNvSpPr>
          <p:nvPr/>
        </p:nvSpPr>
        <p:spPr bwMode="auto">
          <a:xfrm>
            <a:off x="64008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2" name="Line 8"/>
          <p:cNvSpPr>
            <a:spLocks noChangeShapeType="1"/>
          </p:cNvSpPr>
          <p:nvPr/>
        </p:nvSpPr>
        <p:spPr bwMode="auto">
          <a:xfrm>
            <a:off x="77724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3" name="Text Box 9"/>
          <p:cNvSpPr txBox="1">
            <a:spLocks noChangeArrowheads="1"/>
          </p:cNvSpPr>
          <p:nvPr/>
        </p:nvSpPr>
        <p:spPr bwMode="auto">
          <a:xfrm>
            <a:off x="6019800" y="3962400"/>
            <a:ext cx="6985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ahoma" panose="020B0804030504040204" pitchFamily="34" charset="0"/>
              </a:rPr>
              <a:t>读</a:t>
            </a:r>
            <a:r>
              <a:rPr kumimoji="1" lang="en-US" altLang="zh-CN" sz="2400" b="1">
                <a:solidFill>
                  <a:srgbClr val="FF0000"/>
                </a:solidFill>
                <a:latin typeface="Tahoma" panose="020B0804030504040204" pitchFamily="34" charset="0"/>
              </a:rPr>
              <a:t>A</a:t>
            </a:r>
            <a:endParaRPr kumimoji="1" lang="en-US" altLang="zh-CN" sz="2400" b="1">
              <a:solidFill>
                <a:srgbClr val="FF0000"/>
              </a:solidFill>
              <a:latin typeface="Tahoma" panose="020B0804030504040204" pitchFamily="34" charset="0"/>
            </a:endParaRPr>
          </a:p>
        </p:txBody>
      </p:sp>
      <p:sp>
        <p:nvSpPr>
          <p:cNvPr id="79884" name="Rectangle 10"/>
          <p:cNvSpPr>
            <a:spLocks noChangeArrowheads="1"/>
          </p:cNvSpPr>
          <p:nvPr/>
        </p:nvSpPr>
        <p:spPr bwMode="auto">
          <a:xfrm>
            <a:off x="6019800" y="44958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804030504040204" pitchFamily="34" charset="0"/>
              </a:rPr>
              <a:t>A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9885" name="Line 11"/>
          <p:cNvSpPr>
            <a:spLocks noChangeShapeType="1"/>
          </p:cNvSpPr>
          <p:nvPr/>
        </p:nvSpPr>
        <p:spPr bwMode="auto">
          <a:xfrm>
            <a:off x="7620000" y="4953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6" name="Rectangle 12"/>
          <p:cNvSpPr>
            <a:spLocks noChangeArrowheads="1"/>
          </p:cNvSpPr>
          <p:nvPr/>
        </p:nvSpPr>
        <p:spPr bwMode="auto">
          <a:xfrm>
            <a:off x="7620000" y="5486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804030504040204" pitchFamily="34" charset="0"/>
              </a:rPr>
              <a:t>+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79887" name="Text Box 13"/>
          <p:cNvSpPr txBox="1">
            <a:spLocks noChangeArrowheads="1"/>
          </p:cNvSpPr>
          <p:nvPr/>
        </p:nvSpPr>
        <p:spPr bwMode="auto">
          <a:xfrm>
            <a:off x="6003925" y="5094288"/>
            <a:ext cx="10445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ahoma" panose="020B0804030504040204" pitchFamily="34" charset="0"/>
              </a:rPr>
              <a:t>读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503050405090304" pitchFamily="18" charset="0"/>
              </a:rPr>
              <a:t>“</a:t>
            </a:r>
            <a:r>
              <a:rPr kumimoji="1" lang="en-US" altLang="zh-CN" sz="2400" b="1">
                <a:solidFill>
                  <a:srgbClr val="FF0000"/>
                </a:solidFill>
                <a:latin typeface="Tahoma" panose="020B0804030504040204" pitchFamily="34" charset="0"/>
              </a:rPr>
              <a:t>+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503050405090304" pitchFamily="18" charset="0"/>
              </a:rPr>
              <a:t>”</a:t>
            </a:r>
            <a:endParaRPr kumimoji="1" lang="en-US" altLang="zh-CN" sz="2400" b="1">
              <a:solidFill>
                <a:srgbClr val="FF0000"/>
              </a:solidFill>
              <a:latin typeface="Tahoma" panose="020B0804030504040204" pitchFamily="34" charset="0"/>
            </a:endParaRPr>
          </a:p>
        </p:txBody>
      </p:sp>
      <p:sp>
        <p:nvSpPr>
          <p:cNvPr id="79888" name="Rectangle 14"/>
          <p:cNvSpPr>
            <a:spLocks noChangeArrowheads="1"/>
          </p:cNvSpPr>
          <p:nvPr/>
        </p:nvSpPr>
        <p:spPr bwMode="auto">
          <a:xfrm>
            <a:off x="6019800" y="56388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804030504040204" pitchFamily="34" charset="0"/>
              </a:rPr>
              <a:t>A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188949-83FF-440D-864C-5BA87D0B1932}" type="datetime7">
              <a:rPr lang="zh-CN" altLang="en-US" smtClean="0"/>
            </a:fld>
            <a:endParaRPr lang="en-US" altLang="zh-CN"/>
          </a:p>
        </p:txBody>
      </p:sp>
      <p:sp>
        <p:nvSpPr>
          <p:cNvPr id="808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FABEA4-C7EE-4A3B-9450-176D884099D1}" type="slidenum">
              <a:rPr lang="zh-CN" altLang="en-US" smtClean="0"/>
            </a:fld>
            <a:endParaRPr lang="en-US" altLang="zh-CN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905000"/>
            <a:ext cx="4870450" cy="4692650"/>
          </a:xfrm>
        </p:spPr>
        <p:txBody>
          <a:bodyPr/>
          <a:lstStyle/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①</a:t>
            </a:r>
            <a:r>
              <a:rPr lang="zh-CN" altLang="en-US" sz="2000">
                <a:ea typeface="宋体" panose="02010600030101010101" pitchFamily="2" charset="-122"/>
              </a:rPr>
              <a:t>若运算符栈为空，或读取的运算符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为“（” ，则直接进栈；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②</a:t>
            </a:r>
            <a:r>
              <a:rPr lang="zh-CN" altLang="en-US" sz="2000">
                <a:ea typeface="宋体" panose="02010600030101010101" pitchFamily="2" charset="-122"/>
              </a:rPr>
              <a:t>若读取运算符为“）”，则弹出符号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栈中的符号进行计算，直到弹出“（”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为止。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③ </a:t>
            </a:r>
            <a:r>
              <a:rPr lang="zh-CN" altLang="en-US" sz="2000">
                <a:ea typeface="宋体" panose="02010600030101010101" pitchFamily="2" charset="-122"/>
              </a:rPr>
              <a:t>若读取运算符为非括号运算符，则将读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取的运算符与运算符栈的栈顶元素进行比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较，若比栈顶元素的优先级高，则直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接进栈；否则：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ea typeface="宋体" panose="02010600030101010101" pitchFamily="2" charset="-122"/>
              </a:rPr>
              <a:t>取出运算符栈顶的运算符；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ea typeface="宋体" panose="02010600030101010101" pitchFamily="2" charset="-122"/>
              </a:rPr>
              <a:t>从操作数栈取出所需的操作数；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ea typeface="宋体" panose="02010600030101010101" pitchFamily="2" charset="-122"/>
              </a:rPr>
              <a:t>计算结果进操作数栈；</a:t>
            </a:r>
            <a:endParaRPr lang="zh-CN" altLang="en-US" sz="2000">
              <a:ea typeface="宋体" panose="02010600030101010101" pitchFamily="2" charset="-12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ea typeface="宋体" panose="02010600030101010101" pitchFamily="2" charset="-122"/>
              </a:rPr>
              <a:t>刚读取的运算符进栈。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32515" name="Text Box 3"/>
          <p:cNvSpPr txBox="1">
            <a:spLocks noChangeArrowheads="1"/>
          </p:cNvSpPr>
          <p:nvPr/>
        </p:nvSpPr>
        <p:spPr bwMode="auto">
          <a:xfrm>
            <a:off x="5622925" y="1816100"/>
            <a:ext cx="7000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ahoma" panose="020B0804030504040204" pitchFamily="34" charset="0"/>
              </a:rPr>
              <a:t>读</a:t>
            </a:r>
            <a:r>
              <a:rPr kumimoji="1" lang="en-US" altLang="zh-CN" sz="2400" b="1">
                <a:solidFill>
                  <a:srgbClr val="FF0000"/>
                </a:solidFill>
                <a:latin typeface="Tahoma" panose="020B0804030504040204" pitchFamily="34" charset="0"/>
              </a:rPr>
              <a:t>B</a:t>
            </a:r>
            <a:endParaRPr kumimoji="1" lang="en-US" altLang="zh-CN" sz="2400" b="1">
              <a:solidFill>
                <a:srgbClr val="FF0000"/>
              </a:solidFill>
              <a:latin typeface="Tahoma" panose="020B0804030504040204" pitchFamily="34" charset="0"/>
            </a:endParaRP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5867400" y="2743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804030504040204" pitchFamily="34" charset="0"/>
              </a:rPr>
              <a:t>A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5867400" y="22098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7467600" y="26670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804030504040204" pitchFamily="34" charset="0"/>
              </a:rPr>
              <a:t>+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0905" name="Text Box 7"/>
          <p:cNvSpPr txBox="1">
            <a:spLocks noChangeArrowheads="1"/>
          </p:cNvSpPr>
          <p:nvPr/>
        </p:nvSpPr>
        <p:spPr bwMode="auto">
          <a:xfrm>
            <a:off x="5622925" y="3252788"/>
            <a:ext cx="1841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400" b="1">
              <a:latin typeface="Tahoma" panose="020B0804030504040204" pitchFamily="34" charset="0"/>
            </a:endParaRPr>
          </a:p>
        </p:txBody>
      </p:sp>
      <p:sp>
        <p:nvSpPr>
          <p:cNvPr id="832520" name="Text Box 8"/>
          <p:cNvSpPr txBox="1">
            <a:spLocks noChangeArrowheads="1"/>
          </p:cNvSpPr>
          <p:nvPr/>
        </p:nvSpPr>
        <p:spPr bwMode="auto">
          <a:xfrm>
            <a:off x="5622925" y="3265488"/>
            <a:ext cx="9715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ahoma" panose="020B0804030504040204" pitchFamily="34" charset="0"/>
              </a:rPr>
              <a:t>读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503050405090304" pitchFamily="18" charset="0"/>
              </a:rPr>
              <a:t>“</a:t>
            </a:r>
            <a:r>
              <a:rPr kumimoji="1" lang="en-US" altLang="zh-CN" sz="2400" b="1">
                <a:solidFill>
                  <a:srgbClr val="FF0000"/>
                </a:solidFill>
                <a:latin typeface="Tahoma" panose="020B0804030504040204" pitchFamily="34" charset="0"/>
              </a:rPr>
              <a:t>/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503050405090304" pitchFamily="18" charset="0"/>
              </a:rPr>
              <a:t>”</a:t>
            </a:r>
            <a:endParaRPr kumimoji="1" lang="en-US" altLang="zh-CN" sz="2400" b="1">
              <a:solidFill>
                <a:srgbClr val="FF0000"/>
              </a:solidFill>
              <a:latin typeface="Tahoma" panose="020B0804030504040204" pitchFamily="34" charset="0"/>
            </a:endParaRP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5867400" y="41148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804030504040204" pitchFamily="34" charset="0"/>
              </a:rPr>
              <a:t>A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5867400" y="3657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grpSp>
        <p:nvGrpSpPr>
          <p:cNvPr id="832523" name="Group 11"/>
          <p:cNvGrpSpPr/>
          <p:nvPr/>
        </p:nvGrpSpPr>
        <p:grpSpPr bwMode="auto">
          <a:xfrm>
            <a:off x="7315200" y="3657600"/>
            <a:ext cx="1066800" cy="990600"/>
            <a:chOff x="4608" y="2304"/>
            <a:chExt cx="672" cy="624"/>
          </a:xfrm>
        </p:grpSpPr>
        <p:sp>
          <p:nvSpPr>
            <p:cNvPr id="80923" name="Rectangle 12"/>
            <p:cNvSpPr>
              <a:spLocks noChangeArrowheads="1"/>
            </p:cNvSpPr>
            <p:nvPr/>
          </p:nvSpPr>
          <p:spPr bwMode="auto">
            <a:xfrm>
              <a:off x="4608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ahoma" panose="020B0804030504040204" pitchFamily="34" charset="0"/>
                </a:rPr>
                <a:t>+</a:t>
              </a:r>
              <a:endParaRPr kumimoji="1" lang="en-US" altLang="zh-CN" sz="2400" b="1">
                <a:latin typeface="Tahoma" panose="020B0804030504040204" pitchFamily="34" charset="0"/>
              </a:endParaRPr>
            </a:p>
          </p:txBody>
        </p:sp>
        <p:sp>
          <p:nvSpPr>
            <p:cNvPr id="80924" name="Rectangle 13"/>
            <p:cNvSpPr>
              <a:spLocks noChangeArrowheads="1"/>
            </p:cNvSpPr>
            <p:nvPr/>
          </p:nvSpPr>
          <p:spPr bwMode="auto">
            <a:xfrm>
              <a:off x="4608" y="2304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ahoma" panose="020B0804030504040204" pitchFamily="34" charset="0"/>
                </a:rPr>
                <a:t>/</a:t>
              </a:r>
              <a:endParaRPr kumimoji="1" lang="en-US" altLang="zh-CN" sz="2400" b="1">
                <a:latin typeface="Tahoma" panose="020B0804030504040204" pitchFamily="34" charset="0"/>
              </a:endParaRPr>
            </a:p>
          </p:txBody>
        </p:sp>
      </p:grpSp>
      <p:sp>
        <p:nvSpPr>
          <p:cNvPr id="832526" name="Text Box 14"/>
          <p:cNvSpPr txBox="1">
            <a:spLocks noChangeArrowheads="1"/>
          </p:cNvSpPr>
          <p:nvPr/>
        </p:nvSpPr>
        <p:spPr bwMode="auto">
          <a:xfrm>
            <a:off x="5724525" y="4894263"/>
            <a:ext cx="11017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ahoma" panose="020B0804030504040204" pitchFamily="34" charset="0"/>
              </a:rPr>
              <a:t>读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503050405090304" pitchFamily="18" charset="0"/>
              </a:rPr>
              <a:t>“</a:t>
            </a:r>
            <a:r>
              <a:rPr kumimoji="1" lang="zh-CN" altLang="en-US" sz="2400" b="1">
                <a:solidFill>
                  <a:srgbClr val="FF0000"/>
                </a:solidFill>
                <a:latin typeface="Tahoma" panose="020B0804030504040204" pitchFamily="34" charset="0"/>
              </a:rPr>
              <a:t>（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503050405090304" pitchFamily="18" charset="0"/>
              </a:rPr>
              <a:t>”</a:t>
            </a:r>
            <a:endParaRPr kumimoji="1" lang="zh-CN" altLang="en-US" sz="2400" b="1">
              <a:solidFill>
                <a:srgbClr val="FF0000"/>
              </a:solidFill>
              <a:latin typeface="Tahoma" panose="020B0804030504040204" pitchFamily="34" charset="0"/>
            </a:endParaRPr>
          </a:p>
        </p:txBody>
      </p:sp>
      <p:grpSp>
        <p:nvGrpSpPr>
          <p:cNvPr id="832527" name="Group 15"/>
          <p:cNvGrpSpPr/>
          <p:nvPr/>
        </p:nvGrpSpPr>
        <p:grpSpPr bwMode="auto">
          <a:xfrm>
            <a:off x="5943600" y="5410200"/>
            <a:ext cx="990600" cy="914400"/>
            <a:chOff x="3744" y="3264"/>
            <a:chExt cx="624" cy="432"/>
          </a:xfrm>
        </p:grpSpPr>
        <p:sp>
          <p:nvSpPr>
            <p:cNvPr id="80921" name="Rectangle 16"/>
            <p:cNvSpPr>
              <a:spLocks noChangeArrowheads="1"/>
            </p:cNvSpPr>
            <p:nvPr/>
          </p:nvSpPr>
          <p:spPr bwMode="auto">
            <a:xfrm>
              <a:off x="3744" y="3264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ahoma" panose="020B0804030504040204" pitchFamily="34" charset="0"/>
                </a:rPr>
                <a:t>B</a:t>
              </a:r>
              <a:endParaRPr kumimoji="1" lang="en-US" altLang="zh-CN" sz="2400" b="1">
                <a:latin typeface="Tahoma" panose="020B0804030504040204" pitchFamily="34" charset="0"/>
              </a:endParaRPr>
            </a:p>
          </p:txBody>
        </p:sp>
        <p:sp>
          <p:nvSpPr>
            <p:cNvPr id="80922" name="Rectangle 17"/>
            <p:cNvSpPr>
              <a:spLocks noChangeArrowheads="1"/>
            </p:cNvSpPr>
            <p:nvPr/>
          </p:nvSpPr>
          <p:spPr bwMode="auto">
            <a:xfrm>
              <a:off x="3744" y="3504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ahoma" panose="020B0804030504040204" pitchFamily="34" charset="0"/>
                </a:rPr>
                <a:t>A</a:t>
              </a:r>
              <a:endParaRPr kumimoji="1" lang="en-US" altLang="zh-CN" sz="2400" b="1">
                <a:latin typeface="Tahoma" panose="020B0804030504040204" pitchFamily="34" charset="0"/>
              </a:endParaRPr>
            </a:p>
          </p:txBody>
        </p:sp>
      </p:grpSp>
      <p:grpSp>
        <p:nvGrpSpPr>
          <p:cNvPr id="832530" name="Group 18"/>
          <p:cNvGrpSpPr/>
          <p:nvPr/>
        </p:nvGrpSpPr>
        <p:grpSpPr bwMode="auto">
          <a:xfrm>
            <a:off x="7315200" y="4953000"/>
            <a:ext cx="1066800" cy="1371600"/>
            <a:chOff x="4608" y="3120"/>
            <a:chExt cx="672" cy="864"/>
          </a:xfrm>
        </p:grpSpPr>
        <p:grpSp>
          <p:nvGrpSpPr>
            <p:cNvPr id="80917" name="Group 19"/>
            <p:cNvGrpSpPr/>
            <p:nvPr/>
          </p:nvGrpSpPr>
          <p:grpSpPr bwMode="auto">
            <a:xfrm>
              <a:off x="4608" y="3360"/>
              <a:ext cx="672" cy="624"/>
              <a:chOff x="4608" y="2304"/>
              <a:chExt cx="672" cy="624"/>
            </a:xfrm>
          </p:grpSpPr>
          <p:sp>
            <p:nvSpPr>
              <p:cNvPr id="80919" name="Rectangle 20"/>
              <p:cNvSpPr>
                <a:spLocks noChangeArrowheads="1"/>
              </p:cNvSpPr>
              <p:nvPr/>
            </p:nvSpPr>
            <p:spPr bwMode="auto">
              <a:xfrm>
                <a:off x="4608" y="25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804030504040204" pitchFamily="34" charset="0"/>
                  </a:rPr>
                  <a:t>+</a:t>
                </a:r>
                <a:endParaRPr kumimoji="1" lang="en-US" altLang="zh-CN" sz="2400" b="1">
                  <a:latin typeface="Tahoma" panose="020B0804030504040204" pitchFamily="34" charset="0"/>
                </a:endParaRPr>
              </a:p>
            </p:txBody>
          </p:sp>
          <p:sp>
            <p:nvSpPr>
              <p:cNvPr id="80920" name="Rectangle 21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804030504040204" pitchFamily="34" charset="0"/>
                  </a:rPr>
                  <a:t>/</a:t>
                </a:r>
                <a:endParaRPr kumimoji="1" lang="en-US" altLang="zh-CN" sz="2400" b="1">
                  <a:latin typeface="Tahoma" panose="020B0804030504040204" pitchFamily="34" charset="0"/>
                </a:endParaRPr>
              </a:p>
            </p:txBody>
          </p:sp>
        </p:grpSp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4608" y="3120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zh-CN" altLang="en-US" sz="2400" b="1">
                  <a:latin typeface="Tahoma" panose="020B0804030504040204" pitchFamily="34" charset="0"/>
                </a:rPr>
                <a:t>（</a:t>
              </a:r>
              <a:endParaRPr kumimoji="1" lang="zh-CN" altLang="en-US" sz="2400" b="1">
                <a:latin typeface="Tahoma" panose="020B0804030504040204" pitchFamily="34" charset="0"/>
              </a:endParaRPr>
            </a:p>
          </p:txBody>
        </p:sp>
      </p:grpSp>
      <p:sp>
        <p:nvSpPr>
          <p:cNvPr id="80913" name="Rectangle 23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793038" cy="884237"/>
          </a:xfrm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中序表达式的计算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2536" name="Line 24"/>
          <p:cNvSpPr>
            <a:spLocks noChangeShapeType="1"/>
          </p:cNvSpPr>
          <p:nvPr/>
        </p:nvSpPr>
        <p:spPr bwMode="auto">
          <a:xfrm>
            <a:off x="5791200" y="3276600"/>
            <a:ext cx="2971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537" name="Line 25"/>
          <p:cNvSpPr>
            <a:spLocks noChangeShapeType="1"/>
          </p:cNvSpPr>
          <p:nvPr/>
        </p:nvSpPr>
        <p:spPr bwMode="auto">
          <a:xfrm>
            <a:off x="5791200" y="4724400"/>
            <a:ext cx="2819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6" name="Text Box 26"/>
          <p:cNvSpPr txBox="1">
            <a:spLocks noChangeArrowheads="1"/>
          </p:cNvSpPr>
          <p:nvPr/>
        </p:nvSpPr>
        <p:spPr bwMode="auto">
          <a:xfrm>
            <a:off x="900113" y="1279525"/>
            <a:ext cx="3870325" cy="42068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Comic Sans MS" panose="030F0902030302020204" pitchFamily="66" charset="0"/>
              </a:rPr>
              <a:t>例：计算</a:t>
            </a:r>
            <a:r>
              <a:rPr kumimoji="1" lang="en-US" altLang="zh-CN" sz="2400">
                <a:latin typeface="Comic Sans MS" panose="030F0902030302020204" pitchFamily="66" charset="0"/>
              </a:rPr>
              <a:t>A+B/</a:t>
            </a:r>
            <a:r>
              <a:rPr kumimoji="1" lang="zh-CN" altLang="en-US" sz="2400">
                <a:latin typeface="Comic Sans MS" panose="030F0902030302020204" pitchFamily="66" charset="0"/>
              </a:rPr>
              <a:t>（</a:t>
            </a:r>
            <a:r>
              <a:rPr kumimoji="1" lang="en-US" altLang="zh-CN" sz="2400">
                <a:latin typeface="Comic Sans MS" panose="030F0902030302020204" pitchFamily="66" charset="0"/>
              </a:rPr>
              <a:t>C-D</a:t>
            </a:r>
            <a:r>
              <a:rPr kumimoji="1" lang="zh-CN" altLang="en-US" sz="2400">
                <a:latin typeface="Comic Sans MS" panose="030F0902030302020204" pitchFamily="66" charset="0"/>
              </a:rPr>
              <a:t>）的值</a:t>
            </a:r>
            <a:endParaRPr kumimoji="1" lang="zh-CN" altLang="en-US" sz="240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2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2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2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2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2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2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2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2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2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32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2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2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2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2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3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3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2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32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2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2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3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3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4" grpId="0" autoUpdateAnimBg="0" uiExpand="1" build="p"/>
      <p:bldP spid="832515" grpId="0" autoUpdateAnimBg="0"/>
      <p:bldP spid="832516" grpId="0" animBg="1" autoUpdateAnimBg="0"/>
      <p:bldP spid="832517" grpId="0" animBg="1" autoUpdateAnimBg="0"/>
      <p:bldP spid="832518" grpId="0" animBg="1" autoUpdateAnimBg="0"/>
      <p:bldP spid="832520" grpId="0" autoUpdateAnimBg="0"/>
      <p:bldP spid="832521" grpId="0" animBg="1" autoUpdateAnimBg="0"/>
      <p:bldP spid="832522" grpId="0" animBg="1" autoUpdateAnimBg="0"/>
      <p:bldP spid="832526" grpId="0" autoUpdateAnimBg="0"/>
      <p:bldP spid="832536" grpId="0" animBg="1"/>
      <p:bldP spid="83253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BEE770-ACAF-4E21-86BC-1716CF3CEA74}" type="datetime7">
              <a:rPr lang="zh-CN" altLang="en-US" smtClean="0"/>
            </a:fld>
            <a:endParaRPr lang="en-US" altLang="zh-CN"/>
          </a:p>
        </p:txBody>
      </p:sp>
      <p:sp>
        <p:nvSpPr>
          <p:cNvPr id="819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34953E-8637-4777-BC1B-D046C6F6452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87588"/>
            <a:ext cx="4737100" cy="3843337"/>
          </a:xfrm>
        </p:spPr>
        <p:txBody>
          <a:bodyPr/>
          <a:lstStyle/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第三步：若表达式读取结束，当运算符栈非空时：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660400" indent="-660400" eaLnBrk="1" hangingPunct="1">
              <a:buFont typeface="Wingdings" panose="05000000000000000000" pitchFamily="2" charset="2"/>
              <a:buAutoNum type="romanLcPeriod"/>
            </a:pPr>
            <a:r>
              <a:rPr lang="zh-CN" altLang="en-US" sz="2400" dirty="0">
                <a:ea typeface="宋体" panose="02010600030101010101" pitchFamily="2" charset="-122"/>
              </a:rPr>
              <a:t>从运算符栈弹出一个运算符；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660400" indent="-660400" eaLnBrk="1" hangingPunct="1">
              <a:buFont typeface="Wingdings" panose="05000000000000000000" pitchFamily="2" charset="2"/>
              <a:buAutoNum type="romanLcPeriod"/>
            </a:pPr>
            <a:r>
              <a:rPr lang="zh-CN" altLang="en-US" sz="2400" dirty="0">
                <a:ea typeface="宋体" panose="02010600030101010101" pitchFamily="2" charset="-122"/>
              </a:rPr>
              <a:t>从操作数栈取出所需的操作数；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660400" indent="-660400" eaLnBrk="1" hangingPunct="1">
              <a:buFont typeface="Wingdings" panose="05000000000000000000" pitchFamily="2" charset="2"/>
              <a:buAutoNum type="romanLcPeriod"/>
            </a:pPr>
            <a:r>
              <a:rPr lang="zh-CN" altLang="en-US" sz="2400" dirty="0">
                <a:ea typeface="宋体" panose="02010600030101010101" pitchFamily="2" charset="-122"/>
              </a:rPr>
              <a:t>将计算的结果压入操作数栈。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第四步：操作数栈的最后内容即为中序表达式的计算结果。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793038" cy="979487"/>
          </a:xfrm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中序表达式的计算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833540" name="Group 4"/>
          <p:cNvGrpSpPr/>
          <p:nvPr/>
        </p:nvGrpSpPr>
        <p:grpSpPr bwMode="auto">
          <a:xfrm>
            <a:off x="7315200" y="2057400"/>
            <a:ext cx="1066800" cy="1371600"/>
            <a:chOff x="4608" y="3120"/>
            <a:chExt cx="672" cy="864"/>
          </a:xfrm>
        </p:grpSpPr>
        <p:grpSp>
          <p:nvGrpSpPr>
            <p:cNvPr id="81948" name="Group 5"/>
            <p:cNvGrpSpPr/>
            <p:nvPr/>
          </p:nvGrpSpPr>
          <p:grpSpPr bwMode="auto">
            <a:xfrm>
              <a:off x="4608" y="3360"/>
              <a:ext cx="672" cy="624"/>
              <a:chOff x="4608" y="2304"/>
              <a:chExt cx="672" cy="624"/>
            </a:xfrm>
          </p:grpSpPr>
          <p:sp>
            <p:nvSpPr>
              <p:cNvPr id="81950" name="Rectangle 6"/>
              <p:cNvSpPr>
                <a:spLocks noChangeArrowheads="1"/>
              </p:cNvSpPr>
              <p:nvPr/>
            </p:nvSpPr>
            <p:spPr bwMode="auto">
              <a:xfrm>
                <a:off x="4608" y="25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804030504040204" pitchFamily="34" charset="0"/>
                  </a:rPr>
                  <a:t>+</a:t>
                </a:r>
                <a:endParaRPr kumimoji="1" lang="en-US" altLang="zh-CN" sz="2400" b="1">
                  <a:latin typeface="Tahoma" panose="020B0804030504040204" pitchFamily="34" charset="0"/>
                </a:endParaRPr>
              </a:p>
            </p:txBody>
          </p:sp>
          <p:sp>
            <p:nvSpPr>
              <p:cNvPr id="81951" name="Rectangle 7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804030504040204" pitchFamily="34" charset="0"/>
                  </a:rPr>
                  <a:t>/</a:t>
                </a:r>
                <a:endParaRPr kumimoji="1" lang="en-US" altLang="zh-CN" sz="2400" b="1">
                  <a:latin typeface="Tahoma" panose="020B0804030504040204" pitchFamily="34" charset="0"/>
                </a:endParaRPr>
              </a:p>
            </p:txBody>
          </p:sp>
        </p:grpSp>
        <p:sp>
          <p:nvSpPr>
            <p:cNvPr id="81949" name="Rectangle 8"/>
            <p:cNvSpPr>
              <a:spLocks noChangeArrowheads="1"/>
            </p:cNvSpPr>
            <p:nvPr/>
          </p:nvSpPr>
          <p:spPr bwMode="auto">
            <a:xfrm>
              <a:off x="4608" y="3120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zh-CN" altLang="en-US" sz="2400" b="1">
                  <a:latin typeface="Tahoma" panose="020B0804030504040204" pitchFamily="34" charset="0"/>
                </a:rPr>
                <a:t>（</a:t>
              </a:r>
              <a:endParaRPr kumimoji="1" lang="zh-CN" altLang="en-US" sz="2400" b="1">
                <a:latin typeface="Tahoma" panose="020B0804030504040204" pitchFamily="34" charset="0"/>
              </a:endParaRPr>
            </a:p>
          </p:txBody>
        </p:sp>
      </p:grpSp>
      <p:sp>
        <p:nvSpPr>
          <p:cNvPr id="833545" name="Text Box 9"/>
          <p:cNvSpPr txBox="1">
            <a:spLocks noChangeArrowheads="1"/>
          </p:cNvSpPr>
          <p:nvPr/>
        </p:nvSpPr>
        <p:spPr bwMode="auto">
          <a:xfrm>
            <a:off x="5334000" y="1676400"/>
            <a:ext cx="69373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ahoma" panose="020B0804030504040204" pitchFamily="34" charset="0"/>
              </a:rPr>
              <a:t>读</a:t>
            </a:r>
            <a:r>
              <a:rPr kumimoji="1" lang="en-US" altLang="zh-CN" sz="2400" b="1">
                <a:solidFill>
                  <a:srgbClr val="FF0000"/>
                </a:solidFill>
                <a:latin typeface="Tahoma" panose="020B0804030504040204" pitchFamily="34" charset="0"/>
              </a:rPr>
              <a:t>C</a:t>
            </a:r>
            <a:endParaRPr kumimoji="1" lang="en-US" altLang="zh-CN" sz="2400" b="1">
              <a:solidFill>
                <a:srgbClr val="FF0000"/>
              </a:solidFill>
              <a:latin typeface="Tahoma" panose="020B0804030504040204" pitchFamily="34" charset="0"/>
            </a:endParaRPr>
          </a:p>
        </p:txBody>
      </p:sp>
      <p:grpSp>
        <p:nvGrpSpPr>
          <p:cNvPr id="833546" name="Group 10"/>
          <p:cNvGrpSpPr/>
          <p:nvPr/>
        </p:nvGrpSpPr>
        <p:grpSpPr bwMode="auto">
          <a:xfrm>
            <a:off x="5867400" y="2286000"/>
            <a:ext cx="990600" cy="1143000"/>
            <a:chOff x="3696" y="1440"/>
            <a:chExt cx="624" cy="720"/>
          </a:xfrm>
        </p:grpSpPr>
        <p:grpSp>
          <p:nvGrpSpPr>
            <p:cNvPr id="81944" name="Group 11"/>
            <p:cNvGrpSpPr/>
            <p:nvPr/>
          </p:nvGrpSpPr>
          <p:grpSpPr bwMode="auto">
            <a:xfrm>
              <a:off x="3696" y="1728"/>
              <a:ext cx="624" cy="432"/>
              <a:chOff x="3744" y="3264"/>
              <a:chExt cx="624" cy="432"/>
            </a:xfrm>
          </p:grpSpPr>
          <p:sp>
            <p:nvSpPr>
              <p:cNvPr id="81946" name="Rectangle 12"/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62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804030504040204" pitchFamily="34" charset="0"/>
                  </a:rPr>
                  <a:t>B</a:t>
                </a:r>
                <a:endParaRPr kumimoji="1" lang="en-US" altLang="zh-CN" sz="2400" b="1">
                  <a:latin typeface="Tahoma" panose="020B0804030504040204" pitchFamily="34" charset="0"/>
                </a:endParaRPr>
              </a:p>
            </p:txBody>
          </p:sp>
          <p:sp>
            <p:nvSpPr>
              <p:cNvPr id="81947" name="Rectangle 13"/>
              <p:cNvSpPr>
                <a:spLocks noChangeArrowheads="1"/>
              </p:cNvSpPr>
              <p:nvPr/>
            </p:nvSpPr>
            <p:spPr bwMode="auto">
              <a:xfrm>
                <a:off x="3744" y="350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804030504040204" pitchFamily="34" charset="0"/>
                  </a:rPr>
                  <a:t>A</a:t>
                </a:r>
                <a:endParaRPr kumimoji="1" lang="en-US" altLang="zh-CN" sz="2400" b="1">
                  <a:latin typeface="Tahoma" panose="020B0804030504040204" pitchFamily="34" charset="0"/>
                </a:endParaRPr>
              </a:p>
            </p:txBody>
          </p:sp>
        </p:grpSp>
        <p:sp>
          <p:nvSpPr>
            <p:cNvPr id="81945" name="Rectangle 14"/>
            <p:cNvSpPr>
              <a:spLocks noChangeArrowheads="1"/>
            </p:cNvSpPr>
            <p:nvPr/>
          </p:nvSpPr>
          <p:spPr bwMode="auto">
            <a:xfrm>
              <a:off x="3696" y="1440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ahoma" panose="020B0804030504040204" pitchFamily="34" charset="0"/>
                </a:rPr>
                <a:t>C</a:t>
              </a:r>
              <a:endParaRPr kumimoji="1" lang="en-US" altLang="zh-CN" sz="2400" b="1">
                <a:latin typeface="Tahoma" panose="020B0804030504040204" pitchFamily="34" charset="0"/>
              </a:endParaRPr>
            </a:p>
          </p:txBody>
        </p:sp>
      </p:grpSp>
      <p:sp>
        <p:nvSpPr>
          <p:cNvPr id="833551" name="Text Box 15"/>
          <p:cNvSpPr txBox="1">
            <a:spLocks noChangeArrowheads="1"/>
          </p:cNvSpPr>
          <p:nvPr/>
        </p:nvSpPr>
        <p:spPr bwMode="auto">
          <a:xfrm>
            <a:off x="5257800" y="3659188"/>
            <a:ext cx="9271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ahoma" panose="020B0804030504040204" pitchFamily="34" charset="0"/>
              </a:rPr>
              <a:t>读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“</a:t>
            </a:r>
            <a:r>
              <a:rPr kumimoji="1" lang="en-US" altLang="zh-CN" sz="2400" b="1" dirty="0">
                <a:solidFill>
                  <a:srgbClr val="FF0000"/>
                </a:solidFill>
                <a:latin typeface="Tahoma" panose="020B0804030504040204" pitchFamily="34" charset="0"/>
              </a:rPr>
              <a:t>-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”</a:t>
            </a:r>
            <a:endParaRPr kumimoji="1" lang="en-US" altLang="zh-CN" sz="2400" b="1" dirty="0">
              <a:solidFill>
                <a:srgbClr val="FF0000"/>
              </a:solidFill>
              <a:latin typeface="Tahoma" panose="020B0804030504040204" pitchFamily="34" charset="0"/>
            </a:endParaRPr>
          </a:p>
        </p:txBody>
      </p:sp>
      <p:grpSp>
        <p:nvGrpSpPr>
          <p:cNvPr id="833552" name="Group 16"/>
          <p:cNvGrpSpPr/>
          <p:nvPr/>
        </p:nvGrpSpPr>
        <p:grpSpPr bwMode="auto">
          <a:xfrm>
            <a:off x="5943600" y="3962400"/>
            <a:ext cx="990600" cy="1143000"/>
            <a:chOff x="3696" y="1440"/>
            <a:chExt cx="624" cy="720"/>
          </a:xfrm>
        </p:grpSpPr>
        <p:grpSp>
          <p:nvGrpSpPr>
            <p:cNvPr id="81940" name="Group 17"/>
            <p:cNvGrpSpPr/>
            <p:nvPr/>
          </p:nvGrpSpPr>
          <p:grpSpPr bwMode="auto">
            <a:xfrm>
              <a:off x="3696" y="1728"/>
              <a:ext cx="624" cy="432"/>
              <a:chOff x="3744" y="3264"/>
              <a:chExt cx="624" cy="432"/>
            </a:xfrm>
          </p:grpSpPr>
          <p:sp>
            <p:nvSpPr>
              <p:cNvPr id="81942" name="Rectangle 18"/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62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804030504040204" pitchFamily="34" charset="0"/>
                  </a:rPr>
                  <a:t>B</a:t>
                </a:r>
                <a:endParaRPr kumimoji="1" lang="en-US" altLang="zh-CN" sz="2400" b="1">
                  <a:latin typeface="Tahoma" panose="020B0804030504040204" pitchFamily="34" charset="0"/>
                </a:endParaRPr>
              </a:p>
            </p:txBody>
          </p:sp>
          <p:sp>
            <p:nvSpPr>
              <p:cNvPr id="81943" name="Rectangle 19"/>
              <p:cNvSpPr>
                <a:spLocks noChangeArrowheads="1"/>
              </p:cNvSpPr>
              <p:nvPr/>
            </p:nvSpPr>
            <p:spPr bwMode="auto">
              <a:xfrm>
                <a:off x="3744" y="350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latin typeface="Tahoma" panose="020B0804030504040204" pitchFamily="34" charset="0"/>
                  </a:rPr>
                  <a:t>A</a:t>
                </a:r>
                <a:endParaRPr kumimoji="1" lang="en-US" altLang="zh-CN" sz="2400" b="1">
                  <a:latin typeface="Tahoma" panose="020B0804030504040204" pitchFamily="34" charset="0"/>
                </a:endParaRPr>
              </a:p>
            </p:txBody>
          </p:sp>
        </p:grpSp>
        <p:sp>
          <p:nvSpPr>
            <p:cNvPr id="81941" name="Rectangle 20"/>
            <p:cNvSpPr>
              <a:spLocks noChangeArrowheads="1"/>
            </p:cNvSpPr>
            <p:nvPr/>
          </p:nvSpPr>
          <p:spPr bwMode="auto">
            <a:xfrm>
              <a:off x="3696" y="1440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latin typeface="Tahoma" panose="020B0804030504040204" pitchFamily="34" charset="0"/>
                </a:rPr>
                <a:t>C</a:t>
              </a:r>
              <a:endParaRPr kumimoji="1" lang="en-US" altLang="zh-CN" sz="2400" b="1">
                <a:latin typeface="Tahoma" panose="020B0804030504040204" pitchFamily="34" charset="0"/>
              </a:endParaRPr>
            </a:p>
          </p:txBody>
        </p:sp>
      </p:grpSp>
      <p:grpSp>
        <p:nvGrpSpPr>
          <p:cNvPr id="833557" name="Group 21"/>
          <p:cNvGrpSpPr/>
          <p:nvPr/>
        </p:nvGrpSpPr>
        <p:grpSpPr bwMode="auto">
          <a:xfrm>
            <a:off x="7391400" y="3657600"/>
            <a:ext cx="1066800" cy="1752600"/>
            <a:chOff x="4656" y="2304"/>
            <a:chExt cx="672" cy="1104"/>
          </a:xfrm>
        </p:grpSpPr>
        <p:grpSp>
          <p:nvGrpSpPr>
            <p:cNvPr id="81934" name="Group 22"/>
            <p:cNvGrpSpPr/>
            <p:nvPr/>
          </p:nvGrpSpPr>
          <p:grpSpPr bwMode="auto">
            <a:xfrm>
              <a:off x="4656" y="2544"/>
              <a:ext cx="672" cy="864"/>
              <a:chOff x="4608" y="3120"/>
              <a:chExt cx="672" cy="864"/>
            </a:xfrm>
          </p:grpSpPr>
          <p:grpSp>
            <p:nvGrpSpPr>
              <p:cNvPr id="81936" name="Group 23"/>
              <p:cNvGrpSpPr/>
              <p:nvPr/>
            </p:nvGrpSpPr>
            <p:grpSpPr bwMode="auto">
              <a:xfrm>
                <a:off x="4608" y="3360"/>
                <a:ext cx="672" cy="624"/>
                <a:chOff x="4608" y="2304"/>
                <a:chExt cx="672" cy="624"/>
              </a:xfrm>
            </p:grpSpPr>
            <p:sp>
              <p:nvSpPr>
                <p:cNvPr id="81938" name="Rectangle 24"/>
                <p:cNvSpPr>
                  <a:spLocks noChangeArrowheads="1"/>
                </p:cNvSpPr>
                <p:nvPr/>
              </p:nvSpPr>
              <p:spPr bwMode="auto">
                <a:xfrm>
                  <a:off x="4608" y="2592"/>
                  <a:ext cx="672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r>
                    <a:rPr kumimoji="1" lang="en-US" altLang="zh-CN" sz="2400" b="1">
                      <a:latin typeface="Tahoma" panose="020B0804030504040204" pitchFamily="34" charset="0"/>
                    </a:rPr>
                    <a:t>+</a:t>
                  </a:r>
                  <a:endParaRPr kumimoji="1" lang="en-US" altLang="zh-CN" sz="2400" b="1">
                    <a:latin typeface="Tahoma" panose="020B0804030504040204" pitchFamily="34" charset="0"/>
                  </a:endParaRPr>
                </a:p>
              </p:txBody>
            </p:sp>
            <p:sp>
              <p:nvSpPr>
                <p:cNvPr id="81939" name="Rectangle 25"/>
                <p:cNvSpPr>
                  <a:spLocks noChangeArrowheads="1"/>
                </p:cNvSpPr>
                <p:nvPr/>
              </p:nvSpPr>
              <p:spPr bwMode="auto">
                <a:xfrm>
                  <a:off x="4608" y="2304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r>
                    <a:rPr kumimoji="1" lang="en-US" altLang="zh-CN" sz="2400" b="1">
                      <a:latin typeface="Tahoma" panose="020B0804030504040204" pitchFamily="34" charset="0"/>
                    </a:rPr>
                    <a:t>/</a:t>
                  </a:r>
                  <a:endParaRPr kumimoji="1" lang="en-US" altLang="zh-CN" sz="2400" b="1">
                    <a:latin typeface="Tahoma" panose="020B0804030504040204" pitchFamily="34" charset="0"/>
                  </a:endParaRPr>
                </a:p>
              </p:txBody>
            </p:sp>
          </p:grpSp>
          <p:sp>
            <p:nvSpPr>
              <p:cNvPr id="81937" name="Rectangle 26"/>
              <p:cNvSpPr>
                <a:spLocks noChangeArrowheads="1"/>
              </p:cNvSpPr>
              <p:nvPr/>
            </p:nvSpPr>
            <p:spPr bwMode="auto">
              <a:xfrm>
                <a:off x="4608" y="3120"/>
                <a:ext cx="67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zh-CN" altLang="en-US" sz="2400" b="1">
                    <a:latin typeface="Tahoma" panose="020B0804030504040204" pitchFamily="34" charset="0"/>
                  </a:rPr>
                  <a:t>（</a:t>
                </a:r>
                <a:endParaRPr kumimoji="1" lang="zh-CN" altLang="en-US" sz="2400" b="1">
                  <a:latin typeface="Tahoma" panose="020B0804030504040204" pitchFamily="34" charset="0"/>
                </a:endParaRPr>
              </a:p>
            </p:txBody>
          </p:sp>
        </p:grpSp>
        <p:sp>
          <p:nvSpPr>
            <p:cNvPr id="81935" name="Rectangle 27"/>
            <p:cNvSpPr>
              <a:spLocks noChangeArrowheads="1"/>
            </p:cNvSpPr>
            <p:nvPr/>
          </p:nvSpPr>
          <p:spPr bwMode="auto">
            <a:xfrm>
              <a:off x="4656" y="230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 b="1" dirty="0">
                  <a:latin typeface="Tahoma" panose="020B0804030504040204" pitchFamily="34" charset="0"/>
                  <a:hlinkClick r:id="rId1" action="ppaction://hlinksldjump"/>
                </a:rPr>
                <a:t>-</a:t>
              </a:r>
              <a:endParaRPr kumimoji="1" lang="en-US" altLang="zh-CN" sz="2400" b="1" dirty="0">
                <a:latin typeface="Tahoma" panose="020B0804030504040204" pitchFamily="34" charset="0"/>
              </a:endParaRPr>
            </a:p>
          </p:txBody>
        </p:sp>
      </p:grpSp>
      <p:sp>
        <p:nvSpPr>
          <p:cNvPr id="833564" name="Line 28"/>
          <p:cNvSpPr>
            <a:spLocks noChangeShapeType="1"/>
          </p:cNvSpPr>
          <p:nvPr/>
        </p:nvSpPr>
        <p:spPr bwMode="auto">
          <a:xfrm>
            <a:off x="5486400" y="3581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3" name="Text Box 29"/>
          <p:cNvSpPr txBox="1">
            <a:spLocks noChangeArrowheads="1"/>
          </p:cNvSpPr>
          <p:nvPr/>
        </p:nvSpPr>
        <p:spPr bwMode="auto">
          <a:xfrm>
            <a:off x="468313" y="1495425"/>
            <a:ext cx="3986212" cy="42068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Comic Sans MS" panose="030F0902030302020204" pitchFamily="66" charset="0"/>
              </a:rPr>
              <a:t>例：计算</a:t>
            </a:r>
            <a:r>
              <a:rPr kumimoji="1" lang="en-US" altLang="zh-CN" sz="2400" b="1">
                <a:latin typeface="Comic Sans MS" panose="030F0902030302020204" pitchFamily="66" charset="0"/>
              </a:rPr>
              <a:t>A+B/</a:t>
            </a:r>
            <a:r>
              <a:rPr kumimoji="1" lang="zh-CN" altLang="en-US" sz="2400" b="1">
                <a:latin typeface="Comic Sans MS" panose="030F0902030302020204" pitchFamily="66" charset="0"/>
              </a:rPr>
              <a:t>（</a:t>
            </a:r>
            <a:r>
              <a:rPr kumimoji="1" lang="en-US" altLang="zh-CN" sz="2400" b="1">
                <a:latin typeface="Comic Sans MS" panose="030F0902030302020204" pitchFamily="66" charset="0"/>
              </a:rPr>
              <a:t>C-D</a:t>
            </a:r>
            <a:r>
              <a:rPr kumimoji="1" lang="zh-CN" altLang="en-US" sz="2400" b="1">
                <a:latin typeface="Comic Sans MS" panose="030F0902030302020204" pitchFamily="66" charset="0"/>
              </a:rPr>
              <a:t>）的值</a:t>
            </a:r>
            <a:endParaRPr kumimoji="1" lang="zh-CN" altLang="en-US" sz="24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3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3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3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3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33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3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38" grpId="0" autoUpdateAnimBg="0" uiExpand="1" build="p"/>
      <p:bldP spid="833545" grpId="0" autoUpdateAnimBg="0"/>
      <p:bldP spid="833551" grpId="0" autoUpdateAnimBg="0"/>
      <p:bldP spid="83356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C89196-EE0D-4E4E-A344-1E2177330ED9}" type="datetime7">
              <a:rPr lang="zh-CN" altLang="en-US" smtClean="0"/>
            </a:fld>
            <a:endParaRPr lang="en-US" altLang="zh-CN"/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725F06-98FD-4CA9-935C-227E638D3765}" type="slidenum">
              <a:rPr lang="zh-CN" altLang="en-US" smtClean="0"/>
            </a:fld>
            <a:endParaRPr lang="en-US" altLang="zh-CN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793038" cy="811213"/>
          </a:xfrm>
          <a:noFill/>
        </p:spPr>
        <p:txBody>
          <a:bodyPr anchor="b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中序表达式的计算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4563" name="Text Box 3"/>
          <p:cNvSpPr txBox="1">
            <a:spLocks noChangeArrowheads="1"/>
          </p:cNvSpPr>
          <p:nvPr/>
        </p:nvSpPr>
        <p:spPr bwMode="auto">
          <a:xfrm>
            <a:off x="914400" y="2184400"/>
            <a:ext cx="6953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ahoma" panose="020B0804030504040204" pitchFamily="34" charset="0"/>
              </a:rPr>
              <a:t>读</a:t>
            </a:r>
            <a:r>
              <a:rPr kumimoji="1" lang="en-US" altLang="zh-CN" sz="2400">
                <a:solidFill>
                  <a:srgbClr val="FF0000"/>
                </a:solidFill>
                <a:latin typeface="Tahoma" panose="020B0804030504040204" pitchFamily="34" charset="0"/>
              </a:rPr>
              <a:t>D</a:t>
            </a:r>
            <a:endParaRPr kumimoji="1" lang="en-US" altLang="zh-CN" sz="2400">
              <a:solidFill>
                <a:srgbClr val="FF0000"/>
              </a:solidFill>
              <a:latin typeface="Tahoma" panose="020B0804030504040204" pitchFamily="34" charset="0"/>
            </a:endParaRPr>
          </a:p>
        </p:txBody>
      </p:sp>
      <p:grpSp>
        <p:nvGrpSpPr>
          <p:cNvPr id="834564" name="Group 4"/>
          <p:cNvGrpSpPr/>
          <p:nvPr/>
        </p:nvGrpSpPr>
        <p:grpSpPr bwMode="auto">
          <a:xfrm>
            <a:off x="3657600" y="2260600"/>
            <a:ext cx="1066800" cy="1752600"/>
            <a:chOff x="4656" y="2304"/>
            <a:chExt cx="672" cy="1104"/>
          </a:xfrm>
        </p:grpSpPr>
        <p:grpSp>
          <p:nvGrpSpPr>
            <p:cNvPr id="82980" name="Group 5"/>
            <p:cNvGrpSpPr/>
            <p:nvPr/>
          </p:nvGrpSpPr>
          <p:grpSpPr bwMode="auto">
            <a:xfrm>
              <a:off x="4656" y="2544"/>
              <a:ext cx="672" cy="864"/>
              <a:chOff x="4608" y="3120"/>
              <a:chExt cx="672" cy="864"/>
            </a:xfrm>
          </p:grpSpPr>
          <p:grpSp>
            <p:nvGrpSpPr>
              <p:cNvPr id="82982" name="Group 6"/>
              <p:cNvGrpSpPr/>
              <p:nvPr/>
            </p:nvGrpSpPr>
            <p:grpSpPr bwMode="auto">
              <a:xfrm>
                <a:off x="4608" y="3360"/>
                <a:ext cx="672" cy="624"/>
                <a:chOff x="4608" y="2304"/>
                <a:chExt cx="672" cy="624"/>
              </a:xfrm>
            </p:grpSpPr>
            <p:sp>
              <p:nvSpPr>
                <p:cNvPr id="82984" name="Rectangle 7"/>
                <p:cNvSpPr>
                  <a:spLocks noChangeArrowheads="1"/>
                </p:cNvSpPr>
                <p:nvPr/>
              </p:nvSpPr>
              <p:spPr bwMode="auto">
                <a:xfrm>
                  <a:off x="4608" y="2592"/>
                  <a:ext cx="672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r>
                    <a:rPr kumimoji="1" lang="en-US" altLang="zh-CN" sz="2400">
                      <a:latin typeface="Tahoma" panose="020B0804030504040204" pitchFamily="34" charset="0"/>
                    </a:rPr>
                    <a:t>+</a:t>
                  </a:r>
                  <a:endParaRPr kumimoji="1" lang="en-US" altLang="zh-CN" sz="2400">
                    <a:latin typeface="Tahoma" panose="020B0804030504040204" pitchFamily="34" charset="0"/>
                  </a:endParaRPr>
                </a:p>
              </p:txBody>
            </p:sp>
            <p:sp>
              <p:nvSpPr>
                <p:cNvPr id="82985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2304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r>
                    <a:rPr kumimoji="1" lang="en-US" altLang="zh-CN" sz="2400">
                      <a:latin typeface="Tahoma" panose="020B0804030504040204" pitchFamily="34" charset="0"/>
                    </a:rPr>
                    <a:t>/</a:t>
                  </a:r>
                  <a:endParaRPr kumimoji="1" lang="en-US" altLang="zh-CN" sz="2400">
                    <a:latin typeface="Tahoma" panose="020B0804030504040204" pitchFamily="34" charset="0"/>
                  </a:endParaRPr>
                </a:p>
              </p:txBody>
            </p:sp>
          </p:grpSp>
          <p:sp>
            <p:nvSpPr>
              <p:cNvPr id="82983" name="Rectangle 9"/>
              <p:cNvSpPr>
                <a:spLocks noChangeArrowheads="1"/>
              </p:cNvSpPr>
              <p:nvPr/>
            </p:nvSpPr>
            <p:spPr bwMode="auto">
              <a:xfrm>
                <a:off x="4608" y="3120"/>
                <a:ext cx="67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zh-CN" altLang="en-US" sz="2400">
                    <a:latin typeface="Tahoma" panose="020B0804030504040204" pitchFamily="34" charset="0"/>
                  </a:rPr>
                  <a:t>（</a:t>
                </a:r>
                <a:endParaRPr kumimoji="1" lang="zh-CN" altLang="en-US" sz="2400">
                  <a:latin typeface="Tahoma" panose="020B0804030504040204" pitchFamily="34" charset="0"/>
                </a:endParaRPr>
              </a:p>
            </p:txBody>
          </p:sp>
        </p:grpSp>
        <p:sp>
          <p:nvSpPr>
            <p:cNvPr id="82981" name="Rectangle 10"/>
            <p:cNvSpPr>
              <a:spLocks noChangeArrowheads="1"/>
            </p:cNvSpPr>
            <p:nvPr/>
          </p:nvSpPr>
          <p:spPr bwMode="auto">
            <a:xfrm>
              <a:off x="4656" y="230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804030504040204" pitchFamily="34" charset="0"/>
                </a:rPr>
                <a:t>-</a:t>
              </a:r>
              <a:endParaRPr kumimoji="1" lang="en-US" altLang="zh-CN" sz="2400">
                <a:latin typeface="Tahoma" panose="020B0804030504040204" pitchFamily="34" charset="0"/>
              </a:endParaRPr>
            </a:p>
          </p:txBody>
        </p:sp>
      </p:grpSp>
      <p:sp>
        <p:nvSpPr>
          <p:cNvPr id="834571" name="Text Box 11"/>
          <p:cNvSpPr txBox="1">
            <a:spLocks noChangeArrowheads="1"/>
          </p:cNvSpPr>
          <p:nvPr/>
        </p:nvSpPr>
        <p:spPr bwMode="auto">
          <a:xfrm>
            <a:off x="5089525" y="2254250"/>
            <a:ext cx="10636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ahoma" panose="020B0804030504040204" pitchFamily="34" charset="0"/>
              </a:rPr>
              <a:t>读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503050405090304" pitchFamily="18" charset="0"/>
              </a:rPr>
              <a:t>“</a:t>
            </a:r>
            <a:r>
              <a:rPr kumimoji="1" lang="zh-CN" altLang="en-US" sz="2400">
                <a:solidFill>
                  <a:srgbClr val="FF0000"/>
                </a:solidFill>
                <a:latin typeface="Tahoma" panose="020B0804030504040204" pitchFamily="34" charset="0"/>
              </a:rPr>
              <a:t>）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503050405090304" pitchFamily="18" charset="0"/>
              </a:rPr>
              <a:t>”</a:t>
            </a:r>
            <a:endParaRPr kumimoji="1" lang="zh-CN" altLang="en-US" sz="2400">
              <a:solidFill>
                <a:srgbClr val="FF0000"/>
              </a:solidFill>
              <a:latin typeface="Tahoma" panose="020B0804030504040204" pitchFamily="34" charset="0"/>
            </a:endParaRPr>
          </a:p>
        </p:txBody>
      </p:sp>
      <p:grpSp>
        <p:nvGrpSpPr>
          <p:cNvPr id="834572" name="Group 12"/>
          <p:cNvGrpSpPr/>
          <p:nvPr/>
        </p:nvGrpSpPr>
        <p:grpSpPr bwMode="auto">
          <a:xfrm>
            <a:off x="5638800" y="2794000"/>
            <a:ext cx="990600" cy="1143000"/>
            <a:chOff x="3696" y="1440"/>
            <a:chExt cx="624" cy="720"/>
          </a:xfrm>
        </p:grpSpPr>
        <p:grpSp>
          <p:nvGrpSpPr>
            <p:cNvPr id="82976" name="Group 13"/>
            <p:cNvGrpSpPr/>
            <p:nvPr/>
          </p:nvGrpSpPr>
          <p:grpSpPr bwMode="auto">
            <a:xfrm>
              <a:off x="3696" y="1728"/>
              <a:ext cx="624" cy="432"/>
              <a:chOff x="3744" y="3264"/>
              <a:chExt cx="624" cy="432"/>
            </a:xfrm>
          </p:grpSpPr>
          <p:sp>
            <p:nvSpPr>
              <p:cNvPr id="82978" name="Rectangle 14"/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62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latin typeface="Tahoma" panose="020B0804030504040204" pitchFamily="34" charset="0"/>
                  </a:rPr>
                  <a:t>B</a:t>
                </a:r>
                <a:endParaRPr kumimoji="1" lang="en-US" altLang="zh-CN" sz="2400">
                  <a:latin typeface="Tahoma" panose="020B0804030504040204" pitchFamily="34" charset="0"/>
                </a:endParaRPr>
              </a:p>
            </p:txBody>
          </p:sp>
          <p:sp>
            <p:nvSpPr>
              <p:cNvPr id="82979" name="Rectangle 15"/>
              <p:cNvSpPr>
                <a:spLocks noChangeArrowheads="1"/>
              </p:cNvSpPr>
              <p:nvPr/>
            </p:nvSpPr>
            <p:spPr bwMode="auto">
              <a:xfrm>
                <a:off x="3744" y="350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latin typeface="Tahoma" panose="020B0804030504040204" pitchFamily="34" charset="0"/>
                  </a:rPr>
                  <a:t>A</a:t>
                </a:r>
                <a:endParaRPr kumimoji="1" lang="en-US" altLang="zh-CN" sz="2400">
                  <a:latin typeface="Tahoma" panose="020B0804030504040204" pitchFamily="34" charset="0"/>
                </a:endParaRPr>
              </a:p>
            </p:txBody>
          </p:sp>
        </p:grpSp>
        <p:sp>
          <p:nvSpPr>
            <p:cNvPr id="82977" name="Rectangle 16"/>
            <p:cNvSpPr>
              <a:spLocks noChangeArrowheads="1"/>
            </p:cNvSpPr>
            <p:nvPr/>
          </p:nvSpPr>
          <p:spPr bwMode="auto">
            <a:xfrm>
              <a:off x="3696" y="1440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804030504040204" pitchFamily="34" charset="0"/>
                </a:rPr>
                <a:t>C-D</a:t>
              </a:r>
              <a:endParaRPr kumimoji="1" lang="en-US" altLang="zh-CN" sz="2400">
                <a:latin typeface="Tahoma" panose="020B0804030504040204" pitchFamily="34" charset="0"/>
              </a:endParaRPr>
            </a:p>
          </p:txBody>
        </p:sp>
      </p:grpSp>
      <p:grpSp>
        <p:nvGrpSpPr>
          <p:cNvPr id="834577" name="Group 17"/>
          <p:cNvGrpSpPr/>
          <p:nvPr/>
        </p:nvGrpSpPr>
        <p:grpSpPr bwMode="auto">
          <a:xfrm>
            <a:off x="1981200" y="2489200"/>
            <a:ext cx="990600" cy="1447800"/>
            <a:chOff x="1248" y="1344"/>
            <a:chExt cx="624" cy="912"/>
          </a:xfrm>
        </p:grpSpPr>
        <p:grpSp>
          <p:nvGrpSpPr>
            <p:cNvPr id="82970" name="Group 18"/>
            <p:cNvGrpSpPr/>
            <p:nvPr/>
          </p:nvGrpSpPr>
          <p:grpSpPr bwMode="auto">
            <a:xfrm>
              <a:off x="1248" y="1536"/>
              <a:ext cx="624" cy="720"/>
              <a:chOff x="3696" y="1440"/>
              <a:chExt cx="624" cy="720"/>
            </a:xfrm>
          </p:grpSpPr>
          <p:grpSp>
            <p:nvGrpSpPr>
              <p:cNvPr id="82972" name="Group 19"/>
              <p:cNvGrpSpPr/>
              <p:nvPr/>
            </p:nvGrpSpPr>
            <p:grpSpPr bwMode="auto">
              <a:xfrm>
                <a:off x="3696" y="1728"/>
                <a:ext cx="624" cy="432"/>
                <a:chOff x="3744" y="3264"/>
                <a:chExt cx="624" cy="432"/>
              </a:xfrm>
            </p:grpSpPr>
            <p:sp>
              <p:nvSpPr>
                <p:cNvPr id="82974" name="Rectangle 20"/>
                <p:cNvSpPr>
                  <a:spLocks noChangeArrowheads="1"/>
                </p:cNvSpPr>
                <p:nvPr/>
              </p:nvSpPr>
              <p:spPr bwMode="auto">
                <a:xfrm>
                  <a:off x="3744" y="3264"/>
                  <a:ext cx="624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r>
                    <a:rPr kumimoji="1" lang="en-US" altLang="zh-CN" sz="2400">
                      <a:latin typeface="Tahoma" panose="020B0804030504040204" pitchFamily="34" charset="0"/>
                    </a:rPr>
                    <a:t>B</a:t>
                  </a:r>
                  <a:endParaRPr kumimoji="1" lang="en-US" altLang="zh-CN" sz="2400">
                    <a:latin typeface="Tahoma" panose="020B0804030504040204" pitchFamily="34" charset="0"/>
                  </a:endParaRPr>
                </a:p>
              </p:txBody>
            </p:sp>
            <p:sp>
              <p:nvSpPr>
                <p:cNvPr id="82975" name="Rectangle 21"/>
                <p:cNvSpPr>
                  <a:spLocks noChangeArrowheads="1"/>
                </p:cNvSpPr>
                <p:nvPr/>
              </p:nvSpPr>
              <p:spPr bwMode="auto">
                <a:xfrm>
                  <a:off x="3744" y="350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r>
                    <a:rPr kumimoji="1" lang="en-US" altLang="zh-CN" sz="2400">
                      <a:latin typeface="Tahoma" panose="020B0804030504040204" pitchFamily="34" charset="0"/>
                    </a:rPr>
                    <a:t>A</a:t>
                  </a:r>
                  <a:endParaRPr kumimoji="1" lang="en-US" altLang="zh-CN" sz="2400">
                    <a:latin typeface="Tahoma" panose="020B0804030504040204" pitchFamily="34" charset="0"/>
                  </a:endParaRPr>
                </a:p>
              </p:txBody>
            </p:sp>
          </p:grpSp>
          <p:sp>
            <p:nvSpPr>
              <p:cNvPr id="82973" name="Rectangle 22"/>
              <p:cNvSpPr>
                <a:spLocks noChangeArrowheads="1"/>
              </p:cNvSpPr>
              <p:nvPr/>
            </p:nvSpPr>
            <p:spPr bwMode="auto">
              <a:xfrm>
                <a:off x="3696" y="1440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2400">
                    <a:latin typeface="Tahoma" panose="020B0804030504040204" pitchFamily="34" charset="0"/>
                  </a:rPr>
                  <a:t>C</a:t>
                </a:r>
                <a:endParaRPr kumimoji="1" lang="en-US" altLang="zh-CN" sz="2400">
                  <a:latin typeface="Tahoma" panose="020B0804030504040204" pitchFamily="34" charset="0"/>
                </a:endParaRPr>
              </a:p>
            </p:txBody>
          </p:sp>
        </p:grpSp>
        <p:sp>
          <p:nvSpPr>
            <p:cNvPr id="82971" name="Rectangle 23"/>
            <p:cNvSpPr>
              <a:spLocks noChangeArrowheads="1"/>
            </p:cNvSpPr>
            <p:nvPr/>
          </p:nvSpPr>
          <p:spPr bwMode="auto">
            <a:xfrm>
              <a:off x="1248" y="1344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804030504040204" pitchFamily="34" charset="0"/>
                </a:rPr>
                <a:t>D</a:t>
              </a:r>
              <a:endParaRPr kumimoji="1" lang="en-US" altLang="zh-CN" sz="2400">
                <a:latin typeface="Tahoma" panose="020B0804030504040204" pitchFamily="34" charset="0"/>
              </a:endParaRPr>
            </a:p>
          </p:txBody>
        </p:sp>
      </p:grpSp>
      <p:grpSp>
        <p:nvGrpSpPr>
          <p:cNvPr id="834584" name="Group 24"/>
          <p:cNvGrpSpPr/>
          <p:nvPr/>
        </p:nvGrpSpPr>
        <p:grpSpPr bwMode="auto">
          <a:xfrm>
            <a:off x="7010400" y="3022600"/>
            <a:ext cx="1066800" cy="990600"/>
            <a:chOff x="4608" y="2304"/>
            <a:chExt cx="672" cy="624"/>
          </a:xfrm>
        </p:grpSpPr>
        <p:sp>
          <p:nvSpPr>
            <p:cNvPr id="82968" name="Rectangle 25"/>
            <p:cNvSpPr>
              <a:spLocks noChangeArrowheads="1"/>
            </p:cNvSpPr>
            <p:nvPr/>
          </p:nvSpPr>
          <p:spPr bwMode="auto">
            <a:xfrm>
              <a:off x="4608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804030504040204" pitchFamily="34" charset="0"/>
                </a:rPr>
                <a:t>+</a:t>
              </a:r>
              <a:endParaRPr kumimoji="1" lang="en-US" altLang="zh-CN" sz="2400">
                <a:latin typeface="Tahoma" panose="020B0804030504040204" pitchFamily="34" charset="0"/>
              </a:endParaRPr>
            </a:p>
          </p:txBody>
        </p:sp>
        <p:sp>
          <p:nvSpPr>
            <p:cNvPr id="82969" name="Rectangle 26"/>
            <p:cNvSpPr>
              <a:spLocks noChangeArrowheads="1"/>
            </p:cNvSpPr>
            <p:nvPr/>
          </p:nvSpPr>
          <p:spPr bwMode="auto">
            <a:xfrm>
              <a:off x="4608" y="2304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804030504040204" pitchFamily="34" charset="0"/>
                </a:rPr>
                <a:t>/</a:t>
              </a:r>
              <a:endParaRPr kumimoji="1" lang="en-US" altLang="zh-CN" sz="2400">
                <a:latin typeface="Tahoma" panose="020B0804030504040204" pitchFamily="34" charset="0"/>
              </a:endParaRPr>
            </a:p>
          </p:txBody>
        </p:sp>
      </p:grp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974725" y="4065588"/>
            <a:ext cx="32321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ahoma" panose="020B0804030504040204" pitchFamily="34" charset="0"/>
              </a:rPr>
              <a:t>当运算符栈不为空时：</a:t>
            </a:r>
            <a:endParaRPr kumimoji="1" lang="zh-CN" altLang="en-US" sz="2400">
              <a:latin typeface="Tahoma" panose="020B0804030504040204" pitchFamily="34" charset="0"/>
            </a:endParaRPr>
          </a:p>
        </p:txBody>
      </p:sp>
      <p:grpSp>
        <p:nvGrpSpPr>
          <p:cNvPr id="834588" name="Group 28"/>
          <p:cNvGrpSpPr/>
          <p:nvPr/>
        </p:nvGrpSpPr>
        <p:grpSpPr bwMode="auto">
          <a:xfrm>
            <a:off x="1447800" y="4622800"/>
            <a:ext cx="1219200" cy="685800"/>
            <a:chOff x="3744" y="3264"/>
            <a:chExt cx="624" cy="432"/>
          </a:xfrm>
        </p:grpSpPr>
        <p:sp>
          <p:nvSpPr>
            <p:cNvPr id="82966" name="Rectangle 29"/>
            <p:cNvSpPr>
              <a:spLocks noChangeArrowheads="1"/>
            </p:cNvSpPr>
            <p:nvPr/>
          </p:nvSpPr>
          <p:spPr bwMode="auto">
            <a:xfrm>
              <a:off x="3744" y="3264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804030504040204" pitchFamily="34" charset="0"/>
                </a:rPr>
                <a:t>B/(C-D)</a:t>
              </a:r>
              <a:endParaRPr kumimoji="1" lang="en-US" altLang="zh-CN" sz="2400">
                <a:latin typeface="Tahoma" panose="020B0804030504040204" pitchFamily="34" charset="0"/>
              </a:endParaRPr>
            </a:p>
          </p:txBody>
        </p:sp>
        <p:sp>
          <p:nvSpPr>
            <p:cNvPr id="82967" name="Rectangle 30"/>
            <p:cNvSpPr>
              <a:spLocks noChangeArrowheads="1"/>
            </p:cNvSpPr>
            <p:nvPr/>
          </p:nvSpPr>
          <p:spPr bwMode="auto">
            <a:xfrm>
              <a:off x="3744" y="3504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400">
                  <a:latin typeface="Tahoma" panose="020B0804030504040204" pitchFamily="34" charset="0"/>
                </a:rPr>
                <a:t>A</a:t>
              </a:r>
              <a:endParaRPr kumimoji="1" lang="en-US" altLang="zh-CN" sz="2400">
                <a:latin typeface="Tahoma" panose="020B0804030504040204" pitchFamily="34" charset="0"/>
              </a:endParaRPr>
            </a:p>
          </p:txBody>
        </p:sp>
      </p:grpSp>
      <p:sp>
        <p:nvSpPr>
          <p:cNvPr id="834591" name="Rectangle 31"/>
          <p:cNvSpPr>
            <a:spLocks noChangeArrowheads="1"/>
          </p:cNvSpPr>
          <p:nvPr/>
        </p:nvSpPr>
        <p:spPr bwMode="auto">
          <a:xfrm>
            <a:off x="2971800" y="46228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ahoma" panose="020B0804030504040204" pitchFamily="34" charset="0"/>
              </a:rPr>
              <a:t>+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5029200" y="4546600"/>
            <a:ext cx="1676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ahoma" panose="020B0804030504040204" pitchFamily="34" charset="0"/>
              </a:rPr>
              <a:t>A+ B/(C-D)</a:t>
            </a:r>
            <a:endParaRPr kumimoji="1" lang="en-US" altLang="zh-CN" sz="2400">
              <a:latin typeface="Tahoma" panose="020B0804030504040204" pitchFamily="34" charset="0"/>
            </a:endParaRPr>
          </a:p>
        </p:txBody>
      </p:sp>
      <p:sp>
        <p:nvSpPr>
          <p:cNvPr id="834593" name="AutoShape 33"/>
          <p:cNvSpPr>
            <a:spLocks noChangeArrowheads="1"/>
          </p:cNvSpPr>
          <p:nvPr/>
        </p:nvSpPr>
        <p:spPr bwMode="auto">
          <a:xfrm>
            <a:off x="4343400" y="46990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94" name="Line 34"/>
          <p:cNvSpPr>
            <a:spLocks noChangeShapeType="1"/>
          </p:cNvSpPr>
          <p:nvPr/>
        </p:nvSpPr>
        <p:spPr bwMode="auto">
          <a:xfrm>
            <a:off x="7467600" y="538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95" name="Text Box 35"/>
          <p:cNvSpPr txBox="1">
            <a:spLocks noChangeArrowheads="1"/>
          </p:cNvSpPr>
          <p:nvPr/>
        </p:nvSpPr>
        <p:spPr bwMode="auto">
          <a:xfrm>
            <a:off x="5181600" y="5384800"/>
            <a:ext cx="1403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ahoma" panose="020B0804030504040204" pitchFamily="34" charset="0"/>
              </a:rPr>
              <a:t>操作数栈</a:t>
            </a:r>
            <a:endParaRPr kumimoji="1" lang="zh-CN" altLang="en-US" sz="2400">
              <a:latin typeface="Tahoma" panose="020B0804030504040204" pitchFamily="34" charset="0"/>
            </a:endParaRPr>
          </a:p>
        </p:txBody>
      </p:sp>
      <p:sp>
        <p:nvSpPr>
          <p:cNvPr id="834596" name="Text Box 36"/>
          <p:cNvSpPr txBox="1">
            <a:spLocks noChangeArrowheads="1"/>
          </p:cNvSpPr>
          <p:nvPr/>
        </p:nvSpPr>
        <p:spPr bwMode="auto">
          <a:xfrm>
            <a:off x="7239000" y="5384800"/>
            <a:ext cx="1403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ahoma" panose="020B0804030504040204" pitchFamily="34" charset="0"/>
              </a:rPr>
              <a:t>运算符栈</a:t>
            </a:r>
            <a:endParaRPr kumimoji="1" lang="zh-CN" altLang="en-US" sz="2400">
              <a:latin typeface="Tahoma" panose="020B0804030504040204" pitchFamily="34" charset="0"/>
            </a:endParaRPr>
          </a:p>
        </p:txBody>
      </p:sp>
      <p:sp>
        <p:nvSpPr>
          <p:cNvPr id="834597" name="AutoShape 37"/>
          <p:cNvSpPr>
            <a:spLocks noChangeArrowheads="1"/>
          </p:cNvSpPr>
          <p:nvPr/>
        </p:nvSpPr>
        <p:spPr bwMode="auto">
          <a:xfrm>
            <a:off x="4953000" y="3098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98" name="AutoShape 38"/>
          <p:cNvSpPr>
            <a:spLocks noChangeArrowheads="1"/>
          </p:cNvSpPr>
          <p:nvPr/>
        </p:nvSpPr>
        <p:spPr bwMode="auto">
          <a:xfrm>
            <a:off x="6629400" y="4165600"/>
            <a:ext cx="2057400" cy="990600"/>
          </a:xfrm>
          <a:prstGeom prst="cloudCallout">
            <a:avLst>
              <a:gd name="adj1" fmla="val -44907"/>
              <a:gd name="adj2" fmla="val 33014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ahoma" panose="020B0804030504040204" pitchFamily="34" charset="0"/>
              </a:rPr>
              <a:t>计算结果</a:t>
            </a:r>
            <a:endParaRPr kumimoji="1" lang="zh-CN" altLang="en-US" sz="2400">
              <a:latin typeface="Tahoma" panose="020B0804030504040204" pitchFamily="34" charset="0"/>
            </a:endParaRPr>
          </a:p>
        </p:txBody>
      </p:sp>
      <p:sp>
        <p:nvSpPr>
          <p:cNvPr id="82965" name="Text Box 39"/>
          <p:cNvSpPr txBox="1">
            <a:spLocks noChangeArrowheads="1"/>
          </p:cNvSpPr>
          <p:nvPr/>
        </p:nvSpPr>
        <p:spPr bwMode="auto">
          <a:xfrm>
            <a:off x="971550" y="1568450"/>
            <a:ext cx="3870325" cy="42068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Comic Sans MS" panose="030F0902030302020204" pitchFamily="66" charset="0"/>
              </a:rPr>
              <a:t>例：计算</a:t>
            </a:r>
            <a:r>
              <a:rPr kumimoji="1" lang="en-US" altLang="zh-CN" sz="2400">
                <a:latin typeface="Comic Sans MS" panose="030F0902030302020204" pitchFamily="66" charset="0"/>
              </a:rPr>
              <a:t>A+B/</a:t>
            </a:r>
            <a:r>
              <a:rPr kumimoji="1" lang="zh-CN" altLang="en-US" sz="2400">
                <a:latin typeface="Comic Sans MS" panose="030F0902030302020204" pitchFamily="66" charset="0"/>
              </a:rPr>
              <a:t>（</a:t>
            </a:r>
            <a:r>
              <a:rPr kumimoji="1" lang="en-US" altLang="zh-CN" sz="2400">
                <a:latin typeface="Comic Sans MS" panose="030F0902030302020204" pitchFamily="66" charset="0"/>
              </a:rPr>
              <a:t>C-D</a:t>
            </a:r>
            <a:r>
              <a:rPr kumimoji="1" lang="zh-CN" altLang="en-US" sz="2400">
                <a:latin typeface="Comic Sans MS" panose="030F0902030302020204" pitchFamily="66" charset="0"/>
              </a:rPr>
              <a:t>）的值</a:t>
            </a:r>
            <a:endParaRPr kumimoji="1" lang="zh-CN" altLang="en-US" sz="240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3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3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3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3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autoUpdateAnimBg="0"/>
      <p:bldP spid="834571" grpId="0" autoUpdateAnimBg="0"/>
      <p:bldP spid="834587" grpId="0" autoUpdateAnimBg="0"/>
      <p:bldP spid="834591" grpId="0" animBg="1" autoUpdateAnimBg="0"/>
      <p:bldP spid="834592" grpId="0" animBg="1" autoUpdateAnimBg="0"/>
      <p:bldP spid="834593" grpId="0" animBg="1"/>
      <p:bldP spid="834594" grpId="0" animBg="1"/>
      <p:bldP spid="834595" grpId="0" autoUpdateAnimBg="0"/>
      <p:bldP spid="834596" grpId="0" autoUpdateAnimBg="0"/>
      <p:bldP spid="834597" grpId="0" animBg="1"/>
      <p:bldP spid="83459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AFA2F6-EE06-440F-AB6A-766637716EE0}" type="datetime7">
              <a:rPr lang="zh-CN" altLang="en-US" smtClean="0"/>
            </a:fld>
            <a:endParaRPr lang="en-US" altLang="zh-CN"/>
          </a:p>
        </p:txBody>
      </p:sp>
      <p:sp>
        <p:nvSpPr>
          <p:cNvPr id="839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50F110-5E79-44C3-A4FB-5EBEDAA2986B}" type="slidenum">
              <a:rPr lang="zh-CN" altLang="en-US" smtClean="0"/>
            </a:fld>
            <a:endParaRPr lang="en-US" altLang="zh-CN"/>
          </a:p>
        </p:txBody>
      </p:sp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87" name="Text Box 3"/>
          <p:cNvSpPr txBox="1">
            <a:spLocks noChangeArrowheads="1"/>
          </p:cNvSpPr>
          <p:nvPr/>
        </p:nvSpPr>
        <p:spPr bwMode="auto">
          <a:xfrm>
            <a:off x="0" y="0"/>
            <a:ext cx="45294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800" b="1">
                <a:latin typeface="宋体" panose="02010600030101010101" pitchFamily="2" charset="-122"/>
              </a:rPr>
              <a:t>后缀表达式的计算</a:t>
            </a:r>
            <a:r>
              <a:rPr kumimoji="1"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一个栈</a:t>
            </a:r>
            <a:r>
              <a:rPr kumimoji="1"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28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835588" name="Text Box 4"/>
          <p:cNvSpPr txBox="1">
            <a:spLocks noChangeArrowheads="1"/>
          </p:cNvSpPr>
          <p:nvPr/>
        </p:nvSpPr>
        <p:spPr bwMode="auto">
          <a:xfrm>
            <a:off x="4881880" y="762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 3 6 * + 2 3 5 * + 4 - /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5589" name="Text Box 5"/>
          <p:cNvSpPr txBox="1">
            <a:spLocks noChangeArrowheads="1"/>
          </p:cNvSpPr>
          <p:nvPr/>
        </p:nvSpPr>
        <p:spPr bwMode="auto">
          <a:xfrm>
            <a:off x="533400" y="5334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a </a:t>
            </a:r>
            <a:r>
              <a:rPr kumimoji="1" lang="zh-CN" altLang="en-US" sz="2400" b="1">
                <a:latin typeface="宋体" panose="02010600030101010101" pitchFamily="2" charset="-122"/>
              </a:rPr>
              <a:t>依次从左向右扫描后缀表达式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0" name="Text Box 6"/>
          <p:cNvSpPr txBox="1">
            <a:spLocks noChangeArrowheads="1"/>
          </p:cNvSpPr>
          <p:nvPr/>
        </p:nvSpPr>
        <p:spPr bwMode="auto">
          <a:xfrm>
            <a:off x="533400" y="990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b </a:t>
            </a:r>
            <a:r>
              <a:rPr kumimoji="1" lang="zh-CN" altLang="en-US" sz="2400" b="1">
                <a:latin typeface="宋体" panose="02010600030101010101" pitchFamily="2" charset="-122"/>
              </a:rPr>
              <a:t>凡遇到操作数则将其压入栈内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1" name="Text Box 7"/>
          <p:cNvSpPr txBox="1">
            <a:spLocks noChangeArrowheads="1"/>
          </p:cNvSpPr>
          <p:nvPr/>
        </p:nvSpPr>
        <p:spPr bwMode="auto">
          <a:xfrm>
            <a:off x="533400" y="14478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c </a:t>
            </a:r>
            <a:r>
              <a:rPr kumimoji="1" lang="zh-CN" altLang="en-US" sz="2400" b="1">
                <a:latin typeface="宋体" panose="02010600030101010101" pitchFamily="2" charset="-122"/>
              </a:rPr>
              <a:t>凡遇到运算符则将栈顶元素取出作为该运算符的右操作数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2" name="Text Box 8"/>
          <p:cNvSpPr txBox="1">
            <a:spLocks noChangeArrowheads="1"/>
          </p:cNvSpPr>
          <p:nvPr/>
        </p:nvSpPr>
        <p:spPr bwMode="auto">
          <a:xfrm>
            <a:off x="533400" y="1905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d </a:t>
            </a:r>
            <a:r>
              <a:rPr kumimoji="1" lang="zh-CN" altLang="en-US" sz="2400" b="1">
                <a:latin typeface="宋体" panose="02010600030101010101" pitchFamily="2" charset="-122"/>
              </a:rPr>
              <a:t>栈顶退一位再取出当前栈顶元素作为运算符的左操作数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3" name="Text Box 9"/>
          <p:cNvSpPr txBox="1">
            <a:spLocks noChangeArrowheads="1"/>
          </p:cNvSpPr>
          <p:nvPr/>
        </p:nvSpPr>
        <p:spPr bwMode="auto">
          <a:xfrm>
            <a:off x="762000" y="2362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即连续从栈顶弹出两个元素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4" name="Text Box 10"/>
          <p:cNvSpPr txBox="1">
            <a:spLocks noChangeArrowheads="1"/>
          </p:cNvSpPr>
          <p:nvPr/>
        </p:nvSpPr>
        <p:spPr bwMode="auto">
          <a:xfrm>
            <a:off x="533400" y="28194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e </a:t>
            </a:r>
            <a:r>
              <a:rPr kumimoji="1" lang="zh-CN" altLang="en-US" sz="2400" b="1">
                <a:latin typeface="宋体" panose="02010600030101010101" pitchFamily="2" charset="-122"/>
              </a:rPr>
              <a:t>将运算结果压入栈顶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5" name="Text Box 11"/>
          <p:cNvSpPr txBox="1">
            <a:spLocks noChangeArrowheads="1"/>
          </p:cNvSpPr>
          <p:nvPr/>
        </p:nvSpPr>
        <p:spPr bwMode="auto">
          <a:xfrm>
            <a:off x="533400" y="3276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f </a:t>
            </a:r>
            <a:r>
              <a:rPr kumimoji="1" lang="zh-CN" altLang="en-US" sz="2400" b="1">
                <a:latin typeface="宋体" panose="02010600030101010101" pitchFamily="2" charset="-122"/>
              </a:rPr>
              <a:t>返回第二步直到栈中只有一个操作数为止</a:t>
            </a:r>
            <a:r>
              <a:rPr kumimoji="1" lang="en-US" altLang="zh-CN" sz="2400" b="1">
                <a:latin typeface="宋体" panose="02010600030101010101" pitchFamily="2" charset="-122"/>
              </a:rPr>
              <a:t>,</a:t>
            </a:r>
            <a:r>
              <a:rPr kumimoji="1" lang="zh-CN" altLang="en-US" sz="2400" b="1">
                <a:latin typeface="宋体" panose="02010600030101010101" pitchFamily="2" charset="-122"/>
              </a:rPr>
              <a:t>该数即为结果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596" name="Text Box 12"/>
          <p:cNvSpPr txBox="1">
            <a:spLocks noChangeArrowheads="1"/>
          </p:cNvSpPr>
          <p:nvPr/>
        </p:nvSpPr>
        <p:spPr bwMode="auto">
          <a:xfrm>
            <a:off x="0" y="3733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栈的变化过程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5597" name="Text Box 13"/>
          <p:cNvSpPr txBox="1">
            <a:spLocks noChangeArrowheads="1"/>
          </p:cNvSpPr>
          <p:nvPr/>
        </p:nvSpPr>
        <p:spPr bwMode="auto">
          <a:xfrm>
            <a:off x="609600" y="41910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8   3</a:t>
            </a:r>
            <a:r>
              <a:rPr kumimoji="1" lang="en-US" altLang="zh-CN" sz="2000" b="1"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latin typeface="宋体" panose="02010600030101010101" pitchFamily="2" charset="-122"/>
              </a:rPr>
              <a:t>6</a:t>
            </a:r>
            <a:r>
              <a:rPr kumimoji="1" lang="en-US" altLang="zh-CN" sz="2000" b="1"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latin typeface="宋体" panose="02010600030101010101" pitchFamily="2" charset="-122"/>
              </a:rPr>
              <a:t>*   +</a:t>
            </a:r>
            <a:r>
              <a:rPr kumimoji="1" lang="en-US" altLang="zh-CN" sz="2000" b="1"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latin typeface="宋体" panose="02010600030101010101" pitchFamily="2" charset="-122"/>
              </a:rPr>
              <a:t>2</a:t>
            </a:r>
            <a:r>
              <a:rPr kumimoji="1" lang="en-US" altLang="zh-CN" sz="2000" b="1"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latin typeface="宋体" panose="02010600030101010101" pitchFamily="2" charset="-122"/>
              </a:rPr>
              <a:t>3</a:t>
            </a:r>
            <a:r>
              <a:rPr kumimoji="1" lang="en-US" altLang="zh-CN" sz="2000" b="1"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latin typeface="宋体" panose="02010600030101010101" pitchFamily="2" charset="-122"/>
              </a:rPr>
              <a:t>5   *   +</a:t>
            </a:r>
            <a:r>
              <a:rPr kumimoji="1" lang="en-US" altLang="zh-CN" sz="2000" b="1"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latin typeface="宋体" panose="02010600030101010101" pitchFamily="2" charset="-122"/>
              </a:rPr>
              <a:t>4   -   /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grpSp>
        <p:nvGrpSpPr>
          <p:cNvPr id="835598" name="Group 14"/>
          <p:cNvGrpSpPr/>
          <p:nvPr/>
        </p:nvGrpSpPr>
        <p:grpSpPr bwMode="auto">
          <a:xfrm>
            <a:off x="685800" y="4724400"/>
            <a:ext cx="381000" cy="1752600"/>
            <a:chOff x="432" y="2976"/>
            <a:chExt cx="240" cy="1104"/>
          </a:xfrm>
        </p:grpSpPr>
        <p:sp>
          <p:nvSpPr>
            <p:cNvPr id="84130" name="Line 15"/>
            <p:cNvSpPr>
              <a:spLocks noChangeShapeType="1"/>
            </p:cNvSpPr>
            <p:nvPr/>
          </p:nvSpPr>
          <p:spPr bwMode="auto">
            <a:xfrm>
              <a:off x="432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31" name="Line 16"/>
            <p:cNvSpPr>
              <a:spLocks noChangeShapeType="1"/>
            </p:cNvSpPr>
            <p:nvPr/>
          </p:nvSpPr>
          <p:spPr bwMode="auto">
            <a:xfrm>
              <a:off x="432" y="408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32" name="Line 17"/>
            <p:cNvSpPr>
              <a:spLocks noChangeShapeType="1"/>
            </p:cNvSpPr>
            <p:nvPr/>
          </p:nvSpPr>
          <p:spPr bwMode="auto">
            <a:xfrm>
              <a:off x="672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33" name="Line 18"/>
            <p:cNvSpPr>
              <a:spLocks noChangeShapeType="1"/>
            </p:cNvSpPr>
            <p:nvPr/>
          </p:nvSpPr>
          <p:spPr bwMode="auto">
            <a:xfrm>
              <a:off x="432" y="384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755650" y="6165850"/>
            <a:ext cx="311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8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5604" name="Text Box 20"/>
          <p:cNvSpPr txBox="1">
            <a:spLocks noChangeArrowheads="1"/>
          </p:cNvSpPr>
          <p:nvPr/>
        </p:nvSpPr>
        <p:spPr bwMode="auto">
          <a:xfrm>
            <a:off x="0" y="6096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栈底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5605" name="Line 21"/>
          <p:cNvSpPr>
            <a:spLocks noChangeShapeType="1"/>
          </p:cNvSpPr>
          <p:nvPr/>
        </p:nvSpPr>
        <p:spPr bwMode="auto">
          <a:xfrm flipV="1">
            <a:off x="304800" y="5334000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35606" name="Group 22"/>
          <p:cNvGrpSpPr/>
          <p:nvPr/>
        </p:nvGrpSpPr>
        <p:grpSpPr bwMode="auto">
          <a:xfrm>
            <a:off x="1219200" y="4724400"/>
            <a:ext cx="414338" cy="1752600"/>
            <a:chOff x="768" y="2976"/>
            <a:chExt cx="261" cy="1104"/>
          </a:xfrm>
        </p:grpSpPr>
        <p:sp>
          <p:nvSpPr>
            <p:cNvPr id="84124" name="Line 23"/>
            <p:cNvSpPr>
              <a:spLocks noChangeShapeType="1"/>
            </p:cNvSpPr>
            <p:nvPr/>
          </p:nvSpPr>
          <p:spPr bwMode="auto">
            <a:xfrm>
              <a:off x="768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25" name="Line 24"/>
            <p:cNvSpPr>
              <a:spLocks noChangeShapeType="1"/>
            </p:cNvSpPr>
            <p:nvPr/>
          </p:nvSpPr>
          <p:spPr bwMode="auto">
            <a:xfrm>
              <a:off x="768" y="408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26" name="Line 25"/>
            <p:cNvSpPr>
              <a:spLocks noChangeShapeType="1"/>
            </p:cNvSpPr>
            <p:nvPr/>
          </p:nvSpPr>
          <p:spPr bwMode="auto">
            <a:xfrm>
              <a:off x="1008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27" name="Line 26"/>
            <p:cNvSpPr>
              <a:spLocks noChangeShapeType="1"/>
            </p:cNvSpPr>
            <p:nvPr/>
          </p:nvSpPr>
          <p:spPr bwMode="auto">
            <a:xfrm>
              <a:off x="768" y="384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28" name="Rectangle 27"/>
            <p:cNvSpPr>
              <a:spLocks noChangeArrowheads="1"/>
            </p:cNvSpPr>
            <p:nvPr/>
          </p:nvSpPr>
          <p:spPr bwMode="auto">
            <a:xfrm>
              <a:off x="789" y="384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8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129" name="Line 28"/>
            <p:cNvSpPr>
              <a:spLocks noChangeShapeType="1"/>
            </p:cNvSpPr>
            <p:nvPr/>
          </p:nvSpPr>
          <p:spPr bwMode="auto">
            <a:xfrm>
              <a:off x="768" y="360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613" name="Rectangle 29"/>
          <p:cNvSpPr>
            <a:spLocks noChangeArrowheads="1"/>
          </p:cNvSpPr>
          <p:nvPr/>
        </p:nvSpPr>
        <p:spPr bwMode="auto">
          <a:xfrm>
            <a:off x="1236663" y="5715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835614" name="Group 30"/>
          <p:cNvGrpSpPr/>
          <p:nvPr/>
        </p:nvGrpSpPr>
        <p:grpSpPr bwMode="auto">
          <a:xfrm>
            <a:off x="1735138" y="4724400"/>
            <a:ext cx="414337" cy="1752600"/>
            <a:chOff x="1093" y="2976"/>
            <a:chExt cx="261" cy="1104"/>
          </a:xfrm>
        </p:grpSpPr>
        <p:sp>
          <p:nvSpPr>
            <p:cNvPr id="84116" name="Line 31"/>
            <p:cNvSpPr>
              <a:spLocks noChangeShapeType="1"/>
            </p:cNvSpPr>
            <p:nvPr/>
          </p:nvSpPr>
          <p:spPr bwMode="auto">
            <a:xfrm>
              <a:off x="1093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7" name="Line 32"/>
            <p:cNvSpPr>
              <a:spLocks noChangeShapeType="1"/>
            </p:cNvSpPr>
            <p:nvPr/>
          </p:nvSpPr>
          <p:spPr bwMode="auto">
            <a:xfrm>
              <a:off x="1093" y="408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8" name="Line 33"/>
            <p:cNvSpPr>
              <a:spLocks noChangeShapeType="1"/>
            </p:cNvSpPr>
            <p:nvPr/>
          </p:nvSpPr>
          <p:spPr bwMode="auto">
            <a:xfrm>
              <a:off x="1333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9" name="Line 34"/>
            <p:cNvSpPr>
              <a:spLocks noChangeShapeType="1"/>
            </p:cNvSpPr>
            <p:nvPr/>
          </p:nvSpPr>
          <p:spPr bwMode="auto">
            <a:xfrm>
              <a:off x="1093" y="384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20" name="Rectangle 35"/>
            <p:cNvSpPr>
              <a:spLocks noChangeArrowheads="1"/>
            </p:cNvSpPr>
            <p:nvPr/>
          </p:nvSpPr>
          <p:spPr bwMode="auto">
            <a:xfrm>
              <a:off x="1114" y="384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8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121" name="Line 36"/>
            <p:cNvSpPr>
              <a:spLocks noChangeShapeType="1"/>
            </p:cNvSpPr>
            <p:nvPr/>
          </p:nvSpPr>
          <p:spPr bwMode="auto">
            <a:xfrm>
              <a:off x="1093" y="360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22" name="Rectangle 37"/>
            <p:cNvSpPr>
              <a:spLocks noChangeArrowheads="1"/>
            </p:cNvSpPr>
            <p:nvPr/>
          </p:nvSpPr>
          <p:spPr bwMode="auto">
            <a:xfrm>
              <a:off x="1104" y="360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3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123" name="Line 38"/>
            <p:cNvSpPr>
              <a:spLocks noChangeShapeType="1"/>
            </p:cNvSpPr>
            <p:nvPr/>
          </p:nvSpPr>
          <p:spPr bwMode="auto">
            <a:xfrm>
              <a:off x="1104" y="336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623" name="Rectangle 39"/>
          <p:cNvSpPr>
            <a:spLocks noChangeArrowheads="1"/>
          </p:cNvSpPr>
          <p:nvPr/>
        </p:nvSpPr>
        <p:spPr bwMode="auto">
          <a:xfrm>
            <a:off x="1752600" y="5334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6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835624" name="Group 40"/>
          <p:cNvGrpSpPr/>
          <p:nvPr/>
        </p:nvGrpSpPr>
        <p:grpSpPr bwMode="auto">
          <a:xfrm>
            <a:off x="2286000" y="4724400"/>
            <a:ext cx="414338" cy="1752600"/>
            <a:chOff x="1429" y="2976"/>
            <a:chExt cx="261" cy="1104"/>
          </a:xfrm>
        </p:grpSpPr>
        <p:sp>
          <p:nvSpPr>
            <p:cNvPr id="84107" name="Line 41"/>
            <p:cNvSpPr>
              <a:spLocks noChangeShapeType="1"/>
            </p:cNvSpPr>
            <p:nvPr/>
          </p:nvSpPr>
          <p:spPr bwMode="auto">
            <a:xfrm>
              <a:off x="1429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8" name="Line 42"/>
            <p:cNvSpPr>
              <a:spLocks noChangeShapeType="1"/>
            </p:cNvSpPr>
            <p:nvPr/>
          </p:nvSpPr>
          <p:spPr bwMode="auto">
            <a:xfrm>
              <a:off x="1429" y="408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9" name="Line 43"/>
            <p:cNvSpPr>
              <a:spLocks noChangeShapeType="1"/>
            </p:cNvSpPr>
            <p:nvPr/>
          </p:nvSpPr>
          <p:spPr bwMode="auto">
            <a:xfrm>
              <a:off x="1669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0" name="Line 44"/>
            <p:cNvSpPr>
              <a:spLocks noChangeShapeType="1"/>
            </p:cNvSpPr>
            <p:nvPr/>
          </p:nvSpPr>
          <p:spPr bwMode="auto">
            <a:xfrm>
              <a:off x="1429" y="384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1" name="Rectangle 45"/>
            <p:cNvSpPr>
              <a:spLocks noChangeArrowheads="1"/>
            </p:cNvSpPr>
            <p:nvPr/>
          </p:nvSpPr>
          <p:spPr bwMode="auto">
            <a:xfrm>
              <a:off x="1450" y="384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8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112" name="Line 46"/>
            <p:cNvSpPr>
              <a:spLocks noChangeShapeType="1"/>
            </p:cNvSpPr>
            <p:nvPr/>
          </p:nvSpPr>
          <p:spPr bwMode="auto">
            <a:xfrm>
              <a:off x="1429" y="360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3" name="Rectangle 47"/>
            <p:cNvSpPr>
              <a:spLocks noChangeArrowheads="1"/>
            </p:cNvSpPr>
            <p:nvPr/>
          </p:nvSpPr>
          <p:spPr bwMode="auto">
            <a:xfrm>
              <a:off x="1440" y="360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3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114" name="Line 48"/>
            <p:cNvSpPr>
              <a:spLocks noChangeShapeType="1"/>
            </p:cNvSpPr>
            <p:nvPr/>
          </p:nvSpPr>
          <p:spPr bwMode="auto">
            <a:xfrm>
              <a:off x="1440" y="336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15" name="Rectangle 49"/>
            <p:cNvSpPr>
              <a:spLocks noChangeArrowheads="1"/>
            </p:cNvSpPr>
            <p:nvPr/>
          </p:nvSpPr>
          <p:spPr bwMode="auto">
            <a:xfrm>
              <a:off x="1440" y="336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6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</p:grpSp>
      <p:sp>
        <p:nvSpPr>
          <p:cNvPr id="835634" name="Rectangle 50"/>
          <p:cNvSpPr>
            <a:spLocks noChangeArrowheads="1"/>
          </p:cNvSpPr>
          <p:nvPr/>
        </p:nvSpPr>
        <p:spPr bwMode="auto">
          <a:xfrm>
            <a:off x="2339975" y="5300663"/>
            <a:ext cx="3048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latin typeface="宋体" panose="02010600030101010101" pitchFamily="2" charset="-122"/>
              </a:rPr>
              <a:t> 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5635" name="Line 51"/>
          <p:cNvSpPr>
            <a:spLocks noChangeShapeType="1"/>
          </p:cNvSpPr>
          <p:nvPr/>
        </p:nvSpPr>
        <p:spPr bwMode="auto">
          <a:xfrm>
            <a:off x="2339975" y="5300663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5636" name="Rectangle 52"/>
          <p:cNvSpPr>
            <a:spLocks noChangeArrowheads="1"/>
          </p:cNvSpPr>
          <p:nvPr/>
        </p:nvSpPr>
        <p:spPr bwMode="auto">
          <a:xfrm>
            <a:off x="2339975" y="5805488"/>
            <a:ext cx="36512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200" b="1">
                <a:latin typeface="宋体" panose="02010600030101010101" pitchFamily="2" charset="-122"/>
              </a:rPr>
              <a:t> </a:t>
            </a:r>
            <a:endParaRPr kumimoji="1" lang="zh-CN" altLang="en-US" sz="1200" b="1">
              <a:latin typeface="宋体" panose="02010600030101010101" pitchFamily="2" charset="-122"/>
            </a:endParaRPr>
          </a:p>
        </p:txBody>
      </p:sp>
      <p:sp>
        <p:nvSpPr>
          <p:cNvPr id="835637" name="Rectangle 53"/>
          <p:cNvSpPr>
            <a:spLocks noChangeArrowheads="1"/>
          </p:cNvSpPr>
          <p:nvPr/>
        </p:nvSpPr>
        <p:spPr bwMode="auto">
          <a:xfrm>
            <a:off x="2286000" y="57150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400" b="1">
                <a:latin typeface="宋体" panose="02010600030101010101" pitchFamily="2" charset="-122"/>
              </a:rPr>
              <a:t>18</a:t>
            </a:r>
            <a:endParaRPr kumimoji="1" lang="en-US" altLang="zh-CN" sz="1400" b="1">
              <a:latin typeface="宋体" panose="02010600030101010101" pitchFamily="2" charset="-122"/>
            </a:endParaRPr>
          </a:p>
        </p:txBody>
      </p:sp>
      <p:grpSp>
        <p:nvGrpSpPr>
          <p:cNvPr id="835638" name="Group 54"/>
          <p:cNvGrpSpPr/>
          <p:nvPr/>
        </p:nvGrpSpPr>
        <p:grpSpPr bwMode="auto">
          <a:xfrm>
            <a:off x="2849563" y="4743450"/>
            <a:ext cx="414337" cy="1752600"/>
            <a:chOff x="3252" y="3065"/>
            <a:chExt cx="261" cy="1104"/>
          </a:xfrm>
        </p:grpSpPr>
        <p:sp>
          <p:nvSpPr>
            <p:cNvPr id="84100" name="Line 55"/>
            <p:cNvSpPr>
              <a:spLocks noChangeShapeType="1"/>
            </p:cNvSpPr>
            <p:nvPr/>
          </p:nvSpPr>
          <p:spPr bwMode="auto">
            <a:xfrm>
              <a:off x="3252" y="3065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1" name="Line 56"/>
            <p:cNvSpPr>
              <a:spLocks noChangeShapeType="1"/>
            </p:cNvSpPr>
            <p:nvPr/>
          </p:nvSpPr>
          <p:spPr bwMode="auto">
            <a:xfrm>
              <a:off x="3252" y="416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2" name="Line 57"/>
            <p:cNvSpPr>
              <a:spLocks noChangeShapeType="1"/>
            </p:cNvSpPr>
            <p:nvPr/>
          </p:nvSpPr>
          <p:spPr bwMode="auto">
            <a:xfrm>
              <a:off x="3492" y="3065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3" name="Line 58"/>
            <p:cNvSpPr>
              <a:spLocks noChangeShapeType="1"/>
            </p:cNvSpPr>
            <p:nvPr/>
          </p:nvSpPr>
          <p:spPr bwMode="auto">
            <a:xfrm>
              <a:off x="3252" y="392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4" name="Rectangle 59"/>
            <p:cNvSpPr>
              <a:spLocks noChangeArrowheads="1"/>
            </p:cNvSpPr>
            <p:nvPr/>
          </p:nvSpPr>
          <p:spPr bwMode="auto">
            <a:xfrm>
              <a:off x="3273" y="3929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8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105" name="Line 60"/>
            <p:cNvSpPr>
              <a:spLocks noChangeShapeType="1"/>
            </p:cNvSpPr>
            <p:nvPr/>
          </p:nvSpPr>
          <p:spPr bwMode="auto">
            <a:xfrm>
              <a:off x="3252" y="368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106" name="Rectangle 61"/>
            <p:cNvSpPr>
              <a:spLocks noChangeArrowheads="1"/>
            </p:cNvSpPr>
            <p:nvPr/>
          </p:nvSpPr>
          <p:spPr bwMode="auto">
            <a:xfrm>
              <a:off x="3264" y="3696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18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</p:grpSp>
      <p:sp>
        <p:nvSpPr>
          <p:cNvPr id="835646" name="Rectangle 62"/>
          <p:cNvSpPr>
            <a:spLocks noChangeArrowheads="1"/>
          </p:cNvSpPr>
          <p:nvPr/>
        </p:nvSpPr>
        <p:spPr bwMode="auto">
          <a:xfrm>
            <a:off x="2867025" y="5734050"/>
            <a:ext cx="304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latin typeface="宋体" panose="02010600030101010101" pitchFamily="2" charset="-122"/>
              </a:rPr>
              <a:t> 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5647" name="Line 63"/>
          <p:cNvSpPr>
            <a:spLocks noChangeShapeType="1"/>
          </p:cNvSpPr>
          <p:nvPr/>
        </p:nvSpPr>
        <p:spPr bwMode="auto">
          <a:xfrm>
            <a:off x="2886075" y="5730875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5648" name="Rectangle 64"/>
          <p:cNvSpPr>
            <a:spLocks noChangeArrowheads="1"/>
          </p:cNvSpPr>
          <p:nvPr/>
        </p:nvSpPr>
        <p:spPr bwMode="auto">
          <a:xfrm>
            <a:off x="2895600" y="6172200"/>
            <a:ext cx="304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000" b="1">
                <a:latin typeface="宋体" panose="02010600030101010101" pitchFamily="2" charset="-122"/>
              </a:rPr>
              <a:t> </a:t>
            </a:r>
            <a:endParaRPr kumimoji="1" lang="zh-CN" altLang="en-US" sz="1000" b="1">
              <a:latin typeface="宋体" panose="02010600030101010101" pitchFamily="2" charset="-122"/>
            </a:endParaRPr>
          </a:p>
        </p:txBody>
      </p:sp>
      <p:sp>
        <p:nvSpPr>
          <p:cNvPr id="835649" name="Rectangle 65"/>
          <p:cNvSpPr>
            <a:spLocks noChangeArrowheads="1"/>
          </p:cNvSpPr>
          <p:nvPr/>
        </p:nvSpPr>
        <p:spPr bwMode="auto">
          <a:xfrm>
            <a:off x="2873375" y="6169025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400" b="1">
                <a:latin typeface="宋体" panose="02010600030101010101" pitchFamily="2" charset="-122"/>
              </a:rPr>
              <a:t>26</a:t>
            </a:r>
            <a:endParaRPr kumimoji="1" lang="en-US" altLang="zh-CN" sz="1400" b="1">
              <a:latin typeface="宋体" panose="02010600030101010101" pitchFamily="2" charset="-122"/>
            </a:endParaRPr>
          </a:p>
        </p:txBody>
      </p:sp>
      <p:grpSp>
        <p:nvGrpSpPr>
          <p:cNvPr id="835650" name="Group 66"/>
          <p:cNvGrpSpPr/>
          <p:nvPr/>
        </p:nvGrpSpPr>
        <p:grpSpPr bwMode="auto">
          <a:xfrm>
            <a:off x="3395663" y="4724400"/>
            <a:ext cx="385762" cy="1752600"/>
            <a:chOff x="2160" y="2976"/>
            <a:chExt cx="243" cy="1104"/>
          </a:xfrm>
        </p:grpSpPr>
        <p:sp>
          <p:nvSpPr>
            <p:cNvPr id="84094" name="Line 67"/>
            <p:cNvSpPr>
              <a:spLocks noChangeShapeType="1"/>
            </p:cNvSpPr>
            <p:nvPr/>
          </p:nvSpPr>
          <p:spPr bwMode="auto">
            <a:xfrm>
              <a:off x="2160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95" name="Line 68"/>
            <p:cNvSpPr>
              <a:spLocks noChangeShapeType="1"/>
            </p:cNvSpPr>
            <p:nvPr/>
          </p:nvSpPr>
          <p:spPr bwMode="auto">
            <a:xfrm>
              <a:off x="2160" y="408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96" name="Line 69"/>
            <p:cNvSpPr>
              <a:spLocks noChangeShapeType="1"/>
            </p:cNvSpPr>
            <p:nvPr/>
          </p:nvSpPr>
          <p:spPr bwMode="auto">
            <a:xfrm>
              <a:off x="2400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97" name="Line 70"/>
            <p:cNvSpPr>
              <a:spLocks noChangeShapeType="1"/>
            </p:cNvSpPr>
            <p:nvPr/>
          </p:nvSpPr>
          <p:spPr bwMode="auto">
            <a:xfrm>
              <a:off x="2160" y="384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98" name="Rectangle 71"/>
            <p:cNvSpPr>
              <a:spLocks noChangeArrowheads="1"/>
            </p:cNvSpPr>
            <p:nvPr/>
          </p:nvSpPr>
          <p:spPr bwMode="auto">
            <a:xfrm>
              <a:off x="2163" y="3858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26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99" name="Line 72"/>
            <p:cNvSpPr>
              <a:spLocks noChangeShapeType="1"/>
            </p:cNvSpPr>
            <p:nvPr/>
          </p:nvSpPr>
          <p:spPr bwMode="auto">
            <a:xfrm>
              <a:off x="2160" y="360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657" name="Rectangle 73"/>
          <p:cNvSpPr>
            <a:spLocks noChangeArrowheads="1"/>
          </p:cNvSpPr>
          <p:nvPr/>
        </p:nvSpPr>
        <p:spPr bwMode="auto">
          <a:xfrm>
            <a:off x="3429000" y="5715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2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835658" name="Group 74"/>
          <p:cNvGrpSpPr/>
          <p:nvPr/>
        </p:nvGrpSpPr>
        <p:grpSpPr bwMode="auto">
          <a:xfrm>
            <a:off x="3962400" y="4724400"/>
            <a:ext cx="414338" cy="1752600"/>
            <a:chOff x="2496" y="2976"/>
            <a:chExt cx="261" cy="1104"/>
          </a:xfrm>
        </p:grpSpPr>
        <p:sp>
          <p:nvSpPr>
            <p:cNvPr id="84086" name="Line 75"/>
            <p:cNvSpPr>
              <a:spLocks noChangeShapeType="1"/>
            </p:cNvSpPr>
            <p:nvPr/>
          </p:nvSpPr>
          <p:spPr bwMode="auto">
            <a:xfrm>
              <a:off x="2496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87" name="Line 76"/>
            <p:cNvSpPr>
              <a:spLocks noChangeShapeType="1"/>
            </p:cNvSpPr>
            <p:nvPr/>
          </p:nvSpPr>
          <p:spPr bwMode="auto">
            <a:xfrm>
              <a:off x="2496" y="408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88" name="Line 77"/>
            <p:cNvSpPr>
              <a:spLocks noChangeShapeType="1"/>
            </p:cNvSpPr>
            <p:nvPr/>
          </p:nvSpPr>
          <p:spPr bwMode="auto">
            <a:xfrm>
              <a:off x="2736" y="2976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89" name="Line 78"/>
            <p:cNvSpPr>
              <a:spLocks noChangeShapeType="1"/>
            </p:cNvSpPr>
            <p:nvPr/>
          </p:nvSpPr>
          <p:spPr bwMode="auto">
            <a:xfrm>
              <a:off x="2496" y="384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90" name="Rectangle 79"/>
            <p:cNvSpPr>
              <a:spLocks noChangeArrowheads="1"/>
            </p:cNvSpPr>
            <p:nvPr/>
          </p:nvSpPr>
          <p:spPr bwMode="auto">
            <a:xfrm>
              <a:off x="2499" y="3858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26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91" name="Line 80"/>
            <p:cNvSpPr>
              <a:spLocks noChangeShapeType="1"/>
            </p:cNvSpPr>
            <p:nvPr/>
          </p:nvSpPr>
          <p:spPr bwMode="auto">
            <a:xfrm>
              <a:off x="2496" y="360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92" name="Rectangle 81"/>
            <p:cNvSpPr>
              <a:spLocks noChangeArrowheads="1"/>
            </p:cNvSpPr>
            <p:nvPr/>
          </p:nvSpPr>
          <p:spPr bwMode="auto">
            <a:xfrm>
              <a:off x="2517" y="360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2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093" name="Line 82"/>
            <p:cNvSpPr>
              <a:spLocks noChangeShapeType="1"/>
            </p:cNvSpPr>
            <p:nvPr/>
          </p:nvSpPr>
          <p:spPr bwMode="auto">
            <a:xfrm>
              <a:off x="2496" y="3360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667" name="Rectangle 83"/>
          <p:cNvSpPr>
            <a:spLocks noChangeArrowheads="1"/>
          </p:cNvSpPr>
          <p:nvPr/>
        </p:nvSpPr>
        <p:spPr bwMode="auto">
          <a:xfrm>
            <a:off x="3979863" y="5334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835668" name="Group 84"/>
          <p:cNvGrpSpPr/>
          <p:nvPr/>
        </p:nvGrpSpPr>
        <p:grpSpPr bwMode="auto">
          <a:xfrm>
            <a:off x="4495800" y="4724400"/>
            <a:ext cx="414338" cy="1752600"/>
            <a:chOff x="3397" y="3072"/>
            <a:chExt cx="261" cy="1104"/>
          </a:xfrm>
        </p:grpSpPr>
        <p:sp>
          <p:nvSpPr>
            <p:cNvPr id="84076" name="Line 85"/>
            <p:cNvSpPr>
              <a:spLocks noChangeShapeType="1"/>
            </p:cNvSpPr>
            <p:nvPr/>
          </p:nvSpPr>
          <p:spPr bwMode="auto">
            <a:xfrm>
              <a:off x="3397" y="3072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77" name="Line 86"/>
            <p:cNvSpPr>
              <a:spLocks noChangeShapeType="1"/>
            </p:cNvSpPr>
            <p:nvPr/>
          </p:nvSpPr>
          <p:spPr bwMode="auto">
            <a:xfrm>
              <a:off x="3397" y="4176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78" name="Line 87"/>
            <p:cNvSpPr>
              <a:spLocks noChangeShapeType="1"/>
            </p:cNvSpPr>
            <p:nvPr/>
          </p:nvSpPr>
          <p:spPr bwMode="auto">
            <a:xfrm>
              <a:off x="3637" y="3072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79" name="Line 88"/>
            <p:cNvSpPr>
              <a:spLocks noChangeShapeType="1"/>
            </p:cNvSpPr>
            <p:nvPr/>
          </p:nvSpPr>
          <p:spPr bwMode="auto">
            <a:xfrm>
              <a:off x="3397" y="3936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80" name="Rectangle 89"/>
            <p:cNvSpPr>
              <a:spLocks noChangeArrowheads="1"/>
            </p:cNvSpPr>
            <p:nvPr/>
          </p:nvSpPr>
          <p:spPr bwMode="auto">
            <a:xfrm>
              <a:off x="3400" y="3954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26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81" name="Line 90"/>
            <p:cNvSpPr>
              <a:spLocks noChangeShapeType="1"/>
            </p:cNvSpPr>
            <p:nvPr/>
          </p:nvSpPr>
          <p:spPr bwMode="auto">
            <a:xfrm>
              <a:off x="3397" y="3696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82" name="Rectangle 91"/>
            <p:cNvSpPr>
              <a:spLocks noChangeArrowheads="1"/>
            </p:cNvSpPr>
            <p:nvPr/>
          </p:nvSpPr>
          <p:spPr bwMode="auto">
            <a:xfrm>
              <a:off x="3418" y="3696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2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083" name="Line 92"/>
            <p:cNvSpPr>
              <a:spLocks noChangeShapeType="1"/>
            </p:cNvSpPr>
            <p:nvPr/>
          </p:nvSpPr>
          <p:spPr bwMode="auto">
            <a:xfrm>
              <a:off x="3397" y="3456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84" name="Rectangle 93"/>
            <p:cNvSpPr>
              <a:spLocks noChangeArrowheads="1"/>
            </p:cNvSpPr>
            <p:nvPr/>
          </p:nvSpPr>
          <p:spPr bwMode="auto">
            <a:xfrm>
              <a:off x="3408" y="3456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3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085" name="Line 94"/>
            <p:cNvSpPr>
              <a:spLocks noChangeShapeType="1"/>
            </p:cNvSpPr>
            <p:nvPr/>
          </p:nvSpPr>
          <p:spPr bwMode="auto">
            <a:xfrm>
              <a:off x="3408" y="3216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679" name="Rectangle 95"/>
          <p:cNvSpPr>
            <a:spLocks noChangeArrowheads="1"/>
          </p:cNvSpPr>
          <p:nvPr/>
        </p:nvSpPr>
        <p:spPr bwMode="auto">
          <a:xfrm>
            <a:off x="4513263" y="4953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5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835680" name="Group 96"/>
          <p:cNvGrpSpPr/>
          <p:nvPr/>
        </p:nvGrpSpPr>
        <p:grpSpPr bwMode="auto">
          <a:xfrm>
            <a:off x="5105400" y="4724400"/>
            <a:ext cx="414338" cy="1752600"/>
            <a:chOff x="3216" y="2976"/>
            <a:chExt cx="261" cy="1104"/>
          </a:xfrm>
        </p:grpSpPr>
        <p:grpSp>
          <p:nvGrpSpPr>
            <p:cNvPr id="84064" name="Group 97"/>
            <p:cNvGrpSpPr/>
            <p:nvPr/>
          </p:nvGrpSpPr>
          <p:grpSpPr bwMode="auto">
            <a:xfrm>
              <a:off x="3216" y="2976"/>
              <a:ext cx="261" cy="1104"/>
              <a:chOff x="3397" y="3072"/>
              <a:chExt cx="261" cy="1104"/>
            </a:xfrm>
          </p:grpSpPr>
          <p:sp>
            <p:nvSpPr>
              <p:cNvPr id="84066" name="Line 98"/>
              <p:cNvSpPr>
                <a:spLocks noChangeShapeType="1"/>
              </p:cNvSpPr>
              <p:nvPr/>
            </p:nvSpPr>
            <p:spPr bwMode="auto">
              <a:xfrm>
                <a:off x="3397" y="3072"/>
                <a:ext cx="0" cy="110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67" name="Line 99"/>
              <p:cNvSpPr>
                <a:spLocks noChangeShapeType="1"/>
              </p:cNvSpPr>
              <p:nvPr/>
            </p:nvSpPr>
            <p:spPr bwMode="auto">
              <a:xfrm>
                <a:off x="3397" y="417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68" name="Line 100"/>
              <p:cNvSpPr>
                <a:spLocks noChangeShapeType="1"/>
              </p:cNvSpPr>
              <p:nvPr/>
            </p:nvSpPr>
            <p:spPr bwMode="auto">
              <a:xfrm>
                <a:off x="3637" y="3072"/>
                <a:ext cx="0" cy="110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69" name="Line 101"/>
              <p:cNvSpPr>
                <a:spLocks noChangeShapeType="1"/>
              </p:cNvSpPr>
              <p:nvPr/>
            </p:nvSpPr>
            <p:spPr bwMode="auto">
              <a:xfrm>
                <a:off x="3397" y="393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70" name="Rectangle 102"/>
              <p:cNvSpPr>
                <a:spLocks noChangeArrowheads="1"/>
              </p:cNvSpPr>
              <p:nvPr/>
            </p:nvSpPr>
            <p:spPr bwMode="auto">
              <a:xfrm>
                <a:off x="3400" y="3954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sz="1400" b="1">
                    <a:latin typeface="宋体" panose="02010600030101010101" pitchFamily="2" charset="-122"/>
                  </a:rPr>
                  <a:t>26</a:t>
                </a:r>
                <a:endParaRPr kumimoji="1" lang="en-US" altLang="zh-CN" sz="14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84071" name="Line 103"/>
              <p:cNvSpPr>
                <a:spLocks noChangeShapeType="1"/>
              </p:cNvSpPr>
              <p:nvPr/>
            </p:nvSpPr>
            <p:spPr bwMode="auto">
              <a:xfrm>
                <a:off x="3397" y="369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72" name="Rectangle 104"/>
              <p:cNvSpPr>
                <a:spLocks noChangeArrowheads="1"/>
              </p:cNvSpPr>
              <p:nvPr/>
            </p:nvSpPr>
            <p:spPr bwMode="auto">
              <a:xfrm>
                <a:off x="3418" y="3696"/>
                <a:ext cx="240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b="1">
                    <a:latin typeface="宋体" panose="02010600030101010101" pitchFamily="2" charset="-122"/>
                  </a:rPr>
                  <a:t>2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84073" name="Line 105"/>
              <p:cNvSpPr>
                <a:spLocks noChangeShapeType="1"/>
              </p:cNvSpPr>
              <p:nvPr/>
            </p:nvSpPr>
            <p:spPr bwMode="auto">
              <a:xfrm>
                <a:off x="3397" y="345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74" name="Rectangle 106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b="1">
                    <a:latin typeface="宋体" panose="02010600030101010101" pitchFamily="2" charset="-122"/>
                  </a:rPr>
                  <a:t>3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84075" name="Line 107"/>
              <p:cNvSpPr>
                <a:spLocks noChangeShapeType="1"/>
              </p:cNvSpPr>
              <p:nvPr/>
            </p:nvSpPr>
            <p:spPr bwMode="auto">
              <a:xfrm>
                <a:off x="340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4065" name="Rectangle 108"/>
            <p:cNvSpPr>
              <a:spLocks noChangeArrowheads="1"/>
            </p:cNvSpPr>
            <p:nvPr/>
          </p:nvSpPr>
          <p:spPr bwMode="auto">
            <a:xfrm>
              <a:off x="3227" y="312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5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</p:grpSp>
      <p:sp>
        <p:nvSpPr>
          <p:cNvPr id="835693" name="Rectangle 109"/>
          <p:cNvSpPr>
            <a:spLocks noChangeArrowheads="1"/>
          </p:cNvSpPr>
          <p:nvPr/>
        </p:nvSpPr>
        <p:spPr bwMode="auto">
          <a:xfrm>
            <a:off x="5146675" y="4951413"/>
            <a:ext cx="3048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latin typeface="宋体" panose="02010600030101010101" pitchFamily="2" charset="-122"/>
              </a:rPr>
              <a:t> 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5694" name="Line 110"/>
          <p:cNvSpPr>
            <a:spLocks noChangeShapeType="1"/>
          </p:cNvSpPr>
          <p:nvPr/>
        </p:nvSpPr>
        <p:spPr bwMode="auto">
          <a:xfrm>
            <a:off x="5116513" y="49530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5695" name="Rectangle 111"/>
          <p:cNvSpPr>
            <a:spLocks noChangeArrowheads="1"/>
          </p:cNvSpPr>
          <p:nvPr/>
        </p:nvSpPr>
        <p:spPr bwMode="auto">
          <a:xfrm>
            <a:off x="5133975" y="5365750"/>
            <a:ext cx="3048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200" b="1">
                <a:latin typeface="宋体" panose="02010600030101010101" pitchFamily="2" charset="-122"/>
              </a:rPr>
              <a:t> </a:t>
            </a:r>
            <a:endParaRPr kumimoji="1" lang="zh-CN" altLang="en-US" sz="1200" b="1">
              <a:latin typeface="宋体" panose="02010600030101010101" pitchFamily="2" charset="-122"/>
            </a:endParaRPr>
          </a:p>
        </p:txBody>
      </p:sp>
      <p:sp>
        <p:nvSpPr>
          <p:cNvPr id="835696" name="Rectangle 112"/>
          <p:cNvSpPr>
            <a:spLocks noChangeArrowheads="1"/>
          </p:cNvSpPr>
          <p:nvPr/>
        </p:nvSpPr>
        <p:spPr bwMode="auto">
          <a:xfrm>
            <a:off x="5122863" y="53340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400" b="1">
                <a:latin typeface="宋体" panose="02010600030101010101" pitchFamily="2" charset="-122"/>
              </a:rPr>
              <a:t>15</a:t>
            </a:r>
            <a:endParaRPr kumimoji="1" lang="en-US" altLang="zh-CN" sz="1400" b="1">
              <a:latin typeface="宋体" panose="02010600030101010101" pitchFamily="2" charset="-122"/>
            </a:endParaRPr>
          </a:p>
        </p:txBody>
      </p:sp>
      <p:grpSp>
        <p:nvGrpSpPr>
          <p:cNvPr id="835697" name="Group 113"/>
          <p:cNvGrpSpPr/>
          <p:nvPr/>
        </p:nvGrpSpPr>
        <p:grpSpPr bwMode="auto">
          <a:xfrm>
            <a:off x="5672138" y="4738688"/>
            <a:ext cx="414337" cy="1752600"/>
            <a:chOff x="4774" y="2977"/>
            <a:chExt cx="261" cy="1104"/>
          </a:xfrm>
        </p:grpSpPr>
        <p:sp>
          <p:nvSpPr>
            <p:cNvPr id="84055" name="Line 114"/>
            <p:cNvSpPr>
              <a:spLocks noChangeShapeType="1"/>
            </p:cNvSpPr>
            <p:nvPr/>
          </p:nvSpPr>
          <p:spPr bwMode="auto">
            <a:xfrm>
              <a:off x="4774" y="2977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6" name="Line 115"/>
            <p:cNvSpPr>
              <a:spLocks noChangeShapeType="1"/>
            </p:cNvSpPr>
            <p:nvPr/>
          </p:nvSpPr>
          <p:spPr bwMode="auto">
            <a:xfrm>
              <a:off x="4774" y="4081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7" name="Line 116"/>
            <p:cNvSpPr>
              <a:spLocks noChangeShapeType="1"/>
            </p:cNvSpPr>
            <p:nvPr/>
          </p:nvSpPr>
          <p:spPr bwMode="auto">
            <a:xfrm>
              <a:off x="5014" y="2977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8" name="Line 117"/>
            <p:cNvSpPr>
              <a:spLocks noChangeShapeType="1"/>
            </p:cNvSpPr>
            <p:nvPr/>
          </p:nvSpPr>
          <p:spPr bwMode="auto">
            <a:xfrm>
              <a:off x="4774" y="3841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9" name="Rectangle 118"/>
            <p:cNvSpPr>
              <a:spLocks noChangeArrowheads="1"/>
            </p:cNvSpPr>
            <p:nvPr/>
          </p:nvSpPr>
          <p:spPr bwMode="auto">
            <a:xfrm>
              <a:off x="4777" y="3859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26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60" name="Line 119"/>
            <p:cNvSpPr>
              <a:spLocks noChangeShapeType="1"/>
            </p:cNvSpPr>
            <p:nvPr/>
          </p:nvSpPr>
          <p:spPr bwMode="auto">
            <a:xfrm>
              <a:off x="4774" y="3601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61" name="Rectangle 120"/>
            <p:cNvSpPr>
              <a:spLocks noChangeArrowheads="1"/>
            </p:cNvSpPr>
            <p:nvPr/>
          </p:nvSpPr>
          <p:spPr bwMode="auto">
            <a:xfrm>
              <a:off x="4795" y="3601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2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84062" name="Line 121"/>
            <p:cNvSpPr>
              <a:spLocks noChangeShapeType="1"/>
            </p:cNvSpPr>
            <p:nvPr/>
          </p:nvSpPr>
          <p:spPr bwMode="auto">
            <a:xfrm>
              <a:off x="4774" y="3361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63" name="Rectangle 122"/>
            <p:cNvSpPr>
              <a:spLocks noChangeArrowheads="1"/>
            </p:cNvSpPr>
            <p:nvPr/>
          </p:nvSpPr>
          <p:spPr bwMode="auto">
            <a:xfrm>
              <a:off x="4785" y="3361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15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</p:grpSp>
      <p:sp>
        <p:nvSpPr>
          <p:cNvPr id="835707" name="Rectangle 123"/>
          <p:cNvSpPr>
            <a:spLocks noChangeArrowheads="1"/>
          </p:cNvSpPr>
          <p:nvPr/>
        </p:nvSpPr>
        <p:spPr bwMode="auto">
          <a:xfrm>
            <a:off x="5715000" y="5334000"/>
            <a:ext cx="304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latin typeface="宋体" panose="02010600030101010101" pitchFamily="2" charset="-122"/>
              </a:rPr>
              <a:t> 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5708" name="Line 124"/>
          <p:cNvSpPr>
            <a:spLocks noChangeShapeType="1"/>
          </p:cNvSpPr>
          <p:nvPr/>
        </p:nvSpPr>
        <p:spPr bwMode="auto">
          <a:xfrm>
            <a:off x="5673725" y="5351463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5709" name="Rectangle 125"/>
          <p:cNvSpPr>
            <a:spLocks noChangeArrowheads="1"/>
          </p:cNvSpPr>
          <p:nvPr/>
        </p:nvSpPr>
        <p:spPr bwMode="auto">
          <a:xfrm>
            <a:off x="5707063" y="576103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400" b="1">
                <a:latin typeface="宋体" panose="02010600030101010101" pitchFamily="2" charset="-122"/>
              </a:rPr>
              <a:t> </a:t>
            </a:r>
            <a:endParaRPr kumimoji="1" lang="zh-CN" altLang="en-US" sz="1400" b="1">
              <a:latin typeface="宋体" panose="02010600030101010101" pitchFamily="2" charset="-122"/>
            </a:endParaRPr>
          </a:p>
        </p:txBody>
      </p:sp>
      <p:sp>
        <p:nvSpPr>
          <p:cNvPr id="835710" name="Rectangle 126"/>
          <p:cNvSpPr>
            <a:spLocks noChangeArrowheads="1"/>
          </p:cNvSpPr>
          <p:nvPr/>
        </p:nvSpPr>
        <p:spPr bwMode="auto">
          <a:xfrm>
            <a:off x="5691188" y="5765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400" b="1">
                <a:latin typeface="宋体" panose="02010600030101010101" pitchFamily="2" charset="-122"/>
              </a:rPr>
              <a:t>17</a:t>
            </a:r>
            <a:endParaRPr kumimoji="1" lang="en-US" altLang="zh-CN" sz="1400" b="1">
              <a:latin typeface="宋体" panose="02010600030101010101" pitchFamily="2" charset="-122"/>
            </a:endParaRPr>
          </a:p>
        </p:txBody>
      </p:sp>
      <p:grpSp>
        <p:nvGrpSpPr>
          <p:cNvPr id="835711" name="Group 127"/>
          <p:cNvGrpSpPr/>
          <p:nvPr/>
        </p:nvGrpSpPr>
        <p:grpSpPr bwMode="auto">
          <a:xfrm>
            <a:off x="6248400" y="4724400"/>
            <a:ext cx="414338" cy="1752600"/>
            <a:chOff x="4533" y="2985"/>
            <a:chExt cx="261" cy="1104"/>
          </a:xfrm>
        </p:grpSpPr>
        <p:sp>
          <p:nvSpPr>
            <p:cNvPr id="84047" name="Line 128"/>
            <p:cNvSpPr>
              <a:spLocks noChangeShapeType="1"/>
            </p:cNvSpPr>
            <p:nvPr/>
          </p:nvSpPr>
          <p:spPr bwMode="auto">
            <a:xfrm>
              <a:off x="4533" y="2985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48" name="Line 129"/>
            <p:cNvSpPr>
              <a:spLocks noChangeShapeType="1"/>
            </p:cNvSpPr>
            <p:nvPr/>
          </p:nvSpPr>
          <p:spPr bwMode="auto">
            <a:xfrm>
              <a:off x="4533" y="408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49" name="Line 130"/>
            <p:cNvSpPr>
              <a:spLocks noChangeShapeType="1"/>
            </p:cNvSpPr>
            <p:nvPr/>
          </p:nvSpPr>
          <p:spPr bwMode="auto">
            <a:xfrm>
              <a:off x="4773" y="2985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0" name="Line 131"/>
            <p:cNvSpPr>
              <a:spLocks noChangeShapeType="1"/>
            </p:cNvSpPr>
            <p:nvPr/>
          </p:nvSpPr>
          <p:spPr bwMode="auto">
            <a:xfrm>
              <a:off x="4533" y="384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1" name="Rectangle 132"/>
            <p:cNvSpPr>
              <a:spLocks noChangeArrowheads="1"/>
            </p:cNvSpPr>
            <p:nvPr/>
          </p:nvSpPr>
          <p:spPr bwMode="auto">
            <a:xfrm>
              <a:off x="4536" y="3867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26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52" name="Line 133"/>
            <p:cNvSpPr>
              <a:spLocks noChangeShapeType="1"/>
            </p:cNvSpPr>
            <p:nvPr/>
          </p:nvSpPr>
          <p:spPr bwMode="auto">
            <a:xfrm>
              <a:off x="4533" y="360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3" name="Rectangle 134"/>
            <p:cNvSpPr>
              <a:spLocks noChangeArrowheads="1"/>
            </p:cNvSpPr>
            <p:nvPr/>
          </p:nvSpPr>
          <p:spPr bwMode="auto">
            <a:xfrm>
              <a:off x="4554" y="3609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17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54" name="Line 135"/>
            <p:cNvSpPr>
              <a:spLocks noChangeShapeType="1"/>
            </p:cNvSpPr>
            <p:nvPr/>
          </p:nvSpPr>
          <p:spPr bwMode="auto">
            <a:xfrm>
              <a:off x="4533" y="3369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5720" name="Rectangle 136"/>
          <p:cNvSpPr>
            <a:spLocks noChangeArrowheads="1"/>
          </p:cNvSpPr>
          <p:nvPr/>
        </p:nvSpPr>
        <p:spPr bwMode="auto">
          <a:xfrm>
            <a:off x="6315075" y="5334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4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835721" name="Group 137"/>
          <p:cNvGrpSpPr/>
          <p:nvPr/>
        </p:nvGrpSpPr>
        <p:grpSpPr bwMode="auto">
          <a:xfrm>
            <a:off x="6858000" y="4724400"/>
            <a:ext cx="447675" cy="1752600"/>
            <a:chOff x="4806" y="2976"/>
            <a:chExt cx="282" cy="1104"/>
          </a:xfrm>
        </p:grpSpPr>
        <p:grpSp>
          <p:nvGrpSpPr>
            <p:cNvPr id="84037" name="Group 138"/>
            <p:cNvGrpSpPr/>
            <p:nvPr/>
          </p:nvGrpSpPr>
          <p:grpSpPr bwMode="auto">
            <a:xfrm>
              <a:off x="4806" y="2976"/>
              <a:ext cx="261" cy="1104"/>
              <a:chOff x="4533" y="2985"/>
              <a:chExt cx="261" cy="1104"/>
            </a:xfrm>
          </p:grpSpPr>
          <p:sp>
            <p:nvSpPr>
              <p:cNvPr id="84039" name="Line 139"/>
              <p:cNvSpPr>
                <a:spLocks noChangeShapeType="1"/>
              </p:cNvSpPr>
              <p:nvPr/>
            </p:nvSpPr>
            <p:spPr bwMode="auto">
              <a:xfrm>
                <a:off x="4533" y="2985"/>
                <a:ext cx="0" cy="110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40" name="Line 140"/>
              <p:cNvSpPr>
                <a:spLocks noChangeShapeType="1"/>
              </p:cNvSpPr>
              <p:nvPr/>
            </p:nvSpPr>
            <p:spPr bwMode="auto">
              <a:xfrm>
                <a:off x="4533" y="4089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41" name="Line 141"/>
              <p:cNvSpPr>
                <a:spLocks noChangeShapeType="1"/>
              </p:cNvSpPr>
              <p:nvPr/>
            </p:nvSpPr>
            <p:spPr bwMode="auto">
              <a:xfrm>
                <a:off x="4773" y="2985"/>
                <a:ext cx="0" cy="110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42" name="Line 142"/>
              <p:cNvSpPr>
                <a:spLocks noChangeShapeType="1"/>
              </p:cNvSpPr>
              <p:nvPr/>
            </p:nvSpPr>
            <p:spPr bwMode="auto">
              <a:xfrm>
                <a:off x="4533" y="3849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43" name="Rectangle 143"/>
              <p:cNvSpPr>
                <a:spLocks noChangeArrowheads="1"/>
              </p:cNvSpPr>
              <p:nvPr/>
            </p:nvSpPr>
            <p:spPr bwMode="auto">
              <a:xfrm>
                <a:off x="4536" y="3867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sz="1400" b="1">
                    <a:latin typeface="宋体" panose="02010600030101010101" pitchFamily="2" charset="-122"/>
                  </a:rPr>
                  <a:t>26</a:t>
                </a:r>
                <a:endParaRPr kumimoji="1" lang="en-US" altLang="zh-CN" sz="14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84044" name="Line 144"/>
              <p:cNvSpPr>
                <a:spLocks noChangeShapeType="1"/>
              </p:cNvSpPr>
              <p:nvPr/>
            </p:nvSpPr>
            <p:spPr bwMode="auto">
              <a:xfrm>
                <a:off x="4533" y="3609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45" name="Rectangle 145"/>
              <p:cNvSpPr>
                <a:spLocks noChangeArrowheads="1"/>
              </p:cNvSpPr>
              <p:nvPr/>
            </p:nvSpPr>
            <p:spPr bwMode="auto">
              <a:xfrm>
                <a:off x="4554" y="3609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sz="1400" b="1">
                    <a:latin typeface="宋体" panose="02010600030101010101" pitchFamily="2" charset="-122"/>
                  </a:rPr>
                  <a:t>17</a:t>
                </a:r>
                <a:endParaRPr kumimoji="1" lang="en-US" altLang="zh-CN" sz="14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84046" name="Line 146"/>
              <p:cNvSpPr>
                <a:spLocks noChangeShapeType="1"/>
              </p:cNvSpPr>
              <p:nvPr/>
            </p:nvSpPr>
            <p:spPr bwMode="auto">
              <a:xfrm>
                <a:off x="4533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4038" name="Rectangle 147"/>
            <p:cNvSpPr>
              <a:spLocks noChangeArrowheads="1"/>
            </p:cNvSpPr>
            <p:nvPr/>
          </p:nvSpPr>
          <p:spPr bwMode="auto">
            <a:xfrm>
              <a:off x="4848" y="3360"/>
              <a:ext cx="2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4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</p:grpSp>
      <p:sp>
        <p:nvSpPr>
          <p:cNvPr id="835732" name="Rectangle 148"/>
          <p:cNvSpPr>
            <a:spLocks noChangeArrowheads="1"/>
          </p:cNvSpPr>
          <p:nvPr/>
        </p:nvSpPr>
        <p:spPr bwMode="auto">
          <a:xfrm>
            <a:off x="6918325" y="5335588"/>
            <a:ext cx="3048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latin typeface="宋体" panose="02010600030101010101" pitchFamily="2" charset="-122"/>
              </a:rPr>
              <a:t> 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5733" name="Line 149"/>
          <p:cNvSpPr>
            <a:spLocks noChangeShapeType="1"/>
          </p:cNvSpPr>
          <p:nvPr/>
        </p:nvSpPr>
        <p:spPr bwMode="auto">
          <a:xfrm>
            <a:off x="6858000" y="5330825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5734" name="Rectangle 150"/>
          <p:cNvSpPr>
            <a:spLocks noChangeArrowheads="1"/>
          </p:cNvSpPr>
          <p:nvPr/>
        </p:nvSpPr>
        <p:spPr bwMode="auto">
          <a:xfrm>
            <a:off x="6907213" y="574992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400" b="1">
                <a:latin typeface="宋体" panose="02010600030101010101" pitchFamily="2" charset="-122"/>
              </a:rPr>
              <a:t> </a:t>
            </a:r>
            <a:endParaRPr kumimoji="1" lang="zh-CN" altLang="en-US" sz="1400" b="1">
              <a:latin typeface="宋体" panose="02010600030101010101" pitchFamily="2" charset="-122"/>
            </a:endParaRPr>
          </a:p>
        </p:txBody>
      </p:sp>
      <p:sp>
        <p:nvSpPr>
          <p:cNvPr id="835735" name="Rectangle 151"/>
          <p:cNvSpPr>
            <a:spLocks noChangeArrowheads="1"/>
          </p:cNvSpPr>
          <p:nvPr/>
        </p:nvSpPr>
        <p:spPr bwMode="auto">
          <a:xfrm>
            <a:off x="6870700" y="57531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400" b="1">
                <a:latin typeface="宋体" panose="02010600030101010101" pitchFamily="2" charset="-122"/>
              </a:rPr>
              <a:t>13</a:t>
            </a:r>
            <a:endParaRPr kumimoji="1" lang="en-US" altLang="zh-CN" sz="1400" b="1">
              <a:latin typeface="宋体" panose="02010600030101010101" pitchFamily="2" charset="-122"/>
            </a:endParaRPr>
          </a:p>
        </p:txBody>
      </p:sp>
      <p:grpSp>
        <p:nvGrpSpPr>
          <p:cNvPr id="835736" name="Group 152"/>
          <p:cNvGrpSpPr/>
          <p:nvPr/>
        </p:nvGrpSpPr>
        <p:grpSpPr bwMode="auto">
          <a:xfrm>
            <a:off x="7451725" y="4719638"/>
            <a:ext cx="401638" cy="1752600"/>
            <a:chOff x="5002" y="2927"/>
            <a:chExt cx="253" cy="1104"/>
          </a:xfrm>
        </p:grpSpPr>
        <p:sp>
          <p:nvSpPr>
            <p:cNvPr id="84030" name="Line 153"/>
            <p:cNvSpPr>
              <a:spLocks noChangeShapeType="1"/>
            </p:cNvSpPr>
            <p:nvPr/>
          </p:nvSpPr>
          <p:spPr bwMode="auto">
            <a:xfrm>
              <a:off x="5002" y="2927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31" name="Line 154"/>
            <p:cNvSpPr>
              <a:spLocks noChangeShapeType="1"/>
            </p:cNvSpPr>
            <p:nvPr/>
          </p:nvSpPr>
          <p:spPr bwMode="auto">
            <a:xfrm>
              <a:off x="5002" y="4031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32" name="Line 155"/>
            <p:cNvSpPr>
              <a:spLocks noChangeShapeType="1"/>
            </p:cNvSpPr>
            <p:nvPr/>
          </p:nvSpPr>
          <p:spPr bwMode="auto">
            <a:xfrm>
              <a:off x="5242" y="2927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33" name="Line 156"/>
            <p:cNvSpPr>
              <a:spLocks noChangeShapeType="1"/>
            </p:cNvSpPr>
            <p:nvPr/>
          </p:nvSpPr>
          <p:spPr bwMode="auto">
            <a:xfrm>
              <a:off x="5002" y="3791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34" name="Rectangle 157"/>
            <p:cNvSpPr>
              <a:spLocks noChangeArrowheads="1"/>
            </p:cNvSpPr>
            <p:nvPr/>
          </p:nvSpPr>
          <p:spPr bwMode="auto">
            <a:xfrm>
              <a:off x="5005" y="3809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26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84035" name="Line 158"/>
            <p:cNvSpPr>
              <a:spLocks noChangeShapeType="1"/>
            </p:cNvSpPr>
            <p:nvPr/>
          </p:nvSpPr>
          <p:spPr bwMode="auto">
            <a:xfrm>
              <a:off x="5002" y="3551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36" name="Rectangle 159"/>
            <p:cNvSpPr>
              <a:spLocks noChangeArrowheads="1"/>
            </p:cNvSpPr>
            <p:nvPr/>
          </p:nvSpPr>
          <p:spPr bwMode="auto">
            <a:xfrm>
              <a:off x="5015" y="3572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400" b="1">
                  <a:latin typeface="宋体" panose="02010600030101010101" pitchFamily="2" charset="-122"/>
                </a:rPr>
                <a:t>13</a:t>
              </a:r>
              <a:endParaRPr kumimoji="1" lang="en-US" altLang="zh-CN" sz="1400" b="1">
                <a:latin typeface="宋体" panose="02010600030101010101" pitchFamily="2" charset="-122"/>
              </a:endParaRPr>
            </a:p>
          </p:txBody>
        </p:sp>
      </p:grpSp>
      <p:sp>
        <p:nvSpPr>
          <p:cNvPr id="835744" name="Rectangle 160"/>
          <p:cNvSpPr>
            <a:spLocks noChangeArrowheads="1"/>
          </p:cNvSpPr>
          <p:nvPr/>
        </p:nvSpPr>
        <p:spPr bwMode="auto">
          <a:xfrm>
            <a:off x="7485063" y="5678488"/>
            <a:ext cx="3048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>
                <a:latin typeface="宋体" panose="02010600030101010101" pitchFamily="2" charset="-122"/>
              </a:rPr>
              <a:t> 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5745" name="Line 161"/>
          <p:cNvSpPr>
            <a:spLocks noChangeShapeType="1"/>
          </p:cNvSpPr>
          <p:nvPr/>
        </p:nvSpPr>
        <p:spPr bwMode="auto">
          <a:xfrm>
            <a:off x="7453313" y="57150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5746" name="Rectangle 162"/>
          <p:cNvSpPr>
            <a:spLocks noChangeArrowheads="1"/>
          </p:cNvSpPr>
          <p:nvPr/>
        </p:nvSpPr>
        <p:spPr bwMode="auto">
          <a:xfrm>
            <a:off x="7502525" y="611505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400" b="1">
                <a:latin typeface="宋体" panose="02010600030101010101" pitchFamily="2" charset="-122"/>
              </a:rPr>
              <a:t> </a:t>
            </a:r>
            <a:endParaRPr kumimoji="1" lang="zh-CN" altLang="en-US" sz="1400" b="1">
              <a:latin typeface="宋体" panose="02010600030101010101" pitchFamily="2" charset="-122"/>
            </a:endParaRPr>
          </a:p>
        </p:txBody>
      </p:sp>
      <p:sp>
        <p:nvSpPr>
          <p:cNvPr id="835747" name="Rectangle 163"/>
          <p:cNvSpPr>
            <a:spLocks noChangeArrowheads="1"/>
          </p:cNvSpPr>
          <p:nvPr/>
        </p:nvSpPr>
        <p:spPr bwMode="auto">
          <a:xfrm>
            <a:off x="7467600" y="6096000"/>
            <a:ext cx="381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2</a:t>
            </a:r>
            <a:endParaRPr kumimoji="1" lang="en-US" altLang="zh-CN" sz="1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"/>
                            </p:stCondLst>
                            <p:childTnLst>
                              <p:par>
                                <p:cTn id="10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3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3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3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3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3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83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50"/>
                            </p:stCondLst>
                            <p:childTnLst>
                              <p:par>
                                <p:cTn id="128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83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83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" fill="hold"/>
                                        <p:tgtEl>
                                          <p:spTgt spid="83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" fill="hold"/>
                                        <p:tgtEl>
                                          <p:spTgt spid="83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5" fill="hold"/>
                                        <p:tgtEl>
                                          <p:spTgt spid="83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" fill="hold"/>
                                        <p:tgtEl>
                                          <p:spTgt spid="83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75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75"/>
                            </p:stCondLst>
                            <p:childTnLst>
                              <p:par>
                                <p:cTn id="14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75" fill="hold"/>
                                        <p:tgtEl>
                                          <p:spTgt spid="83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" fill="hold"/>
                                        <p:tgtEl>
                                          <p:spTgt spid="83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83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83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"/>
                            </p:stCondLst>
                            <p:childTnLst>
                              <p:par>
                                <p:cTn id="154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83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83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75" fill="hold"/>
                                        <p:tgtEl>
                                          <p:spTgt spid="83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5" fill="hold"/>
                                        <p:tgtEl>
                                          <p:spTgt spid="83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" fill="hold"/>
                                        <p:tgtEl>
                                          <p:spTgt spid="835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" fill="hold"/>
                                        <p:tgtEl>
                                          <p:spTgt spid="835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75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75"/>
                            </p:stCondLst>
                            <p:childTnLst>
                              <p:par>
                                <p:cTn id="17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75" fill="hold"/>
                                        <p:tgtEl>
                                          <p:spTgt spid="835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5" fill="hold"/>
                                        <p:tgtEl>
                                          <p:spTgt spid="835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" fill="hold"/>
                                        <p:tgtEl>
                                          <p:spTgt spid="835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75" fill="hold"/>
                                        <p:tgtEl>
                                          <p:spTgt spid="835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150"/>
                            </p:stCondLst>
                            <p:childTnLst>
                              <p:par>
                                <p:cTn id="180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835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835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750" fill="hold"/>
                                        <p:tgtEl>
                                          <p:spTgt spid="83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750" fill="hold"/>
                                        <p:tgtEl>
                                          <p:spTgt spid="83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25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750"/>
                            </p:stCondLst>
                            <p:childTnLst>
                              <p:par>
                                <p:cTn id="197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835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750" fill="hold"/>
                                        <p:tgtEl>
                                          <p:spTgt spid="835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0"/>
                            </p:stCondLst>
                            <p:childTnLst>
                              <p:par>
                                <p:cTn id="2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000"/>
                            </p:stCondLst>
                            <p:childTnLst>
                              <p:par>
                                <p:cTn id="205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750" fill="hold"/>
                                        <p:tgtEl>
                                          <p:spTgt spid="835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750" fill="hold"/>
                                        <p:tgtEl>
                                          <p:spTgt spid="835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" fill="hold"/>
                                        <p:tgtEl>
                                          <p:spTgt spid="835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" fill="hold"/>
                                        <p:tgtEl>
                                          <p:spTgt spid="835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75" fill="hold"/>
                                        <p:tgtEl>
                                          <p:spTgt spid="835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" fill="hold"/>
                                        <p:tgtEl>
                                          <p:spTgt spid="835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75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75"/>
                            </p:stCondLst>
                            <p:childTnLst>
                              <p:par>
                                <p:cTn id="22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" fill="hold"/>
                                        <p:tgtEl>
                                          <p:spTgt spid="835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" fill="hold"/>
                                        <p:tgtEl>
                                          <p:spTgt spid="835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75" fill="hold"/>
                                        <p:tgtEl>
                                          <p:spTgt spid="835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75" fill="hold"/>
                                        <p:tgtEl>
                                          <p:spTgt spid="835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50"/>
                            </p:stCondLst>
                            <p:childTnLst>
                              <p:par>
                                <p:cTn id="231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1000" fill="hold"/>
                                        <p:tgtEl>
                                          <p:spTgt spid="835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1000" fill="hold"/>
                                        <p:tgtEl>
                                          <p:spTgt spid="835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75" fill="hold"/>
                                        <p:tgtEl>
                                          <p:spTgt spid="83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75" fill="hold"/>
                                        <p:tgtEl>
                                          <p:spTgt spid="83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" fill="hold"/>
                                        <p:tgtEl>
                                          <p:spTgt spid="835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75" fill="hold"/>
                                        <p:tgtEl>
                                          <p:spTgt spid="835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75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75"/>
                            </p:stCondLst>
                            <p:childTnLst>
                              <p:par>
                                <p:cTn id="25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75" fill="hold"/>
                                        <p:tgtEl>
                                          <p:spTgt spid="835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75" fill="hold"/>
                                        <p:tgtEl>
                                          <p:spTgt spid="835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" fill="hold"/>
                                        <p:tgtEl>
                                          <p:spTgt spid="835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75" fill="hold"/>
                                        <p:tgtEl>
                                          <p:spTgt spid="835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150"/>
                            </p:stCondLst>
                            <p:childTnLst>
                              <p:par>
                                <p:cTn id="257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1000" fill="hold"/>
                                        <p:tgtEl>
                                          <p:spTgt spid="835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1000" fill="hold"/>
                                        <p:tgtEl>
                                          <p:spTgt spid="835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1000" fill="hold"/>
                                        <p:tgtEl>
                                          <p:spTgt spid="83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1000" fill="hold"/>
                                        <p:tgtEl>
                                          <p:spTgt spid="83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75" fill="hold"/>
                                        <p:tgtEl>
                                          <p:spTgt spid="83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75" fill="hold"/>
                                        <p:tgtEl>
                                          <p:spTgt spid="83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75" fill="hold"/>
                                        <p:tgtEl>
                                          <p:spTgt spid="835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75" fill="hold"/>
                                        <p:tgtEl>
                                          <p:spTgt spid="835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75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75"/>
                            </p:stCondLst>
                            <p:childTnLst>
                              <p:par>
                                <p:cTn id="28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75" fill="hold"/>
                                        <p:tgtEl>
                                          <p:spTgt spid="83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75" fill="hold"/>
                                        <p:tgtEl>
                                          <p:spTgt spid="83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75" fill="hold"/>
                                        <p:tgtEl>
                                          <p:spTgt spid="835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75" fill="hold"/>
                                        <p:tgtEl>
                                          <p:spTgt spid="835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150"/>
                            </p:stCondLst>
                            <p:childTnLst>
                              <p:par>
                                <p:cTn id="292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1000" fill="hold"/>
                                        <p:tgtEl>
                                          <p:spTgt spid="835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1000" fill="hold"/>
                                        <p:tgtEl>
                                          <p:spTgt spid="835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75" fill="hold"/>
                                        <p:tgtEl>
                                          <p:spTgt spid="835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75" fill="hold"/>
                                        <p:tgtEl>
                                          <p:spTgt spid="835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75" fill="hold"/>
                                        <p:tgtEl>
                                          <p:spTgt spid="835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75" fill="hold"/>
                                        <p:tgtEl>
                                          <p:spTgt spid="835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75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75"/>
                            </p:stCondLst>
                            <p:childTnLst>
                              <p:par>
                                <p:cTn id="31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75" fill="hold"/>
                                        <p:tgtEl>
                                          <p:spTgt spid="835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75" fill="hold"/>
                                        <p:tgtEl>
                                          <p:spTgt spid="835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75" fill="hold"/>
                                        <p:tgtEl>
                                          <p:spTgt spid="835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75" fill="hold"/>
                                        <p:tgtEl>
                                          <p:spTgt spid="835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150"/>
                            </p:stCondLst>
                            <p:childTnLst>
                              <p:par>
                                <p:cTn id="318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1000" fill="hold"/>
                                        <p:tgtEl>
                                          <p:spTgt spid="835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1000" fill="hold"/>
                                        <p:tgtEl>
                                          <p:spTgt spid="835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bldLvl="0" animBg="1" autoUpdateAnimBg="0"/>
      <p:bldP spid="835588" grpId="0" bldLvl="0" animBg="1" autoUpdateAnimBg="0"/>
      <p:bldP spid="835589" grpId="0" autoUpdateAnimBg="0"/>
      <p:bldP spid="835590" grpId="0" autoUpdateAnimBg="0"/>
      <p:bldP spid="835591" grpId="0" autoUpdateAnimBg="0"/>
      <p:bldP spid="835592" grpId="0" autoUpdateAnimBg="0"/>
      <p:bldP spid="835593" grpId="0" autoUpdateAnimBg="0"/>
      <p:bldP spid="835594" grpId="0" autoUpdateAnimBg="0"/>
      <p:bldP spid="835595" grpId="0" autoUpdateAnimBg="0"/>
      <p:bldP spid="835596" grpId="0" autoUpdateAnimBg="0"/>
      <p:bldP spid="835597" grpId="0" autoUpdateAnimBg="0"/>
      <p:bldP spid="835603" grpId="0" animBg="1" autoUpdateAnimBg="0"/>
      <p:bldP spid="835604" grpId="0" autoUpdateAnimBg="0"/>
      <p:bldP spid="835605" grpId="0" animBg="1"/>
      <p:bldP spid="835613" grpId="0" animBg="1" autoUpdateAnimBg="0"/>
      <p:bldP spid="835623" grpId="0" animBg="1" autoUpdateAnimBg="0"/>
      <p:bldP spid="835634" grpId="0" animBg="1" autoUpdateAnimBg="0"/>
      <p:bldP spid="835635" grpId="0" animBg="1"/>
      <p:bldP spid="835636" grpId="0" animBg="1" autoUpdateAnimBg="0"/>
      <p:bldP spid="835637" grpId="0" animBg="1" autoUpdateAnimBg="0"/>
      <p:bldP spid="835646" grpId="0" animBg="1" autoUpdateAnimBg="0"/>
      <p:bldP spid="835647" grpId="0" animBg="1"/>
      <p:bldP spid="835648" grpId="0" animBg="1" autoUpdateAnimBg="0"/>
      <p:bldP spid="835649" grpId="0" animBg="1" autoUpdateAnimBg="0"/>
      <p:bldP spid="835657" grpId="0" animBg="1" autoUpdateAnimBg="0"/>
      <p:bldP spid="835667" grpId="0" animBg="1" autoUpdateAnimBg="0"/>
      <p:bldP spid="835679" grpId="0" animBg="1" autoUpdateAnimBg="0"/>
      <p:bldP spid="835693" grpId="0" animBg="1" autoUpdateAnimBg="0"/>
      <p:bldP spid="835694" grpId="0" animBg="1"/>
      <p:bldP spid="835695" grpId="0" animBg="1" autoUpdateAnimBg="0"/>
      <p:bldP spid="835696" grpId="0" animBg="1" autoUpdateAnimBg="0"/>
      <p:bldP spid="835707" grpId="0" animBg="1" autoUpdateAnimBg="0"/>
      <p:bldP spid="835708" grpId="0" animBg="1"/>
      <p:bldP spid="835709" grpId="0" animBg="1" autoUpdateAnimBg="0"/>
      <p:bldP spid="835710" grpId="0" animBg="1" autoUpdateAnimBg="0"/>
      <p:bldP spid="835720" grpId="0" animBg="1" autoUpdateAnimBg="0"/>
      <p:bldP spid="835732" grpId="0" animBg="1" autoUpdateAnimBg="0"/>
      <p:bldP spid="835733" grpId="0" animBg="1"/>
      <p:bldP spid="835734" grpId="0" animBg="1" autoUpdateAnimBg="0"/>
      <p:bldP spid="835735" grpId="0" animBg="1" autoUpdateAnimBg="0"/>
      <p:bldP spid="835744" grpId="0" animBg="1" autoUpdateAnimBg="0"/>
      <p:bldP spid="835745" grpId="0" animBg="1"/>
      <p:bldP spid="835746" grpId="0" animBg="1" autoUpdateAnimBg="0"/>
      <p:bldP spid="83574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E0E17A-E6F0-4AF1-91BA-C787350CFFA8}" type="datetime7">
              <a:rPr lang="zh-CN" altLang="en-US" smtClean="0"/>
            </a:fld>
            <a:endParaRPr lang="en-US" altLang="zh-CN"/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6DEAED-F4D6-41F2-B33F-9C1E60086F44}" type="slidenum">
              <a:rPr lang="zh-CN" altLang="en-US" smtClean="0"/>
            </a:fld>
            <a:endParaRPr lang="en-US" altLang="zh-CN"/>
          </a:p>
        </p:txBody>
      </p:sp>
      <p:sp>
        <p:nvSpPr>
          <p:cNvPr id="836610" name="Text Box 2"/>
          <p:cNvSpPr txBox="1">
            <a:spLocks noChangeArrowheads="1"/>
          </p:cNvSpPr>
          <p:nvPr/>
        </p:nvSpPr>
        <p:spPr bwMode="auto">
          <a:xfrm>
            <a:off x="1258888" y="476250"/>
            <a:ext cx="72723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3600" b="1">
                <a:latin typeface="宋体" panose="02010600030101010101" pitchFamily="2" charset="-122"/>
              </a:rPr>
              <a:t>中缀表达式转换为后缀表达式</a:t>
            </a:r>
            <a:r>
              <a:rPr kumimoji="1" lang="en-US" altLang="zh-CN" sz="3600" b="1">
                <a:latin typeface="宋体" panose="02010600030101010101" pitchFamily="2" charset="-122"/>
              </a:rPr>
              <a:t>:</a:t>
            </a:r>
            <a:endParaRPr kumimoji="1" lang="en-US" altLang="zh-CN" sz="3600" b="1">
              <a:latin typeface="宋体" panose="02010600030101010101" pitchFamily="2" charset="-122"/>
            </a:endParaRPr>
          </a:p>
        </p:txBody>
      </p:sp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468313" y="1700213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假设中缀表达式只含</a:t>
            </a:r>
            <a:r>
              <a:rPr kumimoji="1" lang="en-US" altLang="zh-CN" sz="2400" b="1">
                <a:latin typeface="宋体" panose="02010600030101010101" pitchFamily="2" charset="-122"/>
              </a:rPr>
              <a:t>+</a:t>
            </a:r>
            <a:r>
              <a:rPr kumimoji="1" lang="zh-CN" altLang="en-US" sz="2400" b="1">
                <a:latin typeface="宋体" panose="02010600030101010101" pitchFamily="2" charset="-122"/>
              </a:rPr>
              <a:t>、</a:t>
            </a:r>
            <a:r>
              <a:rPr kumimoji="1" lang="en-US" altLang="zh-CN" sz="2400" b="1">
                <a:latin typeface="宋体" panose="02010600030101010101" pitchFamily="2" charset="-122"/>
              </a:rPr>
              <a:t>-</a:t>
            </a:r>
            <a:r>
              <a:rPr kumimoji="1" lang="zh-CN" altLang="en-US" sz="2400" b="1">
                <a:latin typeface="宋体" panose="02010600030101010101" pitchFamily="2" charset="-122"/>
              </a:rPr>
              <a:t>、*、</a:t>
            </a:r>
            <a:r>
              <a:rPr kumimoji="1" lang="en-US" altLang="zh-CN" sz="2400" b="1">
                <a:latin typeface="宋体" panose="02010600030101010101" pitchFamily="2" charset="-122"/>
              </a:rPr>
              <a:t>/</a:t>
            </a:r>
            <a:r>
              <a:rPr kumimoji="1" lang="zh-CN" altLang="en-US" sz="2400" b="1">
                <a:latin typeface="宋体" panose="02010600030101010101" pitchFamily="2" charset="-122"/>
              </a:rPr>
              <a:t>四种运算符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6612" name="Text Box 4"/>
          <p:cNvSpPr txBox="1">
            <a:spLocks noChangeArrowheads="1"/>
          </p:cNvSpPr>
          <p:nvPr/>
        </p:nvSpPr>
        <p:spPr bwMode="auto">
          <a:xfrm>
            <a:off x="0" y="3022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⑴</a:t>
            </a:r>
            <a:r>
              <a:rPr kumimoji="1" lang="zh-CN" altLang="en-US" sz="2400" b="1">
                <a:latin typeface="宋体" panose="02010600030101010101" pitchFamily="2" charset="-122"/>
              </a:rPr>
              <a:t>优先级的规定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6613" name="AutoShape 5"/>
          <p:cNvSpPr/>
          <p:nvPr/>
        </p:nvSpPr>
        <p:spPr bwMode="auto">
          <a:xfrm>
            <a:off x="2743200" y="27178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6614" name="Text Box 6"/>
          <p:cNvSpPr txBox="1">
            <a:spLocks noChangeArrowheads="1"/>
          </p:cNvSpPr>
          <p:nvPr/>
        </p:nvSpPr>
        <p:spPr bwMode="auto">
          <a:xfrm>
            <a:off x="2971800" y="25654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panose="0202050305040509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latin typeface="Times New Roman" panose="02020503050405090304" pitchFamily="18" charset="0"/>
              </a:rPr>
              <a:t>”</a:t>
            </a:r>
            <a:r>
              <a:rPr kumimoji="1" lang="zh-CN" altLang="en-US" sz="2400" b="1">
                <a:latin typeface="宋体" panose="02010600030101010101" pitchFamily="2" charset="-122"/>
              </a:rPr>
              <a:t>高于</a:t>
            </a:r>
            <a:r>
              <a:rPr kumimoji="1" lang="en-US" altLang="zh-CN" sz="2400" b="1">
                <a:latin typeface="宋体" panose="02010600030101010101" pitchFamily="2" charset="-122"/>
              </a:rPr>
              <a:t>(&gt;)</a:t>
            </a:r>
            <a:r>
              <a:rPr kumimoji="1" lang="zh-CN" altLang="en-US" sz="2400" b="1">
                <a:latin typeface="宋体" panose="02010600030101010101" pitchFamily="2" charset="-122"/>
              </a:rPr>
              <a:t>它左边任何运算符</a:t>
            </a:r>
            <a:r>
              <a:rPr kumimoji="1" lang="en-US" altLang="zh-CN" sz="2400" b="1">
                <a:latin typeface="宋体" panose="02010600030101010101" pitchFamily="2" charset="-122"/>
              </a:rPr>
              <a:t>,</a:t>
            </a:r>
            <a:r>
              <a:rPr kumimoji="1" lang="zh-CN" altLang="en-US" sz="2400" b="1">
                <a:latin typeface="宋体" panose="02010600030101010101" pitchFamily="2" charset="-122"/>
              </a:rPr>
              <a:t>低于</a:t>
            </a:r>
            <a:r>
              <a:rPr kumimoji="1" lang="en-US" altLang="zh-CN" sz="2400" b="1">
                <a:latin typeface="宋体" panose="02010600030101010101" pitchFamily="2" charset="-122"/>
              </a:rPr>
              <a:t>(&lt;)</a:t>
            </a:r>
            <a:r>
              <a:rPr kumimoji="1" lang="zh-CN" altLang="en-US" sz="2400" b="1">
                <a:latin typeface="宋体" panose="02010600030101010101" pitchFamily="2" charset="-122"/>
              </a:rPr>
              <a:t>右边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6615" name="Text Box 7"/>
          <p:cNvSpPr txBox="1">
            <a:spLocks noChangeArrowheads="1"/>
          </p:cNvSpPr>
          <p:nvPr/>
        </p:nvSpPr>
        <p:spPr bwMode="auto">
          <a:xfrm>
            <a:off x="2968625" y="30988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panose="0202050305040509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latin typeface="Times New Roman" panose="02020503050405090304" pitchFamily="18" charset="0"/>
              </a:rPr>
              <a:t>”</a:t>
            </a:r>
            <a:r>
              <a:rPr kumimoji="1" lang="en-US" altLang="zh-CN" sz="2400" b="1">
                <a:latin typeface="宋体" panose="02010600030101010101" pitchFamily="2" charset="-122"/>
              </a:rPr>
              <a:t> &lt; </a:t>
            </a:r>
            <a:r>
              <a:rPr kumimoji="1" lang="zh-CN" altLang="en-US" sz="2400" b="1">
                <a:latin typeface="宋体" panose="02010600030101010101" pitchFamily="2" charset="-122"/>
              </a:rPr>
              <a:t>它左边任何运算符</a:t>
            </a:r>
            <a:r>
              <a:rPr kumimoji="1" lang="en-US" altLang="zh-CN" sz="2400" b="1">
                <a:latin typeface="宋体" panose="02010600030101010101" pitchFamily="2" charset="-122"/>
              </a:rPr>
              <a:t>,&gt;</a:t>
            </a:r>
            <a:r>
              <a:rPr kumimoji="1" lang="zh-CN" altLang="en-US" sz="2400" b="1">
                <a:latin typeface="宋体" panose="02010600030101010101" pitchFamily="2" charset="-122"/>
              </a:rPr>
              <a:t>它右边运算符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6616" name="Text Box 8"/>
          <p:cNvSpPr txBox="1">
            <a:spLocks noChangeArrowheads="1"/>
          </p:cNvSpPr>
          <p:nvPr/>
        </p:nvSpPr>
        <p:spPr bwMode="auto">
          <a:xfrm>
            <a:off x="2971800" y="34798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000" b="1">
                <a:latin typeface="宋体" panose="02010600030101010101" pitchFamily="2" charset="-122"/>
              </a:rPr>
              <a:t>+</a:t>
            </a:r>
            <a:r>
              <a:rPr kumimoji="1" lang="zh-CN" altLang="en-US" sz="2000" b="1">
                <a:latin typeface="宋体" panose="02010600030101010101" pitchFamily="2" charset="-122"/>
              </a:rPr>
              <a:t>、</a:t>
            </a:r>
            <a:r>
              <a:rPr kumimoji="1" lang="en-US" altLang="zh-CN" sz="2000" b="1">
                <a:latin typeface="宋体" panose="02010600030101010101" pitchFamily="2" charset="-122"/>
              </a:rPr>
              <a:t>-</a:t>
            </a:r>
            <a:r>
              <a:rPr kumimoji="1" lang="zh-CN" altLang="en-US" sz="2000" b="1">
                <a:latin typeface="宋体" panose="02010600030101010101" pitchFamily="2" charset="-122"/>
              </a:rPr>
              <a:t>、*、</a:t>
            </a:r>
            <a:r>
              <a:rPr kumimoji="1" lang="en-US" altLang="zh-CN" sz="2000" b="1">
                <a:latin typeface="宋体" panose="02010600030101010101" pitchFamily="2" charset="-122"/>
              </a:rPr>
              <a:t>/</a:t>
            </a:r>
            <a:r>
              <a:rPr kumimoji="1" lang="zh-CN" altLang="en-US" sz="2400" b="1">
                <a:latin typeface="宋体" panose="02010600030101010101" pitchFamily="2" charset="-122"/>
              </a:rPr>
              <a:t>按常规优先级运算</a:t>
            </a:r>
            <a:r>
              <a:rPr kumimoji="1" lang="en-US" altLang="zh-CN" sz="2400" b="1">
                <a:latin typeface="宋体" panose="02010600030101010101" pitchFamily="2" charset="-122"/>
              </a:rPr>
              <a:t>,</a:t>
            </a:r>
            <a:r>
              <a:rPr kumimoji="1" lang="zh-CN" altLang="en-US" sz="2400" b="1">
                <a:latin typeface="宋体" panose="02010600030101010101" pitchFamily="2" charset="-122"/>
              </a:rPr>
              <a:t>同级由左至右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6617" name="Text Box 9"/>
          <p:cNvSpPr txBox="1">
            <a:spLocks noChangeArrowheads="1"/>
          </p:cNvSpPr>
          <p:nvPr/>
        </p:nvSpPr>
        <p:spPr bwMode="auto">
          <a:xfrm>
            <a:off x="0" y="4491038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例</a:t>
            </a:r>
            <a:r>
              <a:rPr kumimoji="1" lang="en-US" altLang="zh-CN" sz="2400" b="1">
                <a:latin typeface="宋体" panose="02010600030101010101" pitchFamily="2" charset="-122"/>
              </a:rPr>
              <a:t>: a * (b + c) / d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6618" name="Text Box 10"/>
          <p:cNvSpPr txBox="1">
            <a:spLocks noChangeArrowheads="1"/>
          </p:cNvSpPr>
          <p:nvPr/>
        </p:nvSpPr>
        <p:spPr bwMode="auto">
          <a:xfrm>
            <a:off x="3276600" y="4491038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则</a:t>
            </a:r>
            <a:r>
              <a:rPr kumimoji="1" lang="zh-CN" altLang="en-US" sz="2400" b="1">
                <a:latin typeface="Times New Roman" panose="0202050305040509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latin typeface="Times New Roman" panose="02020503050405090304" pitchFamily="18" charset="0"/>
              </a:rPr>
              <a:t>”</a:t>
            </a:r>
            <a:r>
              <a:rPr kumimoji="1" lang="en-US" altLang="zh-CN" sz="2400" b="1">
                <a:latin typeface="宋体" panose="02010600030101010101" pitchFamily="2" charset="-122"/>
              </a:rPr>
              <a:t> &gt; *,</a:t>
            </a:r>
            <a:r>
              <a:rPr kumimoji="1" lang="zh-CN" altLang="en-US" sz="2400" b="1">
                <a:latin typeface="宋体" panose="02010600030101010101" pitchFamily="2" charset="-122"/>
              </a:rPr>
              <a:t>但</a:t>
            </a:r>
            <a:r>
              <a:rPr kumimoji="1" lang="zh-CN" altLang="en-US" sz="2400" b="1">
                <a:latin typeface="Times New Roman" panose="0202050305040509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latin typeface="Times New Roman" panose="02020503050405090304" pitchFamily="18" charset="0"/>
              </a:rPr>
              <a:t>”</a:t>
            </a:r>
            <a:r>
              <a:rPr kumimoji="1" lang="en-US" altLang="zh-CN" sz="2400" b="1">
                <a:latin typeface="宋体" panose="02010600030101010101" pitchFamily="2" charset="-122"/>
              </a:rPr>
              <a:t> &lt; +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6619" name="Text Box 11"/>
          <p:cNvSpPr txBox="1">
            <a:spLocks noChangeArrowheads="1"/>
          </p:cNvSpPr>
          <p:nvPr/>
        </p:nvSpPr>
        <p:spPr bwMode="auto">
          <a:xfrm>
            <a:off x="3276600" y="5013325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而</a:t>
            </a:r>
            <a:r>
              <a:rPr kumimoji="1" lang="zh-CN" altLang="en-US" sz="2400" b="1">
                <a:latin typeface="Times New Roman" panose="0202050305040509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latin typeface="Times New Roman" panose="02020503050405090304" pitchFamily="18" charset="0"/>
              </a:rPr>
              <a:t>”</a:t>
            </a:r>
            <a:r>
              <a:rPr kumimoji="1" lang="en-US" altLang="zh-CN" sz="2400" b="1">
                <a:latin typeface="宋体" panose="02010600030101010101" pitchFamily="2" charset="-122"/>
              </a:rPr>
              <a:t> &lt; +,</a:t>
            </a:r>
            <a:r>
              <a:rPr kumimoji="1" lang="zh-CN" altLang="en-US" sz="2400" b="1">
                <a:latin typeface="宋体" panose="02010600030101010101" pitchFamily="2" charset="-122"/>
              </a:rPr>
              <a:t>但</a:t>
            </a:r>
            <a:r>
              <a:rPr kumimoji="1" lang="zh-CN" altLang="en-US" sz="2400" b="1">
                <a:latin typeface="Times New Roman" panose="0202050305040509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latin typeface="Times New Roman" panose="02020503050405090304" pitchFamily="18" charset="0"/>
              </a:rPr>
              <a:t>”</a:t>
            </a:r>
            <a:r>
              <a:rPr kumimoji="1" lang="en-US" altLang="zh-CN" sz="2400" b="1">
                <a:latin typeface="宋体" panose="02010600030101010101" pitchFamily="2" charset="-122"/>
              </a:rPr>
              <a:t> &gt; /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3" name="左箭头 2">
            <a:hlinkClick r:id="rId1" action="ppaction://hlinksldjump"/>
          </p:cNvPr>
          <p:cNvSpPr/>
          <p:nvPr/>
        </p:nvSpPr>
        <p:spPr bwMode="auto">
          <a:xfrm>
            <a:off x="7250113" y="6165304"/>
            <a:ext cx="562247" cy="2160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0" grpId="0" autoUpdateAnimBg="0"/>
      <p:bldP spid="836611" grpId="0" autoUpdateAnimBg="0"/>
      <p:bldP spid="836612" grpId="0" autoUpdateAnimBg="0"/>
      <p:bldP spid="836613" grpId="0" animBg="1"/>
      <p:bldP spid="836614" grpId="0" autoUpdateAnimBg="0"/>
      <p:bldP spid="836615" grpId="0" autoUpdateAnimBg="0"/>
      <p:bldP spid="836616" grpId="0" autoUpdateAnimBg="0"/>
      <p:bldP spid="836617" grpId="0" autoUpdateAnimBg="0"/>
      <p:bldP spid="836618" grpId="0" autoUpdateAnimBg="0"/>
      <p:bldP spid="83661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F166A1-2DB2-4DC3-A287-77D2B62318FF}" type="datetime7">
              <a:rPr lang="zh-CN" altLang="en-US" smtClean="0"/>
            </a:fld>
            <a:endParaRPr lang="en-US" altLang="zh-CN"/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EF6C7F-D102-4FED-99E9-97CC7B260FDC}" type="slidenum">
              <a:rPr lang="zh-CN" altLang="en-US" smtClean="0"/>
            </a:fld>
            <a:endParaRPr lang="en-US" altLang="zh-CN"/>
          </a:p>
        </p:txBody>
      </p:sp>
      <p:sp>
        <p:nvSpPr>
          <p:cNvPr id="8602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35" name="Text Box 3"/>
          <p:cNvSpPr txBox="1">
            <a:spLocks noChangeArrowheads="1"/>
          </p:cNvSpPr>
          <p:nvPr/>
        </p:nvSpPr>
        <p:spPr bwMode="auto">
          <a:xfrm>
            <a:off x="0" y="457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⑵ </a:t>
            </a:r>
            <a:r>
              <a:rPr kumimoji="1" lang="zh-CN" altLang="en-US" sz="2400" b="1">
                <a:latin typeface="宋体" panose="02010600030101010101" pitchFamily="2" charset="-122"/>
              </a:rPr>
              <a:t>转换原则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7636" name="Text Box 4"/>
          <p:cNvSpPr txBox="1">
            <a:spLocks noChangeArrowheads="1"/>
          </p:cNvSpPr>
          <p:nvPr/>
        </p:nvSpPr>
        <p:spPr bwMode="auto">
          <a:xfrm>
            <a:off x="1692275" y="457200"/>
            <a:ext cx="745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</a:t>
            </a:r>
            <a:r>
              <a:rPr kumimoji="1" lang="en-US" altLang="zh-CN" sz="2400" b="1">
                <a:latin typeface="宋体" panose="02010600030101010101" pitchFamily="2" charset="-122"/>
              </a:rPr>
              <a:t>(8+3*6)/(2+3*5-4) = 8 3 6 * + 2 3 5 * + 4 - /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7637" name="Text Box 5"/>
          <p:cNvSpPr txBox="1">
            <a:spLocks noChangeArrowheads="1"/>
          </p:cNvSpPr>
          <p:nvPr/>
        </p:nvSpPr>
        <p:spPr bwMode="auto">
          <a:xfrm>
            <a:off x="0" y="9906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 第一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r>
              <a:rPr kumimoji="1" lang="zh-CN" altLang="en-US" sz="2400" b="1">
                <a:latin typeface="宋体" panose="02010600030101010101" pitchFamily="2" charset="-122"/>
              </a:rPr>
              <a:t>从左向右扫描中缀表达式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7638" name="Text Box 6"/>
          <p:cNvSpPr txBox="1">
            <a:spLocks noChangeArrowheads="1"/>
          </p:cNvSpPr>
          <p:nvPr/>
        </p:nvSpPr>
        <p:spPr bwMode="auto">
          <a:xfrm>
            <a:off x="0" y="15240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 第二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r>
              <a:rPr kumimoji="1" lang="zh-CN" altLang="en-US" sz="2400" b="1">
                <a:latin typeface="宋体" panose="02010600030101010101" pitchFamily="2" charset="-122"/>
              </a:rPr>
              <a:t>凡遇到操作数就直接输出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37639" name="Text Box 7"/>
          <p:cNvSpPr txBox="1">
            <a:spLocks noChangeArrowheads="1"/>
          </p:cNvSpPr>
          <p:nvPr/>
        </p:nvSpPr>
        <p:spPr bwMode="auto">
          <a:xfrm>
            <a:off x="0" y="2057400"/>
            <a:ext cx="914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 第三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r>
              <a:rPr kumimoji="1" lang="zh-CN" altLang="en-US" sz="2400" b="1">
                <a:latin typeface="宋体" panose="02010600030101010101" pitchFamily="2" charset="-122"/>
              </a:rPr>
              <a:t>凡遇到运算符与栈顶运算符比较优先级</a:t>
            </a:r>
            <a:r>
              <a:rPr kumimoji="1" lang="en-US" altLang="zh-CN" sz="1600" b="1">
                <a:latin typeface="宋体" panose="02010600030101010101" pitchFamily="2" charset="-122"/>
              </a:rPr>
              <a:t>(</a:t>
            </a:r>
            <a:r>
              <a:rPr kumimoji="1" lang="zh-CN" altLang="en-US" sz="1600" b="1">
                <a:latin typeface="宋体" panose="02010600030101010101" pitchFamily="2" charset="-122"/>
              </a:rPr>
              <a:t>第一个运算符直接进栈</a:t>
            </a:r>
            <a:r>
              <a:rPr kumimoji="1" lang="en-US" altLang="zh-CN" sz="1600" b="1">
                <a:latin typeface="宋体" panose="02010600030101010101" pitchFamily="2" charset="-122"/>
              </a:rPr>
              <a:t>)</a:t>
            </a:r>
            <a:endParaRPr kumimoji="1" lang="en-US" altLang="zh-CN" sz="1600" b="1">
              <a:latin typeface="宋体" panose="02010600030101010101" pitchFamily="2" charset="-122"/>
            </a:endParaRPr>
          </a:p>
        </p:txBody>
      </p:sp>
      <p:sp>
        <p:nvSpPr>
          <p:cNvPr id="837640" name="AutoShape 8"/>
          <p:cNvSpPr/>
          <p:nvPr/>
        </p:nvSpPr>
        <p:spPr bwMode="auto">
          <a:xfrm>
            <a:off x="533400" y="27432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7641" name="Text Box 9"/>
          <p:cNvSpPr txBox="1">
            <a:spLocks noChangeArrowheads="1"/>
          </p:cNvSpPr>
          <p:nvPr/>
        </p:nvSpPr>
        <p:spPr bwMode="auto">
          <a:xfrm>
            <a:off x="762000" y="2590800"/>
            <a:ext cx="70789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新运算符 </a:t>
            </a:r>
            <a:r>
              <a:rPr kumimoji="1" lang="en-US" altLang="zh-CN" sz="2400" b="1">
                <a:latin typeface="宋体" panose="02010600030101010101" pitchFamily="2" charset="-122"/>
              </a:rPr>
              <a:t>&gt; </a:t>
            </a:r>
            <a:r>
              <a:rPr kumimoji="1" lang="zh-CN" altLang="en-US" sz="2400" b="1">
                <a:latin typeface="宋体" panose="02010600030101010101" pitchFamily="2" charset="-122"/>
              </a:rPr>
              <a:t>栈顶运算符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r>
              <a:rPr kumimoji="1" lang="zh-CN" altLang="en-US" sz="2400" b="1">
                <a:latin typeface="宋体" panose="02010600030101010101" pitchFamily="2" charset="-122"/>
              </a:rPr>
              <a:t>新运算符进栈</a:t>
            </a:r>
            <a:r>
              <a:rPr kumimoji="1" lang="en-US" altLang="zh-CN" sz="20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kumimoji="1" lang="zh-CN" altLang="en-US" sz="20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一个栈</a:t>
            </a:r>
            <a:r>
              <a:rPr kumimoji="1" lang="en-US" altLang="zh-CN" sz="20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)</a:t>
            </a:r>
            <a:endParaRPr kumimoji="1" lang="en-US" altLang="zh-CN" sz="2000" b="1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837642" name="Text Box 10"/>
          <p:cNvSpPr txBox="1">
            <a:spLocks noChangeArrowheads="1"/>
          </p:cNvSpPr>
          <p:nvPr/>
        </p:nvSpPr>
        <p:spPr bwMode="auto">
          <a:xfrm>
            <a:off x="762000" y="3124200"/>
            <a:ext cx="7697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相同或 </a:t>
            </a:r>
            <a:r>
              <a:rPr kumimoji="1" lang="en-US" altLang="zh-CN" sz="2400" b="1">
                <a:latin typeface="宋体" panose="02010600030101010101" pitchFamily="2" charset="-122"/>
              </a:rPr>
              <a:t>&lt;: </a:t>
            </a:r>
            <a:r>
              <a:rPr kumimoji="1" lang="zh-CN" altLang="en-US" sz="2400" b="1">
                <a:latin typeface="宋体" panose="02010600030101010101" pitchFamily="2" charset="-122"/>
              </a:rPr>
              <a:t>栈顶运算符输出并退栈，新运算符进栈</a:t>
            </a:r>
            <a:endParaRPr kumimoji="1" lang="zh-CN" altLang="en-US" sz="1600" b="1">
              <a:latin typeface="宋体" panose="02010600030101010101" pitchFamily="2" charset="-122"/>
            </a:endParaRPr>
          </a:p>
        </p:txBody>
      </p:sp>
      <p:sp>
        <p:nvSpPr>
          <p:cNvPr id="837643" name="Text Box 11"/>
          <p:cNvSpPr txBox="1">
            <a:spLocks noChangeArrowheads="1"/>
          </p:cNvSpPr>
          <p:nvPr/>
        </p:nvSpPr>
        <p:spPr bwMode="auto">
          <a:xfrm>
            <a:off x="762000" y="36576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若为</a:t>
            </a:r>
            <a:r>
              <a:rPr kumimoji="1" lang="zh-CN" altLang="en-US" sz="2400" b="1">
                <a:latin typeface="Times New Roman" panose="02020503050405090304" pitchFamily="18" charset="0"/>
              </a:rPr>
              <a:t>“</a:t>
            </a:r>
            <a:r>
              <a:rPr kumimoji="1" lang="en-US" altLang="zh-CN" sz="2400" b="1"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latin typeface="Times New Roman" panose="02020503050405090304" pitchFamily="18" charset="0"/>
              </a:rPr>
              <a:t>”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r>
              <a:rPr kumimoji="1" lang="zh-CN" altLang="en-US" sz="2400" b="1">
                <a:latin typeface="宋体" panose="02010600030101010101" pitchFamily="2" charset="-122"/>
              </a:rPr>
              <a:t>则比较到在栈顶遇到对应的</a:t>
            </a:r>
            <a:r>
              <a:rPr kumimoji="1" lang="zh-CN" altLang="en-US" sz="2000" b="1">
                <a:latin typeface="Times New Roman" panose="02020503050405090304" pitchFamily="18" charset="0"/>
              </a:rPr>
              <a:t>“</a:t>
            </a:r>
            <a:r>
              <a:rPr kumimoji="1" lang="en-US" altLang="zh-CN" sz="2000" b="1">
                <a:latin typeface="宋体" panose="02010600030101010101" pitchFamily="2" charset="-122"/>
              </a:rPr>
              <a:t>(</a:t>
            </a:r>
            <a:r>
              <a:rPr kumimoji="1" lang="en-US" altLang="zh-CN" sz="2000" b="1">
                <a:latin typeface="Times New Roman" panose="02020503050405090304" pitchFamily="18" charset="0"/>
              </a:rPr>
              <a:t>”</a:t>
            </a:r>
            <a:r>
              <a:rPr kumimoji="1" lang="en-US" altLang="zh-CN" sz="2000" b="1">
                <a:latin typeface="宋体" panose="02010600030101010101" pitchFamily="2" charset="-122"/>
              </a:rPr>
              <a:t>,</a:t>
            </a:r>
            <a:r>
              <a:rPr kumimoji="1" lang="zh-CN" altLang="en-US" sz="2000" b="1">
                <a:latin typeface="宋体" panose="02010600030101010101" pitchFamily="2" charset="-122"/>
              </a:rPr>
              <a:t>弹出即可</a:t>
            </a:r>
            <a:r>
              <a:rPr kumimoji="1" lang="en-US" altLang="zh-CN" sz="2000" b="1">
                <a:latin typeface="宋体" panose="02010600030101010101" pitchFamily="2" charset="-122"/>
              </a:rPr>
              <a:t>,</a:t>
            </a:r>
            <a:r>
              <a:rPr kumimoji="1" lang="en-US" altLang="zh-CN" sz="2000" b="1">
                <a:latin typeface="Times New Roman" panose="02020503050405090304" pitchFamily="18" charset="0"/>
              </a:rPr>
              <a:t>“</a:t>
            </a:r>
            <a:r>
              <a:rPr kumimoji="1" lang="en-US" altLang="zh-CN" sz="2000" b="1">
                <a:latin typeface="宋体" panose="02010600030101010101" pitchFamily="2" charset="-122"/>
              </a:rPr>
              <a:t>)</a:t>
            </a:r>
            <a:r>
              <a:rPr kumimoji="1" lang="en-US" altLang="zh-CN" sz="2000" b="1">
                <a:latin typeface="Times New Roman" panose="02020503050405090304" pitchFamily="18" charset="0"/>
              </a:rPr>
              <a:t>”</a:t>
            </a:r>
            <a:r>
              <a:rPr kumimoji="1" lang="zh-CN" altLang="en-US" sz="2000" b="1">
                <a:latin typeface="宋体" panose="02010600030101010101" pitchFamily="2" charset="-122"/>
              </a:rPr>
              <a:t>不必进栈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837644" name="Text Box 12"/>
          <p:cNvSpPr txBox="1">
            <a:spLocks noChangeArrowheads="1"/>
          </p:cNvSpPr>
          <p:nvPr/>
        </p:nvSpPr>
        <p:spPr bwMode="auto">
          <a:xfrm>
            <a:off x="762000" y="42672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若栈为空，运算符直接进栈</a:t>
            </a:r>
            <a:endParaRPr kumimoji="1" lang="zh-CN" altLang="en-US" sz="1600" b="1">
              <a:latin typeface="宋体" panose="02010600030101010101" pitchFamily="2" charset="-122"/>
            </a:endParaRPr>
          </a:p>
        </p:txBody>
      </p:sp>
      <p:sp>
        <p:nvSpPr>
          <p:cNvPr id="837645" name="Text Box 13"/>
          <p:cNvSpPr txBox="1">
            <a:spLocks noChangeArrowheads="1"/>
          </p:cNvSpPr>
          <p:nvPr/>
        </p:nvSpPr>
        <p:spPr bwMode="auto">
          <a:xfrm>
            <a:off x="0" y="46482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 第四</a:t>
            </a:r>
            <a:r>
              <a:rPr kumimoji="1" lang="en-US" altLang="zh-CN" sz="2400" b="1">
                <a:latin typeface="宋体" panose="02010600030101010101" pitchFamily="2" charset="-122"/>
              </a:rPr>
              <a:t>: </a:t>
            </a:r>
            <a:r>
              <a:rPr kumimoji="1" lang="zh-CN" altLang="en-US" sz="2400" b="1">
                <a:latin typeface="宋体" panose="02010600030101010101" pitchFamily="2" charset="-122"/>
              </a:rPr>
              <a:t>重复</a:t>
            </a:r>
            <a:r>
              <a:rPr kumimoji="1" lang="en-US" altLang="zh-CN" sz="2400" b="1">
                <a:latin typeface="宋体" panose="02010600030101010101" pitchFamily="2" charset="-122"/>
              </a:rPr>
              <a:t>2</a:t>
            </a:r>
            <a:r>
              <a:rPr kumimoji="1" lang="zh-CN" altLang="en-US" sz="2400" b="1">
                <a:latin typeface="宋体" panose="02010600030101010101" pitchFamily="2" charset="-122"/>
              </a:rPr>
              <a:t>到</a:t>
            </a:r>
            <a:r>
              <a:rPr kumimoji="1" lang="en-US" altLang="zh-CN" sz="2400" b="1">
                <a:latin typeface="宋体" panose="02010600030101010101" pitchFamily="2" charset="-122"/>
              </a:rPr>
              <a:t>3</a:t>
            </a:r>
            <a:r>
              <a:rPr kumimoji="1" lang="zh-CN" altLang="en-US" sz="2400" b="1">
                <a:latin typeface="宋体" panose="02010600030101010101" pitchFamily="2" charset="-122"/>
              </a:rPr>
              <a:t>步直到读完中缀表达式</a:t>
            </a:r>
            <a:r>
              <a:rPr kumimoji="1" lang="en-US" altLang="zh-CN" sz="2400" b="1">
                <a:latin typeface="宋体" panose="02010600030101010101" pitchFamily="2" charset="-122"/>
              </a:rPr>
              <a:t>,</a:t>
            </a:r>
            <a:r>
              <a:rPr kumimoji="1" lang="zh-CN" altLang="en-US" sz="2400" b="1">
                <a:latin typeface="宋体" panose="02010600030101010101" pitchFamily="2" charset="-122"/>
              </a:rPr>
              <a:t>将栈中剩余运算符依次</a:t>
            </a:r>
            <a:endParaRPr kumimoji="1" lang="zh-CN" altLang="en-US" sz="2400" b="1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       输出，并直到栈空为止。所得输出序列即为转换结果。</a:t>
            </a:r>
            <a:endParaRPr kumimoji="1" lang="zh-CN" altLang="en-US" sz="16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autoUpdateAnimBg="0"/>
      <p:bldP spid="837636" grpId="0" bldLvl="0" animBg="1" autoUpdateAnimBg="0"/>
      <p:bldP spid="837637" grpId="0" autoUpdateAnimBg="0"/>
      <p:bldP spid="837638" grpId="0" autoUpdateAnimBg="0"/>
      <p:bldP spid="837639" grpId="0" bldLvl="0" animBg="1" autoUpdateAnimBg="0"/>
      <p:bldP spid="837640" grpId="0" animBg="1"/>
      <p:bldP spid="837641" grpId="0" bldLvl="0" animBg="1" autoUpdateAnimBg="0"/>
      <p:bldP spid="837642" grpId="0" autoUpdateAnimBg="0"/>
      <p:bldP spid="837643" grpId="0" autoUpdateAnimBg="0"/>
      <p:bldP spid="837644" grpId="0" autoUpdateAnimBg="0"/>
      <p:bldP spid="83764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592789-D3AF-4AA2-9144-ACF018C6A32A}" type="datetime7">
              <a:rPr lang="zh-CN" altLang="en-US" smtClean="0"/>
            </a:fld>
            <a:endParaRPr lang="en-US" altLang="zh-CN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3B322A-17DA-4BFE-982B-7C6740CEC634}" type="slidenum">
              <a:rPr lang="zh-CN" altLang="en-US" smtClean="0"/>
            </a:fld>
            <a:endParaRPr lang="en-US" altLang="zh-CN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091488" cy="431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ADT5-1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栈的抽象数据类型描述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抽象数据类型 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Stack {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实例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	元素线性表，栈底，栈顶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操作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	Create()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：  创建一个空的栈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：如果栈为空，则返回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，否则返回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false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Comic Sans MS" panose="030F0902030302020204" pitchFamily="66" charset="0"/>
                <a:ea typeface="宋体" panose="02010600030101010101" pitchFamily="2" charset="-122"/>
              </a:rPr>
              <a:t>IsFull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：   如果栈满，则返回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，否则返回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false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	Top()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：     返回栈顶元素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	Add(x)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：   向栈中添加元素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x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	Delete(x)</a:t>
            </a:r>
            <a:r>
              <a:rPr lang="zh-CN" altLang="en-US" sz="2400" dirty="0">
                <a:latin typeface="Comic Sans MS" panose="030F0902030302020204" pitchFamily="66" charset="0"/>
                <a:ea typeface="宋体" panose="02010600030101010101" pitchFamily="2" charset="-122"/>
              </a:rPr>
              <a:t>：删除栈顶元素，并将它传递给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x</a:t>
            </a:r>
            <a:endParaRPr lang="en-US" altLang="zh-CN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5.1 The Abstract Data Type</a:t>
            </a:r>
            <a:endParaRPr lang="zh-CN" altLang="en-US" sz="3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8768EB-B970-48EA-A326-3E14CEC78715}" type="datetime7">
              <a:rPr lang="zh-CN" altLang="en-US" smtClean="0"/>
            </a:fld>
            <a:endParaRPr lang="en-US" altLang="zh-CN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1B3C77-3CC8-4B68-9BFD-66289974DC8B}" type="slidenum">
              <a:rPr lang="zh-CN" altLang="en-US" smtClean="0"/>
            </a:fld>
            <a:endParaRPr lang="en-US" altLang="zh-CN"/>
          </a:p>
        </p:txBody>
      </p:sp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8659" name="Text Box 3"/>
          <p:cNvSpPr txBox="1">
            <a:spLocks noChangeArrowheads="1"/>
          </p:cNvSpPr>
          <p:nvPr/>
        </p:nvSpPr>
        <p:spPr bwMode="auto">
          <a:xfrm>
            <a:off x="395288" y="0"/>
            <a:ext cx="7529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 </a:t>
            </a:r>
            <a:r>
              <a:rPr kumimoji="1" lang="en-US" altLang="zh-CN" sz="2400" b="1">
                <a:latin typeface="宋体" panose="02010600030101010101" pitchFamily="2" charset="-122"/>
              </a:rPr>
              <a:t>(8+3*6)/(2+3*5-4) = 8 3 6 * + 2 3 5 * + 4 - /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8660" name="Text Box 4"/>
          <p:cNvSpPr txBox="1">
            <a:spLocks noChangeArrowheads="1"/>
          </p:cNvSpPr>
          <p:nvPr/>
        </p:nvSpPr>
        <p:spPr bwMode="auto">
          <a:xfrm>
            <a:off x="1219200" y="533400"/>
            <a:ext cx="510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中缀式中各符号    栈中运算符    输出序列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8661" name="Text Box 5"/>
          <p:cNvSpPr txBox="1">
            <a:spLocks noChangeArrowheads="1"/>
          </p:cNvSpPr>
          <p:nvPr/>
        </p:nvSpPr>
        <p:spPr bwMode="auto">
          <a:xfrm>
            <a:off x="1905000" y="838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2" name="Text Box 6"/>
          <p:cNvSpPr txBox="1">
            <a:spLocks noChangeArrowheads="1"/>
          </p:cNvSpPr>
          <p:nvPr/>
        </p:nvSpPr>
        <p:spPr bwMode="auto">
          <a:xfrm>
            <a:off x="3733800" y="838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3" name="Text Box 7"/>
          <p:cNvSpPr txBox="1">
            <a:spLocks noChangeArrowheads="1"/>
          </p:cNvSpPr>
          <p:nvPr/>
        </p:nvSpPr>
        <p:spPr bwMode="auto">
          <a:xfrm>
            <a:off x="1905000" y="106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4" name="Text Box 8"/>
          <p:cNvSpPr txBox="1">
            <a:spLocks noChangeArrowheads="1"/>
          </p:cNvSpPr>
          <p:nvPr/>
        </p:nvSpPr>
        <p:spPr bwMode="auto">
          <a:xfrm>
            <a:off x="3733800" y="106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5" name="Text Box 9"/>
          <p:cNvSpPr txBox="1">
            <a:spLocks noChangeArrowheads="1"/>
          </p:cNvSpPr>
          <p:nvPr/>
        </p:nvSpPr>
        <p:spPr bwMode="auto">
          <a:xfrm>
            <a:off x="4953000" y="106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6" name="Text Box 10"/>
          <p:cNvSpPr txBox="1">
            <a:spLocks noChangeArrowheads="1"/>
          </p:cNvSpPr>
          <p:nvPr/>
        </p:nvSpPr>
        <p:spPr bwMode="auto">
          <a:xfrm>
            <a:off x="1905000" y="1295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7" name="Text Box 11"/>
          <p:cNvSpPr txBox="1">
            <a:spLocks noChangeArrowheads="1"/>
          </p:cNvSpPr>
          <p:nvPr/>
        </p:nvSpPr>
        <p:spPr bwMode="auto">
          <a:xfrm>
            <a:off x="3733800" y="1295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8" name="Text Box 12"/>
          <p:cNvSpPr txBox="1">
            <a:spLocks noChangeArrowheads="1"/>
          </p:cNvSpPr>
          <p:nvPr/>
        </p:nvSpPr>
        <p:spPr bwMode="auto">
          <a:xfrm>
            <a:off x="4953000" y="1295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69" name="Text Box 13"/>
          <p:cNvSpPr txBox="1">
            <a:spLocks noChangeArrowheads="1"/>
          </p:cNvSpPr>
          <p:nvPr/>
        </p:nvSpPr>
        <p:spPr bwMode="auto">
          <a:xfrm>
            <a:off x="1905000" y="1524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0" name="Text Box 14"/>
          <p:cNvSpPr txBox="1">
            <a:spLocks noChangeArrowheads="1"/>
          </p:cNvSpPr>
          <p:nvPr/>
        </p:nvSpPr>
        <p:spPr bwMode="auto">
          <a:xfrm>
            <a:off x="3733800" y="1524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1" name="Text Box 15"/>
          <p:cNvSpPr txBox="1">
            <a:spLocks noChangeArrowheads="1"/>
          </p:cNvSpPr>
          <p:nvPr/>
        </p:nvSpPr>
        <p:spPr bwMode="auto">
          <a:xfrm>
            <a:off x="4953000" y="1524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2" name="Text Box 16"/>
          <p:cNvSpPr txBox="1">
            <a:spLocks noChangeArrowheads="1"/>
          </p:cNvSpPr>
          <p:nvPr/>
        </p:nvSpPr>
        <p:spPr bwMode="auto">
          <a:xfrm>
            <a:off x="1905000" y="1752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*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8673" name="Text Box 17"/>
          <p:cNvSpPr txBox="1">
            <a:spLocks noChangeArrowheads="1"/>
          </p:cNvSpPr>
          <p:nvPr/>
        </p:nvSpPr>
        <p:spPr bwMode="auto">
          <a:xfrm>
            <a:off x="3733800" y="1752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(+*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4" name="Text Box 18"/>
          <p:cNvSpPr txBox="1">
            <a:spLocks noChangeArrowheads="1"/>
          </p:cNvSpPr>
          <p:nvPr/>
        </p:nvSpPr>
        <p:spPr bwMode="auto">
          <a:xfrm>
            <a:off x="4953000" y="1752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5" name="Text Box 19"/>
          <p:cNvSpPr txBox="1">
            <a:spLocks noChangeArrowheads="1"/>
          </p:cNvSpPr>
          <p:nvPr/>
        </p:nvSpPr>
        <p:spPr bwMode="auto">
          <a:xfrm>
            <a:off x="1905000" y="198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6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6" name="Text Box 20"/>
          <p:cNvSpPr txBox="1">
            <a:spLocks noChangeArrowheads="1"/>
          </p:cNvSpPr>
          <p:nvPr/>
        </p:nvSpPr>
        <p:spPr bwMode="auto">
          <a:xfrm>
            <a:off x="3733800" y="1981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(+*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7" name="Text Box 21"/>
          <p:cNvSpPr txBox="1">
            <a:spLocks noChangeArrowheads="1"/>
          </p:cNvSpPr>
          <p:nvPr/>
        </p:nvSpPr>
        <p:spPr bwMode="auto">
          <a:xfrm>
            <a:off x="4953000" y="198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8" name="Text Box 22"/>
          <p:cNvSpPr txBox="1">
            <a:spLocks noChangeArrowheads="1"/>
          </p:cNvSpPr>
          <p:nvPr/>
        </p:nvSpPr>
        <p:spPr bwMode="auto">
          <a:xfrm>
            <a:off x="1905000" y="2209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)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79" name="Text Box 23"/>
          <p:cNvSpPr txBox="1">
            <a:spLocks noChangeArrowheads="1"/>
          </p:cNvSpPr>
          <p:nvPr/>
        </p:nvSpPr>
        <p:spPr bwMode="auto">
          <a:xfrm>
            <a:off x="3733800" y="2209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(+←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0" name="Text Box 24"/>
          <p:cNvSpPr txBox="1">
            <a:spLocks noChangeArrowheads="1"/>
          </p:cNvSpPr>
          <p:nvPr/>
        </p:nvSpPr>
        <p:spPr bwMode="auto">
          <a:xfrm>
            <a:off x="4953000" y="22098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1" name="Text Box 25"/>
          <p:cNvSpPr txBox="1">
            <a:spLocks noChangeArrowheads="1"/>
          </p:cNvSpPr>
          <p:nvPr/>
        </p:nvSpPr>
        <p:spPr bwMode="auto">
          <a:xfrm>
            <a:off x="3733800" y="2438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2" name="Text Box 26"/>
          <p:cNvSpPr txBox="1">
            <a:spLocks noChangeArrowheads="1"/>
          </p:cNvSpPr>
          <p:nvPr/>
        </p:nvSpPr>
        <p:spPr bwMode="auto">
          <a:xfrm>
            <a:off x="4953000" y="24384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3" name="Text Box 27"/>
          <p:cNvSpPr txBox="1">
            <a:spLocks noChangeArrowheads="1"/>
          </p:cNvSpPr>
          <p:nvPr/>
        </p:nvSpPr>
        <p:spPr bwMode="auto">
          <a:xfrm>
            <a:off x="3733800" y="2667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←</a:t>
            </a:r>
            <a:r>
              <a:rPr kumimoji="1" lang="zh-CN" altLang="en-US" b="1">
                <a:latin typeface="宋体" panose="02010600030101010101" pitchFamily="2" charset="-122"/>
              </a:rPr>
              <a:t>栈空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8684" name="Text Box 28"/>
          <p:cNvSpPr txBox="1">
            <a:spLocks noChangeArrowheads="1"/>
          </p:cNvSpPr>
          <p:nvPr/>
        </p:nvSpPr>
        <p:spPr bwMode="auto">
          <a:xfrm>
            <a:off x="4953000" y="2667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5" name="Text Box 29"/>
          <p:cNvSpPr txBox="1">
            <a:spLocks noChangeArrowheads="1"/>
          </p:cNvSpPr>
          <p:nvPr/>
        </p:nvSpPr>
        <p:spPr bwMode="auto">
          <a:xfrm>
            <a:off x="1905000" y="2895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6" name="Text Box 30"/>
          <p:cNvSpPr txBox="1">
            <a:spLocks noChangeArrowheads="1"/>
          </p:cNvSpPr>
          <p:nvPr/>
        </p:nvSpPr>
        <p:spPr bwMode="auto">
          <a:xfrm>
            <a:off x="3810000" y="2895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7" name="Text Box 31"/>
          <p:cNvSpPr txBox="1">
            <a:spLocks noChangeArrowheads="1"/>
          </p:cNvSpPr>
          <p:nvPr/>
        </p:nvSpPr>
        <p:spPr bwMode="auto">
          <a:xfrm>
            <a:off x="4953000" y="2895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8" name="Text Box 32"/>
          <p:cNvSpPr txBox="1">
            <a:spLocks noChangeArrowheads="1"/>
          </p:cNvSpPr>
          <p:nvPr/>
        </p:nvSpPr>
        <p:spPr bwMode="auto">
          <a:xfrm>
            <a:off x="1905000" y="3124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89" name="Text Box 33"/>
          <p:cNvSpPr txBox="1">
            <a:spLocks noChangeArrowheads="1"/>
          </p:cNvSpPr>
          <p:nvPr/>
        </p:nvSpPr>
        <p:spPr bwMode="auto">
          <a:xfrm>
            <a:off x="3810000" y="3124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0" name="Text Box 34"/>
          <p:cNvSpPr txBox="1">
            <a:spLocks noChangeArrowheads="1"/>
          </p:cNvSpPr>
          <p:nvPr/>
        </p:nvSpPr>
        <p:spPr bwMode="auto">
          <a:xfrm>
            <a:off x="4953000" y="31242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1" name="Text Box 35"/>
          <p:cNvSpPr txBox="1">
            <a:spLocks noChangeArrowheads="1"/>
          </p:cNvSpPr>
          <p:nvPr/>
        </p:nvSpPr>
        <p:spPr bwMode="auto">
          <a:xfrm>
            <a:off x="1905000" y="3352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2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2" name="Text Box 36"/>
          <p:cNvSpPr txBox="1">
            <a:spLocks noChangeArrowheads="1"/>
          </p:cNvSpPr>
          <p:nvPr/>
        </p:nvSpPr>
        <p:spPr bwMode="auto">
          <a:xfrm>
            <a:off x="3810000" y="3352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3" name="Text Box 37"/>
          <p:cNvSpPr txBox="1">
            <a:spLocks noChangeArrowheads="1"/>
          </p:cNvSpPr>
          <p:nvPr/>
        </p:nvSpPr>
        <p:spPr bwMode="auto">
          <a:xfrm>
            <a:off x="4953000" y="33528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1905000" y="3581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3810000" y="3581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4953000" y="35814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7" name="Text Box 41"/>
          <p:cNvSpPr txBox="1">
            <a:spLocks noChangeArrowheads="1"/>
          </p:cNvSpPr>
          <p:nvPr/>
        </p:nvSpPr>
        <p:spPr bwMode="auto">
          <a:xfrm>
            <a:off x="1905000" y="3810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8" name="Text Box 42"/>
          <p:cNvSpPr txBox="1">
            <a:spLocks noChangeArrowheads="1"/>
          </p:cNvSpPr>
          <p:nvPr/>
        </p:nvSpPr>
        <p:spPr bwMode="auto">
          <a:xfrm>
            <a:off x="3810000" y="3810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699" name="Text Box 43"/>
          <p:cNvSpPr txBox="1">
            <a:spLocks noChangeArrowheads="1"/>
          </p:cNvSpPr>
          <p:nvPr/>
        </p:nvSpPr>
        <p:spPr bwMode="auto">
          <a:xfrm>
            <a:off x="4953000" y="38100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0" name="Text Box 44"/>
          <p:cNvSpPr txBox="1">
            <a:spLocks noChangeArrowheads="1"/>
          </p:cNvSpPr>
          <p:nvPr/>
        </p:nvSpPr>
        <p:spPr bwMode="auto">
          <a:xfrm>
            <a:off x="1905000" y="4038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*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8701" name="Text Box 45"/>
          <p:cNvSpPr txBox="1">
            <a:spLocks noChangeArrowheads="1"/>
          </p:cNvSpPr>
          <p:nvPr/>
        </p:nvSpPr>
        <p:spPr bwMode="auto">
          <a:xfrm>
            <a:off x="3810000" y="4038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/(+*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2" name="Text Box 46"/>
          <p:cNvSpPr txBox="1">
            <a:spLocks noChangeArrowheads="1"/>
          </p:cNvSpPr>
          <p:nvPr/>
        </p:nvSpPr>
        <p:spPr bwMode="auto">
          <a:xfrm>
            <a:off x="4953000" y="4038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3" name="Text Box 47"/>
          <p:cNvSpPr txBox="1">
            <a:spLocks noChangeArrowheads="1"/>
          </p:cNvSpPr>
          <p:nvPr/>
        </p:nvSpPr>
        <p:spPr bwMode="auto">
          <a:xfrm>
            <a:off x="1905000" y="4267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5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4" name="Text Box 48"/>
          <p:cNvSpPr txBox="1">
            <a:spLocks noChangeArrowheads="1"/>
          </p:cNvSpPr>
          <p:nvPr/>
        </p:nvSpPr>
        <p:spPr bwMode="auto">
          <a:xfrm>
            <a:off x="3810000" y="4267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/(+*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5" name="Text Box 49"/>
          <p:cNvSpPr txBox="1">
            <a:spLocks noChangeArrowheads="1"/>
          </p:cNvSpPr>
          <p:nvPr/>
        </p:nvSpPr>
        <p:spPr bwMode="auto">
          <a:xfrm>
            <a:off x="4953000" y="42672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6" name="Text Box 50"/>
          <p:cNvSpPr txBox="1">
            <a:spLocks noChangeArrowheads="1"/>
          </p:cNvSpPr>
          <p:nvPr/>
        </p:nvSpPr>
        <p:spPr bwMode="auto">
          <a:xfrm>
            <a:off x="1905000" y="4495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7" name="Text Box 51"/>
          <p:cNvSpPr txBox="1">
            <a:spLocks noChangeArrowheads="1"/>
          </p:cNvSpPr>
          <p:nvPr/>
        </p:nvSpPr>
        <p:spPr bwMode="auto">
          <a:xfrm>
            <a:off x="3810000" y="4495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/(+←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8" name="Text Box 52"/>
          <p:cNvSpPr txBox="1">
            <a:spLocks noChangeArrowheads="1"/>
          </p:cNvSpPr>
          <p:nvPr/>
        </p:nvSpPr>
        <p:spPr bwMode="auto">
          <a:xfrm>
            <a:off x="4953000" y="44958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09" name="Text Box 53"/>
          <p:cNvSpPr txBox="1">
            <a:spLocks noChangeArrowheads="1"/>
          </p:cNvSpPr>
          <p:nvPr/>
        </p:nvSpPr>
        <p:spPr bwMode="auto">
          <a:xfrm>
            <a:off x="3810000" y="4724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0" name="Text Box 54"/>
          <p:cNvSpPr txBox="1">
            <a:spLocks noChangeArrowheads="1"/>
          </p:cNvSpPr>
          <p:nvPr/>
        </p:nvSpPr>
        <p:spPr bwMode="auto">
          <a:xfrm>
            <a:off x="4953000" y="47244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1" name="Text Box 55"/>
          <p:cNvSpPr txBox="1">
            <a:spLocks noChangeArrowheads="1"/>
          </p:cNvSpPr>
          <p:nvPr/>
        </p:nvSpPr>
        <p:spPr bwMode="auto">
          <a:xfrm>
            <a:off x="3810000" y="4953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2" name="Text Box 56"/>
          <p:cNvSpPr txBox="1">
            <a:spLocks noChangeArrowheads="1"/>
          </p:cNvSpPr>
          <p:nvPr/>
        </p:nvSpPr>
        <p:spPr bwMode="auto">
          <a:xfrm>
            <a:off x="4953000" y="49530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3" name="Text Box 57"/>
          <p:cNvSpPr txBox="1">
            <a:spLocks noChangeArrowheads="1"/>
          </p:cNvSpPr>
          <p:nvPr/>
        </p:nvSpPr>
        <p:spPr bwMode="auto">
          <a:xfrm>
            <a:off x="1905000" y="5181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4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4" name="Text Box 58"/>
          <p:cNvSpPr txBox="1">
            <a:spLocks noChangeArrowheads="1"/>
          </p:cNvSpPr>
          <p:nvPr/>
        </p:nvSpPr>
        <p:spPr bwMode="auto">
          <a:xfrm>
            <a:off x="3810000" y="5181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5" name="Text Box 59"/>
          <p:cNvSpPr txBox="1">
            <a:spLocks noChangeArrowheads="1"/>
          </p:cNvSpPr>
          <p:nvPr/>
        </p:nvSpPr>
        <p:spPr bwMode="auto">
          <a:xfrm>
            <a:off x="4953000" y="5181600"/>
            <a:ext cx="3722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 + 4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6" name="Text Box 60"/>
          <p:cNvSpPr txBox="1">
            <a:spLocks noChangeArrowheads="1"/>
          </p:cNvSpPr>
          <p:nvPr/>
        </p:nvSpPr>
        <p:spPr bwMode="auto">
          <a:xfrm>
            <a:off x="1905000" y="5410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)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7" name="Text Box 61"/>
          <p:cNvSpPr txBox="1">
            <a:spLocks noChangeArrowheads="1"/>
          </p:cNvSpPr>
          <p:nvPr/>
        </p:nvSpPr>
        <p:spPr bwMode="auto">
          <a:xfrm>
            <a:off x="3810000" y="5410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/(←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8" name="Text Box 62"/>
          <p:cNvSpPr txBox="1">
            <a:spLocks noChangeArrowheads="1"/>
          </p:cNvSpPr>
          <p:nvPr/>
        </p:nvSpPr>
        <p:spPr bwMode="auto">
          <a:xfrm>
            <a:off x="4953000" y="5410200"/>
            <a:ext cx="4011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 + 4 -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19" name="Text Box 63"/>
          <p:cNvSpPr txBox="1">
            <a:spLocks noChangeArrowheads="1"/>
          </p:cNvSpPr>
          <p:nvPr/>
        </p:nvSpPr>
        <p:spPr bwMode="auto">
          <a:xfrm>
            <a:off x="3810000" y="563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20" name="Text Box 64"/>
          <p:cNvSpPr txBox="1">
            <a:spLocks noChangeArrowheads="1"/>
          </p:cNvSpPr>
          <p:nvPr/>
        </p:nvSpPr>
        <p:spPr bwMode="auto">
          <a:xfrm>
            <a:off x="4953000" y="56388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 + 4 -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21" name="Text Box 65"/>
          <p:cNvSpPr txBox="1">
            <a:spLocks noChangeArrowheads="1"/>
          </p:cNvSpPr>
          <p:nvPr/>
        </p:nvSpPr>
        <p:spPr bwMode="auto">
          <a:xfrm>
            <a:off x="3810000" y="5867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←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8722" name="Text Box 66"/>
          <p:cNvSpPr txBox="1">
            <a:spLocks noChangeArrowheads="1"/>
          </p:cNvSpPr>
          <p:nvPr/>
        </p:nvSpPr>
        <p:spPr bwMode="auto">
          <a:xfrm>
            <a:off x="4953000" y="58674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8 3 6 * + 2 3 5 * + 4 - /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3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3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38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38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83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"/>
                            </p:stCondLst>
                            <p:childTnLst>
                              <p:par>
                                <p:cTn id="7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838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838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" fill="hold"/>
                                        <p:tgtEl>
                                          <p:spTgt spid="83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83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" fill="hold"/>
                                        <p:tgtEl>
                                          <p:spTgt spid="83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" fill="hold"/>
                                        <p:tgtEl>
                                          <p:spTgt spid="83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83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83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"/>
                            </p:stCondLst>
                            <p:childTnLst>
                              <p:par>
                                <p:cTn id="9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" fill="hold"/>
                                        <p:tgtEl>
                                          <p:spTgt spid="83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" fill="hold"/>
                                        <p:tgtEl>
                                          <p:spTgt spid="83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" fill="hold"/>
                                        <p:tgtEl>
                                          <p:spTgt spid="838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838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" fill="hold"/>
                                        <p:tgtEl>
                                          <p:spTgt spid="83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" fill="hold"/>
                                        <p:tgtEl>
                                          <p:spTgt spid="83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" fill="hold"/>
                                        <p:tgtEl>
                                          <p:spTgt spid="838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838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5"/>
                            </p:stCondLst>
                            <p:childTnLst>
                              <p:par>
                                <p:cTn id="1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5" fill="hold"/>
                                        <p:tgtEl>
                                          <p:spTgt spid="83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" fill="hold"/>
                                        <p:tgtEl>
                                          <p:spTgt spid="83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" fill="hold"/>
                                        <p:tgtEl>
                                          <p:spTgt spid="83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" fill="hold"/>
                                        <p:tgtEl>
                                          <p:spTgt spid="83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75" fill="hold"/>
                                        <p:tgtEl>
                                          <p:spTgt spid="83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" fill="hold"/>
                                        <p:tgtEl>
                                          <p:spTgt spid="83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" fill="hold"/>
                                        <p:tgtEl>
                                          <p:spTgt spid="83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" fill="hold"/>
                                        <p:tgtEl>
                                          <p:spTgt spid="83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75" fill="hold"/>
                                        <p:tgtEl>
                                          <p:spTgt spid="83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5" fill="hold"/>
                                        <p:tgtEl>
                                          <p:spTgt spid="83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" fill="hold"/>
                                        <p:tgtEl>
                                          <p:spTgt spid="83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" fill="hold"/>
                                        <p:tgtEl>
                                          <p:spTgt spid="83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25"/>
                            </p:stCondLst>
                            <p:childTnLst>
                              <p:par>
                                <p:cTn id="1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75" fill="hold"/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" fill="hold"/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" fill="hold"/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75" fill="hold"/>
                                        <p:tgtEl>
                                          <p:spTgt spid="83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75" fill="hold"/>
                                        <p:tgtEl>
                                          <p:spTgt spid="83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" fill="hold"/>
                                        <p:tgtEl>
                                          <p:spTgt spid="83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" fill="hold"/>
                                        <p:tgtEl>
                                          <p:spTgt spid="83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75" fill="hold"/>
                                        <p:tgtEl>
                                          <p:spTgt spid="83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" fill="hold"/>
                                        <p:tgtEl>
                                          <p:spTgt spid="83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75" fill="hold"/>
                                        <p:tgtEl>
                                          <p:spTgt spid="83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5" fill="hold"/>
                                        <p:tgtEl>
                                          <p:spTgt spid="83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" fill="hold"/>
                                        <p:tgtEl>
                                          <p:spTgt spid="83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" fill="hold"/>
                                        <p:tgtEl>
                                          <p:spTgt spid="83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75" fill="hold"/>
                                        <p:tgtEl>
                                          <p:spTgt spid="83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" fill="hold"/>
                                        <p:tgtEl>
                                          <p:spTgt spid="83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75" fill="hold"/>
                                        <p:tgtEl>
                                          <p:spTgt spid="83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75" fill="hold"/>
                                        <p:tgtEl>
                                          <p:spTgt spid="83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5" fill="hold"/>
                                        <p:tgtEl>
                                          <p:spTgt spid="838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" fill="hold"/>
                                        <p:tgtEl>
                                          <p:spTgt spid="83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"/>
                            </p:stCondLst>
                            <p:childTnLst>
                              <p:par>
                                <p:cTn id="18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" fill="hold"/>
                                        <p:tgtEl>
                                          <p:spTgt spid="83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" fill="hold"/>
                                        <p:tgtEl>
                                          <p:spTgt spid="83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5" fill="hold"/>
                                        <p:tgtEl>
                                          <p:spTgt spid="83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" fill="hold"/>
                                        <p:tgtEl>
                                          <p:spTgt spid="83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75" fill="hold"/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" fill="hold"/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" fill="hold"/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25"/>
                            </p:stCondLst>
                            <p:childTnLst>
                              <p:par>
                                <p:cTn id="19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" fill="hold"/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" fill="hold"/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75" fill="hold"/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" fill="hold"/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75" fill="hold"/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75" fill="hold"/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75" fill="hold"/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" fill="hold"/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75" fill="hold"/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75" fill="hold"/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" fill="hold"/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75" fill="hold"/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75"/>
                            </p:stCondLst>
                            <p:childTnLst>
                              <p:par>
                                <p:cTn id="2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75" fill="hold"/>
                                        <p:tgtEl>
                                          <p:spTgt spid="83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75" fill="hold"/>
                                        <p:tgtEl>
                                          <p:spTgt spid="83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75" fill="hold"/>
                                        <p:tgtEl>
                                          <p:spTgt spid="83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" fill="hold"/>
                                        <p:tgtEl>
                                          <p:spTgt spid="83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75" fill="hold"/>
                                        <p:tgtEl>
                                          <p:spTgt spid="83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75" fill="hold"/>
                                        <p:tgtEl>
                                          <p:spTgt spid="83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75" fill="hold"/>
                                        <p:tgtEl>
                                          <p:spTgt spid="838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75" fill="hold"/>
                                        <p:tgtEl>
                                          <p:spTgt spid="838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75" fill="hold"/>
                                        <p:tgtEl>
                                          <p:spTgt spid="83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75" fill="hold"/>
                                        <p:tgtEl>
                                          <p:spTgt spid="83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" fill="hold"/>
                                        <p:tgtEl>
                                          <p:spTgt spid="83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75" fill="hold"/>
                                        <p:tgtEl>
                                          <p:spTgt spid="83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50"/>
                            </p:stCondLst>
                            <p:childTnLst>
                              <p:par>
                                <p:cTn id="2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75" fill="hold"/>
                                        <p:tgtEl>
                                          <p:spTgt spid="83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75" fill="hold"/>
                                        <p:tgtEl>
                                          <p:spTgt spid="83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" fill="hold"/>
                                        <p:tgtEl>
                                          <p:spTgt spid="838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75" fill="hold"/>
                                        <p:tgtEl>
                                          <p:spTgt spid="838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75" fill="hold"/>
                                        <p:tgtEl>
                                          <p:spTgt spid="83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75" fill="hold"/>
                                        <p:tgtEl>
                                          <p:spTgt spid="83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" fill="hold"/>
                                        <p:tgtEl>
                                          <p:spTgt spid="83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75" fill="hold"/>
                                        <p:tgtEl>
                                          <p:spTgt spid="83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75" fill="hold"/>
                                        <p:tgtEl>
                                          <p:spTgt spid="83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75" fill="hold"/>
                                        <p:tgtEl>
                                          <p:spTgt spid="83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75" fill="hold"/>
                                        <p:tgtEl>
                                          <p:spTgt spid="83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75" fill="hold"/>
                                        <p:tgtEl>
                                          <p:spTgt spid="83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"/>
                            </p:stCondLst>
                            <p:childTnLst>
                              <p:par>
                                <p:cTn id="2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75" fill="hold"/>
                                        <p:tgtEl>
                                          <p:spTgt spid="83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75" fill="hold"/>
                                        <p:tgtEl>
                                          <p:spTgt spid="83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75" fill="hold"/>
                                        <p:tgtEl>
                                          <p:spTgt spid="838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75" fill="hold"/>
                                        <p:tgtEl>
                                          <p:spTgt spid="838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75" fill="hold"/>
                                        <p:tgtEl>
                                          <p:spTgt spid="83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75" fill="hold"/>
                                        <p:tgtEl>
                                          <p:spTgt spid="83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75" fill="hold"/>
                                        <p:tgtEl>
                                          <p:spTgt spid="838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75" fill="hold"/>
                                        <p:tgtEl>
                                          <p:spTgt spid="838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75" fill="hold"/>
                                        <p:tgtEl>
                                          <p:spTgt spid="83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75" fill="hold"/>
                                        <p:tgtEl>
                                          <p:spTgt spid="83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75" fill="hold"/>
                                        <p:tgtEl>
                                          <p:spTgt spid="83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75" fill="hold"/>
                                        <p:tgtEl>
                                          <p:spTgt spid="83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25"/>
                            </p:stCondLst>
                            <p:childTnLst>
                              <p:par>
                                <p:cTn id="29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75" fill="hold"/>
                                        <p:tgtEl>
                                          <p:spTgt spid="83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75" fill="hold"/>
                                        <p:tgtEl>
                                          <p:spTgt spid="83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75" fill="hold"/>
                                        <p:tgtEl>
                                          <p:spTgt spid="838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75" fill="hold"/>
                                        <p:tgtEl>
                                          <p:spTgt spid="838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75" fill="hold"/>
                                        <p:tgtEl>
                                          <p:spTgt spid="83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75" fill="hold"/>
                                        <p:tgtEl>
                                          <p:spTgt spid="83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75" fill="hold"/>
                                        <p:tgtEl>
                                          <p:spTgt spid="83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75" fill="hold"/>
                                        <p:tgtEl>
                                          <p:spTgt spid="83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75" fill="hold"/>
                                        <p:tgtEl>
                                          <p:spTgt spid="83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75" fill="hold"/>
                                        <p:tgtEl>
                                          <p:spTgt spid="83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75" fill="hold"/>
                                        <p:tgtEl>
                                          <p:spTgt spid="83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75" fill="hold"/>
                                        <p:tgtEl>
                                          <p:spTgt spid="83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25"/>
                            </p:stCondLst>
                            <p:childTnLst>
                              <p:par>
                                <p:cTn id="3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75" fill="hold"/>
                                        <p:tgtEl>
                                          <p:spTgt spid="83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75" fill="hold"/>
                                        <p:tgtEl>
                                          <p:spTgt spid="83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75" fill="hold"/>
                                        <p:tgtEl>
                                          <p:spTgt spid="83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75" fill="hold"/>
                                        <p:tgtEl>
                                          <p:spTgt spid="83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75" fill="hold"/>
                                        <p:tgtEl>
                                          <p:spTgt spid="83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75" fill="hold"/>
                                        <p:tgtEl>
                                          <p:spTgt spid="83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75" fill="hold"/>
                                        <p:tgtEl>
                                          <p:spTgt spid="838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75" fill="hold"/>
                                        <p:tgtEl>
                                          <p:spTgt spid="838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75" fill="hold"/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75" fill="hold"/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75" fill="hold"/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75" fill="hold"/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00"/>
                            </p:stCondLst>
                            <p:childTnLst>
                              <p:par>
                                <p:cTn id="3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75" fill="hold"/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75" fill="hold"/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75" fill="hold"/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75" fill="hold"/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75" fill="hold"/>
                                        <p:tgtEl>
                                          <p:spTgt spid="83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75" fill="hold"/>
                                        <p:tgtEl>
                                          <p:spTgt spid="83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75" fill="hold"/>
                                        <p:tgtEl>
                                          <p:spTgt spid="838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75" fill="hold"/>
                                        <p:tgtEl>
                                          <p:spTgt spid="838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75" fill="hold"/>
                                        <p:tgtEl>
                                          <p:spTgt spid="83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75" fill="hold"/>
                                        <p:tgtEl>
                                          <p:spTgt spid="83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75" fill="hold"/>
                                        <p:tgtEl>
                                          <p:spTgt spid="838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75" fill="hold"/>
                                        <p:tgtEl>
                                          <p:spTgt spid="838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00"/>
                            </p:stCondLst>
                            <p:childTnLst>
                              <p:par>
                                <p:cTn id="36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75" fill="hold"/>
                                        <p:tgtEl>
                                          <p:spTgt spid="838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75" fill="hold"/>
                                        <p:tgtEl>
                                          <p:spTgt spid="83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75" fill="hold"/>
                                        <p:tgtEl>
                                          <p:spTgt spid="838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75" fill="hold"/>
                                        <p:tgtEl>
                                          <p:spTgt spid="838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75" fill="hold"/>
                                        <p:tgtEl>
                                          <p:spTgt spid="83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75" fill="hold"/>
                                        <p:tgtEl>
                                          <p:spTgt spid="83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75" fill="hold"/>
                                        <p:tgtEl>
                                          <p:spTgt spid="838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75" fill="hold"/>
                                        <p:tgtEl>
                                          <p:spTgt spid="838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75" fill="hold"/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75" fill="hold"/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75" fill="hold"/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75" fill="hold"/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300"/>
                            </p:stCondLst>
                            <p:childTnLst>
                              <p:par>
                                <p:cTn id="38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75" fill="hold"/>
                                        <p:tgtEl>
                                          <p:spTgt spid="83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75" fill="hold"/>
                                        <p:tgtEl>
                                          <p:spTgt spid="83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75" fill="hold"/>
                                        <p:tgtEl>
                                          <p:spTgt spid="838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75" fill="hold"/>
                                        <p:tgtEl>
                                          <p:spTgt spid="838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75" fill="hold"/>
                                        <p:tgtEl>
                                          <p:spTgt spid="83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75" fill="hold"/>
                                        <p:tgtEl>
                                          <p:spTgt spid="83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75" fill="hold"/>
                                        <p:tgtEl>
                                          <p:spTgt spid="83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75" fill="hold"/>
                                        <p:tgtEl>
                                          <p:spTgt spid="83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25"/>
                            </p:stCondLst>
                            <p:childTnLst>
                              <p:par>
                                <p:cTn id="39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75" fill="hold"/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75" fill="hold"/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75" fill="hold"/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75" fill="hold"/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75" fill="hold"/>
                                        <p:tgtEl>
                                          <p:spTgt spid="83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75" fill="hold"/>
                                        <p:tgtEl>
                                          <p:spTgt spid="83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75" fill="hold"/>
                                        <p:tgtEl>
                                          <p:spTgt spid="838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75" fill="hold"/>
                                        <p:tgtEl>
                                          <p:spTgt spid="838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25"/>
                            </p:stCondLst>
                            <p:childTnLst>
                              <p:par>
                                <p:cTn id="4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75" fill="hold"/>
                                        <p:tgtEl>
                                          <p:spTgt spid="83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75" fill="hold"/>
                                        <p:tgtEl>
                                          <p:spTgt spid="83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75" fill="hold"/>
                                        <p:tgtEl>
                                          <p:spTgt spid="83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75" fill="hold"/>
                                        <p:tgtEl>
                                          <p:spTgt spid="83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75" fill="hold"/>
                                        <p:tgtEl>
                                          <p:spTgt spid="83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75" fill="hold"/>
                                        <p:tgtEl>
                                          <p:spTgt spid="83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75" fill="hold"/>
                                        <p:tgtEl>
                                          <p:spTgt spid="83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75" fill="hold"/>
                                        <p:tgtEl>
                                          <p:spTgt spid="83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75" fill="hold"/>
                                        <p:tgtEl>
                                          <p:spTgt spid="83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75" fill="hold"/>
                                        <p:tgtEl>
                                          <p:spTgt spid="83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75" fill="hold"/>
                                        <p:tgtEl>
                                          <p:spTgt spid="838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75" fill="hold"/>
                                        <p:tgtEl>
                                          <p:spTgt spid="838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225"/>
                            </p:stCondLst>
                            <p:childTnLst>
                              <p:par>
                                <p:cTn id="4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75" fill="hold"/>
                                        <p:tgtEl>
                                          <p:spTgt spid="83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75" fill="hold"/>
                                        <p:tgtEl>
                                          <p:spTgt spid="83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75" fill="hold"/>
                                        <p:tgtEl>
                                          <p:spTgt spid="83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75" fill="hold"/>
                                        <p:tgtEl>
                                          <p:spTgt spid="83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75" fill="hold"/>
                                        <p:tgtEl>
                                          <p:spTgt spid="83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75" fill="hold"/>
                                        <p:tgtEl>
                                          <p:spTgt spid="83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75" fill="hold"/>
                                        <p:tgtEl>
                                          <p:spTgt spid="83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75" fill="hold"/>
                                        <p:tgtEl>
                                          <p:spTgt spid="83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4" dur="75" fill="hold"/>
                                        <p:tgtEl>
                                          <p:spTgt spid="83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75" fill="hold"/>
                                        <p:tgtEl>
                                          <p:spTgt spid="83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75" fill="hold"/>
                                        <p:tgtEl>
                                          <p:spTgt spid="83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75" fill="hold"/>
                                        <p:tgtEl>
                                          <p:spTgt spid="83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225"/>
                            </p:stCondLst>
                            <p:childTnLst>
                              <p:par>
                                <p:cTn id="45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75" fill="hold"/>
                                        <p:tgtEl>
                                          <p:spTgt spid="83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75" fill="hold"/>
                                        <p:tgtEl>
                                          <p:spTgt spid="83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75" fill="hold"/>
                                        <p:tgtEl>
                                          <p:spTgt spid="83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75" fill="hold"/>
                                        <p:tgtEl>
                                          <p:spTgt spid="83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75" fill="hold"/>
                                        <p:tgtEl>
                                          <p:spTgt spid="83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75" fill="hold"/>
                                        <p:tgtEl>
                                          <p:spTgt spid="83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75" fill="hold"/>
                                        <p:tgtEl>
                                          <p:spTgt spid="838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75" fill="hold"/>
                                        <p:tgtEl>
                                          <p:spTgt spid="838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50"/>
                            </p:stCondLst>
                            <p:childTnLst>
                              <p:par>
                                <p:cTn id="47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75" fill="hold"/>
                                        <p:tgtEl>
                                          <p:spTgt spid="83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75" fill="hold"/>
                                        <p:tgtEl>
                                          <p:spTgt spid="83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75" fill="hold"/>
                                        <p:tgtEl>
                                          <p:spTgt spid="83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75" fill="hold"/>
                                        <p:tgtEl>
                                          <p:spTgt spid="83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4" dur="75" fill="hold"/>
                                        <p:tgtEl>
                                          <p:spTgt spid="83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75" fill="hold"/>
                                        <p:tgtEl>
                                          <p:spTgt spid="83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75" fill="hold"/>
                                        <p:tgtEl>
                                          <p:spTgt spid="838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75" fill="hold"/>
                                        <p:tgtEl>
                                          <p:spTgt spid="838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75"/>
                            </p:stCondLst>
                            <p:childTnLst>
                              <p:par>
                                <p:cTn id="4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75" fill="hold"/>
                                        <p:tgtEl>
                                          <p:spTgt spid="83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75" fill="hold"/>
                                        <p:tgtEl>
                                          <p:spTgt spid="83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75" fill="hold"/>
                                        <p:tgtEl>
                                          <p:spTgt spid="83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75" fill="hold"/>
                                        <p:tgtEl>
                                          <p:spTgt spid="83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9" grpId="0" autoUpdateAnimBg="0"/>
      <p:bldP spid="838660" grpId="0" autoUpdateAnimBg="0"/>
      <p:bldP spid="838661" grpId="0" autoUpdateAnimBg="0"/>
      <p:bldP spid="838662" grpId="0" autoUpdateAnimBg="0"/>
      <p:bldP spid="838663" grpId="0" autoUpdateAnimBg="0"/>
      <p:bldP spid="838664" grpId="0" autoUpdateAnimBg="0"/>
      <p:bldP spid="838665" grpId="0" autoUpdateAnimBg="0"/>
      <p:bldP spid="838666" grpId="0" autoUpdateAnimBg="0"/>
      <p:bldP spid="838667" grpId="0" autoUpdateAnimBg="0"/>
      <p:bldP spid="838668" grpId="0" autoUpdateAnimBg="0"/>
      <p:bldP spid="838669" grpId="0" autoUpdateAnimBg="0"/>
      <p:bldP spid="838670" grpId="0" autoUpdateAnimBg="0"/>
      <p:bldP spid="838671" grpId="0" autoUpdateAnimBg="0"/>
      <p:bldP spid="838672" grpId="0" autoUpdateAnimBg="0"/>
      <p:bldP spid="838673" grpId="0" autoUpdateAnimBg="0"/>
      <p:bldP spid="838674" grpId="0" autoUpdateAnimBg="0"/>
      <p:bldP spid="838675" grpId="0" autoUpdateAnimBg="0"/>
      <p:bldP spid="838676" grpId="0" autoUpdateAnimBg="0"/>
      <p:bldP spid="838677" grpId="0" autoUpdateAnimBg="0"/>
      <p:bldP spid="838678" grpId="0" autoUpdateAnimBg="0"/>
      <p:bldP spid="838679" grpId="0" autoUpdateAnimBg="0"/>
      <p:bldP spid="838680" grpId="0" autoUpdateAnimBg="0"/>
      <p:bldP spid="838681" grpId="0" autoUpdateAnimBg="0"/>
      <p:bldP spid="838682" grpId="0" autoUpdateAnimBg="0"/>
      <p:bldP spid="838683" grpId="0" autoUpdateAnimBg="0"/>
      <p:bldP spid="838684" grpId="0" autoUpdateAnimBg="0"/>
      <p:bldP spid="838685" grpId="0" autoUpdateAnimBg="0"/>
      <p:bldP spid="838686" grpId="0" autoUpdateAnimBg="0"/>
      <p:bldP spid="838687" grpId="0" autoUpdateAnimBg="0"/>
      <p:bldP spid="838688" grpId="0" autoUpdateAnimBg="0"/>
      <p:bldP spid="838689" grpId="0" autoUpdateAnimBg="0"/>
      <p:bldP spid="838690" grpId="0" autoUpdateAnimBg="0"/>
      <p:bldP spid="838691" grpId="0" autoUpdateAnimBg="0"/>
      <p:bldP spid="838692" grpId="0" autoUpdateAnimBg="0"/>
      <p:bldP spid="838693" grpId="0" autoUpdateAnimBg="0"/>
      <p:bldP spid="838694" grpId="0" autoUpdateAnimBg="0"/>
      <p:bldP spid="838695" grpId="0" autoUpdateAnimBg="0"/>
      <p:bldP spid="838696" grpId="0" autoUpdateAnimBg="0"/>
      <p:bldP spid="838697" grpId="0" autoUpdateAnimBg="0"/>
      <p:bldP spid="838698" grpId="0" autoUpdateAnimBg="0"/>
      <p:bldP spid="838699" grpId="0" autoUpdateAnimBg="0"/>
      <p:bldP spid="838700" grpId="0" autoUpdateAnimBg="0"/>
      <p:bldP spid="838701" grpId="0" autoUpdateAnimBg="0"/>
      <p:bldP spid="838702" grpId="0" autoUpdateAnimBg="0"/>
      <p:bldP spid="838703" grpId="0" autoUpdateAnimBg="0"/>
      <p:bldP spid="838704" grpId="0" autoUpdateAnimBg="0"/>
      <p:bldP spid="838705" grpId="0" autoUpdateAnimBg="0"/>
      <p:bldP spid="838706" grpId="0" autoUpdateAnimBg="0"/>
      <p:bldP spid="838707" grpId="0" autoUpdateAnimBg="0"/>
      <p:bldP spid="838708" grpId="0" autoUpdateAnimBg="0"/>
      <p:bldP spid="838709" grpId="0" autoUpdateAnimBg="0"/>
      <p:bldP spid="838710" grpId="0" autoUpdateAnimBg="0"/>
      <p:bldP spid="838711" grpId="0" autoUpdateAnimBg="0"/>
      <p:bldP spid="838712" grpId="0" autoUpdateAnimBg="0"/>
      <p:bldP spid="838713" grpId="0" autoUpdateAnimBg="0"/>
      <p:bldP spid="838714" grpId="0" autoUpdateAnimBg="0"/>
      <p:bldP spid="838715" grpId="0" autoUpdateAnimBg="0"/>
      <p:bldP spid="838716" grpId="0" autoUpdateAnimBg="0"/>
      <p:bldP spid="838717" grpId="0" autoUpdateAnimBg="0"/>
      <p:bldP spid="838718" grpId="0" autoUpdateAnimBg="0"/>
      <p:bldP spid="838719" grpId="0" autoUpdateAnimBg="0"/>
      <p:bldP spid="838720" grpId="0" autoUpdateAnimBg="0"/>
      <p:bldP spid="838721" grpId="0" autoUpdateAnimBg="0"/>
      <p:bldP spid="83872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F3075A-DBBF-411D-8B82-47BCF9B578D7}" type="datetime7">
              <a:rPr lang="zh-CN" altLang="en-US" smtClean="0"/>
            </a:fld>
            <a:endParaRPr lang="en-US" altLang="zh-CN"/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0EBCA4-2D5A-437B-9797-DAD51AD881E4}" type="slidenum">
              <a:rPr lang="zh-CN" altLang="en-US" smtClean="0"/>
            </a:fld>
            <a:endParaRPr lang="en-US" altLang="zh-CN"/>
          </a:p>
        </p:txBody>
      </p:sp>
      <p:sp>
        <p:nvSpPr>
          <p:cNvPr id="8806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683" name="Text Box 3"/>
          <p:cNvSpPr txBox="1">
            <a:spLocks noChangeArrowheads="1"/>
          </p:cNvSpPr>
          <p:nvPr/>
        </p:nvSpPr>
        <p:spPr bwMode="auto">
          <a:xfrm>
            <a:off x="666750" y="379413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6+(2*9-10)/4 = 8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84" name="Text Box 4"/>
          <p:cNvSpPr txBox="1">
            <a:spLocks noChangeArrowheads="1"/>
          </p:cNvSpPr>
          <p:nvPr/>
        </p:nvSpPr>
        <p:spPr bwMode="auto">
          <a:xfrm>
            <a:off x="971550" y="8366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符号      栈      输出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9685" name="Text Box 5"/>
          <p:cNvSpPr txBox="1">
            <a:spLocks noChangeArrowheads="1"/>
          </p:cNvSpPr>
          <p:nvPr/>
        </p:nvSpPr>
        <p:spPr bwMode="auto">
          <a:xfrm>
            <a:off x="971550" y="11414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  </a:t>
            </a:r>
            <a:r>
              <a:rPr kumimoji="1" lang="en-US" altLang="zh-CN" b="1">
                <a:latin typeface="宋体" panose="02010600030101010101" pitchFamily="2" charset="-122"/>
              </a:rPr>
              <a:t>6               6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86" name="Text Box 6"/>
          <p:cNvSpPr txBox="1">
            <a:spLocks noChangeArrowheads="1"/>
          </p:cNvSpPr>
          <p:nvPr/>
        </p:nvSpPr>
        <p:spPr bwMode="auto">
          <a:xfrm>
            <a:off x="1200150" y="14462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+       +       6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87" name="Text Box 7"/>
          <p:cNvSpPr txBox="1">
            <a:spLocks noChangeArrowheads="1"/>
          </p:cNvSpPr>
          <p:nvPr/>
        </p:nvSpPr>
        <p:spPr bwMode="auto">
          <a:xfrm>
            <a:off x="1200150" y="17510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(       +(      6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88" name="Text Box 8"/>
          <p:cNvSpPr txBox="1">
            <a:spLocks noChangeArrowheads="1"/>
          </p:cNvSpPr>
          <p:nvPr/>
        </p:nvSpPr>
        <p:spPr bwMode="auto">
          <a:xfrm>
            <a:off x="1200150" y="20558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2       +(      6 2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89" name="Text Box 9"/>
          <p:cNvSpPr txBox="1">
            <a:spLocks noChangeArrowheads="1"/>
          </p:cNvSpPr>
          <p:nvPr/>
        </p:nvSpPr>
        <p:spPr bwMode="auto">
          <a:xfrm>
            <a:off x="1200150" y="23606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*       </a:t>
            </a:r>
            <a:r>
              <a:rPr kumimoji="1" lang="en-US" altLang="zh-CN" b="1">
                <a:latin typeface="宋体" panose="02010600030101010101" pitchFamily="2" charset="-122"/>
              </a:rPr>
              <a:t>+(*     6 2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0" name="Text Box 10"/>
          <p:cNvSpPr txBox="1">
            <a:spLocks noChangeArrowheads="1"/>
          </p:cNvSpPr>
          <p:nvPr/>
        </p:nvSpPr>
        <p:spPr bwMode="auto">
          <a:xfrm>
            <a:off x="1200150" y="26654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9       +(*     6 2 9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1" name="Text Box 11"/>
          <p:cNvSpPr txBox="1">
            <a:spLocks noChangeArrowheads="1"/>
          </p:cNvSpPr>
          <p:nvPr/>
        </p:nvSpPr>
        <p:spPr bwMode="auto">
          <a:xfrm>
            <a:off x="1200150" y="29702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-       +(←    6 2 9 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2" name="Text Box 12"/>
          <p:cNvSpPr txBox="1">
            <a:spLocks noChangeArrowheads="1"/>
          </p:cNvSpPr>
          <p:nvPr/>
        </p:nvSpPr>
        <p:spPr bwMode="auto">
          <a:xfrm>
            <a:off x="1200150" y="32750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        </a:t>
            </a:r>
            <a:r>
              <a:rPr kumimoji="1" lang="en-US" altLang="zh-CN" b="1">
                <a:latin typeface="宋体" panose="02010600030101010101" pitchFamily="2" charset="-122"/>
              </a:rPr>
              <a:t>+(-     6 2 9 *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3" name="Text Box 13"/>
          <p:cNvSpPr txBox="1">
            <a:spLocks noChangeArrowheads="1"/>
          </p:cNvSpPr>
          <p:nvPr/>
        </p:nvSpPr>
        <p:spPr bwMode="auto">
          <a:xfrm>
            <a:off x="1200150" y="35798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10      +(-     6 2 9 * 10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4" name="Text Box 14"/>
          <p:cNvSpPr txBox="1">
            <a:spLocks noChangeArrowheads="1"/>
          </p:cNvSpPr>
          <p:nvPr/>
        </p:nvSpPr>
        <p:spPr bwMode="auto">
          <a:xfrm>
            <a:off x="1200150" y="38846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)       +(←    6 2 9 * 10 -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5" name="Text Box 15"/>
          <p:cNvSpPr txBox="1">
            <a:spLocks noChangeArrowheads="1"/>
          </p:cNvSpPr>
          <p:nvPr/>
        </p:nvSpPr>
        <p:spPr bwMode="auto">
          <a:xfrm>
            <a:off x="1200150" y="41894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        </a:t>
            </a:r>
            <a:r>
              <a:rPr kumimoji="1" lang="en-US" altLang="zh-CN" b="1">
                <a:latin typeface="宋体" panose="02010600030101010101" pitchFamily="2" charset="-122"/>
              </a:rPr>
              <a:t>+←     6 2 9 * 10 -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6" name="Text Box 16"/>
          <p:cNvSpPr txBox="1">
            <a:spLocks noChangeArrowheads="1"/>
          </p:cNvSpPr>
          <p:nvPr/>
        </p:nvSpPr>
        <p:spPr bwMode="auto">
          <a:xfrm>
            <a:off x="1200150" y="44942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/       +/      6 2 9 * 10 -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7" name="Text Box 17"/>
          <p:cNvSpPr txBox="1">
            <a:spLocks noChangeArrowheads="1"/>
          </p:cNvSpPr>
          <p:nvPr/>
        </p:nvSpPr>
        <p:spPr bwMode="auto">
          <a:xfrm>
            <a:off x="1200150" y="47990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b="1">
                <a:latin typeface="宋体" panose="02010600030101010101" pitchFamily="2" charset="-122"/>
              </a:rPr>
              <a:t>4       +/      6 2 9 * 10 - 4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8" name="Text Box 18"/>
          <p:cNvSpPr txBox="1">
            <a:spLocks noChangeArrowheads="1"/>
          </p:cNvSpPr>
          <p:nvPr/>
        </p:nvSpPr>
        <p:spPr bwMode="auto">
          <a:xfrm>
            <a:off x="1200150" y="51038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        </a:t>
            </a:r>
            <a:r>
              <a:rPr kumimoji="1" lang="en-US" altLang="zh-CN" b="1">
                <a:latin typeface="宋体" panose="02010600030101010101" pitchFamily="2" charset="-122"/>
              </a:rPr>
              <a:t>+←     6 2 9 * 10 - 4 /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699" name="Text Box 19"/>
          <p:cNvSpPr txBox="1">
            <a:spLocks noChangeArrowheads="1"/>
          </p:cNvSpPr>
          <p:nvPr/>
        </p:nvSpPr>
        <p:spPr bwMode="auto">
          <a:xfrm>
            <a:off x="1200150" y="5408613"/>
            <a:ext cx="472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b="1">
                <a:latin typeface="宋体" panose="02010600030101010101" pitchFamily="2" charset="-122"/>
              </a:rPr>
              <a:t>        </a:t>
            </a:r>
            <a:r>
              <a:rPr kumimoji="1" lang="en-US" altLang="zh-CN" b="1">
                <a:latin typeface="宋体" panose="02010600030101010101" pitchFamily="2" charset="-122"/>
              </a:rPr>
              <a:t>←      6 2 9 * 10 - 4 / +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839700" name="Text Box 20"/>
          <p:cNvSpPr txBox="1">
            <a:spLocks noChangeArrowheads="1"/>
          </p:cNvSpPr>
          <p:nvPr/>
        </p:nvSpPr>
        <p:spPr bwMode="auto">
          <a:xfrm>
            <a:off x="5181600" y="457200"/>
            <a:ext cx="3733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∴</a:t>
            </a:r>
            <a:r>
              <a:rPr kumimoji="1" lang="zh-CN" altLang="en-US" sz="2400" b="1">
                <a:latin typeface="宋体" panose="02010600030101010101" pitchFamily="2" charset="-122"/>
              </a:rPr>
              <a:t>后缀表达式为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宋体" panose="02010600030101010101" pitchFamily="2" charset="-122"/>
            </a:endParaRPr>
          </a:p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    6 2 9 * 10 - 4 / +</a:t>
            </a:r>
            <a:endParaRPr kumimoji="1" lang="en-US" altLang="zh-CN" sz="2400" b="1">
              <a:latin typeface="宋体" panose="02010600030101010101" pitchFamily="2" charset="-122"/>
            </a:endParaRPr>
          </a:p>
          <a:p>
            <a:pPr algn="just"/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839701" name="Line 21"/>
          <p:cNvSpPr>
            <a:spLocks noChangeShapeType="1"/>
          </p:cNvSpPr>
          <p:nvPr/>
        </p:nvSpPr>
        <p:spPr bwMode="auto">
          <a:xfrm>
            <a:off x="6324600" y="1295400"/>
            <a:ext cx="0" cy="2286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02" name="Line 22"/>
          <p:cNvSpPr>
            <a:spLocks noChangeShapeType="1"/>
          </p:cNvSpPr>
          <p:nvPr/>
        </p:nvSpPr>
        <p:spPr bwMode="auto">
          <a:xfrm>
            <a:off x="6629400" y="1295400"/>
            <a:ext cx="0" cy="228600"/>
          </a:xfrm>
          <a:prstGeom prst="line">
            <a:avLst/>
          </a:prstGeom>
          <a:noFill/>
          <a:ln w="9525">
            <a:solidFill>
              <a:srgbClr val="99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03" name="Line 23"/>
          <p:cNvSpPr>
            <a:spLocks noChangeShapeType="1"/>
          </p:cNvSpPr>
          <p:nvPr/>
        </p:nvSpPr>
        <p:spPr bwMode="auto">
          <a:xfrm>
            <a:off x="6324600" y="1524000"/>
            <a:ext cx="609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04" name="Line 24"/>
          <p:cNvSpPr>
            <a:spLocks noChangeShapeType="1"/>
          </p:cNvSpPr>
          <p:nvPr/>
        </p:nvSpPr>
        <p:spPr bwMode="auto">
          <a:xfrm>
            <a:off x="6934200" y="1295400"/>
            <a:ext cx="0" cy="2286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05" name="Text Box 25"/>
          <p:cNvSpPr txBox="1">
            <a:spLocks noChangeArrowheads="1"/>
          </p:cNvSpPr>
          <p:nvPr/>
        </p:nvSpPr>
        <p:spPr bwMode="auto">
          <a:xfrm>
            <a:off x="64008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18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9706" name="Line 26"/>
          <p:cNvSpPr>
            <a:spLocks noChangeShapeType="1"/>
          </p:cNvSpPr>
          <p:nvPr/>
        </p:nvSpPr>
        <p:spPr bwMode="auto">
          <a:xfrm>
            <a:off x="6705600" y="1905000"/>
            <a:ext cx="0" cy="2286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07" name="Line 27"/>
          <p:cNvSpPr>
            <a:spLocks noChangeShapeType="1"/>
          </p:cNvSpPr>
          <p:nvPr/>
        </p:nvSpPr>
        <p:spPr bwMode="auto">
          <a:xfrm>
            <a:off x="7239000" y="1219200"/>
            <a:ext cx="0" cy="914400"/>
          </a:xfrm>
          <a:prstGeom prst="line">
            <a:avLst/>
          </a:prstGeom>
          <a:noFill/>
          <a:ln w="9525">
            <a:solidFill>
              <a:srgbClr val="99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08" name="Line 28"/>
          <p:cNvSpPr>
            <a:spLocks noChangeShapeType="1"/>
          </p:cNvSpPr>
          <p:nvPr/>
        </p:nvSpPr>
        <p:spPr bwMode="auto">
          <a:xfrm>
            <a:off x="6705600" y="2133600"/>
            <a:ext cx="9144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09" name="Line 29"/>
          <p:cNvSpPr>
            <a:spLocks noChangeShapeType="1"/>
          </p:cNvSpPr>
          <p:nvPr/>
        </p:nvSpPr>
        <p:spPr bwMode="auto">
          <a:xfrm>
            <a:off x="7620000" y="1219200"/>
            <a:ext cx="0" cy="9144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0" name="Text Box 30"/>
          <p:cNvSpPr txBox="1">
            <a:spLocks noChangeArrowheads="1"/>
          </p:cNvSpPr>
          <p:nvPr/>
        </p:nvSpPr>
        <p:spPr bwMode="auto">
          <a:xfrm>
            <a:off x="7010400" y="205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9711" name="Line 31"/>
          <p:cNvSpPr>
            <a:spLocks noChangeShapeType="1"/>
          </p:cNvSpPr>
          <p:nvPr/>
        </p:nvSpPr>
        <p:spPr bwMode="auto">
          <a:xfrm>
            <a:off x="7162800" y="2514600"/>
            <a:ext cx="0" cy="2286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12" name="Line 32"/>
          <p:cNvSpPr>
            <a:spLocks noChangeShapeType="1"/>
          </p:cNvSpPr>
          <p:nvPr/>
        </p:nvSpPr>
        <p:spPr bwMode="auto">
          <a:xfrm>
            <a:off x="7924800" y="1295400"/>
            <a:ext cx="0" cy="1447800"/>
          </a:xfrm>
          <a:prstGeom prst="line">
            <a:avLst/>
          </a:prstGeom>
          <a:noFill/>
          <a:ln w="9525">
            <a:solidFill>
              <a:srgbClr val="99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3" name="Line 33"/>
          <p:cNvSpPr>
            <a:spLocks noChangeShapeType="1"/>
          </p:cNvSpPr>
          <p:nvPr/>
        </p:nvSpPr>
        <p:spPr bwMode="auto">
          <a:xfrm>
            <a:off x="7162800" y="2743200"/>
            <a:ext cx="1066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4" name="Line 34"/>
          <p:cNvSpPr>
            <a:spLocks noChangeShapeType="1"/>
          </p:cNvSpPr>
          <p:nvPr/>
        </p:nvSpPr>
        <p:spPr bwMode="auto">
          <a:xfrm>
            <a:off x="8229600" y="1295400"/>
            <a:ext cx="0" cy="14478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5" name="Text Box 35"/>
          <p:cNvSpPr txBox="1">
            <a:spLocks noChangeArrowheads="1"/>
          </p:cNvSpPr>
          <p:nvPr/>
        </p:nvSpPr>
        <p:spPr bwMode="auto">
          <a:xfrm>
            <a:off x="7467600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2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839716" name="Line 36"/>
          <p:cNvSpPr>
            <a:spLocks noChangeShapeType="1"/>
          </p:cNvSpPr>
          <p:nvPr/>
        </p:nvSpPr>
        <p:spPr bwMode="auto">
          <a:xfrm>
            <a:off x="5943600" y="1295400"/>
            <a:ext cx="0" cy="21336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7" name="Line 37"/>
          <p:cNvSpPr>
            <a:spLocks noChangeShapeType="1"/>
          </p:cNvSpPr>
          <p:nvPr/>
        </p:nvSpPr>
        <p:spPr bwMode="auto">
          <a:xfrm>
            <a:off x="7620000" y="3124200"/>
            <a:ext cx="0" cy="304800"/>
          </a:xfrm>
          <a:prstGeom prst="line">
            <a:avLst/>
          </a:prstGeom>
          <a:noFill/>
          <a:ln w="9525">
            <a:solidFill>
              <a:srgbClr val="99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8" name="Line 38"/>
          <p:cNvSpPr>
            <a:spLocks noChangeShapeType="1"/>
          </p:cNvSpPr>
          <p:nvPr/>
        </p:nvSpPr>
        <p:spPr bwMode="auto">
          <a:xfrm>
            <a:off x="5943600" y="3429000"/>
            <a:ext cx="2590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9" name="Line 39"/>
          <p:cNvSpPr>
            <a:spLocks noChangeShapeType="1"/>
          </p:cNvSpPr>
          <p:nvPr/>
        </p:nvSpPr>
        <p:spPr bwMode="auto">
          <a:xfrm>
            <a:off x="8534400" y="1295400"/>
            <a:ext cx="0" cy="21336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20" name="Text Box 40"/>
          <p:cNvSpPr txBox="1">
            <a:spLocks noChangeArrowheads="1"/>
          </p:cNvSpPr>
          <p:nvPr/>
        </p:nvSpPr>
        <p:spPr bwMode="auto">
          <a:xfrm>
            <a:off x="7162800" y="3352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en-US" altLang="zh-CN" sz="2400" b="1">
                <a:latin typeface="宋体" panose="02010600030101010101" pitchFamily="2" charset="-122"/>
              </a:rPr>
              <a:t>8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" fill="hold"/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" fill="hold"/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" fill="hold"/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839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839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" fill="hold"/>
                                        <p:tgtEl>
                                          <p:spTgt spid="839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" fill="hold"/>
                                        <p:tgtEl>
                                          <p:spTgt spid="839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75" fill="hold"/>
                                        <p:tgtEl>
                                          <p:spTgt spid="83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83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839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" fill="hold"/>
                                        <p:tgtEl>
                                          <p:spTgt spid="839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" fill="hold"/>
                                        <p:tgtEl>
                                          <p:spTgt spid="83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" fill="hold"/>
                                        <p:tgtEl>
                                          <p:spTgt spid="83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" fill="hold"/>
                                        <p:tgtEl>
                                          <p:spTgt spid="83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" fill="hold"/>
                                        <p:tgtEl>
                                          <p:spTgt spid="83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75" fill="hold"/>
                                        <p:tgtEl>
                                          <p:spTgt spid="83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" fill="hold"/>
                                        <p:tgtEl>
                                          <p:spTgt spid="83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" fill="hold"/>
                                        <p:tgtEl>
                                          <p:spTgt spid="83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" fill="hold"/>
                                        <p:tgtEl>
                                          <p:spTgt spid="83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5" fill="hold"/>
                                        <p:tgtEl>
                                          <p:spTgt spid="83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" fill="hold"/>
                                        <p:tgtEl>
                                          <p:spTgt spid="83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" fill="hold"/>
                                        <p:tgtEl>
                                          <p:spTgt spid="83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5" fill="hold"/>
                                        <p:tgtEl>
                                          <p:spTgt spid="83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3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3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3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3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3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3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3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3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3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3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3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3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3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3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3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3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75" fill="hold"/>
                                        <p:tgtEl>
                                          <p:spTgt spid="83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75" fill="hold"/>
                                        <p:tgtEl>
                                          <p:spTgt spid="83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5" fill="hold"/>
                                        <p:tgtEl>
                                          <p:spTgt spid="839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" fill="hold"/>
                                        <p:tgtEl>
                                          <p:spTgt spid="839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3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75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75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500"/>
                            </p:stCondLst>
                            <p:childTnLst>
                              <p:par>
                                <p:cTn id="2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75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000"/>
                            </p:stCondLst>
                            <p:childTnLst>
                              <p:par>
                                <p:cTn id="28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75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75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75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75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autoUpdateAnimBg="0"/>
      <p:bldP spid="839684" grpId="0" autoUpdateAnimBg="0"/>
      <p:bldP spid="839685" grpId="0" autoUpdateAnimBg="0"/>
      <p:bldP spid="839686" grpId="0" autoUpdateAnimBg="0"/>
      <p:bldP spid="839687" grpId="0" autoUpdateAnimBg="0"/>
      <p:bldP spid="839688" grpId="0" autoUpdateAnimBg="0"/>
      <p:bldP spid="839689" grpId="0" autoUpdateAnimBg="0"/>
      <p:bldP spid="839690" grpId="0" autoUpdateAnimBg="0"/>
      <p:bldP spid="839691" grpId="0" autoUpdateAnimBg="0"/>
      <p:bldP spid="839692" grpId="0" autoUpdateAnimBg="0"/>
      <p:bldP spid="839693" grpId="0" autoUpdateAnimBg="0"/>
      <p:bldP spid="839694" grpId="0" autoUpdateAnimBg="0"/>
      <p:bldP spid="839695" grpId="0" autoUpdateAnimBg="0"/>
      <p:bldP spid="839696" grpId="0" autoUpdateAnimBg="0"/>
      <p:bldP spid="839697" grpId="0" autoUpdateAnimBg="0"/>
      <p:bldP spid="839698" grpId="0" autoUpdateAnimBg="0"/>
      <p:bldP spid="839699" grpId="0" autoUpdateAnimBg="0"/>
      <p:bldP spid="839700" grpId="0" autoUpdateAnimBg="0"/>
      <p:bldP spid="839701" grpId="0" animBg="1"/>
      <p:bldP spid="839702" grpId="0" animBg="1"/>
      <p:bldP spid="839703" grpId="0" animBg="1"/>
      <p:bldP spid="839704" grpId="0" animBg="1"/>
      <p:bldP spid="839705" grpId="0" autoUpdateAnimBg="0"/>
      <p:bldP spid="839706" grpId="0" animBg="1"/>
      <p:bldP spid="839707" grpId="0" animBg="1"/>
      <p:bldP spid="839708" grpId="0" animBg="1"/>
      <p:bldP spid="839709" grpId="0" animBg="1"/>
      <p:bldP spid="839710" grpId="0" autoUpdateAnimBg="0"/>
      <p:bldP spid="839711" grpId="0" animBg="1"/>
      <p:bldP spid="839712" grpId="0" animBg="1"/>
      <p:bldP spid="839713" grpId="0" animBg="1"/>
      <p:bldP spid="839714" grpId="0" animBg="1"/>
      <p:bldP spid="839715" grpId="0" autoUpdateAnimBg="0"/>
      <p:bldP spid="839716" grpId="0" animBg="1"/>
      <p:bldP spid="839717" grpId="0" animBg="1"/>
      <p:bldP spid="839718" grpId="0" animBg="1"/>
      <p:bldP spid="839719" grpId="0" animBg="1"/>
      <p:bldP spid="83972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8E7456-F689-4671-A8CF-2F311E141A8F}" type="datetime7">
              <a:rPr lang="zh-CN" altLang="en-US" smtClean="0"/>
            </a:fld>
            <a:endParaRPr lang="en-US" altLang="zh-CN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3039AD-352E-4493-B361-653A442D9AA3}" type="slidenum">
              <a:rPr lang="zh-CN" altLang="en-US" smtClean="0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Webdings" panose="05030102010509060703" pitchFamily="18" charset="2"/>
              </a:rPr>
              <a:t>练习</a:t>
            </a:r>
            <a:endParaRPr lang="zh-CN" altLang="en-US" dirty="0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628775"/>
            <a:ext cx="8420100" cy="49022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1. 元素a,b,c,d,e依次进入初始为空的栈中，所有元素进栈且只进入一次，允许进栈、退栈操作交替进行。栈空时，在所有可能的出栈序列中，以元素d开头的序列个数是________。</a:t>
            </a:r>
            <a:endParaRPr lang="zh-CN" altLang="en-US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A. 3  B. 4   C. 5   D. 6 </a:t>
            </a:r>
            <a:endParaRPr lang="zh-CN" altLang="en-US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2. 已知栈S初始为空，若给定元素的进栈顺序依次为：1,2,3,4,5,6，则下述不可能的出栈序列是：</a:t>
            </a:r>
            <a:endParaRPr lang="zh-CN" altLang="en-US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A．1,2,5,6,4,3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	B．2,3,4,5,6,1</a:t>
            </a:r>
            <a:endParaRPr lang="zh-CN" altLang="en-US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C．3,4,5,6,1,2	</a:t>
            </a:r>
            <a:r>
              <a:rPr lang="en-US" altLang="zh-CN" sz="2000" dirty="0">
                <a:latin typeface="Comic Sans MS" panose="030F09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Comic Sans MS" panose="030F0902030302020204" pitchFamily="66" charset="0"/>
                <a:ea typeface="宋体" panose="02010600030101010101" pitchFamily="2" charset="-122"/>
              </a:rPr>
              <a:t>D．6,5,4,3,2,1</a:t>
            </a:r>
            <a:endParaRPr lang="zh-CN" altLang="en-US" sz="20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7B23EB-D733-4994-AD46-2BD2BD3359F4}" type="datetime7">
              <a:rPr lang="zh-CN" altLang="en-US" smtClean="0"/>
            </a:fld>
            <a:endParaRPr lang="en-US" altLang="zh-CN"/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B7A47F-5D3D-4013-A89F-38A930A9BB91}" type="slidenum">
              <a:rPr lang="zh-CN" altLang="en-US" smtClean="0"/>
            </a:fld>
            <a:endParaRPr lang="en-US" altLang="zh-CN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91487" cy="4318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参考线性表描述，令</a:t>
            </a:r>
            <a:r>
              <a:rPr lang="zh-CN" altLang="en-US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栈顶元素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存储在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element[length-1]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中，</a:t>
            </a:r>
            <a:r>
              <a:rPr lang="zh-CN" altLang="en-US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栈底元素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存储在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element[0]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中。    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500" dirty="0">
                <a:ea typeface="宋体" panose="02010600030101010101" pitchFamily="2" charset="-122"/>
              </a:rPr>
              <a:t>5.2	Formula-Based Representation</a:t>
            </a:r>
            <a:endParaRPr lang="zh-CN" altLang="en-US" sz="25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AE9225-32A8-42D1-A504-3E962D69ED47}" type="datetime7">
              <a:rPr lang="zh-CN" altLang="en-US" smtClean="0"/>
            </a:fld>
            <a:endParaRPr lang="en-US" altLang="zh-CN"/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EC77D3-35DF-435F-8CE9-429C6398F8B4}" type="slidenum">
              <a:rPr lang="zh-CN" altLang="en-US" smtClean="0"/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500" dirty="0">
                <a:ea typeface="宋体" panose="02010600030101010101" pitchFamily="2" charset="-122"/>
              </a:rPr>
              <a:t>5.3	Formula-Based </a:t>
            </a:r>
            <a:r>
              <a:rPr lang="zh-CN" altLang="en-US" sz="2500" dirty="0">
                <a:ea typeface="宋体" panose="02010600030101010101" pitchFamily="2" charset="-122"/>
              </a:rPr>
              <a:t>派生类实现</a:t>
            </a:r>
            <a:endParaRPr lang="zh-CN" altLang="en-US" sz="2500" dirty="0">
              <a:ea typeface="宋体" panose="02010600030101010101" pitchFamily="2" charset="-122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23" y="1224568"/>
            <a:ext cx="8229600" cy="5688360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class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Stack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: </a:t>
            </a:r>
            <a:r>
              <a:rPr lang="en-US" altLang="zh-CN" sz="1800" dirty="0">
                <a:solidFill>
                  <a:srgbClr val="FA069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private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LinearList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&lt;T&gt;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{ // LIFO objects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public: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Stack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(int </a:t>
            </a:r>
            <a:r>
              <a:rPr lang="en-US" altLang="zh-CN" sz="1800" dirty="0" err="1">
                <a:latin typeface="Comic Sans MS" panose="030F0902030302020204" pitchFamily="66" charset="0"/>
                <a:ea typeface="宋体" panose="02010600030101010101" pitchFamily="2" charset="-122"/>
              </a:rPr>
              <a:t>MaxStackSize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= 10)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: </a:t>
            </a:r>
            <a:r>
              <a:rPr lang="en-US" altLang="zh-CN" sz="18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LinearList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&lt;T&gt; (</a:t>
            </a:r>
            <a:r>
              <a:rPr lang="en-US" altLang="zh-CN" sz="18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MaxStackSize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) { }</a:t>
            </a:r>
            <a:endParaRPr lang="en-US" altLang="zh-CN" sz="1800" dirty="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bool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() const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 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{return </a:t>
            </a:r>
            <a:r>
              <a:rPr lang="en-US" altLang="zh-CN" sz="18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LinearList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&lt;T&gt;::</a:t>
            </a:r>
            <a:r>
              <a:rPr lang="en-US" altLang="zh-CN" sz="18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();}</a:t>
            </a:r>
            <a:endParaRPr lang="en-US" altLang="zh-CN" sz="1800" dirty="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bool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IsFull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() const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{ return (Length() == </a:t>
            </a:r>
            <a:r>
              <a:rPr lang="en-US" altLang="zh-CN" sz="1800" dirty="0" err="1">
                <a:solidFill>
                  <a:srgbClr val="FA069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GetMaxSize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());}</a:t>
            </a:r>
            <a:endParaRPr lang="en-US" altLang="zh-CN" sz="1800" dirty="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T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Top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() const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{ if (</a:t>
            </a:r>
            <a:r>
              <a:rPr lang="en-US" altLang="zh-CN" sz="18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()) throw </a:t>
            </a:r>
            <a:r>
              <a:rPr lang="en-US" altLang="zh-CN" sz="18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OutOfBounds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();</a:t>
            </a:r>
            <a:endParaRPr lang="en-US" altLang="zh-CN" sz="1800" dirty="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          T x;  Find(Length(), x);  return x; }</a:t>
            </a:r>
            <a:endParaRPr lang="en-US" altLang="zh-CN" sz="1800" dirty="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Stack&lt;T&gt;&amp;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Add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(const T&amp; x)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{ Insert(Length(), x); return *this;}</a:t>
            </a:r>
            <a:endParaRPr lang="en-US" altLang="zh-CN" sz="1800" dirty="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Stack&lt;T&gt;&amp;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Delete</a:t>
            </a: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(T&amp; x)</a:t>
            </a:r>
            <a:endParaRPr lang="en-US" altLang="zh-CN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{ </a:t>
            </a:r>
            <a:r>
              <a:rPr lang="en-US" altLang="zh-CN" sz="1800" dirty="0" err="1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LinearList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&lt;T&gt;::Delete(Length(), x); return *this;}</a:t>
            </a:r>
            <a:endParaRPr lang="en-US" altLang="zh-CN" sz="1800" dirty="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anose="02010600030101010101" pitchFamily="2" charset="-122"/>
              </a:rPr>
              <a:t>}; //Program 5-1</a:t>
            </a:r>
            <a:endParaRPr lang="zh-CN" altLang="en-US" sz="1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340" y="774700"/>
            <a:ext cx="87077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Comic Sans MS" panose="030F0902030302020204" pitchFamily="66" charset="0"/>
                <a:sym typeface="+mn-ea"/>
              </a:rPr>
              <a:t>参考线性表描述，令栈顶元素存储于</a:t>
            </a:r>
            <a:r>
              <a:rPr lang="en-US" altLang="zh-CN" dirty="0">
                <a:solidFill>
                  <a:srgbClr val="C00000"/>
                </a:solidFill>
                <a:latin typeface="Comic Sans MS" panose="030F0902030302020204" pitchFamily="66" charset="0"/>
                <a:sym typeface="+mn-ea"/>
              </a:rPr>
              <a:t>element[length-1]</a:t>
            </a:r>
            <a:r>
              <a:rPr lang="zh-CN" altLang="en-US" dirty="0">
                <a:solidFill>
                  <a:srgbClr val="C00000"/>
                </a:solidFill>
                <a:latin typeface="Comic Sans MS" panose="030F0902030302020204" pitchFamily="66" charset="0"/>
                <a:sym typeface="+mn-ea"/>
              </a:rPr>
              <a:t>，栈底元素存储于</a:t>
            </a:r>
            <a:r>
              <a:rPr lang="en-US" altLang="zh-CN" dirty="0">
                <a:solidFill>
                  <a:srgbClr val="C00000"/>
                </a:solidFill>
                <a:latin typeface="Comic Sans MS" panose="030F0902030302020204" pitchFamily="66" charset="0"/>
                <a:sym typeface="+mn-ea"/>
              </a:rPr>
              <a:t>element[0]</a:t>
            </a:r>
            <a:endParaRPr lang="en-US" altLang="zh-CN" dirty="0">
              <a:solidFill>
                <a:srgbClr val="C00000"/>
              </a:solidFill>
              <a:latin typeface="Comic Sans MS" panose="030F0902030302020204" pitchFamily="66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54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54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5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5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54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54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5AEBC2-E795-4E39-B9DA-AFA7C5F69E0B}" type="datetime7">
              <a:rPr lang="zh-CN" altLang="en-US" smtClean="0"/>
            </a:fld>
            <a:endParaRPr lang="en-US" altLang="zh-CN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CB629B-2172-495E-941C-B331D3EB8CAF}" type="slidenum">
              <a:rPr lang="zh-CN" altLang="en-US" smtClean="0"/>
            </a:fld>
            <a:endParaRPr lang="en-US" altLang="zh-CN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5313" y="1332230"/>
            <a:ext cx="8091487" cy="431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派生的方法：</a:t>
            </a:r>
            <a:r>
              <a:rPr lang="zh-CN" altLang="en-US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减少了编码量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，提升了</a:t>
            </a:r>
            <a:r>
              <a:rPr lang="zh-CN" altLang="en-US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可靠性；</a:t>
            </a:r>
            <a:endParaRPr lang="zh-CN" altLang="en-US" sz="2800" dirty="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运行效率的损失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定义基类：栈元素存储在数组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stack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之中，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top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用于指向栈顶元素。栈的容量为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MaxTop+1</a:t>
            </a:r>
            <a:r>
              <a:rPr lang="zh-CN" altLang="en-US" sz="2800" dirty="0">
                <a:latin typeface="Comic Sans MS" panose="030F0902030302020204" pitchFamily="66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5.2.2 </a:t>
            </a:r>
            <a:r>
              <a:rPr lang="zh-CN" altLang="en-US" dirty="0">
                <a:ea typeface="宋体" panose="02010600030101010101" pitchFamily="2" charset="-122"/>
              </a:rPr>
              <a:t>自定义</a:t>
            </a:r>
            <a:r>
              <a:rPr lang="en-US" altLang="zh-CN" dirty="0">
                <a:ea typeface="宋体" panose="02010600030101010101" pitchFamily="2" charset="-122"/>
              </a:rPr>
              <a:t>Stack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C491E2-7753-4243-B121-5503178FFB22}" type="datetime7">
              <a:rPr lang="zh-CN" altLang="en-US" smtClean="0"/>
            </a:fld>
            <a:endParaRPr lang="en-US" altLang="zh-CN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0847EA-B3B6-4EF0-BEC7-54703DC6DF63}" type="slidenum">
              <a:rPr lang="zh-CN" altLang="en-US" smtClean="0"/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5.3.2 </a:t>
            </a:r>
            <a:r>
              <a:rPr lang="zh-CN" altLang="en-US">
                <a:ea typeface="宋体" panose="02010600030101010101" pitchFamily="2" charset="-122"/>
              </a:rPr>
              <a:t>自定义</a:t>
            </a:r>
            <a:r>
              <a:rPr lang="en-US" altLang="zh-CN">
                <a:ea typeface="宋体" panose="02010600030101010101" pitchFamily="2" charset="-122"/>
              </a:rPr>
              <a:t>Stack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558213" cy="6234113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class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Stack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{ // LIFO objects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public: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Stack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( int MaxStackSize = 10);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~Stack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( )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{delete [] stack;}</a:t>
            </a:r>
            <a:endParaRPr lang="en-US" altLang="zh-CN" sz="240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   bool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IsEmpty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( ) const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{return top == -1;}</a:t>
            </a:r>
            <a:endParaRPr lang="en-US" altLang="zh-CN" sz="240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   bool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IsFull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( ) const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{return top == MaxTop;}</a:t>
            </a:r>
            <a:endParaRPr lang="en-US" altLang="zh-CN" sz="2400">
              <a:solidFill>
                <a:schemeClr val="folHlink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   T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Top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( ) const;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   Stack&lt;T&gt;&amp;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Add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( const T&amp; x);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   Stack&lt;T&gt;&amp;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Delete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( T&amp; x);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private: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   int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top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;      // current top of stack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   int 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MaxTop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; // max value for top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      T *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stack</a:t>
            </a: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;    // element array</a:t>
            </a:r>
            <a:endParaRPr lang="en-US" altLang="zh-CN" sz="2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anose="02010600030101010101" pitchFamily="2" charset="-122"/>
              </a:rPr>
              <a:t>}; //Program 5-2</a:t>
            </a:r>
            <a:endParaRPr lang="zh-CN" altLang="en-US" sz="24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59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59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0</TotalTime>
  <Words>15239</Words>
  <Application>WPS 演示</Application>
  <PresentationFormat>全屏显示(4:3)</PresentationFormat>
  <Paragraphs>1616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Arial</vt:lpstr>
      <vt:lpstr>方正书宋_GBK</vt:lpstr>
      <vt:lpstr>Wingdings</vt:lpstr>
      <vt:lpstr>宋体</vt:lpstr>
      <vt:lpstr>宋体-简</vt:lpstr>
      <vt:lpstr>Times New Roman</vt:lpstr>
      <vt:lpstr>Webdings</vt:lpstr>
      <vt:lpstr>Comic Sans MS</vt:lpstr>
      <vt:lpstr>Tahoma</vt:lpstr>
      <vt:lpstr>楷体_GB2312</vt:lpstr>
      <vt:lpstr>微软雅黑</vt:lpstr>
      <vt:lpstr>汉仪旗黑</vt:lpstr>
      <vt:lpstr>宋体</vt:lpstr>
      <vt:lpstr>Arial Unicode MS</vt:lpstr>
      <vt:lpstr>汉仪楷体简</vt:lpstr>
      <vt:lpstr>Watermark</vt:lpstr>
      <vt:lpstr>第五章 栈</vt:lpstr>
      <vt:lpstr>Chapter5 Stacks</vt:lpstr>
      <vt:lpstr>Chapter5 Stacks</vt:lpstr>
      <vt:lpstr>5.1 The Abstract Data Type</vt:lpstr>
      <vt:lpstr>5.1 The Abstract Data Type</vt:lpstr>
      <vt:lpstr>5.2	Formula-Based Representation</vt:lpstr>
      <vt:lpstr>5.3	Formula-Based 派生类实现</vt:lpstr>
      <vt:lpstr>5.2.2 自定义Stack</vt:lpstr>
      <vt:lpstr>5.3.2 自定义Stack</vt:lpstr>
      <vt:lpstr>5.2.2 自定义Stack</vt:lpstr>
      <vt:lpstr>5.2.2 自定义Stack</vt:lpstr>
      <vt:lpstr>5.3	Linked Representation</vt:lpstr>
      <vt:lpstr>5.3	Linked Representation</vt:lpstr>
      <vt:lpstr>5.3	Linked Representation</vt:lpstr>
      <vt:lpstr>5.4	Linked Representation</vt:lpstr>
      <vt:lpstr>5.4	Linked Representation</vt:lpstr>
      <vt:lpstr>5.4	Linked Representation</vt:lpstr>
      <vt:lpstr>5.4	Linked Representation</vt:lpstr>
      <vt:lpstr>5.4	Applications</vt:lpstr>
      <vt:lpstr>5.4.1 括号匹配</vt:lpstr>
      <vt:lpstr>5.4.1 括号匹配</vt:lpstr>
      <vt:lpstr>5.4.2 汉诺塔</vt:lpstr>
      <vt:lpstr>5.4.2 汉诺塔</vt:lpstr>
      <vt:lpstr>5.4.2 汉诺塔</vt:lpstr>
      <vt:lpstr>5.4.2 汉诺塔</vt:lpstr>
      <vt:lpstr>5.4.2 汉诺塔</vt:lpstr>
      <vt:lpstr>5.4.2 汉诺塔</vt:lpstr>
      <vt:lpstr>5.4.2 汉诺塔</vt:lpstr>
      <vt:lpstr>5.4.3  火车车厢重排</vt:lpstr>
      <vt:lpstr>5.4.3  火车车厢重排</vt:lpstr>
      <vt:lpstr>5.4.3  火车车厢重排</vt:lpstr>
      <vt:lpstr>5.4.3  火车车厢重排</vt:lpstr>
      <vt:lpstr>5.4.3  火车车厢重排</vt:lpstr>
      <vt:lpstr>5.4.3  火车车厢重排</vt:lpstr>
      <vt:lpstr>5.4.3  火车车厢重排</vt:lpstr>
      <vt:lpstr>5.4.3  火车车厢重排</vt:lpstr>
      <vt:lpstr>Chapter5 Stacks APP</vt:lpstr>
      <vt:lpstr>PowerPoint 演示文稿</vt:lpstr>
      <vt:lpstr>数制转换</vt:lpstr>
      <vt:lpstr>表达式表示法</vt:lpstr>
      <vt:lpstr>表达式表示法</vt:lpstr>
      <vt:lpstr>表达式表示法</vt:lpstr>
      <vt:lpstr>中序表达式的计算</vt:lpstr>
      <vt:lpstr>中序表达式的计算</vt:lpstr>
      <vt:lpstr>中序表达式的计算</vt:lpstr>
      <vt:lpstr>中序表达式的计算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284</cp:revision>
  <dcterms:created xsi:type="dcterms:W3CDTF">2021-10-27T02:39:45Z</dcterms:created>
  <dcterms:modified xsi:type="dcterms:W3CDTF">2021-10-27T02:39:45Z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2052-3.9.2.6301</vt:lpwstr>
  </property>
  <property fmtid="{D5CDD505-2E9C-101B-9397-08002B2CF9AE}" pid="3" name="ICV">
    <vt:lpwstr>82D73CDBD6364C3780D6A38AC22FF6AE</vt:lpwstr>
  </property>
</Properties>
</file>