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60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300" r:id="rId31"/>
    <p:sldId id="301" r:id="rId32"/>
    <p:sldId id="302" r:id="rId33"/>
    <p:sldId id="304" r:id="rId34"/>
    <p:sldId id="305" r:id="rId35"/>
    <p:sldId id="306" r:id="rId36"/>
    <p:sldId id="309" r:id="rId37"/>
    <p:sldId id="310" r:id="rId38"/>
    <p:sldId id="311" r:id="rId39"/>
    <p:sldId id="313" r:id="rId40"/>
    <p:sldId id="317" r:id="rId41"/>
    <p:sldId id="318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4"/>
    <p:sldId id="342" r:id="rId55"/>
    <p:sldId id="343" r:id="rId56"/>
    <p:sldId id="344" r:id="rId57"/>
    <p:sldId id="345" r:id="rId58"/>
    <p:sldId id="347" r:id="rId59"/>
  </p:sldIdLst>
  <p:sldSz cx="9144000" cy="6858000" type="screen4x3"/>
  <p:notesSz cx="6648450" cy="97821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5DF8C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1768" y="176"/>
      </p:cViewPr>
      <p:guideLst>
        <p:guide orient="horz" pos="2024"/>
        <p:guide pos="29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4" Type="http://schemas.openxmlformats.org/officeDocument/2006/relationships/slide" Target="slides/slide54.xml"/><Relationship Id="rId53" Type="http://schemas.openxmlformats.org/officeDocument/2006/relationships/slide" Target="slides/slide53.xml"/><Relationship Id="rId52" Type="http://schemas.openxmlformats.org/officeDocument/2006/relationships/slide" Target="slides/slide52.xml"/><Relationship Id="rId51" Type="http://schemas.openxmlformats.org/officeDocument/2006/relationships/slide" Target="slides/slide51.xml"/><Relationship Id="rId50" Type="http://schemas.openxmlformats.org/officeDocument/2006/relationships/slide" Target="slides/slide50.xml"/><Relationship Id="rId5" Type="http://schemas.openxmlformats.org/officeDocument/2006/relationships/slide" Target="slides/slide5.xml"/><Relationship Id="rId49" Type="http://schemas.openxmlformats.org/officeDocument/2006/relationships/slide" Target="slides/slide49.xml"/><Relationship Id="rId48" Type="http://schemas.openxmlformats.org/officeDocument/2006/relationships/slide" Target="slides/slide48.xml"/><Relationship Id="rId47" Type="http://schemas.openxmlformats.org/officeDocument/2006/relationships/slide" Target="slides/slide47.xml"/><Relationship Id="rId46" Type="http://schemas.openxmlformats.org/officeDocument/2006/relationships/slide" Target="slides/slide46.xml"/><Relationship Id="rId45" Type="http://schemas.openxmlformats.org/officeDocument/2006/relationships/slide" Target="slides/slide45.xml"/><Relationship Id="rId44" Type="http://schemas.openxmlformats.org/officeDocument/2006/relationships/slide" Target="slides/slide44.xml"/><Relationship Id="rId43" Type="http://schemas.openxmlformats.org/officeDocument/2006/relationships/slide" Target="slides/slide43.xml"/><Relationship Id="rId42" Type="http://schemas.openxmlformats.org/officeDocument/2006/relationships/slide" Target="slides/slide42.xml"/><Relationship Id="rId41" Type="http://schemas.openxmlformats.org/officeDocument/2006/relationships/slide" Target="slides/slide41.xml"/><Relationship Id="rId40" Type="http://schemas.openxmlformats.org/officeDocument/2006/relationships/slide" Target="slides/slide40.xml"/><Relationship Id="rId4" Type="http://schemas.openxmlformats.org/officeDocument/2006/relationships/slide" Target="slides/slide4.xml"/><Relationship Id="rId39" Type="http://schemas.openxmlformats.org/officeDocument/2006/relationships/slide" Target="slides/slide39.xml"/><Relationship Id="rId38" Type="http://schemas.openxmlformats.org/officeDocument/2006/relationships/slide" Target="slides/slide38.xml"/><Relationship Id="rId37" Type="http://schemas.openxmlformats.org/officeDocument/2006/relationships/slide" Target="slides/slide37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BDDB60E-8C9A-4C86-AC58-088C3E45139C}" type="datetimeFigureOut">
              <a:rPr lang="zh-CN" altLang="en-US"/>
            </a:fld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B9FCCCE-F140-4012-864A-4692D6FE801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EB5C8F-D4E7-4216-9C4C-D70AB7A74C1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度为</a:t>
            </a:r>
            <a:r>
              <a:rPr lang="en-US" altLang="zh-CN"/>
              <a:t>m</a:t>
            </a:r>
            <a:r>
              <a:rPr lang="zh-CN" altLang="en-US"/>
              <a:t>的哈夫曼树的特点：只有叶子节点和度为</a:t>
            </a:r>
            <a:r>
              <a:rPr lang="en-US" altLang="zh-CN"/>
              <a:t>m</a:t>
            </a:r>
            <a:r>
              <a:rPr lang="zh-CN" altLang="en-US"/>
              <a:t>的节点，没有度为其他值的节点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ADD9F9-98CC-44F7-B699-327CE518CA76}" type="slidenum">
              <a:rPr lang="zh-CN" altLang="en-US" sz="1200" b="0" smtClean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444F51-2ABE-48B1-8212-BEDBF0C945FC}" type="slidenum">
              <a:rPr lang="zh-CN" altLang="en-US" sz="1200" b="0" smtClean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06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EBF4C-2174-4766-9073-7F6DB75D2A38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9356E-F9C2-4968-BA5E-AB9EF1B22C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F0DB-7199-4321-9C6B-F11DC060CA97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2FB20-FCAF-490F-AFB0-53602953C0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8F14-6783-4E1C-8FC3-38BEC59876C2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F7BA9-0D10-4B8A-BF4F-17A075B670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71E95-83C0-4428-88F3-9D1E4E64665D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2515A-7B74-4A1B-AEB0-7EA24E70E8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3991-DD39-4959-B019-59C825EE8206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7DDC-F787-49AB-9011-8D0A2817F4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5AA3-1DF6-44D3-B901-687D1A206C95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979F5-F55D-49DB-AB47-5ED79E1828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ED99-704F-44CA-8801-794E976E2F30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1D49-D2F0-4E88-B036-37B9852AC1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3850-A249-48DC-92FD-877179E6DBC2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BBE4A-C9EE-4D33-98AC-B011DBAFC6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FC079-A223-4C85-B061-A2564991DC0D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71F73-FD7C-4BE1-B080-BEEA7459FC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A649-AF12-48AF-B2BC-7E58FF799BCE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8F38-7D25-4067-8D0E-A8643E02FC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3110A-5C31-4B18-A032-19679780101E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9077C-DB9A-4D92-9362-AF3C309392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000" b="0">
                <a:latin typeface="+mn-lt"/>
              </a:defRPr>
            </a:lvl1pPr>
          </a:lstStyle>
          <a:p>
            <a:pPr>
              <a:defRPr/>
            </a:pPr>
            <a:fld id="{7A89909A-2F8A-4E22-AAEE-1F27B24E4E4F}" type="datetime7">
              <a:rPr lang="zh-CN" altLang="en-US"/>
            </a:fld>
            <a:endParaRPr lang="en-US" altLang="zh-CN"/>
          </a:p>
        </p:txBody>
      </p:sp>
      <p:sp>
        <p:nvSpPr>
          <p:cNvPr id="1095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00" b="0">
                <a:latin typeface="+mn-lt"/>
              </a:defRPr>
            </a:lvl1pPr>
          </a:lstStyle>
          <a:p>
            <a:pPr>
              <a:defRPr/>
            </a:pPr>
            <a:fld id="{07DE7D69-CA18-43B2-83AA-E27434F3E316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4A7BD15-5CBB-4DEF-80A1-0B6261DBE0E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689B9C9-7B25-4AE2-8EF8-3921EBD0E07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第九章 优先级队列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17638" y="1724025"/>
            <a:ext cx="7199312" cy="40592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概述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左高树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9.5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074D1D4-08B5-4151-9D73-26E6F64AA63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513F2F7-2874-4EA7-BB8A-EB63A308A96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9.3.2  </a:t>
            </a:r>
            <a:r>
              <a:rPr lang="zh-CN" altLang="en-US">
                <a:ea typeface="宋体" panose="02010600030101010101" pitchFamily="2" charset="-122"/>
              </a:rPr>
              <a:t>最大堆的插入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913" y="1412875"/>
            <a:ext cx="8631237" cy="30749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插入新元素，维持完全二叉树 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插入策略从叶到根的单一路径，每一层的工作需耗时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Θ(1)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，插入的时间复杂性为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O(height) =O(log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n)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2952750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305050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360203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1979613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25939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2555875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3276600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2162175" y="458152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 flipV="1">
            <a:off x="2628900" y="4581525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1" name="Oval 13"/>
          <p:cNvSpPr>
            <a:spLocks noChangeArrowheads="1"/>
          </p:cNvSpPr>
          <p:nvPr/>
        </p:nvSpPr>
        <p:spPr bwMode="auto">
          <a:xfrm>
            <a:off x="125730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2" name="Oval 14"/>
          <p:cNvSpPr>
            <a:spLocks noChangeArrowheads="1"/>
          </p:cNvSpPr>
          <p:nvPr/>
        </p:nvSpPr>
        <p:spPr bwMode="auto">
          <a:xfrm>
            <a:off x="6096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3" name="Oval 15"/>
          <p:cNvSpPr>
            <a:spLocks noChangeArrowheads="1"/>
          </p:cNvSpPr>
          <p:nvPr/>
        </p:nvSpPr>
        <p:spPr bwMode="auto">
          <a:xfrm>
            <a:off x="19065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4" name="Oval 16"/>
          <p:cNvSpPr>
            <a:spLocks noChangeArrowheads="1"/>
          </p:cNvSpPr>
          <p:nvPr/>
        </p:nvSpPr>
        <p:spPr bwMode="auto">
          <a:xfrm>
            <a:off x="2841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5" name="Oval 17"/>
          <p:cNvSpPr>
            <a:spLocks noChangeArrowheads="1"/>
          </p:cNvSpPr>
          <p:nvPr/>
        </p:nvSpPr>
        <p:spPr bwMode="auto">
          <a:xfrm>
            <a:off x="8985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6" name="Oval 18"/>
          <p:cNvSpPr>
            <a:spLocks noChangeArrowheads="1"/>
          </p:cNvSpPr>
          <p:nvPr/>
        </p:nvSpPr>
        <p:spPr bwMode="auto">
          <a:xfrm>
            <a:off x="161766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7" name="Line 19"/>
          <p:cNvSpPr>
            <a:spLocks noChangeShapeType="1"/>
          </p:cNvSpPr>
          <p:nvPr/>
        </p:nvSpPr>
        <p:spPr bwMode="auto">
          <a:xfrm flipV="1">
            <a:off x="8604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8" name="Line 20"/>
          <p:cNvSpPr>
            <a:spLocks noChangeShapeType="1"/>
          </p:cNvSpPr>
          <p:nvPr/>
        </p:nvSpPr>
        <p:spPr bwMode="auto">
          <a:xfrm flipH="1" flipV="1">
            <a:off x="15811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9" name="Line 21"/>
          <p:cNvSpPr>
            <a:spLocks noChangeShapeType="1"/>
          </p:cNvSpPr>
          <p:nvPr/>
        </p:nvSpPr>
        <p:spPr bwMode="auto">
          <a:xfrm flipV="1">
            <a:off x="4667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0" name="Line 22"/>
          <p:cNvSpPr>
            <a:spLocks noChangeShapeType="1"/>
          </p:cNvSpPr>
          <p:nvPr/>
        </p:nvSpPr>
        <p:spPr bwMode="auto">
          <a:xfrm flipH="1" flipV="1">
            <a:off x="9334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1" name="Line 23"/>
          <p:cNvSpPr>
            <a:spLocks noChangeShapeType="1"/>
          </p:cNvSpPr>
          <p:nvPr/>
        </p:nvSpPr>
        <p:spPr bwMode="auto">
          <a:xfrm flipV="1">
            <a:off x="1835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2" name="Oval 24"/>
          <p:cNvSpPr>
            <a:spLocks noChangeArrowheads="1"/>
          </p:cNvSpPr>
          <p:nvPr/>
        </p:nvSpPr>
        <p:spPr bwMode="auto">
          <a:xfrm>
            <a:off x="3417888" y="5157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73" name="Oval 25"/>
          <p:cNvSpPr>
            <a:spLocks noChangeArrowheads="1"/>
          </p:cNvSpPr>
          <p:nvPr/>
        </p:nvSpPr>
        <p:spPr bwMode="auto">
          <a:xfrm>
            <a:off x="27701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74" name="Oval 26"/>
          <p:cNvSpPr>
            <a:spLocks noChangeArrowheads="1"/>
          </p:cNvSpPr>
          <p:nvPr/>
        </p:nvSpPr>
        <p:spPr bwMode="auto">
          <a:xfrm>
            <a:off x="4067175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75" name="Oval 27"/>
          <p:cNvSpPr>
            <a:spLocks noChangeArrowheads="1"/>
          </p:cNvSpPr>
          <p:nvPr/>
        </p:nvSpPr>
        <p:spPr bwMode="auto">
          <a:xfrm>
            <a:off x="2444750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76" name="Oval 28"/>
          <p:cNvSpPr>
            <a:spLocks noChangeArrowheads="1"/>
          </p:cNvSpPr>
          <p:nvPr/>
        </p:nvSpPr>
        <p:spPr bwMode="auto">
          <a:xfrm>
            <a:off x="30591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77" name="Line 29"/>
          <p:cNvSpPr>
            <a:spLocks noChangeShapeType="1"/>
          </p:cNvSpPr>
          <p:nvPr/>
        </p:nvSpPr>
        <p:spPr bwMode="auto">
          <a:xfrm flipV="1">
            <a:off x="3021013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8" name="Line 30"/>
          <p:cNvSpPr>
            <a:spLocks noChangeShapeType="1"/>
          </p:cNvSpPr>
          <p:nvPr/>
        </p:nvSpPr>
        <p:spPr bwMode="auto">
          <a:xfrm flipH="1" flipV="1">
            <a:off x="3741738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9" name="Line 31"/>
          <p:cNvSpPr>
            <a:spLocks noChangeShapeType="1"/>
          </p:cNvSpPr>
          <p:nvPr/>
        </p:nvSpPr>
        <p:spPr bwMode="auto">
          <a:xfrm flipV="1">
            <a:off x="2627313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0" name="Line 32"/>
          <p:cNvSpPr>
            <a:spLocks noChangeShapeType="1"/>
          </p:cNvSpPr>
          <p:nvPr/>
        </p:nvSpPr>
        <p:spPr bwMode="auto">
          <a:xfrm flipH="1" flipV="1">
            <a:off x="3094038" y="5949950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1" name="Oval 33"/>
          <p:cNvSpPr>
            <a:spLocks noChangeArrowheads="1"/>
          </p:cNvSpPr>
          <p:nvPr/>
        </p:nvSpPr>
        <p:spPr bwMode="auto">
          <a:xfrm>
            <a:off x="3778250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2" name="Line 34"/>
          <p:cNvSpPr>
            <a:spLocks noChangeShapeType="1"/>
          </p:cNvSpPr>
          <p:nvPr/>
        </p:nvSpPr>
        <p:spPr bwMode="auto">
          <a:xfrm flipV="1">
            <a:off x="3994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3" name="Oval 35"/>
          <p:cNvSpPr>
            <a:spLocks noChangeArrowheads="1"/>
          </p:cNvSpPr>
          <p:nvPr/>
        </p:nvSpPr>
        <p:spPr bwMode="auto">
          <a:xfrm>
            <a:off x="550545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4" name="Oval 36"/>
          <p:cNvSpPr>
            <a:spLocks noChangeArrowheads="1"/>
          </p:cNvSpPr>
          <p:nvPr/>
        </p:nvSpPr>
        <p:spPr bwMode="auto">
          <a:xfrm>
            <a:off x="485775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5" name="Oval 37"/>
          <p:cNvSpPr>
            <a:spLocks noChangeArrowheads="1"/>
          </p:cNvSpPr>
          <p:nvPr/>
        </p:nvSpPr>
        <p:spPr bwMode="auto">
          <a:xfrm>
            <a:off x="615473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6" name="Oval 38"/>
          <p:cNvSpPr>
            <a:spLocks noChangeArrowheads="1"/>
          </p:cNvSpPr>
          <p:nvPr/>
        </p:nvSpPr>
        <p:spPr bwMode="auto">
          <a:xfrm>
            <a:off x="45323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7" name="Oval 39"/>
          <p:cNvSpPr>
            <a:spLocks noChangeArrowheads="1"/>
          </p:cNvSpPr>
          <p:nvPr/>
        </p:nvSpPr>
        <p:spPr bwMode="auto">
          <a:xfrm>
            <a:off x="514667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88" name="Line 40"/>
          <p:cNvSpPr>
            <a:spLocks noChangeShapeType="1"/>
          </p:cNvSpPr>
          <p:nvPr/>
        </p:nvSpPr>
        <p:spPr bwMode="auto">
          <a:xfrm flipV="1">
            <a:off x="510857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9" name="Line 41"/>
          <p:cNvSpPr>
            <a:spLocks noChangeShapeType="1"/>
          </p:cNvSpPr>
          <p:nvPr/>
        </p:nvSpPr>
        <p:spPr bwMode="auto">
          <a:xfrm flipH="1" flipV="1">
            <a:off x="582930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0" name="Line 42"/>
          <p:cNvSpPr>
            <a:spLocks noChangeShapeType="1"/>
          </p:cNvSpPr>
          <p:nvPr/>
        </p:nvSpPr>
        <p:spPr bwMode="auto">
          <a:xfrm flipV="1">
            <a:off x="471487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1" name="Line 43"/>
          <p:cNvSpPr>
            <a:spLocks noChangeShapeType="1"/>
          </p:cNvSpPr>
          <p:nvPr/>
        </p:nvSpPr>
        <p:spPr bwMode="auto">
          <a:xfrm flipH="1" flipV="1">
            <a:off x="518160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2" name="Oval 44"/>
          <p:cNvSpPr>
            <a:spLocks noChangeArrowheads="1"/>
          </p:cNvSpPr>
          <p:nvPr/>
        </p:nvSpPr>
        <p:spPr bwMode="auto">
          <a:xfrm>
            <a:off x="586581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3" name="Line 45"/>
          <p:cNvSpPr>
            <a:spLocks noChangeShapeType="1"/>
          </p:cNvSpPr>
          <p:nvPr/>
        </p:nvSpPr>
        <p:spPr bwMode="auto">
          <a:xfrm flipV="1">
            <a:off x="608171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4" name="Oval 46"/>
          <p:cNvSpPr>
            <a:spLocks noChangeArrowheads="1"/>
          </p:cNvSpPr>
          <p:nvPr/>
        </p:nvSpPr>
        <p:spPr bwMode="auto">
          <a:xfrm>
            <a:off x="7594600" y="51577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5" name="Oval 47"/>
          <p:cNvSpPr>
            <a:spLocks noChangeArrowheads="1"/>
          </p:cNvSpPr>
          <p:nvPr/>
        </p:nvSpPr>
        <p:spPr bwMode="auto">
          <a:xfrm>
            <a:off x="69469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6" name="Oval 48"/>
          <p:cNvSpPr>
            <a:spLocks noChangeArrowheads="1"/>
          </p:cNvSpPr>
          <p:nvPr/>
        </p:nvSpPr>
        <p:spPr bwMode="auto">
          <a:xfrm>
            <a:off x="824388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7" name="Oval 49"/>
          <p:cNvSpPr>
            <a:spLocks noChangeArrowheads="1"/>
          </p:cNvSpPr>
          <p:nvPr/>
        </p:nvSpPr>
        <p:spPr bwMode="auto">
          <a:xfrm>
            <a:off x="66214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8" name="Oval 50"/>
          <p:cNvSpPr>
            <a:spLocks noChangeArrowheads="1"/>
          </p:cNvSpPr>
          <p:nvPr/>
        </p:nvSpPr>
        <p:spPr bwMode="auto">
          <a:xfrm>
            <a:off x="72358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99" name="Line 51"/>
          <p:cNvSpPr>
            <a:spLocks noChangeShapeType="1"/>
          </p:cNvSpPr>
          <p:nvPr/>
        </p:nvSpPr>
        <p:spPr bwMode="auto">
          <a:xfrm flipV="1">
            <a:off x="71977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0" name="Line 52"/>
          <p:cNvSpPr>
            <a:spLocks noChangeShapeType="1"/>
          </p:cNvSpPr>
          <p:nvPr/>
        </p:nvSpPr>
        <p:spPr bwMode="auto">
          <a:xfrm flipH="1" flipV="1">
            <a:off x="79184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1" name="Line 53"/>
          <p:cNvSpPr>
            <a:spLocks noChangeShapeType="1"/>
          </p:cNvSpPr>
          <p:nvPr/>
        </p:nvSpPr>
        <p:spPr bwMode="auto">
          <a:xfrm flipV="1">
            <a:off x="68040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2" name="Line 54"/>
          <p:cNvSpPr>
            <a:spLocks noChangeShapeType="1"/>
          </p:cNvSpPr>
          <p:nvPr/>
        </p:nvSpPr>
        <p:spPr bwMode="auto">
          <a:xfrm flipH="1" flipV="1">
            <a:off x="72707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3" name="Oval 55"/>
          <p:cNvSpPr>
            <a:spLocks noChangeArrowheads="1"/>
          </p:cNvSpPr>
          <p:nvPr/>
        </p:nvSpPr>
        <p:spPr bwMode="auto">
          <a:xfrm>
            <a:off x="7953375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904" name="Line 56"/>
          <p:cNvSpPr>
            <a:spLocks noChangeShapeType="1"/>
          </p:cNvSpPr>
          <p:nvPr/>
        </p:nvSpPr>
        <p:spPr bwMode="auto">
          <a:xfrm flipV="1">
            <a:off x="817086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5" name="Oval 57"/>
          <p:cNvSpPr>
            <a:spLocks noChangeArrowheads="1"/>
          </p:cNvSpPr>
          <p:nvPr/>
        </p:nvSpPr>
        <p:spPr bwMode="auto">
          <a:xfrm>
            <a:off x="4140200" y="4724400"/>
            <a:ext cx="360363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906" name="Oval 58"/>
          <p:cNvSpPr>
            <a:spLocks noChangeArrowheads="1"/>
          </p:cNvSpPr>
          <p:nvPr/>
        </p:nvSpPr>
        <p:spPr bwMode="auto">
          <a:xfrm>
            <a:off x="6011863" y="4724400"/>
            <a:ext cx="360362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907" name="Oval 59"/>
          <p:cNvSpPr>
            <a:spLocks noChangeArrowheads="1"/>
          </p:cNvSpPr>
          <p:nvPr/>
        </p:nvSpPr>
        <p:spPr bwMode="auto">
          <a:xfrm>
            <a:off x="7956550" y="4652963"/>
            <a:ext cx="360363" cy="36036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21</a:t>
            </a:r>
            <a:endParaRPr lang="en-US" altLang="zh-CN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30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30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30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30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30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30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230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30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230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230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230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3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3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3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3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23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23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2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2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2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2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2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12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12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12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12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61" grpId="0" animBg="1"/>
      <p:bldP spid="1230862" grpId="0" animBg="1"/>
      <p:bldP spid="1230863" grpId="0" animBg="1"/>
      <p:bldP spid="1230864" grpId="0" animBg="1"/>
      <p:bldP spid="1230865" grpId="0" animBg="1"/>
      <p:bldP spid="1230866" grpId="0" animBg="1"/>
      <p:bldP spid="1230867" grpId="0" animBg="1"/>
      <p:bldP spid="1230868" grpId="0" animBg="1"/>
      <p:bldP spid="1230869" grpId="0" animBg="1"/>
      <p:bldP spid="1230870" grpId="0" animBg="1"/>
      <p:bldP spid="1230871" grpId="0" animBg="1"/>
      <p:bldP spid="1230872" grpId="0" animBg="1"/>
      <p:bldP spid="1230873" grpId="0" animBg="1"/>
      <p:bldP spid="1230874" grpId="0" animBg="1"/>
      <p:bldP spid="1230875" grpId="0" animBg="1"/>
      <p:bldP spid="1230876" grpId="0" animBg="1"/>
      <p:bldP spid="1230877" grpId="0" animBg="1"/>
      <p:bldP spid="1230878" grpId="0" animBg="1"/>
      <p:bldP spid="1230879" grpId="0" animBg="1"/>
      <p:bldP spid="1230880" grpId="0" animBg="1"/>
      <p:bldP spid="1230881" grpId="0" animBg="1"/>
      <p:bldP spid="1230882" grpId="0" animBg="1"/>
      <p:bldP spid="1230883" grpId="0" animBg="1"/>
      <p:bldP spid="1230884" grpId="0" animBg="1"/>
      <p:bldP spid="1230885" grpId="0" animBg="1"/>
      <p:bldP spid="1230886" grpId="0" animBg="1"/>
      <p:bldP spid="1230887" grpId="0" animBg="1"/>
      <p:bldP spid="1230888" grpId="0" animBg="1"/>
      <p:bldP spid="1230889" grpId="0" animBg="1"/>
      <p:bldP spid="1230890" grpId="0" animBg="1"/>
      <p:bldP spid="1230891" grpId="0" animBg="1"/>
      <p:bldP spid="1230892" grpId="0" animBg="1"/>
      <p:bldP spid="1230893" grpId="0" animBg="1"/>
      <p:bldP spid="1230894" grpId="0" animBg="1"/>
      <p:bldP spid="1230895" grpId="0" animBg="1"/>
      <p:bldP spid="1230896" grpId="0" animBg="1"/>
      <p:bldP spid="1230897" grpId="0" animBg="1"/>
      <p:bldP spid="1230898" grpId="0" animBg="1"/>
      <p:bldP spid="1230899" grpId="0" animBg="1"/>
      <p:bldP spid="1230900" grpId="0" animBg="1"/>
      <p:bldP spid="1230901" grpId="0" animBg="1"/>
      <p:bldP spid="1230902" grpId="0" animBg="1"/>
      <p:bldP spid="1230903" grpId="0" animBg="1"/>
      <p:bldP spid="1230904" grpId="0" animBg="1"/>
      <p:bldP spid="1230905" grpId="0" animBg="1"/>
      <p:bldP spid="1230905" grpId="1" animBg="1"/>
      <p:bldP spid="1230906" grpId="0" animBg="1"/>
      <p:bldP spid="1230906" grpId="1" animBg="1"/>
      <p:bldP spid="12309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6C7152F-0B14-485C-A300-8B92D6F3EF6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B6A610C-A0C8-432C-8BDD-66A9C87ECCE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31874" name="Line 2"/>
          <p:cNvSpPr>
            <a:spLocks noChangeShapeType="1"/>
          </p:cNvSpPr>
          <p:nvPr/>
        </p:nvSpPr>
        <p:spPr bwMode="auto">
          <a:xfrm flipH="1" flipV="1">
            <a:off x="7235825" y="5805488"/>
            <a:ext cx="1825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75" name="Line 3"/>
          <p:cNvSpPr>
            <a:spLocks noChangeShapeType="1"/>
          </p:cNvSpPr>
          <p:nvPr/>
        </p:nvSpPr>
        <p:spPr bwMode="auto">
          <a:xfrm flipV="1">
            <a:off x="6842125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9.3.3  </a:t>
            </a:r>
            <a:r>
              <a:rPr lang="zh-CN" altLang="en-US">
                <a:ea typeface="宋体" panose="02010600030101010101" pitchFamily="2" charset="-122"/>
              </a:rPr>
              <a:t>最大堆的删除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187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8229600" cy="2981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最大堆中删除的元素为根节点元素，需重构（堆排序）。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移动位置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中的元素至根节点，恢复最大树，比较左右孩子，并决定交换哪一个。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删除策略产生了一条从堆的根节点到叶节点的单一路径，每层工作需耗时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Θ(1)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O(log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1728788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10810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23780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7556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137001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1331913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 flipV="1">
            <a:off x="20526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V="1">
            <a:off x="938213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 flipH="1" flipV="1">
            <a:off x="1404938" y="5805488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2087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 flipV="1">
            <a:off x="2305050" y="58769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41052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3779838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439420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V="1">
            <a:off x="4283075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 flipH="1" flipV="1">
            <a:off x="5148263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7" name="Line 25"/>
          <p:cNvSpPr>
            <a:spLocks noChangeShapeType="1"/>
          </p:cNvSpPr>
          <p:nvPr/>
        </p:nvSpPr>
        <p:spPr bwMode="auto">
          <a:xfrm flipV="1">
            <a:off x="3962400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8" name="Line 26"/>
          <p:cNvSpPr>
            <a:spLocks noChangeShapeType="1"/>
          </p:cNvSpPr>
          <p:nvPr/>
        </p:nvSpPr>
        <p:spPr bwMode="auto">
          <a:xfrm flipH="1" flipV="1">
            <a:off x="4429125" y="580548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99" name="Oval 27"/>
          <p:cNvSpPr>
            <a:spLocks noChangeArrowheads="1"/>
          </p:cNvSpPr>
          <p:nvPr/>
        </p:nvSpPr>
        <p:spPr bwMode="auto">
          <a:xfrm>
            <a:off x="5111750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0" name="Line 28"/>
          <p:cNvSpPr>
            <a:spLocks noChangeShapeType="1"/>
          </p:cNvSpPr>
          <p:nvPr/>
        </p:nvSpPr>
        <p:spPr bwMode="auto">
          <a:xfrm flipV="1">
            <a:off x="5329238" y="587692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01" name="Oval 29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3" name="Oval 31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4" name="Oval 32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5" name="Oval 33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6" name="Oval 34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7" name="Oval 35"/>
          <p:cNvSpPr>
            <a:spLocks noChangeArrowheads="1"/>
          </p:cNvSpPr>
          <p:nvPr/>
        </p:nvSpPr>
        <p:spPr bwMode="auto">
          <a:xfrm>
            <a:off x="7273925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8" name="Line 36"/>
          <p:cNvSpPr>
            <a:spLocks noChangeShapeType="1"/>
          </p:cNvSpPr>
          <p:nvPr/>
        </p:nvSpPr>
        <p:spPr bwMode="auto">
          <a:xfrm flipV="1">
            <a:off x="7162800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09" name="Line 37"/>
          <p:cNvSpPr>
            <a:spLocks noChangeShapeType="1"/>
          </p:cNvSpPr>
          <p:nvPr/>
        </p:nvSpPr>
        <p:spPr bwMode="auto">
          <a:xfrm flipH="1" flipV="1">
            <a:off x="8027988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10" name="Oval 38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13" name="Oval 41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2" name="Oval 27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02" name="Oval 30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" name="Oval 35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12" name="Oval 40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1911" name="Oval 39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2000"/>
                                        <p:tgtEl>
                                          <p:spTgt spid="123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2000"/>
                                        <p:tgtEl>
                                          <p:spTgt spid="123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2000"/>
                                        <p:tgtEl>
                                          <p:spTgt spid="123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2000"/>
                                        <p:tgtEl>
                                          <p:spTgt spid="123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123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5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4" grpId="0" animBg="1"/>
      <p:bldP spid="1231874" grpId="1" animBg="1"/>
      <p:bldP spid="1231874" grpId="2" animBg="1"/>
      <p:bldP spid="1231875" grpId="0" animBg="1"/>
      <p:bldP spid="1231876" grpId="0" animBg="1"/>
      <p:bldP spid="1231899" grpId="0" animBg="1"/>
      <p:bldP spid="1231900" grpId="0" animBg="1"/>
      <p:bldP spid="1231901" grpId="0" animBg="1"/>
      <p:bldP spid="1231903" grpId="0" animBg="1"/>
      <p:bldP spid="1231904" grpId="0" animBg="1"/>
      <p:bldP spid="1231905" grpId="0" animBg="1"/>
      <p:bldP spid="1231905" grpId="1" animBg="1"/>
      <p:bldP spid="1231906" grpId="0" animBg="1"/>
      <p:bldP spid="1231906" grpId="1" animBg="1"/>
      <p:bldP spid="1231907" grpId="0" animBg="1"/>
      <p:bldP spid="1231907" grpId="1" animBg="1"/>
      <p:bldP spid="1231907" grpId="2" animBg="1"/>
      <p:bldP spid="1231908" grpId="0" animBg="1"/>
      <p:bldP spid="1231909" grpId="0" animBg="1"/>
      <p:bldP spid="1231910" grpId="0" animBg="1"/>
      <p:bldP spid="1231913" grpId="0" animBg="1"/>
      <p:bldP spid="1231913" grpId="1" animBg="1"/>
      <p:bldP spid="2" grpId="0" animBg="1"/>
      <p:bldP spid="1231902" grpId="0" animBg="1"/>
      <p:bldP spid="3" grpId="0" animBg="1"/>
      <p:bldP spid="4" grpId="0" animBg="1"/>
      <p:bldP spid="1231912" grpId="0" animBg="1"/>
      <p:bldP spid="12319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777EC55-386C-4C2A-A5EA-AB610C43870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887D4B6-4F96-47E6-93A0-1C626CC4B14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9.3.4  </a:t>
            </a:r>
            <a:r>
              <a:rPr lang="zh-CN" altLang="en-US">
                <a:ea typeface="宋体" panose="02010600030101010101" pitchFamily="2" charset="-122"/>
              </a:rPr>
              <a:t>最大堆的初始化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3700"/>
            <a:ext cx="8229600" cy="305752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假设数组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中有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个元素，例如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n=10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a[1: 10]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中元素的关键值为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[20,12,35,15,10,80,30,17,2,1]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，表示为一个完全二叉树，不是最大树。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900" name="Oval 4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1" name="Line 5"/>
          <p:cNvSpPr>
            <a:spLocks noChangeShapeType="1"/>
          </p:cNvSpPr>
          <p:nvPr/>
        </p:nvSpPr>
        <p:spPr bwMode="auto">
          <a:xfrm flipV="1">
            <a:off x="5722938" y="51577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2" name="Oval 6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3" name="Oval 7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4" name="Oval 8"/>
          <p:cNvSpPr>
            <a:spLocks noChangeArrowheads="1"/>
          </p:cNvSpPr>
          <p:nvPr/>
        </p:nvSpPr>
        <p:spPr bwMode="auto">
          <a:xfrm>
            <a:off x="8532813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5" name="Line 9"/>
          <p:cNvSpPr>
            <a:spLocks noChangeShapeType="1"/>
          </p:cNvSpPr>
          <p:nvPr/>
        </p:nvSpPr>
        <p:spPr bwMode="auto">
          <a:xfrm flipV="1">
            <a:off x="7451725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6" name="Line 10"/>
          <p:cNvSpPr>
            <a:spLocks noChangeShapeType="1"/>
          </p:cNvSpPr>
          <p:nvPr/>
        </p:nvSpPr>
        <p:spPr bwMode="auto">
          <a:xfrm flipH="1" flipV="1">
            <a:off x="8242300" y="5589588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7" name="Oval 11"/>
          <p:cNvSpPr>
            <a:spLocks noChangeArrowheads="1"/>
          </p:cNvSpPr>
          <p:nvPr/>
        </p:nvSpPr>
        <p:spPr bwMode="auto">
          <a:xfrm>
            <a:off x="4857750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8" name="Oval 12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09" name="Oval 13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10" name="Line 14"/>
          <p:cNvSpPr>
            <a:spLocks noChangeShapeType="1"/>
          </p:cNvSpPr>
          <p:nvPr/>
        </p:nvSpPr>
        <p:spPr bwMode="auto">
          <a:xfrm flipV="1">
            <a:off x="4786313" y="6165850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1" name="Line 15"/>
          <p:cNvSpPr>
            <a:spLocks noChangeShapeType="1"/>
          </p:cNvSpPr>
          <p:nvPr/>
        </p:nvSpPr>
        <p:spPr bwMode="auto">
          <a:xfrm flipH="1" flipV="1">
            <a:off x="5073650" y="6165850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2" name="Oval 16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13" name="Oval 17"/>
          <p:cNvSpPr>
            <a:spLocks noChangeArrowheads="1"/>
          </p:cNvSpPr>
          <p:nvPr/>
        </p:nvSpPr>
        <p:spPr bwMode="auto">
          <a:xfrm>
            <a:off x="61563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14" name="Oval 18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15" name="Line 19"/>
          <p:cNvSpPr>
            <a:spLocks noChangeShapeType="1"/>
          </p:cNvSpPr>
          <p:nvPr/>
        </p:nvSpPr>
        <p:spPr bwMode="auto">
          <a:xfrm flipV="1">
            <a:off x="6154738" y="61658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6" name="Line 20"/>
          <p:cNvSpPr>
            <a:spLocks noChangeShapeType="1"/>
          </p:cNvSpPr>
          <p:nvPr/>
        </p:nvSpPr>
        <p:spPr bwMode="auto">
          <a:xfrm flipV="1">
            <a:off x="5075238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7" name="Line 21"/>
          <p:cNvSpPr>
            <a:spLocks noChangeShapeType="1"/>
          </p:cNvSpPr>
          <p:nvPr/>
        </p:nvSpPr>
        <p:spPr bwMode="auto">
          <a:xfrm flipH="1" flipV="1">
            <a:off x="5865813" y="5589588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8" name="Line 22"/>
          <p:cNvSpPr>
            <a:spLocks noChangeShapeType="1"/>
          </p:cNvSpPr>
          <p:nvPr/>
        </p:nvSpPr>
        <p:spPr bwMode="auto">
          <a:xfrm flipH="1" flipV="1">
            <a:off x="7091363" y="5157788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9" name="Oval 23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0" name="Oval 24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1" name="Oval 25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2" name="Oval 26"/>
          <p:cNvSpPr>
            <a:spLocks noChangeArrowheads="1"/>
          </p:cNvSpPr>
          <p:nvPr/>
        </p:nvSpPr>
        <p:spPr bwMode="auto">
          <a:xfrm>
            <a:off x="48593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3" name="Oval 27"/>
          <p:cNvSpPr>
            <a:spLocks noChangeArrowheads="1"/>
          </p:cNvSpPr>
          <p:nvPr/>
        </p:nvSpPr>
        <p:spPr bwMode="auto">
          <a:xfrm>
            <a:off x="61547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4" name="Oval 28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5" name="Oval 29"/>
          <p:cNvSpPr>
            <a:spLocks noChangeArrowheads="1"/>
          </p:cNvSpPr>
          <p:nvPr/>
        </p:nvSpPr>
        <p:spPr bwMode="auto">
          <a:xfrm>
            <a:off x="85312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6" name="Oval 30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7" name="Oval 31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8" name="Oval 32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29" name="Rectangle 33"/>
          <p:cNvSpPr>
            <a:spLocks noChangeArrowheads="1"/>
          </p:cNvSpPr>
          <p:nvPr/>
        </p:nvSpPr>
        <p:spPr bwMode="auto">
          <a:xfrm>
            <a:off x="2524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0" name="Rectangle 34"/>
          <p:cNvSpPr>
            <a:spLocks noChangeArrowheads="1"/>
          </p:cNvSpPr>
          <p:nvPr/>
        </p:nvSpPr>
        <p:spPr bwMode="auto">
          <a:xfrm>
            <a:off x="6842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1" name="Rectangle 35"/>
          <p:cNvSpPr>
            <a:spLocks noChangeArrowheads="1"/>
          </p:cNvSpPr>
          <p:nvPr/>
        </p:nvSpPr>
        <p:spPr bwMode="auto">
          <a:xfrm>
            <a:off x="11160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2" name="Rectangle 36"/>
          <p:cNvSpPr>
            <a:spLocks noChangeArrowheads="1"/>
          </p:cNvSpPr>
          <p:nvPr/>
        </p:nvSpPr>
        <p:spPr bwMode="auto">
          <a:xfrm>
            <a:off x="15478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3" name="Rectangle 37"/>
          <p:cNvSpPr>
            <a:spLocks noChangeArrowheads="1"/>
          </p:cNvSpPr>
          <p:nvPr/>
        </p:nvSpPr>
        <p:spPr bwMode="auto">
          <a:xfrm>
            <a:off x="19796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4" name="Rectangle 38"/>
          <p:cNvSpPr>
            <a:spLocks noChangeArrowheads="1"/>
          </p:cNvSpPr>
          <p:nvPr/>
        </p:nvSpPr>
        <p:spPr bwMode="auto">
          <a:xfrm>
            <a:off x="24130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5" name="Rectangle 39"/>
          <p:cNvSpPr>
            <a:spLocks noChangeArrowheads="1"/>
          </p:cNvSpPr>
          <p:nvPr/>
        </p:nvSpPr>
        <p:spPr bwMode="auto">
          <a:xfrm>
            <a:off x="28448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6" name="Rectangle 40"/>
          <p:cNvSpPr>
            <a:spLocks noChangeArrowheads="1"/>
          </p:cNvSpPr>
          <p:nvPr/>
        </p:nvSpPr>
        <p:spPr bwMode="auto">
          <a:xfrm>
            <a:off x="32766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7" name="Rectangle 41"/>
          <p:cNvSpPr>
            <a:spLocks noChangeArrowheads="1"/>
          </p:cNvSpPr>
          <p:nvPr/>
        </p:nvSpPr>
        <p:spPr bwMode="auto">
          <a:xfrm>
            <a:off x="37084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8" name="Rectangle 42"/>
          <p:cNvSpPr>
            <a:spLocks noChangeArrowheads="1"/>
          </p:cNvSpPr>
          <p:nvPr/>
        </p:nvSpPr>
        <p:spPr bwMode="auto">
          <a:xfrm>
            <a:off x="41402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2939" name="Text Box 43"/>
          <p:cNvSpPr txBox="1">
            <a:spLocks noChangeArrowheads="1"/>
          </p:cNvSpPr>
          <p:nvPr/>
        </p:nvSpPr>
        <p:spPr bwMode="auto">
          <a:xfrm>
            <a:off x="179388" y="5540375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  1   2   3   4   5    6   7   8   9   10</a:t>
            </a:r>
            <a:endParaRPr lang="en-US" altLang="zh-CN" sz="16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 animBg="1"/>
      <p:bldP spid="1232901" grpId="0" animBg="1"/>
      <p:bldP spid="1232902" grpId="0" animBg="1"/>
      <p:bldP spid="1232903" grpId="0" animBg="1"/>
      <p:bldP spid="1232904" grpId="0" animBg="1"/>
      <p:bldP spid="1232905" grpId="0" animBg="1"/>
      <p:bldP spid="1232906" grpId="0" animBg="1"/>
      <p:bldP spid="1232907" grpId="0" animBg="1"/>
      <p:bldP spid="1232908" grpId="0" animBg="1"/>
      <p:bldP spid="1232909" grpId="0" animBg="1"/>
      <p:bldP spid="1232910" grpId="0" animBg="1"/>
      <p:bldP spid="1232911" grpId="0" animBg="1"/>
      <p:bldP spid="1232912" grpId="0" animBg="1"/>
      <p:bldP spid="1232913" grpId="0" animBg="1"/>
      <p:bldP spid="1232914" grpId="0" animBg="1"/>
      <p:bldP spid="1232915" grpId="0" animBg="1"/>
      <p:bldP spid="1232916" grpId="0" animBg="1"/>
      <p:bldP spid="1232917" grpId="0" animBg="1"/>
      <p:bldP spid="1232918" grpId="0" animBg="1"/>
      <p:bldP spid="1232919" grpId="0" animBg="1"/>
      <p:bldP spid="1232920" grpId="0" animBg="1"/>
      <p:bldP spid="1232921" grpId="0" animBg="1"/>
      <p:bldP spid="1232922" grpId="0" animBg="1"/>
      <p:bldP spid="1232923" grpId="0" animBg="1"/>
      <p:bldP spid="1232924" grpId="0" animBg="1"/>
      <p:bldP spid="1232925" grpId="0" animBg="1"/>
      <p:bldP spid="1232926" grpId="0" animBg="1"/>
      <p:bldP spid="1232927" grpId="0" animBg="1"/>
      <p:bldP spid="1232928" grpId="0" animBg="1"/>
      <p:bldP spid="1232929" grpId="0" animBg="1"/>
      <p:bldP spid="1232930" grpId="0" animBg="1"/>
      <p:bldP spid="1232931" grpId="0" animBg="1"/>
      <p:bldP spid="1232932" grpId="0" animBg="1"/>
      <p:bldP spid="1232933" grpId="0" animBg="1"/>
      <p:bldP spid="1232934" grpId="0" animBg="1"/>
      <p:bldP spid="1232935" grpId="0" animBg="1"/>
      <p:bldP spid="1232936" grpId="0" animBg="1"/>
      <p:bldP spid="1232937" grpId="0" animBg="1"/>
      <p:bldP spid="1232938" grpId="0" animBg="1"/>
      <p:bldP spid="12329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074F1DB-F282-4804-911C-4CDCB83B513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E5F73A7-0454-4410-9EED-C90E1791830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9.3.4  </a:t>
            </a:r>
            <a:r>
              <a:rPr lang="zh-CN" altLang="en-US">
                <a:ea typeface="宋体" panose="02010600030101010101" pitchFamily="2" charset="-122"/>
              </a:rPr>
              <a:t>最大堆的初始化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59556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初始化的过程：从第一个具有孩子的节点开始，位置为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⌊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⌋</a:t>
            </a: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调整以该元素为根的子树为最大堆；</a:t>
            </a:r>
            <a:endParaRPr lang="zh-CN" altLang="en-US" sz="236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继续检查以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i-1,i-2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等节点为根的子树，使其均为最大堆，直到检查到根节点（其位置为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36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 flipV="1">
            <a:off x="3276600" y="5084763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6086475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V="1">
            <a:off x="5005388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 flipH="1" flipV="1">
            <a:off x="5795963" y="55165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2411413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V="1">
            <a:off x="2339975" y="6092825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 flipV="1">
            <a:off x="2627313" y="6092825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37099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V="1">
            <a:off x="3708400" y="60928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V="1">
            <a:off x="2628900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 flipV="1">
            <a:off x="3419475" y="55165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 flipH="1" flipV="1">
            <a:off x="4645025" y="5084763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3943" name="Oval 23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44" name="Oval 24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45" name="Oval 25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46" name="Oval 26"/>
          <p:cNvSpPr>
            <a:spLocks noChangeArrowheads="1"/>
          </p:cNvSpPr>
          <p:nvPr/>
        </p:nvSpPr>
        <p:spPr bwMode="auto">
          <a:xfrm>
            <a:off x="24130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47" name="Oval 27"/>
          <p:cNvSpPr>
            <a:spLocks noChangeArrowheads="1"/>
          </p:cNvSpPr>
          <p:nvPr/>
        </p:nvSpPr>
        <p:spPr bwMode="auto">
          <a:xfrm>
            <a:off x="37084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48" name="Oval 28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39" name="Oval 29"/>
          <p:cNvSpPr>
            <a:spLocks noChangeArrowheads="1"/>
          </p:cNvSpPr>
          <p:nvPr/>
        </p:nvSpPr>
        <p:spPr bwMode="auto">
          <a:xfrm>
            <a:off x="60848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0" name="Oval 30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3" name="Oval 33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4" name="Oval 34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5" name="Oval 35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6" name="Oval 36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7" name="Oval 37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8" name="Oval 38"/>
          <p:cNvSpPr>
            <a:spLocks noChangeArrowheads="1"/>
          </p:cNvSpPr>
          <p:nvPr/>
        </p:nvSpPr>
        <p:spPr bwMode="auto">
          <a:xfrm>
            <a:off x="305911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59" name="Oval 39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60" name="Oval 40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61" name="Oval 41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62" name="Oval 42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63" name="Oval 43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3964" name="Oval 44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1000"/>
                                        <p:tgtEl>
                                          <p:spTgt spid="123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1000"/>
                                        <p:tgtEl>
                                          <p:spTgt spid="1233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1000"/>
                                        <p:tgtEl>
                                          <p:spTgt spid="123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1000"/>
                                        <p:tgtEl>
                                          <p:spTgt spid="1233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10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1000"/>
                                        <p:tgtEl>
                                          <p:spTgt spid="1233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44" grpId="0" animBg="1"/>
      <p:bldP spid="1233945" grpId="0" animBg="1"/>
      <p:bldP spid="1233946" grpId="0" animBg="1"/>
      <p:bldP spid="1233948" grpId="0" animBg="1"/>
      <p:bldP spid="1233950" grpId="0" animBg="1"/>
      <p:bldP spid="1233953" grpId="0" animBg="1"/>
      <p:bldP spid="1233954" grpId="0" animBg="1"/>
      <p:bldP spid="1233954" grpId="1" animBg="1"/>
      <p:bldP spid="1233955" grpId="0" animBg="1"/>
      <p:bldP spid="1233956" grpId="0" animBg="1"/>
      <p:bldP spid="1233958" grpId="0" animBg="1"/>
      <p:bldP spid="1233959" grpId="0" animBg="1"/>
      <p:bldP spid="1233962" grpId="0" animBg="1"/>
      <p:bldP spid="12339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CBCFA12-E2F3-4787-840A-937BA5EFE9D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27EAB91-FFC4-4613-AB96-2759D9EBCC1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9.3.5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 Heap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1412875"/>
            <a:ext cx="8558213" cy="522922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MaxHeap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MaxHeap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(int MaxHeapSize = 10);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~MaxHeap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{delete [] heap;}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{return CurrentSize;}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if (CurrentSize == 0)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throw OutOfBounds();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return heap[1];}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编号从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(const T&amp; x);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DeleteMax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(T&amp; x);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 a[], int size, int ArraySize);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Deactivate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{heap = 0;}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const;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CurrentSize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T *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元素数组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9-1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MaxHeap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1CB119D3-643B-4560-A383-5E1EFC3406B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ED896F6-39B6-4096-BAB5-A783A9497EB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9.3.5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MaxHeap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600200"/>
            <a:ext cx="8159750" cy="448945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classT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MaxHeap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MaxHeap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MaxHeapSize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构造函数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MaxHeapSize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heap = new T[MaxSize+1];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9-2MaxHeap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的构造函数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2A9D9FD-B7EB-46DD-9BB2-F6B03A06FD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8F70CA6-8E9F-4AF5-9FE5-0D3021F94C1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9.3.5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MaxHeap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MaxHeap &lt;T&gt; &amp;MaxHeap&lt;T&gt;::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const T &amp; x)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插入到最大堆中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if( CurrentSize == MaxSize 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	throwNoMem();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没有足够空间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寻找应插入位置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//i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从新的叶节点开始，并沿着树上升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int i = ++CurrentSize;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while( i !=1 &amp;&amp; x&gt;heap[i/2] 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//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不能够把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heap[i]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heap[i]=heap[i/2]; 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将元素下移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i/=2;  		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移向父节点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heap[i]=x;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return *this;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9-3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最大堆的插入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6996" name="AutoShape 4"/>
          <p:cNvSpPr>
            <a:spLocks noChangeArrowheads="1"/>
          </p:cNvSpPr>
          <p:nvPr/>
        </p:nvSpPr>
        <p:spPr bwMode="auto">
          <a:xfrm>
            <a:off x="3132138" y="5084763"/>
            <a:ext cx="1296987" cy="431800"/>
          </a:xfrm>
          <a:prstGeom prst="wedgeRoundRectCallout">
            <a:avLst>
              <a:gd name="adj1" fmla="val -118301"/>
              <a:gd name="adj2" fmla="val -84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O(logn)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D00153B-F20C-4C28-B03F-A377E7217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A88E52B1-0DEA-400A-A3AF-4CCD8E89E3D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9.3.5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MaxHeap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MaxHeap&lt;T&gt;&amp;MaxHeap&lt;T&gt;::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DeleteMax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(T &amp; x)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将最大元素放入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，并从堆中删除最大元素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if( </a:t>
            </a:r>
            <a:r>
              <a:rPr lang="en-US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CurrentSize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==0 )  throwOutOfBounds();//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队列空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x=heap[1];//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最大元素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重构堆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T y = heap[CurrentSize--];	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最后一个元素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从根开始，为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寻找合适的位置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int  i=1,  ci=2; 	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堆的当前节点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的孩子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while( ci &lt;= CurrentSize 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// heap[ci]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应是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的较大的孩子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if( ci &lt; CurrentSize &amp;&amp; heap[ci]&lt;heap[ci+1] ) ci++;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//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能把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heap[i]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吗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if( y &gt;= heap[ci] ) break;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能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heap[i] = heap[ci];	  //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不能，将孩子上移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   i=ci;  ci*=2; 		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下移一层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heap[i]=y;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return*this;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}//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9-4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最大堆的删除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4D49168-F870-4B43-A0A9-1CFBE4BD0F8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42C8AC4-021E-4E20-B92F-29211E231E1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9.3.5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MaxHeap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void MaxHeap &lt;T&gt;::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 Ta[], int size, int ArraySize)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把数组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a[]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初始化为最大堆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delete [] heap;  heap=a;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CurrentSize=size;  MaxSize=ArraySize;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产生一个最大堆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for( int i=CurrentSize/2; i&gt;=1; i--)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T y=heap[i];//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子树的根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寻找放置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的位置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int c=2*i;	//c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的父节点是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的目标位置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while( c&lt;=CurrentSize)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	//heap[c]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应是较大的同胞节点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	if ( c&lt;CurrentSize &amp;&amp; heap[c]&lt;heap[c+1]) c++;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	//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能把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heap[c/2]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吗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	if (y&gt;=heap[c])break;//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能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	heap[c/2]=heap[c]; 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不能，将孩子上移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	  	 c*=2;	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下移一层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   heap[c/2]=y;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	}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9-5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初始化一个非空最大堆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6A7510AD-219C-4FEB-877B-6A9118719C2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9034EC5-70D6-483C-9538-CA87F088A78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9.3.4  </a:t>
            </a:r>
            <a:r>
              <a:rPr lang="zh-CN" altLang="en-US">
                <a:ea typeface="宋体" panose="02010600030101010101" pitchFamily="2" charset="-122"/>
              </a:rPr>
              <a:t>最大堆的初始化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64235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函数的复杂性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如果元素个数为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函数中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循环每次所花时间为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，循环次数为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，所以总的复杂性为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29EE6DD-490B-43AE-ABA2-AC45529056F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FB784FA-D4CE-485B-8E44-BDED70FB63D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631238" cy="50403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的队列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优先队列：出队列的顺序由元素的优先级决定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优先队列的实现：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堆：完全二叉树（逻辑结构）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，公式化描述（存储结构）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左高树：在高度和重量优先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AE40CF7-D290-4132-AF30-AD6696C48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06EC016-6FF9-4E52-81A9-35CA6099910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	Leftist Trees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434975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9.4.1 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高度与宽度优先的最大及最小左高树</a:t>
            </a: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堆是一种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隐式数据结构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implicit data structure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），数组的存储，完全二叉树的逻辑结构；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适用性不高，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合并两个优先队列或多个长度不同的队列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508421C-7B56-4B56-982C-AC9B0E7417E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47C7FD2-E82B-47A3-9F9A-D06C080C7CB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295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扩充二叉树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extended binary tree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）：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给一棵二叉树添加外部节点（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external node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），代替空子树，其余节点叫做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内部节点（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node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外部节点用阴影框表示，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标注。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339975" y="43656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619250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3132138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05105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2771775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69" name="Line 9"/>
          <p:cNvSpPr>
            <a:spLocks noChangeShapeType="1"/>
          </p:cNvSpPr>
          <p:nvPr/>
        </p:nvSpPr>
        <p:spPr bwMode="auto">
          <a:xfrm flipV="1">
            <a:off x="4930775" y="5372100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 flipV="1">
            <a:off x="2051050" y="47974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H="1" flipV="1">
            <a:off x="2771775" y="47974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H="1" flipV="1">
            <a:off x="2051050" y="54451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 flipV="1">
            <a:off x="3059113" y="54451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74" name="Oval 14"/>
          <p:cNvSpPr>
            <a:spLocks noChangeArrowheads="1"/>
          </p:cNvSpPr>
          <p:nvPr/>
        </p:nvSpPr>
        <p:spPr bwMode="auto">
          <a:xfrm>
            <a:off x="5867400" y="42926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5" name="Oval 15"/>
          <p:cNvSpPr>
            <a:spLocks noChangeArrowheads="1"/>
          </p:cNvSpPr>
          <p:nvPr/>
        </p:nvSpPr>
        <p:spPr bwMode="auto">
          <a:xfrm>
            <a:off x="5146675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6" name="Oval 16"/>
          <p:cNvSpPr>
            <a:spLocks noChangeArrowheads="1"/>
          </p:cNvSpPr>
          <p:nvPr/>
        </p:nvSpPr>
        <p:spPr bwMode="auto">
          <a:xfrm>
            <a:off x="6659563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7" name="Oval 17"/>
          <p:cNvSpPr>
            <a:spLocks noChangeArrowheads="1"/>
          </p:cNvSpPr>
          <p:nvPr/>
        </p:nvSpPr>
        <p:spPr bwMode="auto">
          <a:xfrm>
            <a:off x="5578475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8" name="Oval 18"/>
          <p:cNvSpPr>
            <a:spLocks noChangeArrowheads="1"/>
          </p:cNvSpPr>
          <p:nvPr/>
        </p:nvSpPr>
        <p:spPr bwMode="auto">
          <a:xfrm>
            <a:off x="6299200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9" name="Line 19"/>
          <p:cNvSpPr>
            <a:spLocks noChangeShapeType="1"/>
          </p:cNvSpPr>
          <p:nvPr/>
        </p:nvSpPr>
        <p:spPr bwMode="auto">
          <a:xfrm flipV="1">
            <a:off x="5578475" y="4724400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0" name="Line 20"/>
          <p:cNvSpPr>
            <a:spLocks noChangeShapeType="1"/>
          </p:cNvSpPr>
          <p:nvPr/>
        </p:nvSpPr>
        <p:spPr bwMode="auto">
          <a:xfrm flipH="1" flipV="1">
            <a:off x="6299200" y="4724400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1" name="Line 21"/>
          <p:cNvSpPr>
            <a:spLocks noChangeShapeType="1"/>
          </p:cNvSpPr>
          <p:nvPr/>
        </p:nvSpPr>
        <p:spPr bwMode="auto">
          <a:xfrm flipH="1" flipV="1">
            <a:off x="5578475" y="5372100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2" name="Line 22"/>
          <p:cNvSpPr>
            <a:spLocks noChangeShapeType="1"/>
          </p:cNvSpPr>
          <p:nvPr/>
        </p:nvSpPr>
        <p:spPr bwMode="auto">
          <a:xfrm flipV="1">
            <a:off x="6586538" y="5372100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3" name="Rectangle 23"/>
          <p:cNvSpPr>
            <a:spLocks noChangeArrowheads="1"/>
          </p:cNvSpPr>
          <p:nvPr/>
        </p:nvSpPr>
        <p:spPr bwMode="auto">
          <a:xfrm>
            <a:off x="4787900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4" name="Rectangle 24"/>
          <p:cNvSpPr>
            <a:spLocks noChangeArrowheads="1"/>
          </p:cNvSpPr>
          <p:nvPr/>
        </p:nvSpPr>
        <p:spPr bwMode="auto">
          <a:xfrm>
            <a:off x="5146675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5" name="Rectangle 25"/>
          <p:cNvSpPr>
            <a:spLocks noChangeArrowheads="1"/>
          </p:cNvSpPr>
          <p:nvPr/>
        </p:nvSpPr>
        <p:spPr bwMode="auto">
          <a:xfrm>
            <a:off x="56515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6" name="Rectangle 26"/>
          <p:cNvSpPr>
            <a:spLocks noChangeArrowheads="1"/>
          </p:cNvSpPr>
          <p:nvPr/>
        </p:nvSpPr>
        <p:spPr bwMode="auto">
          <a:xfrm>
            <a:off x="6227763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d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7" name="Rectangle 27"/>
          <p:cNvSpPr>
            <a:spLocks noChangeArrowheads="1"/>
          </p:cNvSpPr>
          <p:nvPr/>
        </p:nvSpPr>
        <p:spPr bwMode="auto">
          <a:xfrm>
            <a:off x="67310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8" name="Rectangle 28"/>
          <p:cNvSpPr>
            <a:spLocks noChangeArrowheads="1"/>
          </p:cNvSpPr>
          <p:nvPr/>
        </p:nvSpPr>
        <p:spPr bwMode="auto">
          <a:xfrm>
            <a:off x="7164388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f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4189" name="Line 29"/>
          <p:cNvSpPr>
            <a:spLocks noChangeShapeType="1"/>
          </p:cNvSpPr>
          <p:nvPr/>
        </p:nvSpPr>
        <p:spPr bwMode="auto">
          <a:xfrm flipV="1">
            <a:off x="5291138" y="5948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0" name="Line 30"/>
          <p:cNvSpPr>
            <a:spLocks noChangeShapeType="1"/>
          </p:cNvSpPr>
          <p:nvPr/>
        </p:nvSpPr>
        <p:spPr bwMode="auto">
          <a:xfrm flipV="1">
            <a:off x="5795963" y="60928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1" name="Line 31"/>
          <p:cNvSpPr>
            <a:spLocks noChangeShapeType="1"/>
          </p:cNvSpPr>
          <p:nvPr/>
        </p:nvSpPr>
        <p:spPr bwMode="auto">
          <a:xfrm flipV="1">
            <a:off x="6372225" y="601980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2" name="Line 32"/>
          <p:cNvSpPr>
            <a:spLocks noChangeShapeType="1"/>
          </p:cNvSpPr>
          <p:nvPr/>
        </p:nvSpPr>
        <p:spPr bwMode="auto">
          <a:xfrm flipH="1" flipV="1">
            <a:off x="6731000" y="6019800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3" name="Line 33"/>
          <p:cNvSpPr>
            <a:spLocks noChangeShapeType="1"/>
          </p:cNvSpPr>
          <p:nvPr/>
        </p:nvSpPr>
        <p:spPr bwMode="auto">
          <a:xfrm flipH="1" flipV="1">
            <a:off x="7091363" y="53721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36" name="Text Box 34"/>
          <p:cNvSpPr txBox="1">
            <a:spLocks noChangeArrowheads="1"/>
          </p:cNvSpPr>
          <p:nvPr/>
        </p:nvSpPr>
        <p:spPr bwMode="auto">
          <a:xfrm>
            <a:off x="1042988" y="45085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二叉树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44195" name="Text Box 35"/>
          <p:cNvSpPr txBox="1">
            <a:spLocks noChangeArrowheads="1"/>
          </p:cNvSpPr>
          <p:nvPr/>
        </p:nvSpPr>
        <p:spPr bwMode="auto">
          <a:xfrm>
            <a:off x="6659563" y="4437063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扩充二叉树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9" grpId="0" animBg="1"/>
      <p:bldP spid="1244174" grpId="0" animBg="1"/>
      <p:bldP spid="1244175" grpId="0" animBg="1"/>
      <p:bldP spid="1244176" grpId="0" animBg="1"/>
      <p:bldP spid="1244177" grpId="0" animBg="1"/>
      <p:bldP spid="1244178" grpId="0" animBg="1"/>
      <p:bldP spid="1244179" grpId="0" animBg="1"/>
      <p:bldP spid="1244180" grpId="0" animBg="1"/>
      <p:bldP spid="1244181" grpId="0" animBg="1"/>
      <p:bldP spid="1244182" grpId="0" animBg="1"/>
      <p:bldP spid="1244183" grpId="0" animBg="1"/>
      <p:bldP spid="1244184" grpId="0" animBg="1"/>
      <p:bldP spid="1244185" grpId="0" animBg="1"/>
      <p:bldP spid="1244186" grpId="0" animBg="1"/>
      <p:bldP spid="1244187" grpId="0" animBg="1"/>
      <p:bldP spid="1244188" grpId="0" animBg="1"/>
      <p:bldP spid="1244189" grpId="0" animBg="1"/>
      <p:bldP spid="1244190" grpId="0" animBg="1"/>
      <p:bldP spid="1244191" grpId="0" animBg="1"/>
      <p:bldP spid="1244192" grpId="0" animBg="1"/>
      <p:bldP spid="1244193" grpId="0" animBg="1"/>
      <p:bldP spid="12441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6EC637F-08E1-49F8-A3D1-2A03B5BE989E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19C21DD-245A-4DCB-81B7-1D07177A4C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24025"/>
            <a:ext cx="8170863" cy="230981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：从节点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到其子树的外部节点的所有路径中最短的一条</a:t>
            </a: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是外部节点，则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为内部节点，则它的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值是：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min{s(L),s(R)}+1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            其中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分别为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的左右孩子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5188" name="Line 4"/>
          <p:cNvSpPr>
            <a:spLocks noChangeShapeType="1"/>
          </p:cNvSpPr>
          <p:nvPr/>
        </p:nvSpPr>
        <p:spPr bwMode="auto">
          <a:xfrm flipV="1">
            <a:off x="6156325" y="5229225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89" name="Oval 5"/>
          <p:cNvSpPr>
            <a:spLocks noChangeArrowheads="1"/>
          </p:cNvSpPr>
          <p:nvPr/>
        </p:nvSpPr>
        <p:spPr bwMode="auto">
          <a:xfrm>
            <a:off x="7092950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0" name="Oval 6"/>
          <p:cNvSpPr>
            <a:spLocks noChangeArrowheads="1"/>
          </p:cNvSpPr>
          <p:nvPr/>
        </p:nvSpPr>
        <p:spPr bwMode="auto">
          <a:xfrm>
            <a:off x="637222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1" name="Oval 7"/>
          <p:cNvSpPr>
            <a:spLocks noChangeArrowheads="1"/>
          </p:cNvSpPr>
          <p:nvPr/>
        </p:nvSpPr>
        <p:spPr bwMode="auto">
          <a:xfrm>
            <a:off x="7885113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2" name="Oval 8"/>
          <p:cNvSpPr>
            <a:spLocks noChangeArrowheads="1"/>
          </p:cNvSpPr>
          <p:nvPr/>
        </p:nvSpPr>
        <p:spPr bwMode="auto">
          <a:xfrm>
            <a:off x="6804025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3" name="Oval 9"/>
          <p:cNvSpPr>
            <a:spLocks noChangeArrowheads="1"/>
          </p:cNvSpPr>
          <p:nvPr/>
        </p:nvSpPr>
        <p:spPr bwMode="auto">
          <a:xfrm>
            <a:off x="7524750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4" name="Line 10"/>
          <p:cNvSpPr>
            <a:spLocks noChangeShapeType="1"/>
          </p:cNvSpPr>
          <p:nvPr/>
        </p:nvSpPr>
        <p:spPr bwMode="auto">
          <a:xfrm flipV="1">
            <a:off x="6804025" y="45815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5" name="Line 11"/>
          <p:cNvSpPr>
            <a:spLocks noChangeShapeType="1"/>
          </p:cNvSpPr>
          <p:nvPr/>
        </p:nvSpPr>
        <p:spPr bwMode="auto">
          <a:xfrm flipH="1" flipV="1">
            <a:off x="7524750" y="45815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6" name="Line 12"/>
          <p:cNvSpPr>
            <a:spLocks noChangeShapeType="1"/>
          </p:cNvSpPr>
          <p:nvPr/>
        </p:nvSpPr>
        <p:spPr bwMode="auto">
          <a:xfrm flipH="1" flipV="1">
            <a:off x="6804025" y="52292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7" name="Line 13"/>
          <p:cNvSpPr>
            <a:spLocks noChangeShapeType="1"/>
          </p:cNvSpPr>
          <p:nvPr/>
        </p:nvSpPr>
        <p:spPr bwMode="auto">
          <a:xfrm flipV="1">
            <a:off x="7812088" y="52292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8" name="Rectangle 14"/>
          <p:cNvSpPr>
            <a:spLocks noChangeArrowheads="1"/>
          </p:cNvSpPr>
          <p:nvPr/>
        </p:nvSpPr>
        <p:spPr bwMode="auto">
          <a:xfrm>
            <a:off x="6013450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199" name="Rectangle 15"/>
          <p:cNvSpPr>
            <a:spLocks noChangeArrowheads="1"/>
          </p:cNvSpPr>
          <p:nvPr/>
        </p:nvSpPr>
        <p:spPr bwMode="auto">
          <a:xfrm>
            <a:off x="6372225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0" name="Rectangle 16"/>
          <p:cNvSpPr>
            <a:spLocks noChangeArrowheads="1"/>
          </p:cNvSpPr>
          <p:nvPr/>
        </p:nvSpPr>
        <p:spPr bwMode="auto">
          <a:xfrm>
            <a:off x="68770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1" name="Rectangle 17"/>
          <p:cNvSpPr>
            <a:spLocks noChangeArrowheads="1"/>
          </p:cNvSpPr>
          <p:nvPr/>
        </p:nvSpPr>
        <p:spPr bwMode="auto">
          <a:xfrm>
            <a:off x="7453313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2" name="Rectangle 18"/>
          <p:cNvSpPr>
            <a:spLocks noChangeArrowheads="1"/>
          </p:cNvSpPr>
          <p:nvPr/>
        </p:nvSpPr>
        <p:spPr bwMode="auto">
          <a:xfrm>
            <a:off x="79565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3" name="Rectangle 19"/>
          <p:cNvSpPr>
            <a:spLocks noChangeArrowheads="1"/>
          </p:cNvSpPr>
          <p:nvPr/>
        </p:nvSpPr>
        <p:spPr bwMode="auto">
          <a:xfrm>
            <a:off x="8389938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4" name="Line 20"/>
          <p:cNvSpPr>
            <a:spLocks noChangeShapeType="1"/>
          </p:cNvSpPr>
          <p:nvPr/>
        </p:nvSpPr>
        <p:spPr bwMode="auto">
          <a:xfrm flipV="1">
            <a:off x="6516688" y="580548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5" name="Line 21"/>
          <p:cNvSpPr>
            <a:spLocks noChangeShapeType="1"/>
          </p:cNvSpPr>
          <p:nvPr/>
        </p:nvSpPr>
        <p:spPr bwMode="auto">
          <a:xfrm flipV="1">
            <a:off x="7021513" y="594995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6" name="Line 22"/>
          <p:cNvSpPr>
            <a:spLocks noChangeShapeType="1"/>
          </p:cNvSpPr>
          <p:nvPr/>
        </p:nvSpPr>
        <p:spPr bwMode="auto">
          <a:xfrm flipV="1">
            <a:off x="7597775" y="5876925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7" name="Line 23"/>
          <p:cNvSpPr>
            <a:spLocks noChangeShapeType="1"/>
          </p:cNvSpPr>
          <p:nvPr/>
        </p:nvSpPr>
        <p:spPr bwMode="auto">
          <a:xfrm flipH="1" flipV="1">
            <a:off x="7956550" y="5876925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8" name="Line 24"/>
          <p:cNvSpPr>
            <a:spLocks noChangeShapeType="1"/>
          </p:cNvSpPr>
          <p:nvPr/>
        </p:nvSpPr>
        <p:spPr bwMode="auto">
          <a:xfrm flipH="1" flipV="1">
            <a:off x="8316913" y="5229225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9" name="Text Box 25"/>
          <p:cNvSpPr txBox="1">
            <a:spLocks noChangeArrowheads="1"/>
          </p:cNvSpPr>
          <p:nvPr/>
        </p:nvSpPr>
        <p:spPr bwMode="auto">
          <a:xfrm>
            <a:off x="5653088" y="436562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</a:rPr>
              <a:t>的值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 animBg="1"/>
      <p:bldP spid="1245189" grpId="0" animBg="1"/>
      <p:bldP spid="1245190" grpId="0" animBg="1"/>
      <p:bldP spid="1245191" grpId="0" animBg="1"/>
      <p:bldP spid="1245192" grpId="0" animBg="1"/>
      <p:bldP spid="1245193" grpId="0" animBg="1"/>
      <p:bldP spid="1245194" grpId="0" animBg="1"/>
      <p:bldP spid="1245195" grpId="0" animBg="1"/>
      <p:bldP spid="1245196" grpId="0" animBg="1"/>
      <p:bldP spid="1245197" grpId="0" animBg="1"/>
      <p:bldP spid="1245198" grpId="0" animBg="1"/>
      <p:bldP spid="1245199" grpId="0" animBg="1"/>
      <p:bldP spid="1245200" grpId="0" animBg="1"/>
      <p:bldP spid="1245201" grpId="0" animBg="1"/>
      <p:bldP spid="1245202" grpId="0" animBg="1"/>
      <p:bldP spid="1245203" grpId="0" animBg="1"/>
      <p:bldP spid="1245204" grpId="0" animBg="1"/>
      <p:bldP spid="1245205" grpId="0" animBg="1"/>
      <p:bldP spid="1245206" grpId="0" animBg="1"/>
      <p:bldP spid="1245207" grpId="0" animBg="1"/>
      <p:bldP spid="1245208" grpId="0" animBg="1"/>
      <p:bldP spid="12452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2D761429-CFB5-44D4-8724-D60F3D54C41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ED4899F-53A3-4BDF-B74B-9DFF15114CE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724025"/>
            <a:ext cx="8159750" cy="35591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高度优先左高树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当且仅当一棵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的任何一个内部节点，其左孩子的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值大于等于右孩子的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值时，该二叉树为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高度优先左高树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height-biased leftist tree,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6210" y="4002405"/>
            <a:ext cx="1845945" cy="1557020"/>
            <a:chOff x="2246" y="6303"/>
            <a:chExt cx="2907" cy="2452"/>
          </a:xfrm>
        </p:grpSpPr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 flipV="1">
              <a:off x="2398" y="7453"/>
              <a:ext cx="308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3393" y="6303"/>
              <a:ext cx="538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2628" y="6993"/>
              <a:ext cx="535" cy="53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4236" y="699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3086" y="7683"/>
              <a:ext cx="537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3853" y="768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3086" y="6763"/>
              <a:ext cx="382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H="1" flipV="1">
              <a:off x="3853" y="6763"/>
              <a:ext cx="45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H="1" flipV="1">
              <a:off x="3086" y="7453"/>
              <a:ext cx="155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4158" y="7453"/>
              <a:ext cx="153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2246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2628" y="8373"/>
              <a:ext cx="380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3163" y="8373"/>
              <a:ext cx="383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776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69" name="Rectangle 19"/>
            <p:cNvSpPr>
              <a:spLocks noChangeArrowheads="1"/>
            </p:cNvSpPr>
            <p:nvPr/>
          </p:nvSpPr>
          <p:spPr bwMode="auto">
            <a:xfrm>
              <a:off x="4311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70" name="Rectangle 20"/>
            <p:cNvSpPr>
              <a:spLocks noChangeArrowheads="1"/>
            </p:cNvSpPr>
            <p:nvPr/>
          </p:nvSpPr>
          <p:spPr bwMode="auto">
            <a:xfrm>
              <a:off x="4771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flipV="1">
              <a:off x="2781" y="8068"/>
              <a:ext cx="3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 flipV="1">
              <a:off x="3318" y="8220"/>
              <a:ext cx="0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V="1">
              <a:off x="3931" y="8143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flipH="1" flipV="1">
              <a:off x="4311" y="8143"/>
              <a:ext cx="155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flipH="1" flipV="1">
              <a:off x="4693" y="7453"/>
              <a:ext cx="23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8" name="Group 4"/>
          <p:cNvGrpSpPr/>
          <p:nvPr/>
        </p:nvGrpSpPr>
        <p:grpSpPr bwMode="auto">
          <a:xfrm>
            <a:off x="4583430" y="4002405"/>
            <a:ext cx="1864995" cy="1557020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9EC3405-66E7-461F-A2C9-4073C35110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5C0334B-3D97-4FB1-97C7-28BD53EC86D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558213" cy="57324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为一个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的内部节点，则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为根的子树的节点数目至少为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最多为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(m+1)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通过最右路径（即，此路径是从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开始沿右孩子移动）从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到达外部节点的路径长度为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的定义可知，从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节点往下第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层没有外部节点（否则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值将更小）。以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为根的子树在当前层只有一个节点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，下一层有两个，再下一层有四个，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层往下第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层以上不可能有外部节点，在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层以下可能还有其他节点，因此子树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的节点数目至少为</a:t>
            </a:r>
            <a:r>
              <a:rPr lang="el-GR" altLang="zh-CN" sz="2400" dirty="0">
                <a:latin typeface="Times New Roman" panose="02020603050405020304" pitchFamily="18" charset="0"/>
                <a:sym typeface="Webdings" panose="05030102010509060703" pitchFamily="18" charset="2"/>
              </a:rPr>
              <a:t>Σ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s(x)-1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s(x)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可以推出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）。根据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的定义以及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一个节点的左孩子的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值总是大于等于其右孩子的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值，可以推得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）成立。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8" name="Group 4"/>
          <p:cNvGrpSpPr/>
          <p:nvPr/>
        </p:nvGrpSpPr>
        <p:grpSpPr bwMode="auto">
          <a:xfrm>
            <a:off x="7524750" y="1655763"/>
            <a:ext cx="1439863" cy="1052512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CBB3F45-E5DA-44BB-A3B8-C5DB98DBAC6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02E2D8A8-DACD-43F3-A5BA-5925FD557A7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88913"/>
            <a:ext cx="7850188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600200"/>
            <a:ext cx="8159750" cy="3933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HBLT]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：同时是最大树又是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HBLT]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：同时是最小树又是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最大优先队列可以用最大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表示，最小优先队列可用最小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表示。 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084888" y="5734050"/>
            <a:ext cx="2232025" cy="863600"/>
            <a:chOff x="3310" y="210"/>
            <a:chExt cx="2246" cy="1090"/>
          </a:xfrm>
        </p:grpSpPr>
        <p:sp>
          <p:nvSpPr>
            <p:cNvPr id="29723" name="Oval 5"/>
            <p:cNvSpPr>
              <a:spLocks noChangeArrowheads="1"/>
            </p:cNvSpPr>
            <p:nvPr/>
          </p:nvSpPr>
          <p:spPr bwMode="auto">
            <a:xfrm>
              <a:off x="3923" y="25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2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4" name="Oval 6"/>
            <p:cNvSpPr>
              <a:spLocks noChangeArrowheads="1"/>
            </p:cNvSpPr>
            <p:nvPr/>
          </p:nvSpPr>
          <p:spPr bwMode="auto">
            <a:xfrm>
              <a:off x="3515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7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5" name="Oval 7"/>
            <p:cNvSpPr>
              <a:spLocks noChangeArrowheads="1"/>
            </p:cNvSpPr>
            <p:nvPr/>
          </p:nvSpPr>
          <p:spPr bwMode="auto">
            <a:xfrm>
              <a:off x="4332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4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6" name="Oval 8"/>
            <p:cNvSpPr>
              <a:spLocks noChangeArrowheads="1"/>
            </p:cNvSpPr>
            <p:nvPr/>
          </p:nvSpPr>
          <p:spPr bwMode="auto">
            <a:xfrm>
              <a:off x="331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7" name="Oval 9"/>
            <p:cNvSpPr>
              <a:spLocks noChangeArrowheads="1"/>
            </p:cNvSpPr>
            <p:nvPr/>
          </p:nvSpPr>
          <p:spPr bwMode="auto">
            <a:xfrm>
              <a:off x="3697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8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8" name="Oval 10"/>
            <p:cNvSpPr>
              <a:spLocks noChangeArrowheads="1"/>
            </p:cNvSpPr>
            <p:nvPr/>
          </p:nvSpPr>
          <p:spPr bwMode="auto">
            <a:xfrm>
              <a:off x="415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6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9" name="Line 11"/>
            <p:cNvSpPr>
              <a:spLocks noChangeShapeType="1"/>
            </p:cNvSpPr>
            <p:nvPr/>
          </p:nvSpPr>
          <p:spPr bwMode="auto">
            <a:xfrm flipV="1">
              <a:off x="3673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0" name="Line 12"/>
            <p:cNvSpPr>
              <a:spLocks noChangeShapeType="1"/>
            </p:cNvSpPr>
            <p:nvPr/>
          </p:nvSpPr>
          <p:spPr bwMode="auto">
            <a:xfrm flipH="1" flipV="1">
              <a:off x="4127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1" name="Line 13"/>
            <p:cNvSpPr>
              <a:spLocks noChangeShapeType="1"/>
            </p:cNvSpPr>
            <p:nvPr/>
          </p:nvSpPr>
          <p:spPr bwMode="auto">
            <a:xfrm flipV="1">
              <a:off x="3425" y="754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2" name="Line 14"/>
            <p:cNvSpPr>
              <a:spLocks noChangeShapeType="1"/>
            </p:cNvSpPr>
            <p:nvPr/>
          </p:nvSpPr>
          <p:spPr bwMode="auto">
            <a:xfrm flipH="1" flipV="1">
              <a:off x="3719" y="754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3" name="Line 15"/>
            <p:cNvSpPr>
              <a:spLocks noChangeShapeType="1"/>
            </p:cNvSpPr>
            <p:nvPr/>
          </p:nvSpPr>
          <p:spPr bwMode="auto">
            <a:xfrm flipV="1">
              <a:off x="4287" y="799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4" name="Oval 16"/>
            <p:cNvSpPr>
              <a:spLocks noChangeArrowheads="1"/>
            </p:cNvSpPr>
            <p:nvPr/>
          </p:nvSpPr>
          <p:spPr bwMode="auto">
            <a:xfrm>
              <a:off x="4739" y="61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20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35" name="Oval 17"/>
            <p:cNvSpPr>
              <a:spLocks noChangeArrowheads="1"/>
            </p:cNvSpPr>
            <p:nvPr/>
          </p:nvSpPr>
          <p:spPr bwMode="auto">
            <a:xfrm>
              <a:off x="4557" y="107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50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36" name="Line 18"/>
            <p:cNvSpPr>
              <a:spLocks noChangeShapeType="1"/>
            </p:cNvSpPr>
            <p:nvPr/>
          </p:nvSpPr>
          <p:spPr bwMode="auto">
            <a:xfrm flipV="1">
              <a:off x="4694" y="846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7" name="Oval 19"/>
            <p:cNvSpPr>
              <a:spLocks noChangeArrowheads="1"/>
            </p:cNvSpPr>
            <p:nvPr/>
          </p:nvSpPr>
          <p:spPr bwMode="auto">
            <a:xfrm>
              <a:off x="5012" y="21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38" name="Line 20"/>
            <p:cNvSpPr>
              <a:spLocks noChangeShapeType="1"/>
            </p:cNvSpPr>
            <p:nvPr/>
          </p:nvSpPr>
          <p:spPr bwMode="auto">
            <a:xfrm flipV="1">
              <a:off x="4921" y="437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9" name="Oval 21"/>
            <p:cNvSpPr>
              <a:spLocks noChangeArrowheads="1"/>
            </p:cNvSpPr>
            <p:nvPr/>
          </p:nvSpPr>
          <p:spPr bwMode="auto">
            <a:xfrm>
              <a:off x="5056" y="102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21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40" name="Oval 22"/>
            <p:cNvSpPr>
              <a:spLocks noChangeArrowheads="1"/>
            </p:cNvSpPr>
            <p:nvPr/>
          </p:nvSpPr>
          <p:spPr bwMode="auto">
            <a:xfrm>
              <a:off x="5329" y="61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11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41" name="Line 23"/>
            <p:cNvSpPr>
              <a:spLocks noChangeShapeType="1"/>
            </p:cNvSpPr>
            <p:nvPr/>
          </p:nvSpPr>
          <p:spPr bwMode="auto">
            <a:xfrm flipV="1">
              <a:off x="5238" y="84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2916238" y="5734050"/>
            <a:ext cx="2359025" cy="935038"/>
            <a:chOff x="906" y="2931"/>
            <a:chExt cx="2383" cy="1135"/>
          </a:xfrm>
        </p:grpSpPr>
        <p:sp>
          <p:nvSpPr>
            <p:cNvPr id="29704" name="Oval 25"/>
            <p:cNvSpPr>
              <a:spLocks noChangeArrowheads="1"/>
            </p:cNvSpPr>
            <p:nvPr/>
          </p:nvSpPr>
          <p:spPr bwMode="auto">
            <a:xfrm>
              <a:off x="1519" y="293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14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05" name="Oval 26"/>
            <p:cNvSpPr>
              <a:spLocks noChangeArrowheads="1"/>
            </p:cNvSpPr>
            <p:nvPr/>
          </p:nvSpPr>
          <p:spPr bwMode="auto">
            <a:xfrm>
              <a:off x="1111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12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06" name="Oval 27"/>
            <p:cNvSpPr>
              <a:spLocks noChangeArrowheads="1"/>
            </p:cNvSpPr>
            <p:nvPr/>
          </p:nvSpPr>
          <p:spPr bwMode="auto">
            <a:xfrm>
              <a:off x="1928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7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07" name="Oval 28"/>
            <p:cNvSpPr>
              <a:spLocks noChangeArrowheads="1"/>
            </p:cNvSpPr>
            <p:nvPr/>
          </p:nvSpPr>
          <p:spPr bwMode="auto">
            <a:xfrm>
              <a:off x="90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10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08" name="Oval 29"/>
            <p:cNvSpPr>
              <a:spLocks noChangeArrowheads="1"/>
            </p:cNvSpPr>
            <p:nvPr/>
          </p:nvSpPr>
          <p:spPr bwMode="auto">
            <a:xfrm>
              <a:off x="1293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8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09" name="Oval 30"/>
            <p:cNvSpPr>
              <a:spLocks noChangeArrowheads="1"/>
            </p:cNvSpPr>
            <p:nvPr/>
          </p:nvSpPr>
          <p:spPr bwMode="auto">
            <a:xfrm>
              <a:off x="174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6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 flipV="1">
              <a:off x="1269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 flipH="1" flipV="1">
              <a:off x="1723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 flipV="1">
              <a:off x="1021" y="3430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 flipH="1" flipV="1">
              <a:off x="1315" y="3430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 flipV="1">
              <a:off x="1883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5" name="Oval 36"/>
            <p:cNvSpPr>
              <a:spLocks noChangeArrowheads="1"/>
            </p:cNvSpPr>
            <p:nvPr/>
          </p:nvSpPr>
          <p:spPr bwMode="auto">
            <a:xfrm>
              <a:off x="2381" y="338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6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16" name="Oval 37"/>
            <p:cNvSpPr>
              <a:spLocks noChangeArrowheads="1"/>
            </p:cNvSpPr>
            <p:nvPr/>
          </p:nvSpPr>
          <p:spPr bwMode="auto">
            <a:xfrm>
              <a:off x="2199" y="38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5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 flipV="1">
              <a:off x="2336" y="3612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39"/>
            <p:cNvSpPr>
              <a:spLocks noChangeArrowheads="1"/>
            </p:cNvSpPr>
            <p:nvPr/>
          </p:nvSpPr>
          <p:spPr bwMode="auto">
            <a:xfrm>
              <a:off x="2654" y="297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9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19" name="Line 40"/>
            <p:cNvSpPr>
              <a:spLocks noChangeShapeType="1"/>
            </p:cNvSpPr>
            <p:nvPr/>
          </p:nvSpPr>
          <p:spPr bwMode="auto">
            <a:xfrm flipV="1">
              <a:off x="2563" y="3203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20" name="Oval 41"/>
            <p:cNvSpPr>
              <a:spLocks noChangeArrowheads="1"/>
            </p:cNvSpPr>
            <p:nvPr/>
          </p:nvSpPr>
          <p:spPr bwMode="auto">
            <a:xfrm>
              <a:off x="2789" y="365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25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1" name="Oval 42"/>
            <p:cNvSpPr>
              <a:spLocks noChangeArrowheads="1"/>
            </p:cNvSpPr>
            <p:nvPr/>
          </p:nvSpPr>
          <p:spPr bwMode="auto">
            <a:xfrm>
              <a:off x="3062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604030504040204" pitchFamily="34" charset="0"/>
                </a:rPr>
                <a:t>30</a:t>
              </a:r>
              <a:endParaRPr lang="en-US" altLang="zh-CN" sz="1200">
                <a:latin typeface="Tahoma" panose="020B0604030504040204" pitchFamily="34" charset="0"/>
              </a:endParaRPr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 flipV="1">
              <a:off x="2971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E873CE7-755B-41CA-A635-51F863BD659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E4CFFE03-4BDA-437E-BF38-C39C3E78E7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739900"/>
            <a:ext cx="8159750" cy="2981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的重量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w(x)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为以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为根的子树的内部节点数目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。注意到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是外部节点，则其重量为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；若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为内部节点，其重量为其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孩子节点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的重量之和加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，参考下图中二叉树各节点的重量如图所示。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284" name="Oval 4"/>
          <p:cNvSpPr>
            <a:spLocks noChangeArrowheads="1"/>
          </p:cNvSpPr>
          <p:nvPr/>
        </p:nvSpPr>
        <p:spPr bwMode="auto">
          <a:xfrm>
            <a:off x="608488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536416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68770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9287" name="Oval 7"/>
          <p:cNvSpPr>
            <a:spLocks noChangeArrowheads="1"/>
          </p:cNvSpPr>
          <p:nvPr/>
        </p:nvSpPr>
        <p:spPr bwMode="auto">
          <a:xfrm>
            <a:off x="5795963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9288" name="Oval 8"/>
          <p:cNvSpPr>
            <a:spLocks noChangeArrowheads="1"/>
          </p:cNvSpPr>
          <p:nvPr/>
        </p:nvSpPr>
        <p:spPr bwMode="auto">
          <a:xfrm>
            <a:off x="6516688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9289" name="Line 9"/>
          <p:cNvSpPr>
            <a:spLocks noChangeShapeType="1"/>
          </p:cNvSpPr>
          <p:nvPr/>
        </p:nvSpPr>
        <p:spPr bwMode="auto">
          <a:xfrm flipV="1">
            <a:off x="5795963" y="5300663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0" name="Line 10"/>
          <p:cNvSpPr>
            <a:spLocks noChangeShapeType="1"/>
          </p:cNvSpPr>
          <p:nvPr/>
        </p:nvSpPr>
        <p:spPr bwMode="auto">
          <a:xfrm flipH="1" flipV="1">
            <a:off x="6516688" y="53006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1" name="Line 11"/>
          <p:cNvSpPr>
            <a:spLocks noChangeShapeType="1"/>
          </p:cNvSpPr>
          <p:nvPr/>
        </p:nvSpPr>
        <p:spPr bwMode="auto">
          <a:xfrm flipH="1" flipV="1">
            <a:off x="5795963" y="594836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2" name="Line 12"/>
          <p:cNvSpPr>
            <a:spLocks noChangeShapeType="1"/>
          </p:cNvSpPr>
          <p:nvPr/>
        </p:nvSpPr>
        <p:spPr bwMode="auto">
          <a:xfrm flipV="1">
            <a:off x="6804025" y="594836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3" name="Text Box 13"/>
          <p:cNvSpPr txBox="1">
            <a:spLocks noChangeArrowheads="1"/>
          </p:cNvSpPr>
          <p:nvPr/>
        </p:nvSpPr>
        <p:spPr bwMode="auto">
          <a:xfrm>
            <a:off x="6877050" y="5011738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</a:rPr>
              <a:t>的值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 animBg="1"/>
      <p:bldP spid="1249285" grpId="0" animBg="1"/>
      <p:bldP spid="1249286" grpId="0" animBg="1"/>
      <p:bldP spid="1249287" grpId="0" animBg="1"/>
      <p:bldP spid="1249288" grpId="0" animBg="1"/>
      <p:bldP spid="1249289" grpId="0" animBg="1"/>
      <p:bldP spid="1249290" grpId="0" animBg="1"/>
      <p:bldP spid="1249291" grpId="0" animBg="1"/>
      <p:bldP spid="1249292" grpId="0" animBg="1"/>
      <p:bldP spid="1249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9B56C6D-F84B-4A75-B962-AD72B71A1FA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63316570-E3A0-48BB-977A-6F3D4B7ABC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9.4.1</a:t>
            </a:r>
            <a:r>
              <a:rPr lang="zh-CN" altLang="en-US">
                <a:ea typeface="宋体" panose="02010600030101010101" pitchFamily="2" charset="-122"/>
              </a:rPr>
              <a:t>	高与宽优先的左高树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重量优先左高树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：当且仅当一棵二叉树的任何一个内部节点，其左孩子的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值大于等于右孩子的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值时，该二叉树为重量优先左高树（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weight-biased leftist tree, WBLT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最大（小）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WBLT]: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即同时又是最大（小）树的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的操作类似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0" name="Group 4"/>
          <p:cNvGrpSpPr/>
          <p:nvPr/>
        </p:nvGrpSpPr>
        <p:grpSpPr bwMode="auto">
          <a:xfrm>
            <a:off x="7235825" y="5373688"/>
            <a:ext cx="1547813" cy="1052512"/>
            <a:chOff x="4694" y="0"/>
            <a:chExt cx="1066" cy="799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5221" y="0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5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4921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2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5550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2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4694" y="572"/>
              <a:ext cx="209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1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5400" y="575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1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1757" name="Line 10"/>
            <p:cNvSpPr>
              <a:spLocks noChangeShapeType="1"/>
            </p:cNvSpPr>
            <p:nvPr/>
          </p:nvSpPr>
          <p:spPr bwMode="auto">
            <a:xfrm flipV="1">
              <a:off x="5101" y="192"/>
              <a:ext cx="149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 flipH="1" flipV="1">
              <a:off x="5400" y="192"/>
              <a:ext cx="18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 flipV="1">
              <a:off x="4830" y="482"/>
              <a:ext cx="137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60" name="Line 13"/>
            <p:cNvSpPr>
              <a:spLocks noChangeShapeType="1"/>
            </p:cNvSpPr>
            <p:nvPr/>
          </p:nvSpPr>
          <p:spPr bwMode="auto">
            <a:xfrm flipV="1">
              <a:off x="5520" y="479"/>
              <a:ext cx="6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1751" name="Text Box 14"/>
          <p:cNvSpPr txBox="1">
            <a:spLocks noChangeArrowheads="1"/>
          </p:cNvSpPr>
          <p:nvPr/>
        </p:nvSpPr>
        <p:spPr bwMode="auto">
          <a:xfrm>
            <a:off x="6732588" y="5373688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WBLT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C92E315-B69D-49C7-B7DE-B7DF9D692CA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6D659BF-5629-4163-8BB3-6BAF3E99EDD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9.4.2</a:t>
            </a:r>
            <a:r>
              <a:rPr lang="zh-CN" altLang="en-US">
                <a:ea typeface="宋体" panose="02010600030101010101" pitchFamily="2" charset="-122"/>
              </a:rPr>
              <a:t>	最大</a:t>
            </a:r>
            <a:r>
              <a:rPr lang="en-US" altLang="zh-CN">
                <a:ea typeface="宋体" panose="02010600030101010101" pitchFamily="2" charset="-122"/>
              </a:rPr>
              <a:t>HBLT</a:t>
            </a:r>
            <a:r>
              <a:rPr lang="zh-CN" altLang="en-US">
                <a:ea typeface="宋体" panose="02010600030101010101" pitchFamily="2" charset="-122"/>
              </a:rPr>
              <a:t>的插入与删除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的插入操作：可借助于最大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的合并操作来完成，包含一个元素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合并至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的删除操作：删除根元素（最大元素）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，合并剩余的两棵子树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88DD0D6-3F9D-47FD-A485-98797F2600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97ECD17-832D-4443-8132-6154F4F34B6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9.4.4</a:t>
            </a:r>
            <a:r>
              <a:rPr lang="zh-CN" altLang="en-US">
                <a:ea typeface="宋体" panose="02010600030101010101" pitchFamily="2" charset="-122"/>
              </a:rPr>
              <a:t>	合并两棵最大</a:t>
            </a:r>
            <a:r>
              <a:rPr lang="en-US" altLang="zh-CN">
                <a:ea typeface="宋体" panose="02010600030101010101" pitchFamily="2" charset="-122"/>
              </a:rPr>
              <a:t>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2562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为需要合并的两棵最大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先比较两个根元素，较大者作为合并后的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的根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假定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具有较大的根，且其左子树为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的右子树与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合并而成的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合并所得结果即是以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的根为根，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为左右子树的最大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值小于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值，则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为左子树，否则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为左子树。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合并操作仅在最右路径上进行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0E21EE2-0D7F-4676-9E5B-8B51D21F503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E3D30F2-32E1-4280-BCE6-674635A2315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本章应用：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堆排序：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霍夫曼编码：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可变无损压缩，高效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CCC50F7-4A76-4145-BB72-1D96398BED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DF0A1C6-E0F2-4887-9667-9109DB086F8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00025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9.4.4</a:t>
            </a:r>
            <a:r>
              <a:rPr lang="zh-CN" altLang="en-US">
                <a:ea typeface="宋体" panose="02010600030101010101" pitchFamily="2" charset="-122"/>
              </a:rPr>
              <a:t>	合并两棵最大</a:t>
            </a:r>
            <a:r>
              <a:rPr lang="en-US" altLang="zh-CN">
                <a:ea typeface="宋体" panose="02010600030101010101" pitchFamily="2" charset="-122"/>
              </a:rPr>
              <a:t>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2125" y="1724025"/>
            <a:ext cx="8170863" cy="26844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9-3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考察两棵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。每个节点的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值显示在节点的外侧，元素的值标在节点内部。根元素大的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位于左侧：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6452" name="Oval 4"/>
          <p:cNvSpPr>
            <a:spLocks noChangeArrowheads="1"/>
          </p:cNvSpPr>
          <p:nvPr/>
        </p:nvSpPr>
        <p:spPr bwMode="auto">
          <a:xfrm>
            <a:off x="1331913" y="50863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53" name="Oval 5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54" name="Oval 6"/>
          <p:cNvSpPr>
            <a:spLocks noChangeArrowheads="1"/>
          </p:cNvSpPr>
          <p:nvPr/>
        </p:nvSpPr>
        <p:spPr bwMode="auto">
          <a:xfrm>
            <a:off x="2557463" y="55181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55" name="Line 7"/>
          <p:cNvSpPr>
            <a:spLocks noChangeShapeType="1"/>
          </p:cNvSpPr>
          <p:nvPr/>
        </p:nvSpPr>
        <p:spPr bwMode="auto">
          <a:xfrm flipH="1" flipV="1">
            <a:off x="2484438" y="5229225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56" name="Text Box 8"/>
          <p:cNvSpPr txBox="1">
            <a:spLocks noChangeArrowheads="1"/>
          </p:cNvSpPr>
          <p:nvPr/>
        </p:nvSpPr>
        <p:spPr bwMode="auto">
          <a:xfrm>
            <a:off x="1042988" y="49418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57" name="Oval 9"/>
          <p:cNvSpPr>
            <a:spLocks noChangeArrowheads="1"/>
          </p:cNvSpPr>
          <p:nvPr/>
        </p:nvSpPr>
        <p:spPr bwMode="auto">
          <a:xfrm>
            <a:off x="468313" y="50847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58" name="Text Box 10"/>
          <p:cNvSpPr txBox="1">
            <a:spLocks noChangeArrowheads="1"/>
          </p:cNvSpPr>
          <p:nvPr/>
        </p:nvSpPr>
        <p:spPr bwMode="auto">
          <a:xfrm>
            <a:off x="179388" y="4940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59" name="Text Box 11"/>
          <p:cNvSpPr txBox="1">
            <a:spLocks noChangeArrowheads="1"/>
          </p:cNvSpPr>
          <p:nvPr/>
        </p:nvSpPr>
        <p:spPr bwMode="auto">
          <a:xfrm>
            <a:off x="27733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0" name="Text Box 12"/>
          <p:cNvSpPr txBox="1">
            <a:spLocks noChangeArrowheads="1"/>
          </p:cNvSpPr>
          <p:nvPr/>
        </p:nvSpPr>
        <p:spPr bwMode="auto">
          <a:xfrm>
            <a:off x="3419475" y="5157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1" name="Text Box 13"/>
          <p:cNvSpPr txBox="1">
            <a:spLocks noChangeArrowheads="1"/>
          </p:cNvSpPr>
          <p:nvPr/>
        </p:nvSpPr>
        <p:spPr bwMode="auto">
          <a:xfrm>
            <a:off x="3635375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2" name="Text Box 14"/>
          <p:cNvSpPr txBox="1">
            <a:spLocks noChangeArrowheads="1"/>
          </p:cNvSpPr>
          <p:nvPr/>
        </p:nvSpPr>
        <p:spPr bwMode="auto">
          <a:xfrm>
            <a:off x="1835150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3" name="Oval 15"/>
          <p:cNvSpPr>
            <a:spLocks noChangeArrowheads="1"/>
          </p:cNvSpPr>
          <p:nvPr/>
        </p:nvSpPr>
        <p:spPr bwMode="auto">
          <a:xfrm>
            <a:off x="3995738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64" name="Oval 16"/>
          <p:cNvSpPr>
            <a:spLocks noChangeArrowheads="1"/>
          </p:cNvSpPr>
          <p:nvPr/>
        </p:nvSpPr>
        <p:spPr bwMode="auto">
          <a:xfrm>
            <a:off x="3492500" y="54467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65" name="Line 17"/>
          <p:cNvSpPr>
            <a:spLocks noChangeShapeType="1"/>
          </p:cNvSpPr>
          <p:nvPr/>
        </p:nvSpPr>
        <p:spPr bwMode="auto">
          <a:xfrm flipV="1">
            <a:off x="3924300" y="5230813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66" name="Text Box 18"/>
          <p:cNvSpPr txBox="1">
            <a:spLocks noChangeArrowheads="1"/>
          </p:cNvSpPr>
          <p:nvPr/>
        </p:nvSpPr>
        <p:spPr bwMode="auto">
          <a:xfrm>
            <a:off x="4714875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7" name="Text Box 19"/>
          <p:cNvSpPr txBox="1">
            <a:spLocks noChangeArrowheads="1"/>
          </p:cNvSpPr>
          <p:nvPr/>
        </p:nvSpPr>
        <p:spPr bwMode="auto">
          <a:xfrm>
            <a:off x="4930775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68" name="Oval 20"/>
          <p:cNvSpPr>
            <a:spLocks noChangeArrowheads="1"/>
          </p:cNvSpPr>
          <p:nvPr/>
        </p:nvSpPr>
        <p:spPr bwMode="auto">
          <a:xfrm>
            <a:off x="529113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69" name="Oval 21"/>
          <p:cNvSpPr>
            <a:spLocks noChangeArrowheads="1"/>
          </p:cNvSpPr>
          <p:nvPr/>
        </p:nvSpPr>
        <p:spPr bwMode="auto">
          <a:xfrm>
            <a:off x="4787900" y="55181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70" name="Line 22"/>
          <p:cNvSpPr>
            <a:spLocks noChangeShapeType="1"/>
          </p:cNvSpPr>
          <p:nvPr/>
        </p:nvSpPr>
        <p:spPr bwMode="auto">
          <a:xfrm flipV="1">
            <a:off x="5219700" y="5302250"/>
            <a:ext cx="2159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71" name="Oval 23"/>
          <p:cNvSpPr>
            <a:spLocks noChangeArrowheads="1"/>
          </p:cNvSpPr>
          <p:nvPr/>
        </p:nvSpPr>
        <p:spPr bwMode="auto">
          <a:xfrm>
            <a:off x="6156325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72" name="Text Box 24"/>
          <p:cNvSpPr txBox="1">
            <a:spLocks noChangeArrowheads="1"/>
          </p:cNvSpPr>
          <p:nvPr/>
        </p:nvSpPr>
        <p:spPr bwMode="auto">
          <a:xfrm>
            <a:off x="5867400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73" name="Text Box 25"/>
          <p:cNvSpPr txBox="1">
            <a:spLocks noChangeArrowheads="1"/>
          </p:cNvSpPr>
          <p:nvPr/>
        </p:nvSpPr>
        <p:spPr bwMode="auto">
          <a:xfrm>
            <a:off x="7164388" y="51577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74" name="Text Box 26"/>
          <p:cNvSpPr txBox="1">
            <a:spLocks noChangeArrowheads="1"/>
          </p:cNvSpPr>
          <p:nvPr/>
        </p:nvSpPr>
        <p:spPr bwMode="auto">
          <a:xfrm>
            <a:off x="7380288" y="47974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75" name="Oval 27"/>
          <p:cNvSpPr>
            <a:spLocks noChangeArrowheads="1"/>
          </p:cNvSpPr>
          <p:nvPr/>
        </p:nvSpPr>
        <p:spPr bwMode="auto">
          <a:xfrm>
            <a:off x="7740650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76" name="Oval 28"/>
          <p:cNvSpPr>
            <a:spLocks noChangeArrowheads="1"/>
          </p:cNvSpPr>
          <p:nvPr/>
        </p:nvSpPr>
        <p:spPr bwMode="auto">
          <a:xfrm>
            <a:off x="7237413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77" name="Line 29"/>
          <p:cNvSpPr>
            <a:spLocks noChangeShapeType="1"/>
          </p:cNvSpPr>
          <p:nvPr/>
        </p:nvSpPr>
        <p:spPr bwMode="auto">
          <a:xfrm flipV="1">
            <a:off x="7669213" y="51577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78" name="Oval 30"/>
          <p:cNvSpPr>
            <a:spLocks noChangeArrowheads="1"/>
          </p:cNvSpPr>
          <p:nvPr/>
        </p:nvSpPr>
        <p:spPr bwMode="auto">
          <a:xfrm>
            <a:off x="8174038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6479" name="Text Box 31"/>
          <p:cNvSpPr txBox="1">
            <a:spLocks noChangeArrowheads="1"/>
          </p:cNvSpPr>
          <p:nvPr/>
        </p:nvSpPr>
        <p:spPr bwMode="auto">
          <a:xfrm>
            <a:off x="853440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80" name="Line 32"/>
          <p:cNvSpPr>
            <a:spLocks noChangeShapeType="1"/>
          </p:cNvSpPr>
          <p:nvPr/>
        </p:nvSpPr>
        <p:spPr bwMode="auto">
          <a:xfrm flipH="1" flipV="1">
            <a:off x="8174038" y="5229225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81" name="AutoShape 33"/>
          <p:cNvSpPr>
            <a:spLocks noChangeArrowheads="1"/>
          </p:cNvSpPr>
          <p:nvPr/>
        </p:nvSpPr>
        <p:spPr bwMode="auto">
          <a:xfrm>
            <a:off x="1331913" y="5734050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82" name="AutoShape 34"/>
          <p:cNvSpPr>
            <a:spLocks noChangeArrowheads="1"/>
          </p:cNvSpPr>
          <p:nvPr/>
        </p:nvSpPr>
        <p:spPr bwMode="auto">
          <a:xfrm>
            <a:off x="2916238" y="4797425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83" name="AutoShape 35"/>
          <p:cNvSpPr>
            <a:spLocks noChangeArrowheads="1"/>
          </p:cNvSpPr>
          <p:nvPr/>
        </p:nvSpPr>
        <p:spPr bwMode="auto">
          <a:xfrm>
            <a:off x="6732588" y="4652963"/>
            <a:ext cx="792162" cy="215900"/>
          </a:xfrm>
          <a:custGeom>
            <a:avLst/>
            <a:gdLst>
              <a:gd name="T0" fmla="*/ 799089493 w 21600"/>
              <a:gd name="T1" fmla="*/ 0 h 21600"/>
              <a:gd name="T2" fmla="*/ 0 w 21600"/>
              <a:gd name="T3" fmla="*/ 10785005 h 21600"/>
              <a:gd name="T4" fmla="*/ 799089493 w 21600"/>
              <a:gd name="T5" fmla="*/ 21570009 h 21600"/>
              <a:gd name="T6" fmla="*/ 1065453526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2" grpId="0" animBg="1"/>
      <p:bldP spid="1256453" grpId="0" animBg="1"/>
      <p:bldP spid="1256454" grpId="0" animBg="1"/>
      <p:bldP spid="1256455" grpId="0" animBg="1"/>
      <p:bldP spid="1256456" grpId="0"/>
      <p:bldP spid="1256457" grpId="0" animBg="1"/>
      <p:bldP spid="1256458" grpId="0"/>
      <p:bldP spid="1256459" grpId="0"/>
      <p:bldP spid="1256460" grpId="0"/>
      <p:bldP spid="1256461" grpId="0"/>
      <p:bldP spid="1256462" grpId="0"/>
      <p:bldP spid="1256463" grpId="0" animBg="1"/>
      <p:bldP spid="1256464" grpId="0" animBg="1"/>
      <p:bldP spid="1256465" grpId="0" animBg="1"/>
      <p:bldP spid="1256466" grpId="0"/>
      <p:bldP spid="1256467" grpId="0"/>
      <p:bldP spid="1256468" grpId="0" animBg="1"/>
      <p:bldP spid="1256469" grpId="0" animBg="1"/>
      <p:bldP spid="1256470" grpId="0" animBg="1"/>
      <p:bldP spid="1256471" grpId="0" animBg="1"/>
      <p:bldP spid="1256472" grpId="0"/>
      <p:bldP spid="1256473" grpId="0"/>
      <p:bldP spid="1256474" grpId="0"/>
      <p:bldP spid="1256475" grpId="0" animBg="1"/>
      <p:bldP spid="1256476" grpId="0" animBg="1"/>
      <p:bldP spid="1256477" grpId="0" animBg="1"/>
      <p:bldP spid="1256478" grpId="0" animBg="1"/>
      <p:bldP spid="1256479" grpId="0"/>
      <p:bldP spid="1256480" grpId="0" animBg="1"/>
      <p:bldP spid="1256481" grpId="0" animBg="1"/>
      <p:bldP spid="1256482" grpId="0" animBg="1"/>
      <p:bldP spid="12564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616DCFC-94C0-4B86-BA4D-211D0D923A7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1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F44ED8C-0F15-4719-B111-AED55D44176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88913"/>
            <a:ext cx="7850188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9.4.4</a:t>
            </a:r>
            <a:r>
              <a:rPr lang="zh-CN" altLang="en-US">
                <a:ea typeface="宋体" panose="02010600030101010101" pitchFamily="2" charset="-122"/>
              </a:rPr>
              <a:t>	合并两棵最大</a:t>
            </a:r>
            <a:r>
              <a:rPr lang="en-US" altLang="zh-CN">
                <a:ea typeface="宋体" panose="02010600030101010101" pitchFamily="2" charset="-122"/>
              </a:rPr>
              <a:t>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266950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482850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2843213" y="191770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2339975" y="256698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V="1">
            <a:off x="2771775" y="2351088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66725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682625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24" name="Oval 10"/>
          <p:cNvSpPr>
            <a:spLocks noChangeArrowheads="1"/>
          </p:cNvSpPr>
          <p:nvPr/>
        </p:nvSpPr>
        <p:spPr bwMode="auto">
          <a:xfrm>
            <a:off x="1042988" y="19177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25" name="Oval 11"/>
          <p:cNvSpPr>
            <a:spLocks noChangeArrowheads="1"/>
          </p:cNvSpPr>
          <p:nvPr/>
        </p:nvSpPr>
        <p:spPr bwMode="auto">
          <a:xfrm>
            <a:off x="539750" y="256698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 flipV="1">
            <a:off x="971550" y="22780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27" name="Oval 13"/>
          <p:cNvSpPr>
            <a:spLocks noChangeArrowheads="1"/>
          </p:cNvSpPr>
          <p:nvPr/>
        </p:nvSpPr>
        <p:spPr bwMode="auto">
          <a:xfrm>
            <a:off x="1476375" y="25654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836738" y="23495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 flipH="1" flipV="1">
            <a:off x="1476375" y="2349500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88" name="AutoShape 16"/>
          <p:cNvSpPr>
            <a:spLocks noChangeArrowheads="1"/>
          </p:cNvSpPr>
          <p:nvPr/>
        </p:nvSpPr>
        <p:spPr bwMode="auto">
          <a:xfrm>
            <a:off x="356393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89" name="Text Box 17"/>
          <p:cNvSpPr txBox="1">
            <a:spLocks noChangeArrowheads="1"/>
          </p:cNvSpPr>
          <p:nvPr/>
        </p:nvSpPr>
        <p:spPr bwMode="auto">
          <a:xfrm>
            <a:off x="41402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490" name="Text Box 18"/>
          <p:cNvSpPr txBox="1">
            <a:spLocks noChangeArrowheads="1"/>
          </p:cNvSpPr>
          <p:nvPr/>
        </p:nvSpPr>
        <p:spPr bwMode="auto">
          <a:xfrm>
            <a:off x="43561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491" name="Oval 19"/>
          <p:cNvSpPr>
            <a:spLocks noChangeArrowheads="1"/>
          </p:cNvSpPr>
          <p:nvPr/>
        </p:nvSpPr>
        <p:spPr bwMode="auto">
          <a:xfrm>
            <a:off x="47164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492" name="Oval 20"/>
          <p:cNvSpPr>
            <a:spLocks noChangeArrowheads="1"/>
          </p:cNvSpPr>
          <p:nvPr/>
        </p:nvSpPr>
        <p:spPr bwMode="auto">
          <a:xfrm>
            <a:off x="4213225" y="24225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493" name="Line 21"/>
          <p:cNvSpPr>
            <a:spLocks noChangeShapeType="1"/>
          </p:cNvSpPr>
          <p:nvPr/>
        </p:nvSpPr>
        <p:spPr bwMode="auto">
          <a:xfrm flipV="1">
            <a:off x="46450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94" name="Oval 22"/>
          <p:cNvSpPr>
            <a:spLocks noChangeArrowheads="1"/>
          </p:cNvSpPr>
          <p:nvPr/>
        </p:nvSpPr>
        <p:spPr bwMode="auto">
          <a:xfrm>
            <a:off x="5149850" y="24209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495" name="Text Box 23"/>
          <p:cNvSpPr txBox="1">
            <a:spLocks noChangeArrowheads="1"/>
          </p:cNvSpPr>
          <p:nvPr/>
        </p:nvSpPr>
        <p:spPr bwMode="auto">
          <a:xfrm>
            <a:off x="55102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496" name="Line 24"/>
          <p:cNvSpPr>
            <a:spLocks noChangeShapeType="1"/>
          </p:cNvSpPr>
          <p:nvPr/>
        </p:nvSpPr>
        <p:spPr bwMode="auto">
          <a:xfrm flipH="1" flipV="1">
            <a:off x="51498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97" name="Text Box 25"/>
          <p:cNvSpPr txBox="1">
            <a:spLocks noChangeArrowheads="1"/>
          </p:cNvSpPr>
          <p:nvPr/>
        </p:nvSpPr>
        <p:spPr bwMode="auto">
          <a:xfrm>
            <a:off x="4572000" y="27813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498" name="Oval 26"/>
          <p:cNvSpPr>
            <a:spLocks noChangeArrowheads="1"/>
          </p:cNvSpPr>
          <p:nvPr/>
        </p:nvSpPr>
        <p:spPr bwMode="auto">
          <a:xfrm>
            <a:off x="4645025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499" name="Line 27"/>
          <p:cNvSpPr>
            <a:spLocks noChangeShapeType="1"/>
          </p:cNvSpPr>
          <p:nvPr/>
        </p:nvSpPr>
        <p:spPr bwMode="auto">
          <a:xfrm flipV="1">
            <a:off x="5076825" y="27813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0" name="Oval 28"/>
          <p:cNvSpPr>
            <a:spLocks noChangeArrowheads="1"/>
          </p:cNvSpPr>
          <p:nvPr/>
        </p:nvSpPr>
        <p:spPr bwMode="auto">
          <a:xfrm>
            <a:off x="5581650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01" name="Text Box 29"/>
          <p:cNvSpPr txBox="1">
            <a:spLocks noChangeArrowheads="1"/>
          </p:cNvSpPr>
          <p:nvPr/>
        </p:nvSpPr>
        <p:spPr bwMode="auto">
          <a:xfrm>
            <a:off x="5942013" y="28527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02" name="Line 30"/>
          <p:cNvSpPr>
            <a:spLocks noChangeShapeType="1"/>
          </p:cNvSpPr>
          <p:nvPr/>
        </p:nvSpPr>
        <p:spPr bwMode="auto">
          <a:xfrm flipH="1" flipV="1">
            <a:off x="5581650" y="28527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3" name="Text Box 31"/>
          <p:cNvSpPr txBox="1">
            <a:spLocks noChangeArrowheads="1"/>
          </p:cNvSpPr>
          <p:nvPr/>
        </p:nvSpPr>
        <p:spPr bwMode="auto">
          <a:xfrm>
            <a:off x="71628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04" name="Text Box 32"/>
          <p:cNvSpPr txBox="1">
            <a:spLocks noChangeArrowheads="1"/>
          </p:cNvSpPr>
          <p:nvPr/>
        </p:nvSpPr>
        <p:spPr bwMode="auto">
          <a:xfrm>
            <a:off x="73787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05" name="Oval 33"/>
          <p:cNvSpPr>
            <a:spLocks noChangeArrowheads="1"/>
          </p:cNvSpPr>
          <p:nvPr/>
        </p:nvSpPr>
        <p:spPr bwMode="auto">
          <a:xfrm>
            <a:off x="77390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06" name="Oval 34"/>
          <p:cNvSpPr>
            <a:spLocks noChangeArrowheads="1"/>
          </p:cNvSpPr>
          <p:nvPr/>
        </p:nvSpPr>
        <p:spPr bwMode="auto">
          <a:xfrm>
            <a:off x="7235825" y="24225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07" name="Line 35"/>
          <p:cNvSpPr>
            <a:spLocks noChangeShapeType="1"/>
          </p:cNvSpPr>
          <p:nvPr/>
        </p:nvSpPr>
        <p:spPr bwMode="auto">
          <a:xfrm flipV="1">
            <a:off x="76676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8" name="Oval 36"/>
          <p:cNvSpPr>
            <a:spLocks noChangeArrowheads="1"/>
          </p:cNvSpPr>
          <p:nvPr/>
        </p:nvSpPr>
        <p:spPr bwMode="auto">
          <a:xfrm>
            <a:off x="8172450" y="24209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09" name="Text Box 37"/>
          <p:cNvSpPr txBox="1">
            <a:spLocks noChangeArrowheads="1"/>
          </p:cNvSpPr>
          <p:nvPr/>
        </p:nvSpPr>
        <p:spPr bwMode="auto">
          <a:xfrm>
            <a:off x="85328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10" name="Line 38"/>
          <p:cNvSpPr>
            <a:spLocks noChangeShapeType="1"/>
          </p:cNvSpPr>
          <p:nvPr/>
        </p:nvSpPr>
        <p:spPr bwMode="auto">
          <a:xfrm flipH="1" flipV="1">
            <a:off x="81724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1" name="Text Box 39"/>
          <p:cNvSpPr txBox="1">
            <a:spLocks noChangeArrowheads="1"/>
          </p:cNvSpPr>
          <p:nvPr/>
        </p:nvSpPr>
        <p:spPr bwMode="auto">
          <a:xfrm>
            <a:off x="6659563" y="2781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12" name="Oval 40"/>
          <p:cNvSpPr>
            <a:spLocks noChangeArrowheads="1"/>
          </p:cNvSpPr>
          <p:nvPr/>
        </p:nvSpPr>
        <p:spPr bwMode="auto">
          <a:xfrm>
            <a:off x="6732588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13" name="Line 41"/>
          <p:cNvSpPr>
            <a:spLocks noChangeShapeType="1"/>
          </p:cNvSpPr>
          <p:nvPr/>
        </p:nvSpPr>
        <p:spPr bwMode="auto">
          <a:xfrm flipV="1">
            <a:off x="7164388" y="27813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4" name="Oval 42"/>
          <p:cNvSpPr>
            <a:spLocks noChangeArrowheads="1"/>
          </p:cNvSpPr>
          <p:nvPr/>
        </p:nvSpPr>
        <p:spPr bwMode="auto">
          <a:xfrm>
            <a:off x="7669213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15" name="Text Box 43"/>
          <p:cNvSpPr txBox="1">
            <a:spLocks noChangeArrowheads="1"/>
          </p:cNvSpPr>
          <p:nvPr/>
        </p:nvSpPr>
        <p:spPr bwMode="auto">
          <a:xfrm>
            <a:off x="8029575" y="28527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16" name="Line 44"/>
          <p:cNvSpPr>
            <a:spLocks noChangeShapeType="1"/>
          </p:cNvSpPr>
          <p:nvPr/>
        </p:nvSpPr>
        <p:spPr bwMode="auto">
          <a:xfrm flipH="1" flipV="1">
            <a:off x="7669213" y="2852738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7" name="AutoShape 45"/>
          <p:cNvSpPr>
            <a:spLocks noChangeArrowheads="1"/>
          </p:cNvSpPr>
          <p:nvPr/>
        </p:nvSpPr>
        <p:spPr bwMode="auto">
          <a:xfrm>
            <a:off x="608488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60" name="Text Box 46"/>
          <p:cNvSpPr txBox="1">
            <a:spLocks noChangeArrowheads="1"/>
          </p:cNvSpPr>
          <p:nvPr/>
        </p:nvSpPr>
        <p:spPr bwMode="auto">
          <a:xfrm>
            <a:off x="2195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61" name="Text Box 47"/>
          <p:cNvSpPr txBox="1">
            <a:spLocks noChangeArrowheads="1"/>
          </p:cNvSpPr>
          <p:nvPr/>
        </p:nvSpPr>
        <p:spPr bwMode="auto">
          <a:xfrm>
            <a:off x="2411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62" name="Oval 48"/>
          <p:cNvSpPr>
            <a:spLocks noChangeArrowheads="1"/>
          </p:cNvSpPr>
          <p:nvPr/>
        </p:nvSpPr>
        <p:spPr bwMode="auto">
          <a:xfrm>
            <a:off x="2771775" y="42211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63" name="Oval 49"/>
          <p:cNvSpPr>
            <a:spLocks noChangeArrowheads="1"/>
          </p:cNvSpPr>
          <p:nvPr/>
        </p:nvSpPr>
        <p:spPr bwMode="auto">
          <a:xfrm>
            <a:off x="2268538" y="48704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 flipV="1">
            <a:off x="2700338" y="45815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65" name="Oval 51"/>
          <p:cNvSpPr>
            <a:spLocks noChangeArrowheads="1"/>
          </p:cNvSpPr>
          <p:nvPr/>
        </p:nvSpPr>
        <p:spPr bwMode="auto">
          <a:xfrm>
            <a:off x="3205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66" name="Text Box 52"/>
          <p:cNvSpPr txBox="1">
            <a:spLocks noChangeArrowheads="1"/>
          </p:cNvSpPr>
          <p:nvPr/>
        </p:nvSpPr>
        <p:spPr bwMode="auto">
          <a:xfrm>
            <a:off x="3565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 flipH="1" flipV="1">
            <a:off x="3205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68" name="Text Box 54"/>
          <p:cNvSpPr txBox="1">
            <a:spLocks noChangeArrowheads="1"/>
          </p:cNvSpPr>
          <p:nvPr/>
        </p:nvSpPr>
        <p:spPr bwMode="auto">
          <a:xfrm>
            <a:off x="5397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69" name="Text Box 55"/>
          <p:cNvSpPr txBox="1">
            <a:spLocks noChangeArrowheads="1"/>
          </p:cNvSpPr>
          <p:nvPr/>
        </p:nvSpPr>
        <p:spPr bwMode="auto">
          <a:xfrm>
            <a:off x="755650" y="42211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70" name="Oval 56"/>
          <p:cNvSpPr>
            <a:spLocks noChangeArrowheads="1"/>
          </p:cNvSpPr>
          <p:nvPr/>
        </p:nvSpPr>
        <p:spPr bwMode="auto">
          <a:xfrm>
            <a:off x="1116013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40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V="1">
            <a:off x="971550" y="4581525"/>
            <a:ext cx="217488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2" name="Oval 58"/>
          <p:cNvSpPr>
            <a:spLocks noChangeArrowheads="1"/>
          </p:cNvSpPr>
          <p:nvPr/>
        </p:nvSpPr>
        <p:spPr bwMode="auto">
          <a:xfrm>
            <a:off x="1549400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73" name="Text Box 59"/>
          <p:cNvSpPr txBox="1">
            <a:spLocks noChangeArrowheads="1"/>
          </p:cNvSpPr>
          <p:nvPr/>
        </p:nvSpPr>
        <p:spPr bwMode="auto">
          <a:xfrm>
            <a:off x="1909763" y="46529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74" name="Line 60"/>
          <p:cNvSpPr>
            <a:spLocks noChangeShapeType="1"/>
          </p:cNvSpPr>
          <p:nvPr/>
        </p:nvSpPr>
        <p:spPr bwMode="auto">
          <a:xfrm flipH="1" flipV="1">
            <a:off x="1549400" y="46529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76" name="Oval 62"/>
          <p:cNvSpPr>
            <a:spLocks noChangeArrowheads="1"/>
          </p:cNvSpPr>
          <p:nvPr/>
        </p:nvSpPr>
        <p:spPr bwMode="auto">
          <a:xfrm>
            <a:off x="576263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30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77" name="Oval 63"/>
          <p:cNvSpPr>
            <a:spLocks noChangeArrowheads="1"/>
          </p:cNvSpPr>
          <p:nvPr/>
        </p:nvSpPr>
        <p:spPr bwMode="auto">
          <a:xfrm>
            <a:off x="179388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78" name="Line 64"/>
          <p:cNvSpPr>
            <a:spLocks noChangeShapeType="1"/>
          </p:cNvSpPr>
          <p:nvPr/>
        </p:nvSpPr>
        <p:spPr bwMode="auto">
          <a:xfrm flipV="1">
            <a:off x="611188" y="5300663"/>
            <a:ext cx="144462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9" name="Oval 65"/>
          <p:cNvSpPr>
            <a:spLocks noChangeArrowheads="1"/>
          </p:cNvSpPr>
          <p:nvPr/>
        </p:nvSpPr>
        <p:spPr bwMode="auto">
          <a:xfrm>
            <a:off x="10096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80" name="Text Box 66"/>
          <p:cNvSpPr txBox="1">
            <a:spLocks noChangeArrowheads="1"/>
          </p:cNvSpPr>
          <p:nvPr/>
        </p:nvSpPr>
        <p:spPr bwMode="auto">
          <a:xfrm>
            <a:off x="1476375" y="54451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8981" name="Line 67"/>
          <p:cNvSpPr>
            <a:spLocks noChangeShapeType="1"/>
          </p:cNvSpPr>
          <p:nvPr/>
        </p:nvSpPr>
        <p:spPr bwMode="auto">
          <a:xfrm flipV="1">
            <a:off x="1476375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0" name="Text Box 68"/>
          <p:cNvSpPr txBox="1">
            <a:spLocks noChangeArrowheads="1"/>
          </p:cNvSpPr>
          <p:nvPr/>
        </p:nvSpPr>
        <p:spPr bwMode="auto">
          <a:xfrm>
            <a:off x="4354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41" name="Text Box 69"/>
          <p:cNvSpPr txBox="1">
            <a:spLocks noChangeArrowheads="1"/>
          </p:cNvSpPr>
          <p:nvPr/>
        </p:nvSpPr>
        <p:spPr bwMode="auto">
          <a:xfrm>
            <a:off x="4570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42" name="Oval 70"/>
          <p:cNvSpPr>
            <a:spLocks noChangeArrowheads="1"/>
          </p:cNvSpPr>
          <p:nvPr/>
        </p:nvSpPr>
        <p:spPr bwMode="auto">
          <a:xfrm>
            <a:off x="4930775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40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43" name="Line 71"/>
          <p:cNvSpPr>
            <a:spLocks noChangeShapeType="1"/>
          </p:cNvSpPr>
          <p:nvPr/>
        </p:nvSpPr>
        <p:spPr bwMode="auto">
          <a:xfrm flipV="1">
            <a:off x="4786313" y="4581525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4" name="Oval 72"/>
          <p:cNvSpPr>
            <a:spLocks noChangeArrowheads="1"/>
          </p:cNvSpPr>
          <p:nvPr/>
        </p:nvSpPr>
        <p:spPr bwMode="auto">
          <a:xfrm>
            <a:off x="5364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45" name="Text Box 73"/>
          <p:cNvSpPr txBox="1">
            <a:spLocks noChangeArrowheads="1"/>
          </p:cNvSpPr>
          <p:nvPr/>
        </p:nvSpPr>
        <p:spPr bwMode="auto">
          <a:xfrm>
            <a:off x="5724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46" name="Line 74"/>
          <p:cNvSpPr>
            <a:spLocks noChangeShapeType="1"/>
          </p:cNvSpPr>
          <p:nvPr/>
        </p:nvSpPr>
        <p:spPr bwMode="auto">
          <a:xfrm flipH="1" flipV="1">
            <a:off x="5364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7" name="Text Box 75"/>
          <p:cNvSpPr txBox="1">
            <a:spLocks noChangeArrowheads="1"/>
          </p:cNvSpPr>
          <p:nvPr/>
        </p:nvSpPr>
        <p:spPr bwMode="auto">
          <a:xfrm>
            <a:off x="38147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48" name="Oval 76"/>
          <p:cNvSpPr>
            <a:spLocks noChangeArrowheads="1"/>
          </p:cNvSpPr>
          <p:nvPr/>
        </p:nvSpPr>
        <p:spPr bwMode="auto">
          <a:xfrm>
            <a:off x="4391025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30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49" name="Oval 77"/>
          <p:cNvSpPr>
            <a:spLocks noChangeArrowheads="1"/>
          </p:cNvSpPr>
          <p:nvPr/>
        </p:nvSpPr>
        <p:spPr bwMode="auto">
          <a:xfrm>
            <a:off x="39941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50" name="Line 78"/>
          <p:cNvSpPr>
            <a:spLocks noChangeShapeType="1"/>
          </p:cNvSpPr>
          <p:nvPr/>
        </p:nvSpPr>
        <p:spPr bwMode="auto">
          <a:xfrm flipV="1">
            <a:off x="4425950" y="5300663"/>
            <a:ext cx="144463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1" name="Oval 79"/>
          <p:cNvSpPr>
            <a:spLocks noChangeArrowheads="1"/>
          </p:cNvSpPr>
          <p:nvPr/>
        </p:nvSpPr>
        <p:spPr bwMode="auto">
          <a:xfrm>
            <a:off x="482441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52" name="Line 80"/>
          <p:cNvSpPr>
            <a:spLocks noChangeShapeType="1"/>
          </p:cNvSpPr>
          <p:nvPr/>
        </p:nvSpPr>
        <p:spPr bwMode="auto">
          <a:xfrm flipV="1">
            <a:off x="5291138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3" name="AutoShape 81"/>
          <p:cNvSpPr>
            <a:spLocks noChangeArrowheads="1"/>
          </p:cNvSpPr>
          <p:nvPr/>
        </p:nvSpPr>
        <p:spPr bwMode="auto">
          <a:xfrm>
            <a:off x="3635375" y="4221163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4" name="Text Box 82"/>
          <p:cNvSpPr txBox="1">
            <a:spLocks noChangeArrowheads="1"/>
          </p:cNvSpPr>
          <p:nvPr/>
        </p:nvSpPr>
        <p:spPr bwMode="auto">
          <a:xfrm>
            <a:off x="4067175" y="60928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55" name="Text Box 83"/>
          <p:cNvSpPr txBox="1">
            <a:spLocks noChangeArrowheads="1"/>
          </p:cNvSpPr>
          <p:nvPr/>
        </p:nvSpPr>
        <p:spPr bwMode="auto">
          <a:xfrm>
            <a:off x="4572000" y="55165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56" name="Oval 84"/>
          <p:cNvSpPr>
            <a:spLocks noChangeArrowheads="1"/>
          </p:cNvSpPr>
          <p:nvPr/>
        </p:nvSpPr>
        <p:spPr bwMode="auto">
          <a:xfrm>
            <a:off x="4284663" y="61658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57" name="Line 85"/>
          <p:cNvSpPr>
            <a:spLocks noChangeShapeType="1"/>
          </p:cNvSpPr>
          <p:nvPr/>
        </p:nvSpPr>
        <p:spPr bwMode="auto">
          <a:xfrm flipV="1">
            <a:off x="4716463" y="58769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8" name="Oval 86"/>
          <p:cNvSpPr>
            <a:spLocks noChangeArrowheads="1"/>
          </p:cNvSpPr>
          <p:nvPr/>
        </p:nvSpPr>
        <p:spPr bwMode="auto">
          <a:xfrm>
            <a:off x="5221288" y="61642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59" name="Text Box 87"/>
          <p:cNvSpPr txBox="1">
            <a:spLocks noChangeArrowheads="1"/>
          </p:cNvSpPr>
          <p:nvPr/>
        </p:nvSpPr>
        <p:spPr bwMode="auto">
          <a:xfrm>
            <a:off x="5581650" y="59483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60" name="Line 88"/>
          <p:cNvSpPr>
            <a:spLocks noChangeShapeType="1"/>
          </p:cNvSpPr>
          <p:nvPr/>
        </p:nvSpPr>
        <p:spPr bwMode="auto">
          <a:xfrm flipH="1" flipV="1">
            <a:off x="5221288" y="59483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1" name="Oval 89"/>
          <p:cNvSpPr>
            <a:spLocks noChangeArrowheads="1"/>
          </p:cNvSpPr>
          <p:nvPr/>
        </p:nvSpPr>
        <p:spPr bwMode="auto">
          <a:xfrm>
            <a:off x="5724525" y="55165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62" name="Text Box 90"/>
          <p:cNvSpPr txBox="1">
            <a:spLocks noChangeArrowheads="1"/>
          </p:cNvSpPr>
          <p:nvPr/>
        </p:nvSpPr>
        <p:spPr bwMode="auto">
          <a:xfrm>
            <a:off x="6084888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63" name="Line 91"/>
          <p:cNvSpPr>
            <a:spLocks noChangeShapeType="1"/>
          </p:cNvSpPr>
          <p:nvPr/>
        </p:nvSpPr>
        <p:spPr bwMode="auto">
          <a:xfrm flipH="1" flipV="1">
            <a:off x="5724525" y="53006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4" name="Text Box 92"/>
          <p:cNvSpPr txBox="1">
            <a:spLocks noChangeArrowheads="1"/>
          </p:cNvSpPr>
          <p:nvPr/>
        </p:nvSpPr>
        <p:spPr bwMode="auto">
          <a:xfrm>
            <a:off x="73088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65" name="Text Box 93"/>
          <p:cNvSpPr txBox="1">
            <a:spLocks noChangeArrowheads="1"/>
          </p:cNvSpPr>
          <p:nvPr/>
        </p:nvSpPr>
        <p:spPr bwMode="auto">
          <a:xfrm>
            <a:off x="7629525" y="41497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66" name="Oval 94"/>
          <p:cNvSpPr>
            <a:spLocks noChangeArrowheads="1"/>
          </p:cNvSpPr>
          <p:nvPr/>
        </p:nvSpPr>
        <p:spPr bwMode="auto">
          <a:xfrm>
            <a:off x="7989888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40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67" name="Line 95"/>
          <p:cNvSpPr>
            <a:spLocks noChangeShapeType="1"/>
          </p:cNvSpPr>
          <p:nvPr/>
        </p:nvSpPr>
        <p:spPr bwMode="auto">
          <a:xfrm flipV="1">
            <a:off x="7845425" y="4510088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8" name="Oval 96"/>
          <p:cNvSpPr>
            <a:spLocks noChangeArrowheads="1"/>
          </p:cNvSpPr>
          <p:nvPr/>
        </p:nvSpPr>
        <p:spPr bwMode="auto">
          <a:xfrm>
            <a:off x="84232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30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69" name="Text Box 97"/>
          <p:cNvSpPr txBox="1">
            <a:spLocks noChangeArrowheads="1"/>
          </p:cNvSpPr>
          <p:nvPr/>
        </p:nvSpPr>
        <p:spPr bwMode="auto">
          <a:xfrm>
            <a:off x="8783638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70" name="Line 98"/>
          <p:cNvSpPr>
            <a:spLocks noChangeShapeType="1"/>
          </p:cNvSpPr>
          <p:nvPr/>
        </p:nvSpPr>
        <p:spPr bwMode="auto">
          <a:xfrm flipH="1" flipV="1">
            <a:off x="8423275" y="4581525"/>
            <a:ext cx="180975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1" name="Text Box 99"/>
          <p:cNvSpPr txBox="1">
            <a:spLocks noChangeArrowheads="1"/>
          </p:cNvSpPr>
          <p:nvPr/>
        </p:nvSpPr>
        <p:spPr bwMode="auto">
          <a:xfrm>
            <a:off x="8066088" y="51593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72" name="Oval 100"/>
          <p:cNvSpPr>
            <a:spLocks noChangeArrowheads="1"/>
          </p:cNvSpPr>
          <p:nvPr/>
        </p:nvSpPr>
        <p:spPr bwMode="auto">
          <a:xfrm>
            <a:off x="7450138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18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73" name="Oval 101"/>
          <p:cNvSpPr>
            <a:spLocks noChangeArrowheads="1"/>
          </p:cNvSpPr>
          <p:nvPr/>
        </p:nvSpPr>
        <p:spPr bwMode="auto">
          <a:xfrm>
            <a:off x="8459788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74" name="Line 102"/>
          <p:cNvSpPr>
            <a:spLocks noChangeShapeType="1"/>
          </p:cNvSpPr>
          <p:nvPr/>
        </p:nvSpPr>
        <p:spPr bwMode="auto">
          <a:xfrm flipV="1">
            <a:off x="8675688" y="53006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5" name="Oval 103"/>
          <p:cNvSpPr>
            <a:spLocks noChangeArrowheads="1"/>
          </p:cNvSpPr>
          <p:nvPr/>
        </p:nvSpPr>
        <p:spPr bwMode="auto">
          <a:xfrm>
            <a:off x="6948488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10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76" name="Line 104"/>
          <p:cNvSpPr>
            <a:spLocks noChangeShapeType="1"/>
          </p:cNvSpPr>
          <p:nvPr/>
        </p:nvSpPr>
        <p:spPr bwMode="auto">
          <a:xfrm flipV="1">
            <a:off x="7415213" y="523081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7" name="Text Box 105"/>
          <p:cNvSpPr txBox="1">
            <a:spLocks noChangeArrowheads="1"/>
          </p:cNvSpPr>
          <p:nvPr/>
        </p:nvSpPr>
        <p:spPr bwMode="auto">
          <a:xfrm>
            <a:off x="6300788" y="594995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78" name="Text Box 106"/>
          <p:cNvSpPr txBox="1">
            <a:spLocks noChangeArrowheads="1"/>
          </p:cNvSpPr>
          <p:nvPr/>
        </p:nvSpPr>
        <p:spPr bwMode="auto">
          <a:xfrm>
            <a:off x="6696075" y="54467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79" name="Oval 107"/>
          <p:cNvSpPr>
            <a:spLocks noChangeArrowheads="1"/>
          </p:cNvSpPr>
          <p:nvPr/>
        </p:nvSpPr>
        <p:spPr bwMode="auto">
          <a:xfrm>
            <a:off x="6516688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5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80" name="Line 108"/>
          <p:cNvSpPr>
            <a:spLocks noChangeShapeType="1"/>
          </p:cNvSpPr>
          <p:nvPr/>
        </p:nvSpPr>
        <p:spPr bwMode="auto">
          <a:xfrm flipV="1">
            <a:off x="6840538" y="5807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1" name="Oval 109"/>
          <p:cNvSpPr>
            <a:spLocks noChangeArrowheads="1"/>
          </p:cNvSpPr>
          <p:nvPr/>
        </p:nvSpPr>
        <p:spPr bwMode="auto">
          <a:xfrm>
            <a:off x="7345363" y="60944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82" name="Text Box 110"/>
          <p:cNvSpPr txBox="1">
            <a:spLocks noChangeArrowheads="1"/>
          </p:cNvSpPr>
          <p:nvPr/>
        </p:nvSpPr>
        <p:spPr bwMode="auto">
          <a:xfrm>
            <a:off x="7705725" y="58785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83" name="Line 111"/>
          <p:cNvSpPr>
            <a:spLocks noChangeShapeType="1"/>
          </p:cNvSpPr>
          <p:nvPr/>
        </p:nvSpPr>
        <p:spPr bwMode="auto">
          <a:xfrm flipH="1" flipV="1">
            <a:off x="7345363" y="587851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4" name="Oval 112"/>
          <p:cNvSpPr>
            <a:spLocks noChangeArrowheads="1"/>
          </p:cNvSpPr>
          <p:nvPr/>
        </p:nvSpPr>
        <p:spPr bwMode="auto">
          <a:xfrm>
            <a:off x="7740650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6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7585" name="Text Box 113"/>
          <p:cNvSpPr txBox="1">
            <a:spLocks noChangeArrowheads="1"/>
          </p:cNvSpPr>
          <p:nvPr/>
        </p:nvSpPr>
        <p:spPr bwMode="auto">
          <a:xfrm>
            <a:off x="8783638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86" name="Line 114"/>
          <p:cNvSpPr>
            <a:spLocks noChangeShapeType="1"/>
          </p:cNvSpPr>
          <p:nvPr/>
        </p:nvSpPr>
        <p:spPr bwMode="auto">
          <a:xfrm flipH="1" flipV="1">
            <a:off x="7848600" y="523081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7" name="AutoShape 115"/>
          <p:cNvSpPr>
            <a:spLocks noChangeArrowheads="1"/>
          </p:cNvSpPr>
          <p:nvPr/>
        </p:nvSpPr>
        <p:spPr bwMode="auto">
          <a:xfrm>
            <a:off x="6300788" y="42926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88" grpId="0" animBg="1"/>
      <p:bldP spid="1257489" grpId="0"/>
      <p:bldP spid="1257490" grpId="0"/>
      <p:bldP spid="1257491" grpId="0" animBg="1"/>
      <p:bldP spid="1257492" grpId="0" animBg="1"/>
      <p:bldP spid="1257493" grpId="0" animBg="1"/>
      <p:bldP spid="1257494" grpId="0" animBg="1"/>
      <p:bldP spid="1257495" grpId="0"/>
      <p:bldP spid="1257496" grpId="0" animBg="1"/>
      <p:bldP spid="1257497" grpId="0"/>
      <p:bldP spid="1257498" grpId="0" animBg="1"/>
      <p:bldP spid="1257499" grpId="0" animBg="1"/>
      <p:bldP spid="1257500" grpId="0" animBg="1"/>
      <p:bldP spid="1257501" grpId="0"/>
      <p:bldP spid="1257502" grpId="0" animBg="1"/>
      <p:bldP spid="1257503" grpId="0"/>
      <p:bldP spid="1257504" grpId="0"/>
      <p:bldP spid="1257505" grpId="0" animBg="1"/>
      <p:bldP spid="1257506" grpId="0" animBg="1"/>
      <p:bldP spid="1257507" grpId="0" animBg="1"/>
      <p:bldP spid="1257508" grpId="0" animBg="1"/>
      <p:bldP spid="1257509" grpId="0"/>
      <p:bldP spid="1257510" grpId="0" animBg="1"/>
      <p:bldP spid="1257511" grpId="0"/>
      <p:bldP spid="1257512" grpId="0" animBg="1"/>
      <p:bldP spid="1257513" grpId="0" animBg="1"/>
      <p:bldP spid="1257514" grpId="0" animBg="1"/>
      <p:bldP spid="1257515" grpId="0"/>
      <p:bldP spid="1257516" grpId="0" animBg="1"/>
      <p:bldP spid="1257517" grpId="0" animBg="1"/>
      <p:bldP spid="1257540" grpId="0"/>
      <p:bldP spid="1257541" grpId="0"/>
      <p:bldP spid="1257542" grpId="0" animBg="1"/>
      <p:bldP spid="1257543" grpId="0" animBg="1"/>
      <p:bldP spid="1257544" grpId="0" animBg="1"/>
      <p:bldP spid="1257545" grpId="0"/>
      <p:bldP spid="1257546" grpId="0" animBg="1"/>
      <p:bldP spid="1257547" grpId="0"/>
      <p:bldP spid="1257548" grpId="0" animBg="1"/>
      <p:bldP spid="1257549" grpId="0" animBg="1"/>
      <p:bldP spid="1257550" grpId="0" animBg="1"/>
      <p:bldP spid="1257551" grpId="0" animBg="1"/>
      <p:bldP spid="1257552" grpId="0" animBg="1"/>
      <p:bldP spid="1257553" grpId="0" animBg="1"/>
      <p:bldP spid="1257554" grpId="0"/>
      <p:bldP spid="1257555" grpId="0"/>
      <p:bldP spid="1257556" grpId="0" animBg="1"/>
      <p:bldP spid="1257557" grpId="0" animBg="1"/>
      <p:bldP spid="1257558" grpId="0" animBg="1"/>
      <p:bldP spid="1257559" grpId="0"/>
      <p:bldP spid="1257560" grpId="0" animBg="1"/>
      <p:bldP spid="1257561" grpId="0" animBg="1"/>
      <p:bldP spid="1257562" grpId="0"/>
      <p:bldP spid="1257563" grpId="0" animBg="1"/>
      <p:bldP spid="1257564" grpId="0"/>
      <p:bldP spid="1257565" grpId="0"/>
      <p:bldP spid="1257566" grpId="0" animBg="1"/>
      <p:bldP spid="1257567" grpId="0" animBg="1"/>
      <p:bldP spid="1257568" grpId="0" animBg="1"/>
      <p:bldP spid="1257569" grpId="0"/>
      <p:bldP spid="1257570" grpId="0" animBg="1"/>
      <p:bldP spid="1257571" grpId="0"/>
      <p:bldP spid="1257572" grpId="0" animBg="1"/>
      <p:bldP spid="1257573" grpId="0" animBg="1"/>
      <p:bldP spid="1257574" grpId="0" animBg="1"/>
      <p:bldP spid="1257575" grpId="0" animBg="1"/>
      <p:bldP spid="1257576" grpId="0" animBg="1"/>
      <p:bldP spid="1257577" grpId="0"/>
      <p:bldP spid="1257578" grpId="0"/>
      <p:bldP spid="1257579" grpId="0" animBg="1"/>
      <p:bldP spid="1257580" grpId="0" animBg="1"/>
      <p:bldP spid="1257581" grpId="0" animBg="1"/>
      <p:bldP spid="1257582" grpId="0"/>
      <p:bldP spid="1257583" grpId="0" animBg="1"/>
      <p:bldP spid="1257584" grpId="0" animBg="1"/>
      <p:bldP spid="1257585" grpId="0"/>
      <p:bldP spid="1257586" grpId="0" animBg="1"/>
      <p:bldP spid="12575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9D960DC-A4F5-4DBC-8253-F20EF7D5490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0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5D8B66C-8E5A-498C-811F-4B6BD8A8CD4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9.4.5</a:t>
            </a:r>
            <a:r>
              <a:rPr lang="zh-CN" altLang="en-US">
                <a:ea typeface="宋体" panose="02010600030101010101" pitchFamily="2" charset="-122"/>
              </a:rPr>
              <a:t>	初始化最大</a:t>
            </a:r>
            <a:r>
              <a:rPr lang="en-US" altLang="zh-CN">
                <a:ea typeface="宋体" panose="02010600030101010101" pitchFamily="2" charset="-122"/>
              </a:rPr>
              <a:t>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208756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构造具有五个元素：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7,1,9,11,2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的一棵最大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。先构造五个单元素的最大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，并形成一个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队列。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24" name="Oval 4"/>
          <p:cNvSpPr>
            <a:spLocks noChangeArrowheads="1"/>
          </p:cNvSpPr>
          <p:nvPr/>
        </p:nvSpPr>
        <p:spPr bwMode="auto">
          <a:xfrm>
            <a:off x="3952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5" name="AutoShape 5"/>
          <p:cNvSpPr>
            <a:spLocks noChangeArrowheads="1"/>
          </p:cNvSpPr>
          <p:nvPr/>
        </p:nvSpPr>
        <p:spPr bwMode="auto">
          <a:xfrm>
            <a:off x="250825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26" name="Oval 6"/>
          <p:cNvSpPr>
            <a:spLocks noChangeArrowheads="1"/>
          </p:cNvSpPr>
          <p:nvPr/>
        </p:nvSpPr>
        <p:spPr bwMode="auto">
          <a:xfrm>
            <a:off x="10429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16922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23399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9" name="Oval 9"/>
          <p:cNvSpPr>
            <a:spLocks noChangeArrowheads="1"/>
          </p:cNvSpPr>
          <p:nvPr/>
        </p:nvSpPr>
        <p:spPr bwMode="auto">
          <a:xfrm>
            <a:off x="29876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0" name="Line 10"/>
          <p:cNvSpPr>
            <a:spLocks noChangeShapeType="1"/>
          </p:cNvSpPr>
          <p:nvPr/>
        </p:nvSpPr>
        <p:spPr bwMode="auto">
          <a:xfrm>
            <a:off x="323850" y="42926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1" name="Line 11"/>
          <p:cNvSpPr>
            <a:spLocks noChangeShapeType="1"/>
          </p:cNvSpPr>
          <p:nvPr/>
        </p:nvSpPr>
        <p:spPr bwMode="auto">
          <a:xfrm>
            <a:off x="323850" y="36449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2" name="Oval 12"/>
          <p:cNvSpPr>
            <a:spLocks noChangeArrowheads="1"/>
          </p:cNvSpPr>
          <p:nvPr/>
        </p:nvSpPr>
        <p:spPr bwMode="auto">
          <a:xfrm>
            <a:off x="755650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3" name="Oval 13"/>
          <p:cNvSpPr>
            <a:spLocks noChangeArrowheads="1"/>
          </p:cNvSpPr>
          <p:nvPr/>
        </p:nvSpPr>
        <p:spPr bwMode="auto">
          <a:xfrm>
            <a:off x="395288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4" name="Line 14"/>
          <p:cNvSpPr>
            <a:spLocks noChangeShapeType="1"/>
          </p:cNvSpPr>
          <p:nvPr/>
        </p:nvSpPr>
        <p:spPr bwMode="auto">
          <a:xfrm flipH="1">
            <a:off x="684213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5" name="AutoShape 15"/>
          <p:cNvSpPr>
            <a:spLocks noChangeArrowheads="1"/>
          </p:cNvSpPr>
          <p:nvPr/>
        </p:nvSpPr>
        <p:spPr bwMode="auto">
          <a:xfrm>
            <a:off x="1619250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6" name="Oval 16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7" name="Oval 17"/>
          <p:cNvSpPr>
            <a:spLocks noChangeArrowheads="1"/>
          </p:cNvSpPr>
          <p:nvPr/>
        </p:nvSpPr>
        <p:spPr bwMode="auto">
          <a:xfrm>
            <a:off x="1763713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8" name="Line 18"/>
          <p:cNvSpPr>
            <a:spLocks noChangeShapeType="1"/>
          </p:cNvSpPr>
          <p:nvPr/>
        </p:nvSpPr>
        <p:spPr bwMode="auto">
          <a:xfrm flipH="1">
            <a:off x="2052638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9" name="Oval 19"/>
          <p:cNvSpPr>
            <a:spLocks noChangeArrowheads="1"/>
          </p:cNvSpPr>
          <p:nvPr/>
        </p:nvSpPr>
        <p:spPr bwMode="auto">
          <a:xfrm>
            <a:off x="3635375" y="37163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0" name="Oval 20"/>
          <p:cNvSpPr>
            <a:spLocks noChangeArrowheads="1"/>
          </p:cNvSpPr>
          <p:nvPr/>
        </p:nvSpPr>
        <p:spPr bwMode="auto">
          <a:xfrm>
            <a:off x="4284663" y="37163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1" name="AutoShape 21"/>
          <p:cNvSpPr>
            <a:spLocks noChangeArrowheads="1"/>
          </p:cNvSpPr>
          <p:nvPr/>
        </p:nvSpPr>
        <p:spPr bwMode="auto">
          <a:xfrm>
            <a:off x="305911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2" name="Oval 22"/>
          <p:cNvSpPr>
            <a:spLocks noChangeArrowheads="1"/>
          </p:cNvSpPr>
          <p:nvPr/>
        </p:nvSpPr>
        <p:spPr bwMode="auto">
          <a:xfrm>
            <a:off x="3563938" y="47974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3" name="Oval 23"/>
          <p:cNvSpPr>
            <a:spLocks noChangeArrowheads="1"/>
          </p:cNvSpPr>
          <p:nvPr/>
        </p:nvSpPr>
        <p:spPr bwMode="auto">
          <a:xfrm>
            <a:off x="3203575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4" name="Line 24"/>
          <p:cNvSpPr>
            <a:spLocks noChangeShapeType="1"/>
          </p:cNvSpPr>
          <p:nvPr/>
        </p:nvSpPr>
        <p:spPr bwMode="auto">
          <a:xfrm flipH="1">
            <a:off x="3492500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5" name="Oval 25"/>
          <p:cNvSpPr>
            <a:spLocks noChangeArrowheads="1"/>
          </p:cNvSpPr>
          <p:nvPr/>
        </p:nvSpPr>
        <p:spPr bwMode="auto">
          <a:xfrm>
            <a:off x="392430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6" name="Line 26"/>
          <p:cNvSpPr>
            <a:spLocks noChangeShapeType="1"/>
          </p:cNvSpPr>
          <p:nvPr/>
        </p:nvSpPr>
        <p:spPr bwMode="auto">
          <a:xfrm>
            <a:off x="3924300" y="52292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7" name="Oval 27"/>
          <p:cNvSpPr>
            <a:spLocks noChangeArrowheads="1"/>
          </p:cNvSpPr>
          <p:nvPr/>
        </p:nvSpPr>
        <p:spPr bwMode="auto">
          <a:xfrm>
            <a:off x="4932363" y="3716338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8" name="AutoShape 28"/>
          <p:cNvSpPr>
            <a:spLocks noChangeArrowheads="1"/>
          </p:cNvSpPr>
          <p:nvPr/>
        </p:nvSpPr>
        <p:spPr bwMode="auto">
          <a:xfrm>
            <a:off x="471646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9" name="Oval 29"/>
          <p:cNvSpPr>
            <a:spLocks noChangeArrowheads="1"/>
          </p:cNvSpPr>
          <p:nvPr/>
        </p:nvSpPr>
        <p:spPr bwMode="auto">
          <a:xfrm>
            <a:off x="6443663" y="4365625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0" name="Oval 30"/>
          <p:cNvSpPr>
            <a:spLocks noChangeArrowheads="1"/>
          </p:cNvSpPr>
          <p:nvPr/>
        </p:nvSpPr>
        <p:spPr bwMode="auto">
          <a:xfrm>
            <a:off x="6877050" y="52292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1" name="Line 31"/>
          <p:cNvSpPr>
            <a:spLocks noChangeShapeType="1"/>
          </p:cNvSpPr>
          <p:nvPr/>
        </p:nvSpPr>
        <p:spPr bwMode="auto">
          <a:xfrm flipH="1">
            <a:off x="6372225" y="48704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2" name="Oval 32"/>
          <p:cNvSpPr>
            <a:spLocks noChangeArrowheads="1"/>
          </p:cNvSpPr>
          <p:nvPr/>
        </p:nvSpPr>
        <p:spPr bwMode="auto">
          <a:xfrm>
            <a:off x="6011863" y="52292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3" name="Oval 33"/>
          <p:cNvSpPr>
            <a:spLocks noChangeArrowheads="1"/>
          </p:cNvSpPr>
          <p:nvPr/>
        </p:nvSpPr>
        <p:spPr bwMode="auto">
          <a:xfrm>
            <a:off x="5724525" y="60944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4" name="Line 34"/>
          <p:cNvSpPr>
            <a:spLocks noChangeShapeType="1"/>
          </p:cNvSpPr>
          <p:nvPr/>
        </p:nvSpPr>
        <p:spPr bwMode="auto">
          <a:xfrm flipH="1">
            <a:off x="6013450" y="57340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5" name="Oval 35"/>
          <p:cNvSpPr>
            <a:spLocks noChangeArrowheads="1"/>
          </p:cNvSpPr>
          <p:nvPr/>
        </p:nvSpPr>
        <p:spPr bwMode="auto">
          <a:xfrm>
            <a:off x="6445250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6" name="Line 36"/>
          <p:cNvSpPr>
            <a:spLocks noChangeShapeType="1"/>
          </p:cNvSpPr>
          <p:nvPr/>
        </p:nvSpPr>
        <p:spPr bwMode="auto">
          <a:xfrm>
            <a:off x="6445250" y="56610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7" name="Line 37"/>
          <p:cNvSpPr>
            <a:spLocks noChangeShapeType="1"/>
          </p:cNvSpPr>
          <p:nvPr/>
        </p:nvSpPr>
        <p:spPr bwMode="auto">
          <a:xfrm>
            <a:off x="6804025" y="4868863"/>
            <a:ext cx="21590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8" name="Oval 38"/>
          <p:cNvSpPr>
            <a:spLocks noChangeArrowheads="1"/>
          </p:cNvSpPr>
          <p:nvPr/>
        </p:nvSpPr>
        <p:spPr bwMode="auto">
          <a:xfrm>
            <a:off x="5508625" y="3716338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10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10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10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10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10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1000"/>
                                        <p:tgtEl>
                                          <p:spTgt spid="12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1000"/>
                                        <p:tgtEl>
                                          <p:spTgt spid="125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1000"/>
                                        <p:tgtEl>
                                          <p:spTgt spid="1259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0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000"/>
                            </p:stCondLst>
                            <p:childTnLst>
                              <p:par>
                                <p:cTn id="1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4" grpId="0" animBg="1"/>
      <p:bldP spid="1259524" grpId="1" animBg="1"/>
      <p:bldP spid="1259525" grpId="0" animBg="1"/>
      <p:bldP spid="1259526" grpId="0" animBg="1"/>
      <p:bldP spid="1259526" grpId="1" animBg="1"/>
      <p:bldP spid="1259527" grpId="0" animBg="1"/>
      <p:bldP spid="1259527" grpId="1" animBg="1"/>
      <p:bldP spid="1259528" grpId="0" animBg="1"/>
      <p:bldP spid="1259528" grpId="1" animBg="1"/>
      <p:bldP spid="1259529" grpId="0" animBg="1"/>
      <p:bldP spid="1259529" grpId="1" animBg="1"/>
      <p:bldP spid="1259530" grpId="0" animBg="1"/>
      <p:bldP spid="1259531" grpId="0" animBg="1"/>
      <p:bldP spid="1259532" grpId="0" animBg="1"/>
      <p:bldP spid="1259533" grpId="0" animBg="1"/>
      <p:bldP spid="1259534" grpId="0" animBg="1"/>
      <p:bldP spid="1259535" grpId="0" animBg="1"/>
      <p:bldP spid="1259536" grpId="0" animBg="1"/>
      <p:bldP spid="1259537" grpId="0" animBg="1"/>
      <p:bldP spid="1259538" grpId="0" animBg="1"/>
      <p:bldP spid="1259539" grpId="0" animBg="1"/>
      <p:bldP spid="1259539" grpId="1" animBg="1"/>
      <p:bldP spid="1259540" grpId="0" animBg="1"/>
      <p:bldP spid="1259540" grpId="1" animBg="1"/>
      <p:bldP spid="1259541" grpId="0" animBg="1"/>
      <p:bldP spid="1259542" grpId="0" animBg="1"/>
      <p:bldP spid="1259543" grpId="0" animBg="1"/>
      <p:bldP spid="1259544" grpId="0" animBg="1"/>
      <p:bldP spid="1259545" grpId="0" animBg="1"/>
      <p:bldP spid="1259546" grpId="0" animBg="1"/>
      <p:bldP spid="1259547" grpId="0" animBg="1"/>
      <p:bldP spid="1259547" grpId="1" animBg="1"/>
      <p:bldP spid="1259548" grpId="0" animBg="1"/>
      <p:bldP spid="1259549" grpId="0" animBg="1"/>
      <p:bldP spid="1259550" grpId="0" animBg="1"/>
      <p:bldP spid="1259551" grpId="0" animBg="1"/>
      <p:bldP spid="1259552" grpId="0" animBg="1"/>
      <p:bldP spid="1259553" grpId="0" animBg="1"/>
      <p:bldP spid="1259554" grpId="0" animBg="1"/>
      <p:bldP spid="1259555" grpId="0" animBg="1"/>
      <p:bldP spid="1259556" grpId="0" animBg="1"/>
      <p:bldP spid="1259557" grpId="0" animBg="1"/>
      <p:bldP spid="12595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B8DA359-5E86-4C6C-B513-8E123A1CD73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70AA865-07DD-43F2-B2A4-79F712392E3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T&gt;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zh-CN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HBLTNode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HBLTNode(const T&amp;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const int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data = e;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s = sh;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LeftChild = RightChild = 0;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int s;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// s value of node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T data;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HBLTNode&lt;T&gt; *LeftChild, *RightChild;</a:t>
            </a: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9-6HBLT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的节点类 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5FF06933-0DC7-484A-BB58-02F0D03C77D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E1225EA9-7410-44DD-87F1-A77F7E896D5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6932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zh-CN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MaxHBLT 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public: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~MaxHBLT()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(root);}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Max()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{if (!root) throw OutOfBounds(); return root-&gt;data;}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(const T&amp; x);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DeleteMax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(T&amp; x);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Meld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(MaxHBLT&lt;T&gt;&amp; x) {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Meld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(root,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x.root);   x.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0;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return *this;}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(T a[], int n);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Output() const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{Output(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cout &lt;&lt; endl;}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private: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(HBLTNode&lt;T&gt; *t);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Meld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(HBLTNode&lt;T&gt;* &amp;x, HBLTNode&lt;T&gt;* y);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Output(HBLTNode&lt;T&gt; *t) const;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HBLTNode&lt;T&gt; *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// pointer to tree root</a:t>
            </a:r>
            <a:endParaRPr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9-7MaxHBLT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038EBC2-E42E-4E10-9EA5-CFDEE314285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1F9F401-BB84-402D-8C7D-352A07F094F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6932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void MaxHBLT&lt;T&gt;::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Meld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(HBLTNode&lt;T&gt;* &amp;x, HBLTNode&lt;T&gt;* y)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合并两棵根为*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和*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的左高树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返回指向新根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的指针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if (!y) return; // y is empty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if (!x) // x is empty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{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y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;  return;}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if (x-&gt;data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y-&gt;data) Swap(x,y);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Meld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(x-&gt;RightChild,y);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if (!x-&gt;LeftChild) 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// left subtree empty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交换子树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		x-&gt;LeftChild = x-&gt;RightChild;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x-&gt;RightChild = 0;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x-&gt;s = 1;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else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检查是否需要交换子树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if (x-&gt;LeftChild-&gt;s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x-&gt;RightChild-&gt;s)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Swap(x-&gt;LeftChild,x-&gt;RightChild);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x-&gt;s = x-&gt;RightChild-&gt;s + 1;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9-8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合并两棵左高树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4656FB1-7387-47F5-8A40-4E53E9DD0CD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6E1B561-D335-4841-AC13-09933D7024D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MaxHBLT&lt;T&gt;&amp; MaxHBLT&lt;T&gt;::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(const T&amp; x)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插入到左高树中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创建带有一个节点的树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HBLTNode&lt;T&gt; *q = new HBLTNode&lt;T&gt; (x,1);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与原树进行合并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Meld(root, q);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592D6F6-0180-44C2-8E5C-DEA4257460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3954ED0-F7D8-4A51-BEC5-57D67CE35DC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MaxHBLT&lt;T&gt;&amp; MaxHBLT&lt;T&gt;::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DeleteMax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(T&amp; x)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删除最大元素，并将其放入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if (!root) throw OutOfBounds();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// tree not empty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x = root-&gt;data;  // max element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HBLTNode&lt;T&gt; *L = root-&gt;LeftChild;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HBLTNode&lt;T&gt; *R = root-&gt;RightChild;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delete root;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root = L;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Meld(root,R);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9-10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从最大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中删除最大元素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1772E92-0F4A-414B-AD2F-6B8677A32E8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8018D2D-4840-4110-921E-C4A95C42821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9.4.6  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MaxHBLT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0"/>
            <a:ext cx="8569325" cy="68580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void MaxHBLT&lt;T&gt;::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(T a[], int 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初始化有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个元素的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树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Queue&lt;HBLTNode&lt;T&gt; *&gt; Q(n);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Free(root);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删除老节点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对树的队列进行初始化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(int i = 1; i &lt;= n; i++)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创建只有一个节点的树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HBLTNode&lt;T&gt; *q = new HBLTNode&lt;T&gt; (a[i],1);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Q.Add(q);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不断合并队列中的树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HBLTNode&lt;T&gt; *b, *c;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 = 1; i &lt;= n - 1; i++)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删除并合并两棵树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Q.Delete(b).Delete(c);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Meld(b,c);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把合并后所得到的树放入队列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Q.Add(b);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(n) Q.Delete(root);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9-11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HBLT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的初始化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E5456CF-3BB2-4A67-A5AB-79CC71A7B7C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5909096-6569-4F50-8375-79E41AEC7BF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9.5.1  </a:t>
            </a:r>
            <a:r>
              <a:rPr lang="zh-CN" altLang="en-US">
                <a:ea typeface="宋体" panose="02010600030101010101" pitchFamily="2" charset="-122"/>
              </a:rPr>
              <a:t>堆排序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2562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voidHeapSort(T a[],int n)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利用堆排序算法对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a[1:n]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进行排序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创建一个最大堆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MaxHeap&lt;T&gt; H(1);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H.Initialize(a,n,n);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从最大堆中逐个抽取元素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 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for( int i=n-1; i&gt;=1; i--)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H.DeleteMax(x); 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抽取最大元素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a[i+1]=x;			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对数组排序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在堆的析构函数中保存数组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H.Deactivate();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9-12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堆排序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BE10C19C-24C2-489D-B6D6-06211D80783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4FD0AD5-8A0D-4B6F-9EA1-E4164D6F02F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9.1	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优先队列（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priority queue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个或多个元素的集合，每个元素都有一个优先权或值。操作：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查找；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2)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插入一个新元素；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3)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删除。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最小优先队列（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 priority queue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）：查找操作搜索优先权最小的元素，删除；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最大优先队列（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priority queue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）：查找操作搜索优先权最大的元素，删除。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C6CC9EF-F09E-4412-9588-8B4886A0E75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9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AF656547-FBD7-494E-ABD9-4A3C57C30FA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9.5.1  </a:t>
            </a:r>
            <a:r>
              <a:rPr lang="zh-CN" altLang="en-US">
                <a:ea typeface="宋体" panose="02010600030101010101" pitchFamily="2" charset="-122"/>
              </a:rPr>
              <a:t>堆排序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73859" name="Line 3"/>
          <p:cNvSpPr>
            <a:spLocks noChangeShapeType="1"/>
          </p:cNvSpPr>
          <p:nvPr/>
        </p:nvSpPr>
        <p:spPr bwMode="auto">
          <a:xfrm flipV="1">
            <a:off x="1403350" y="3140075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0" name="Line 4"/>
          <p:cNvSpPr>
            <a:spLocks noChangeShapeType="1"/>
          </p:cNvSpPr>
          <p:nvPr/>
        </p:nvSpPr>
        <p:spPr bwMode="auto">
          <a:xfrm flipV="1">
            <a:off x="3132138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 flipH="1" flipV="1">
            <a:off x="3922713" y="3571875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2" name="Line 6"/>
          <p:cNvSpPr>
            <a:spLocks noChangeShapeType="1"/>
          </p:cNvSpPr>
          <p:nvPr/>
        </p:nvSpPr>
        <p:spPr bwMode="auto">
          <a:xfrm flipV="1">
            <a:off x="466725" y="4148138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3" name="Line 7"/>
          <p:cNvSpPr>
            <a:spLocks noChangeShapeType="1"/>
          </p:cNvSpPr>
          <p:nvPr/>
        </p:nvSpPr>
        <p:spPr bwMode="auto">
          <a:xfrm flipH="1" flipV="1">
            <a:off x="754063" y="4148138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4" name="Line 8"/>
          <p:cNvSpPr>
            <a:spLocks noChangeShapeType="1"/>
          </p:cNvSpPr>
          <p:nvPr/>
        </p:nvSpPr>
        <p:spPr bwMode="auto">
          <a:xfrm flipV="1">
            <a:off x="1835150" y="41481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5" name="Line 9"/>
          <p:cNvSpPr>
            <a:spLocks noChangeShapeType="1"/>
          </p:cNvSpPr>
          <p:nvPr/>
        </p:nvSpPr>
        <p:spPr bwMode="auto">
          <a:xfrm flipV="1">
            <a:off x="755650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6" name="Line 10"/>
          <p:cNvSpPr>
            <a:spLocks noChangeShapeType="1"/>
          </p:cNvSpPr>
          <p:nvPr/>
        </p:nvSpPr>
        <p:spPr bwMode="auto">
          <a:xfrm flipH="1" flipV="1">
            <a:off x="1546225" y="3571875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7" name="Line 11"/>
          <p:cNvSpPr>
            <a:spLocks noChangeShapeType="1"/>
          </p:cNvSpPr>
          <p:nvPr/>
        </p:nvSpPr>
        <p:spPr bwMode="auto">
          <a:xfrm flipH="1" flipV="1">
            <a:off x="2771775" y="3140075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8" name="Oval 12"/>
          <p:cNvSpPr>
            <a:spLocks noChangeArrowheads="1"/>
          </p:cNvSpPr>
          <p:nvPr/>
        </p:nvSpPr>
        <p:spPr bwMode="auto">
          <a:xfrm>
            <a:off x="18351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69" name="Oval 13"/>
          <p:cNvSpPr>
            <a:spLocks noChangeArrowheads="1"/>
          </p:cNvSpPr>
          <p:nvPr/>
        </p:nvSpPr>
        <p:spPr bwMode="auto">
          <a:xfrm>
            <a:off x="4211638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0" name="Oval 14"/>
          <p:cNvSpPr>
            <a:spLocks noChangeArrowheads="1"/>
          </p:cNvSpPr>
          <p:nvPr/>
        </p:nvSpPr>
        <p:spPr bwMode="auto">
          <a:xfrm>
            <a:off x="8270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1" name="Oval 15"/>
          <p:cNvSpPr>
            <a:spLocks noChangeArrowheads="1"/>
          </p:cNvSpPr>
          <p:nvPr/>
        </p:nvSpPr>
        <p:spPr bwMode="auto">
          <a:xfrm>
            <a:off x="1619250" y="43640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2" name="Oval 16"/>
          <p:cNvSpPr>
            <a:spLocks noChangeArrowheads="1"/>
          </p:cNvSpPr>
          <p:nvPr/>
        </p:nvSpPr>
        <p:spPr bwMode="auto">
          <a:xfrm>
            <a:off x="1185863" y="33559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3" name="Oval 17"/>
          <p:cNvSpPr>
            <a:spLocks noChangeArrowheads="1"/>
          </p:cNvSpPr>
          <p:nvPr/>
        </p:nvSpPr>
        <p:spPr bwMode="auto">
          <a:xfrm>
            <a:off x="538163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4" name="Oval 18"/>
          <p:cNvSpPr>
            <a:spLocks noChangeArrowheads="1"/>
          </p:cNvSpPr>
          <p:nvPr/>
        </p:nvSpPr>
        <p:spPr bwMode="auto">
          <a:xfrm>
            <a:off x="250825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5" name="Oval 19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6" name="Oval 20"/>
          <p:cNvSpPr>
            <a:spLocks noChangeArrowheads="1"/>
          </p:cNvSpPr>
          <p:nvPr/>
        </p:nvSpPr>
        <p:spPr bwMode="auto">
          <a:xfrm>
            <a:off x="3562350" y="33559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7" name="Oval 21"/>
          <p:cNvSpPr>
            <a:spLocks noChangeArrowheads="1"/>
          </p:cNvSpPr>
          <p:nvPr/>
        </p:nvSpPr>
        <p:spPr bwMode="auto">
          <a:xfrm>
            <a:off x="29146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8" name="Rectangle 22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79" name="Rectangle 23"/>
          <p:cNvSpPr>
            <a:spLocks noChangeArrowheads="1"/>
          </p:cNvSpPr>
          <p:nvPr/>
        </p:nvSpPr>
        <p:spPr bwMode="auto">
          <a:xfrm>
            <a:off x="11160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0" name="Rectangle 24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1" name="Rectangle 25"/>
          <p:cNvSpPr>
            <a:spLocks noChangeArrowheads="1"/>
          </p:cNvSpPr>
          <p:nvPr/>
        </p:nvSpPr>
        <p:spPr bwMode="auto">
          <a:xfrm>
            <a:off x="19796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2" name="Rectangle 26"/>
          <p:cNvSpPr>
            <a:spLocks noChangeArrowheads="1"/>
          </p:cNvSpPr>
          <p:nvPr/>
        </p:nvSpPr>
        <p:spPr bwMode="auto">
          <a:xfrm>
            <a:off x="24114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3" name="Rectangle 27"/>
          <p:cNvSpPr>
            <a:spLocks noChangeArrowheads="1"/>
          </p:cNvSpPr>
          <p:nvPr/>
        </p:nvSpPr>
        <p:spPr bwMode="auto">
          <a:xfrm>
            <a:off x="28448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4" name="Rectangle 28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5" name="Rectangle 29"/>
          <p:cNvSpPr>
            <a:spLocks noChangeArrowheads="1"/>
          </p:cNvSpPr>
          <p:nvPr/>
        </p:nvSpPr>
        <p:spPr bwMode="auto">
          <a:xfrm>
            <a:off x="37084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6" name="Rectangle 30"/>
          <p:cNvSpPr>
            <a:spLocks noChangeArrowheads="1"/>
          </p:cNvSpPr>
          <p:nvPr/>
        </p:nvSpPr>
        <p:spPr bwMode="auto">
          <a:xfrm>
            <a:off x="41402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7" name="Rectangle 31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888" name="Text Box 32"/>
          <p:cNvSpPr txBox="1">
            <a:spLocks noChangeArrowheads="1"/>
          </p:cNvSpPr>
          <p:nvPr/>
        </p:nvSpPr>
        <p:spPr bwMode="auto">
          <a:xfrm>
            <a:off x="611188" y="2228850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  1   2   3   4   5    6   7   8   9   10</a:t>
            </a:r>
            <a:endParaRPr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273889" name="Rectangle 33"/>
          <p:cNvSpPr>
            <a:spLocks noChangeArrowheads="1"/>
          </p:cNvSpPr>
          <p:nvPr/>
        </p:nvSpPr>
        <p:spPr bwMode="auto">
          <a:xfrm>
            <a:off x="5292725" y="1844675"/>
            <a:ext cx="36734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</a:rPr>
              <a:t>for( int i=n-1; i&gt;=1; i--) {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      H.DeleteMax(x);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      a[i+1]=x;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}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73890" name="Line 34"/>
          <p:cNvSpPr>
            <a:spLocks noChangeShapeType="1"/>
          </p:cNvSpPr>
          <p:nvPr/>
        </p:nvSpPr>
        <p:spPr bwMode="auto">
          <a:xfrm flipV="1">
            <a:off x="5507038" y="48688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1" name="Line 35"/>
          <p:cNvSpPr>
            <a:spLocks noChangeShapeType="1"/>
          </p:cNvSpPr>
          <p:nvPr/>
        </p:nvSpPr>
        <p:spPr bwMode="auto">
          <a:xfrm flipV="1">
            <a:off x="7235825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H="1" flipV="1">
            <a:off x="8026400" y="53006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3" name="Line 37"/>
          <p:cNvSpPr>
            <a:spLocks noChangeShapeType="1"/>
          </p:cNvSpPr>
          <p:nvPr/>
        </p:nvSpPr>
        <p:spPr bwMode="auto">
          <a:xfrm flipV="1">
            <a:off x="4570413" y="5876925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4" name="Line 38"/>
          <p:cNvSpPr>
            <a:spLocks noChangeShapeType="1"/>
          </p:cNvSpPr>
          <p:nvPr/>
        </p:nvSpPr>
        <p:spPr bwMode="auto">
          <a:xfrm flipH="1" flipV="1">
            <a:off x="4857750" y="5876925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5" name="Line 39"/>
          <p:cNvSpPr>
            <a:spLocks noChangeShapeType="1"/>
          </p:cNvSpPr>
          <p:nvPr/>
        </p:nvSpPr>
        <p:spPr bwMode="auto">
          <a:xfrm flipV="1">
            <a:off x="5938838" y="5876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6" name="Line 40"/>
          <p:cNvSpPr>
            <a:spLocks noChangeShapeType="1"/>
          </p:cNvSpPr>
          <p:nvPr/>
        </p:nvSpPr>
        <p:spPr bwMode="auto">
          <a:xfrm flipV="1">
            <a:off x="48593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7" name="Line 41"/>
          <p:cNvSpPr>
            <a:spLocks noChangeShapeType="1"/>
          </p:cNvSpPr>
          <p:nvPr/>
        </p:nvSpPr>
        <p:spPr bwMode="auto">
          <a:xfrm flipH="1" flipV="1">
            <a:off x="5649913" y="53006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8" name="Line 42"/>
          <p:cNvSpPr>
            <a:spLocks noChangeShapeType="1"/>
          </p:cNvSpPr>
          <p:nvPr/>
        </p:nvSpPr>
        <p:spPr bwMode="auto">
          <a:xfrm flipH="1" flipV="1">
            <a:off x="6875463" y="4868863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9" name="Oval 43"/>
          <p:cNvSpPr>
            <a:spLocks noChangeArrowheads="1"/>
          </p:cNvSpPr>
          <p:nvPr/>
        </p:nvSpPr>
        <p:spPr bwMode="auto">
          <a:xfrm>
            <a:off x="59388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0" name="Oval 44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1" name="Oval 45"/>
          <p:cNvSpPr>
            <a:spLocks noChangeArrowheads="1"/>
          </p:cNvSpPr>
          <p:nvPr/>
        </p:nvSpPr>
        <p:spPr bwMode="auto">
          <a:xfrm>
            <a:off x="4930775" y="6021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2" name="Oval 46"/>
          <p:cNvSpPr>
            <a:spLocks noChangeArrowheads="1"/>
          </p:cNvSpPr>
          <p:nvPr/>
        </p:nvSpPr>
        <p:spPr bwMode="auto">
          <a:xfrm>
            <a:off x="5722938" y="6092825"/>
            <a:ext cx="360362" cy="360363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3" name="Oval 47"/>
          <p:cNvSpPr>
            <a:spLocks noChangeArrowheads="1"/>
          </p:cNvSpPr>
          <p:nvPr/>
        </p:nvSpPr>
        <p:spPr bwMode="auto">
          <a:xfrm>
            <a:off x="5289550" y="50847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4" name="Oval 48"/>
          <p:cNvSpPr>
            <a:spLocks noChangeArrowheads="1"/>
          </p:cNvSpPr>
          <p:nvPr/>
        </p:nvSpPr>
        <p:spPr bwMode="auto">
          <a:xfrm>
            <a:off x="464185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5" name="Oval 49"/>
          <p:cNvSpPr>
            <a:spLocks noChangeArrowheads="1"/>
          </p:cNvSpPr>
          <p:nvPr/>
        </p:nvSpPr>
        <p:spPr bwMode="auto">
          <a:xfrm>
            <a:off x="4354513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6" name="Oval 50"/>
          <p:cNvSpPr>
            <a:spLocks noChangeArrowheads="1"/>
          </p:cNvSpPr>
          <p:nvPr/>
        </p:nvSpPr>
        <p:spPr bwMode="auto">
          <a:xfrm>
            <a:off x="6515100" y="46529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7" name="Oval 51"/>
          <p:cNvSpPr>
            <a:spLocks noChangeArrowheads="1"/>
          </p:cNvSpPr>
          <p:nvPr/>
        </p:nvSpPr>
        <p:spPr bwMode="auto">
          <a:xfrm>
            <a:off x="7666038" y="50847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8" name="Oval 52"/>
          <p:cNvSpPr>
            <a:spLocks noChangeArrowheads="1"/>
          </p:cNvSpPr>
          <p:nvPr/>
        </p:nvSpPr>
        <p:spPr bwMode="auto">
          <a:xfrm>
            <a:off x="70183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09" name="AutoShape 53"/>
          <p:cNvSpPr>
            <a:spLocks noChangeArrowheads="1"/>
          </p:cNvSpPr>
          <p:nvPr/>
        </p:nvSpPr>
        <p:spPr bwMode="auto">
          <a:xfrm>
            <a:off x="5076825" y="3860800"/>
            <a:ext cx="431800" cy="6477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910" name="Rectangle 54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11" name="Rectangle 55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12" name="Rectangle 56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73913" name="Rectangle 57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</a:t>
            </a:r>
            <a:endParaRPr lang="en-US" altLang="zh-CN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6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3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animBg="1"/>
      <p:bldP spid="1273860" grpId="0" animBg="1"/>
      <p:bldP spid="1273861" grpId="0" animBg="1"/>
      <p:bldP spid="1273862" grpId="0" animBg="1"/>
      <p:bldP spid="1273863" grpId="0" animBg="1"/>
      <p:bldP spid="1273864" grpId="0" animBg="1"/>
      <p:bldP spid="1273865" grpId="0" animBg="1"/>
      <p:bldP spid="1273866" grpId="0" animBg="1"/>
      <p:bldP spid="1273867" grpId="0" animBg="1"/>
      <p:bldP spid="1273868" grpId="0" animBg="1"/>
      <p:bldP spid="1273869" grpId="0" animBg="1"/>
      <p:bldP spid="1273870" grpId="0" animBg="1"/>
      <p:bldP spid="1273871" grpId="0" animBg="1"/>
      <p:bldP spid="1273872" grpId="0" animBg="1"/>
      <p:bldP spid="1273873" grpId="0" animBg="1"/>
      <p:bldP spid="1273874" grpId="0" animBg="1"/>
      <p:bldP spid="1273875" grpId="0" animBg="1"/>
      <p:bldP spid="1273876" grpId="0" animBg="1"/>
      <p:bldP spid="1273877" grpId="0" animBg="1"/>
      <p:bldP spid="1273878" grpId="0" animBg="1"/>
      <p:bldP spid="1273879" grpId="0" animBg="1"/>
      <p:bldP spid="1273880" grpId="0" animBg="1"/>
      <p:bldP spid="1273881" grpId="0" animBg="1"/>
      <p:bldP spid="1273882" grpId="0" animBg="1"/>
      <p:bldP spid="1273883" grpId="0" animBg="1"/>
      <p:bldP spid="1273884" grpId="0" animBg="1"/>
      <p:bldP spid="1273885" grpId="0" animBg="1"/>
      <p:bldP spid="1273886" grpId="0" animBg="1"/>
      <p:bldP spid="1273887" grpId="0" animBg="1"/>
      <p:bldP spid="1273888" grpId="0"/>
      <p:bldP spid="1273889" grpId="0" animBg="1"/>
      <p:bldP spid="1273890" grpId="0" animBg="1"/>
      <p:bldP spid="1273891" grpId="0" animBg="1"/>
      <p:bldP spid="1273892" grpId="0" animBg="1"/>
      <p:bldP spid="1273893" grpId="0" animBg="1"/>
      <p:bldP spid="1273894" grpId="0" animBg="1"/>
      <p:bldP spid="1273895" grpId="0" animBg="1"/>
      <p:bldP spid="1273896" grpId="0" animBg="1"/>
      <p:bldP spid="1273897" grpId="0" animBg="1"/>
      <p:bldP spid="1273898" grpId="0" animBg="1"/>
      <p:bldP spid="1273899" grpId="0" animBg="1"/>
      <p:bldP spid="1273900" grpId="0" animBg="1"/>
      <p:bldP spid="1273901" grpId="0" animBg="1"/>
      <p:bldP spid="1273902" grpId="0" animBg="1"/>
      <p:bldP spid="1273903" grpId="0" animBg="1"/>
      <p:bldP spid="1273904" grpId="0" animBg="1"/>
      <p:bldP spid="1273905" grpId="0" animBg="1"/>
      <p:bldP spid="1273906" grpId="0" animBg="1"/>
      <p:bldP spid="1273907" grpId="0" animBg="1"/>
      <p:bldP spid="1273908" grpId="0" animBg="1"/>
      <p:bldP spid="1273909" grpId="0" animBg="1"/>
      <p:bldP spid="1273910" grpId="0" animBg="1"/>
      <p:bldP spid="1273911" grpId="0" animBg="1"/>
      <p:bldP spid="1273912" grpId="0" animBg="1"/>
      <p:bldP spid="12739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21D64F9D-2549-4AC1-A6D0-74BAF3164E0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A17EE88-C168-4F87-9C9C-EF996EB3056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52525"/>
            <a:ext cx="8569325" cy="54451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霍夫曼编码（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Huffman code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）：根据不同符号文本中的相对出现频率来进行压缩编码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假设文本是由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a,u,x,z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组成的字符串长度为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每个字符用一个字节来存贮，共需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个字节（即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8000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位）的空间。</a:t>
            </a:r>
            <a:endParaRPr lang="zh-CN" altLang="en-US" sz="236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如果每个字符用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位二进制来编码（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00=a,01=x,10=u,11=z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），则需要</a:t>
            </a:r>
            <a:r>
              <a:rPr lang="en-US" altLang="zh-CN" sz="2360"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位二进制。 </a:t>
            </a:r>
            <a:endParaRPr lang="en-US" altLang="zh-CN" sz="236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806E90F-E225-4F98-8F4D-3D1C77880B0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598FF28-12B9-415C-BF7F-584BE56790C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69325" cy="50403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存储编码表：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符号个数，代码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，符号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，代码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，符号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符号个数及每个符号分别用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位二进制来表示，代码表需占用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5*8+4*2=48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位，压缩比为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8000/2048=3.9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50FED378-7E7C-4FF8-B95C-7C114BDD4BE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CDB4202-32C9-4DCC-9417-81CE3D303FA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62865" y="1484630"/>
            <a:ext cx="9122410" cy="511302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aaxuaxz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的压缩编码为二进制串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每个字符的编码具有相同的位数（两位）。通过查编码表便可获得原字符串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解压缩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在字符串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aaxuaxz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出现了三次。一个字符出现的次数称为频率（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frequency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a,x,u,z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在这个字符串中出现的频率分别为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当每个字符出现的频率有很大变化时，可以通过可变长的编码来降低每个位串的长度。 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2CA975D-A9DF-403F-ADBC-33E3B5532A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34637C7-012B-4C25-BB8F-472B63B7876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如果使用编码（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0=a,10=x,110=u,111=z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），则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aaxuaxz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的压缩编码为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0010110010111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。编码长度为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当频率相差大时这种差别会更为明显。如果四个字符的出现频率分别为（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996,2,1,1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），则每个字符用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位编码所得到编码的长度为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位，而用可变长编码则仅为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1006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位。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037FD7C-A8D9-4CDB-A688-58F2C166048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46ED381-063D-49D8-9CAB-0EEB162B1E8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定长码解码很容易；可变长编码，每次应取出多少位？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aaxuaxz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经编码为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0010110010111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，当从左至右解码时，第一个字符的代码是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还是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or 001 ---&gt;  0=a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01 or 010 ---&gt;  0=a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0279" y="4790328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B4324815-74DD-4EDA-BCFB-88AC58EBE49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0223D5B-5C94-446C-B5A0-4DDB7C93BCB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没有任何一个代码是另一代码的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前缀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。当从左到右检查代码，可确定获取字符。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可以利用扩充二叉树来派生一个实现可变长编码的特殊类，该类满足上述前缀性质，被称为霍夫曼编码。 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2974" y="5011943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0A26314-8559-4F43-8289-855F2FFFD4B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AFFBDBD-7D80-4A85-BD28-1F3536D9B3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在扩充二叉树中，可对从根到外部节点的</a:t>
            </a:r>
            <a:r>
              <a:rPr lang="zh-CN" alt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进行编码，方法是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向左孩子移动时取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向右孩子移动时取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a,b,c,d,e,f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）的路径编码分别为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。每一个编码不会是另一条路径编码的前缀。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为由这些字符组成的字符串，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为字符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(x</a:t>
            </a:r>
            <a:r>
              <a:rPr lang="en-US" altLang="en-US" dirty="0"/>
              <a:t>∈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a,s,c,d,e,f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的频率。若利用上述代码对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进行编码，则编码后的串长为：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2*F(a)+3*F(b)+3*F(c)+3*F(d)+3*F(e)+2*F(f)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70" name="Group 4"/>
          <p:cNvGrpSpPr/>
          <p:nvPr/>
        </p:nvGrpSpPr>
        <p:grpSpPr bwMode="auto">
          <a:xfrm>
            <a:off x="6948488" y="5184775"/>
            <a:ext cx="2089150" cy="1557338"/>
            <a:chOff x="748" y="2750"/>
            <a:chExt cx="1950" cy="1450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1065" y="3430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2" name="Oval 6"/>
            <p:cNvSpPr>
              <a:spLocks noChangeArrowheads="1"/>
            </p:cNvSpPr>
            <p:nvPr/>
          </p:nvSpPr>
          <p:spPr bwMode="auto">
            <a:xfrm>
              <a:off x="1655" y="275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 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2473" name="Oval 7"/>
            <p:cNvSpPr>
              <a:spLocks noChangeArrowheads="1"/>
            </p:cNvSpPr>
            <p:nvPr/>
          </p:nvSpPr>
          <p:spPr bwMode="auto">
            <a:xfrm>
              <a:off x="1201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2474" name="Oval 8"/>
            <p:cNvSpPr>
              <a:spLocks noChangeArrowheads="1"/>
            </p:cNvSpPr>
            <p:nvPr/>
          </p:nvSpPr>
          <p:spPr bwMode="auto">
            <a:xfrm>
              <a:off x="2154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 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2475" name="Oval 9"/>
            <p:cNvSpPr>
              <a:spLocks noChangeArrowheads="1"/>
            </p:cNvSpPr>
            <p:nvPr/>
          </p:nvSpPr>
          <p:spPr bwMode="auto">
            <a:xfrm>
              <a:off x="1473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 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2476" name="Oval 10"/>
            <p:cNvSpPr>
              <a:spLocks noChangeArrowheads="1"/>
            </p:cNvSpPr>
            <p:nvPr/>
          </p:nvSpPr>
          <p:spPr bwMode="auto">
            <a:xfrm>
              <a:off x="1927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 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1473" y="3022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 flipH="1" flipV="1">
              <a:off x="1927" y="3022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H="1" flipV="1">
              <a:off x="1473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 flipV="1">
              <a:off x="2108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1" name="Rectangle 15"/>
            <p:cNvSpPr>
              <a:spLocks noChangeArrowheads="1"/>
            </p:cNvSpPr>
            <p:nvPr/>
          </p:nvSpPr>
          <p:spPr bwMode="auto">
            <a:xfrm>
              <a:off x="975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2" name="Rectangle 16"/>
            <p:cNvSpPr>
              <a:spLocks noChangeArrowheads="1"/>
            </p:cNvSpPr>
            <p:nvPr/>
          </p:nvSpPr>
          <p:spPr bwMode="auto">
            <a:xfrm>
              <a:off x="1201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3" name="Rectangle 17"/>
            <p:cNvSpPr>
              <a:spLocks noChangeArrowheads="1"/>
            </p:cNvSpPr>
            <p:nvPr/>
          </p:nvSpPr>
          <p:spPr bwMode="auto">
            <a:xfrm>
              <a:off x="151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4" name="Rectangle 18"/>
            <p:cNvSpPr>
              <a:spLocks noChangeArrowheads="1"/>
            </p:cNvSpPr>
            <p:nvPr/>
          </p:nvSpPr>
          <p:spPr bwMode="auto">
            <a:xfrm>
              <a:off x="1882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5" name="Rectangle 19"/>
            <p:cNvSpPr>
              <a:spLocks noChangeArrowheads="1"/>
            </p:cNvSpPr>
            <p:nvPr/>
          </p:nvSpPr>
          <p:spPr bwMode="auto">
            <a:xfrm>
              <a:off x="219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6" name="Rectangle 20"/>
            <p:cNvSpPr>
              <a:spLocks noChangeArrowheads="1"/>
            </p:cNvSpPr>
            <p:nvPr/>
          </p:nvSpPr>
          <p:spPr bwMode="auto">
            <a:xfrm>
              <a:off x="2472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 flipV="1">
              <a:off x="1292" y="3793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8" name="Line 22"/>
            <p:cNvSpPr>
              <a:spLocks noChangeShapeType="1"/>
            </p:cNvSpPr>
            <p:nvPr/>
          </p:nvSpPr>
          <p:spPr bwMode="auto">
            <a:xfrm flipV="1">
              <a:off x="1610" y="388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9" name="Line 23"/>
            <p:cNvSpPr>
              <a:spLocks noChangeShapeType="1"/>
            </p:cNvSpPr>
            <p:nvPr/>
          </p:nvSpPr>
          <p:spPr bwMode="auto">
            <a:xfrm flipV="1">
              <a:off x="1973" y="3838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0" name="Line 24"/>
            <p:cNvSpPr>
              <a:spLocks noChangeShapeType="1"/>
            </p:cNvSpPr>
            <p:nvPr/>
          </p:nvSpPr>
          <p:spPr bwMode="auto">
            <a:xfrm flipH="1" flipV="1">
              <a:off x="2199" y="3838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1" name="Line 25"/>
            <p:cNvSpPr>
              <a:spLocks noChangeShapeType="1"/>
            </p:cNvSpPr>
            <p:nvPr/>
          </p:nvSpPr>
          <p:spPr bwMode="auto">
            <a:xfrm flipH="1" flipV="1">
              <a:off x="2426" y="3430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2" name="Text Box 26"/>
            <p:cNvSpPr txBox="1">
              <a:spLocks noChangeArrowheads="1"/>
            </p:cNvSpPr>
            <p:nvPr/>
          </p:nvSpPr>
          <p:spPr bwMode="auto">
            <a:xfrm>
              <a:off x="748" y="2886"/>
              <a:ext cx="54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D901E9E-1AE0-4F35-A907-687E56E7DAB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2ACF9EE-E9B3-4484-B880-ADE5EDD5A0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对于一棵具有外部节点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1,…,n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的扩充二叉树，对应的压缩编码串的长度为：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WEP=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∑</a:t>
            </a:r>
            <a:r>
              <a:rPr lang="en-US" altLang="zh-CN" sz="36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i</a:t>
            </a:r>
            <a:r>
              <a:rPr lang="en-US" altLang="zh-CN" sz="36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=1</a:t>
            </a:r>
            <a:r>
              <a:rPr lang="en-US" altLang="zh-CN" sz="3600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n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L(</a:t>
            </a:r>
            <a:r>
              <a:rPr lang="en-US" altLang="zh-CN" sz="36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)*F(</a:t>
            </a:r>
            <a:r>
              <a:rPr lang="en-US" altLang="zh-CN" sz="36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 A" pitchFamily="18" charset="2"/>
              </a:rPr>
              <a:t>)</a:t>
            </a:r>
            <a:endParaRPr lang="en-US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Math 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为从根到达外部节点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的路径长度（即路径的边数）；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为二叉树的加权外部路径长度（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weighted external path length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若二叉树对于给定的频率具有最小加权外部路径长度，则这棵树被称为霍夫曼树（</a:t>
            </a:r>
            <a:r>
              <a:rPr lang="en-US" altLang="zh-CN" sz="2800" dirty="0" err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EC1D1E6-BED6-4D83-AC27-2118FA919F9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53F5833-9C1C-4B62-9CC4-22023ABAD90A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6932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步骤：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获得不同字符的频率。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en-US" sz="23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建立具有最小加权外部路径的二叉树（即霍夫曼树），树的外部节点用字符串中的字符表示，外部节点的权重（</a:t>
            </a:r>
            <a:r>
              <a:rPr lang="en-US" altLang="zh-CN" sz="23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r>
              <a:rPr lang="zh-CN" altLang="en-US" sz="23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）即为该字符的频率。</a:t>
            </a:r>
            <a:endParaRPr lang="zh-CN" altLang="en-US" sz="23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遍历从根到外部节点的路径得到每个字符的编码。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4)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用字符的编码来代替字符串中的字符。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解码：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保存字符代码映射表</a:t>
            </a:r>
            <a:endParaRPr lang="zh-CN" altLang="en-US" sz="236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每个字符的频率表（步骤</a:t>
            </a:r>
            <a:r>
              <a:rPr lang="en-US" altLang="zh-CN" sz="236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360">
                <a:latin typeface="Times New Roman" panose="02020603050405020304" pitchFamily="18" charset="0"/>
                <a:ea typeface="宋体" panose="02010600030101010101" pitchFamily="2" charset="-122"/>
              </a:rPr>
              <a:t>重构霍夫曼编码树）</a:t>
            </a:r>
            <a:endParaRPr lang="en-US" altLang="zh-CN" sz="236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492C091-E109-44EB-A3EC-CD2FF8EB59C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8004284-12B2-44F7-9325-DABFCC193EA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9.1	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ADT9-1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最大优先队列的抽象数据类型描述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MaxPriorityQueue{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有限的元素集合，每个元素都有一个优先权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Create()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：创建一个空的优先队列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Size()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：返回队列中的元素数目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Max()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：返回具有最大优先权的元素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Insert(x)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：将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插入队列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DeleteMax(x)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：从队列中删除具有最大优先权的元素，并将该元素返回至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317A4BC-5BD3-442A-89EF-3C6BA4A7F8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4F2FD93-30D3-4074-8B43-E4B343C6BF1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484313"/>
            <a:ext cx="8569325" cy="5113337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构造霍夫曼树：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）从仅含一个外部节点的二叉树集合开始，每个外部节点代表字符串中一个不同的字符，其权重等于该字符的频率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）不断地从集合中</a:t>
            </a:r>
            <a:r>
              <a:rPr lang="zh-CN" altLang="en-US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选择两棵具有最小权重的二叉树，并把它们合并成一棵新的二叉树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，合并方法是把这两棵二叉树分别作为左右子树，然后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增加一个新的根节点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。新二叉树的权重为两棵子树的权重之和。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一直持续到仅剩下一棵树为止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8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4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8C135D4-0F51-4E36-B701-7F0F17DE7C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0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5D0CC1D-431A-4BFD-9777-B171F69B4B9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172878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下面利用上述方法来构造由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个字符（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a,b,c,d,e,f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）构成的霍夫曼树，这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个字符的频率分别为（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6,2,3,3,4,9)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3850" y="3213100"/>
            <a:ext cx="360363" cy="746125"/>
            <a:chOff x="1519" y="164"/>
            <a:chExt cx="227" cy="470"/>
          </a:xfrm>
        </p:grpSpPr>
        <p:sp>
          <p:nvSpPr>
            <p:cNvPr id="66619" name="Rectangle 5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20" name="Text Box 6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828675" y="3213100"/>
            <a:ext cx="360363" cy="746125"/>
            <a:chOff x="1519" y="164"/>
            <a:chExt cx="227" cy="470"/>
          </a:xfrm>
        </p:grpSpPr>
        <p:sp>
          <p:nvSpPr>
            <p:cNvPr id="66617" name="Rectangle 8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18" name="Text Box 9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331913" y="3213100"/>
            <a:ext cx="360362" cy="746125"/>
            <a:chOff x="1519" y="164"/>
            <a:chExt cx="227" cy="470"/>
          </a:xfrm>
        </p:grpSpPr>
        <p:sp>
          <p:nvSpPr>
            <p:cNvPr id="66615" name="Rectangle 11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16" name="Text Box 12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1836738" y="3213100"/>
            <a:ext cx="360362" cy="746125"/>
            <a:chOff x="1519" y="164"/>
            <a:chExt cx="227" cy="470"/>
          </a:xfrm>
        </p:grpSpPr>
        <p:sp>
          <p:nvSpPr>
            <p:cNvPr id="66613" name="Rectangle 14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14" name="Text Box 15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339975" y="3213100"/>
            <a:ext cx="360363" cy="746125"/>
            <a:chOff x="1519" y="164"/>
            <a:chExt cx="227" cy="470"/>
          </a:xfrm>
        </p:grpSpPr>
        <p:sp>
          <p:nvSpPr>
            <p:cNvPr id="66611" name="Rectangle 17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12" name="Text Box 18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2844800" y="3213100"/>
            <a:ext cx="360363" cy="746125"/>
            <a:chOff x="1519" y="164"/>
            <a:chExt cx="227" cy="470"/>
          </a:xfrm>
        </p:grpSpPr>
        <p:sp>
          <p:nvSpPr>
            <p:cNvPr id="66609" name="Rectangle 2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10" name="Text Box 2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3203575" y="5922963"/>
            <a:ext cx="360363" cy="746125"/>
            <a:chOff x="1519" y="164"/>
            <a:chExt cx="227" cy="470"/>
          </a:xfrm>
        </p:grpSpPr>
        <p:sp>
          <p:nvSpPr>
            <p:cNvPr id="66607" name="Rectangle 2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08" name="Text Box 2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 bwMode="auto">
          <a:xfrm>
            <a:off x="3922713" y="5922963"/>
            <a:ext cx="360362" cy="746125"/>
            <a:chOff x="1519" y="164"/>
            <a:chExt cx="227" cy="470"/>
          </a:xfrm>
        </p:grpSpPr>
        <p:sp>
          <p:nvSpPr>
            <p:cNvPr id="66605" name="Rectangle 2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06" name="Text Box 2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296412" name="Line 28"/>
          <p:cNvSpPr>
            <a:spLocks noChangeShapeType="1"/>
          </p:cNvSpPr>
          <p:nvPr/>
        </p:nvSpPr>
        <p:spPr bwMode="auto">
          <a:xfrm flipV="1">
            <a:off x="3346450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13" name="Oval 29"/>
          <p:cNvSpPr>
            <a:spLocks noChangeArrowheads="1"/>
          </p:cNvSpPr>
          <p:nvPr/>
        </p:nvSpPr>
        <p:spPr bwMode="auto">
          <a:xfrm>
            <a:off x="3490913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14" name="Line 30"/>
          <p:cNvSpPr>
            <a:spLocks noChangeShapeType="1"/>
          </p:cNvSpPr>
          <p:nvPr/>
        </p:nvSpPr>
        <p:spPr bwMode="auto">
          <a:xfrm flipH="1" flipV="1">
            <a:off x="3922713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15" name="Oval 31"/>
          <p:cNvSpPr>
            <a:spLocks noChangeArrowheads="1"/>
          </p:cNvSpPr>
          <p:nvPr/>
        </p:nvSpPr>
        <p:spPr bwMode="auto">
          <a:xfrm>
            <a:off x="3421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0" name="Group 32"/>
          <p:cNvGrpSpPr/>
          <p:nvPr/>
        </p:nvGrpSpPr>
        <p:grpSpPr bwMode="auto">
          <a:xfrm>
            <a:off x="4787900" y="5922963"/>
            <a:ext cx="360363" cy="746125"/>
            <a:chOff x="1519" y="164"/>
            <a:chExt cx="227" cy="470"/>
          </a:xfrm>
        </p:grpSpPr>
        <p:sp>
          <p:nvSpPr>
            <p:cNvPr id="66603" name="Rectangle 3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04" name="Text Box 3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5"/>
          <p:cNvGrpSpPr/>
          <p:nvPr/>
        </p:nvGrpSpPr>
        <p:grpSpPr bwMode="auto">
          <a:xfrm>
            <a:off x="5507038" y="5922963"/>
            <a:ext cx="360362" cy="746125"/>
            <a:chOff x="1519" y="164"/>
            <a:chExt cx="227" cy="470"/>
          </a:xfrm>
        </p:grpSpPr>
        <p:sp>
          <p:nvSpPr>
            <p:cNvPr id="66601" name="Rectangle 3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02" name="Text Box 3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296422" name="Line 38"/>
          <p:cNvSpPr>
            <a:spLocks noChangeShapeType="1"/>
          </p:cNvSpPr>
          <p:nvPr/>
        </p:nvSpPr>
        <p:spPr bwMode="auto">
          <a:xfrm flipV="1">
            <a:off x="4930775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23" name="Oval 39"/>
          <p:cNvSpPr>
            <a:spLocks noChangeArrowheads="1"/>
          </p:cNvSpPr>
          <p:nvPr/>
        </p:nvSpPr>
        <p:spPr bwMode="auto">
          <a:xfrm>
            <a:off x="5075238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24" name="Line 40"/>
          <p:cNvSpPr>
            <a:spLocks noChangeShapeType="1"/>
          </p:cNvSpPr>
          <p:nvPr/>
        </p:nvSpPr>
        <p:spPr bwMode="auto">
          <a:xfrm flipH="1" flipV="1">
            <a:off x="5507038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25" name="Oval 41"/>
          <p:cNvSpPr>
            <a:spLocks noChangeArrowheads="1"/>
          </p:cNvSpPr>
          <p:nvPr/>
        </p:nvSpPr>
        <p:spPr bwMode="auto">
          <a:xfrm>
            <a:off x="4140200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2" name="Group 42"/>
          <p:cNvGrpSpPr/>
          <p:nvPr/>
        </p:nvGrpSpPr>
        <p:grpSpPr bwMode="auto">
          <a:xfrm>
            <a:off x="2411413" y="5130800"/>
            <a:ext cx="360362" cy="746125"/>
            <a:chOff x="1519" y="164"/>
            <a:chExt cx="227" cy="470"/>
          </a:xfrm>
        </p:grpSpPr>
        <p:sp>
          <p:nvSpPr>
            <p:cNvPr id="66599" name="Rectangle 4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600" name="Text Box 4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296429" name="Line 45"/>
          <p:cNvSpPr>
            <a:spLocks noChangeShapeType="1"/>
          </p:cNvSpPr>
          <p:nvPr/>
        </p:nvSpPr>
        <p:spPr bwMode="auto">
          <a:xfrm flipV="1">
            <a:off x="262731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0" name="Oval 46"/>
          <p:cNvSpPr>
            <a:spLocks noChangeArrowheads="1"/>
          </p:cNvSpPr>
          <p:nvPr/>
        </p:nvSpPr>
        <p:spPr bwMode="auto">
          <a:xfrm>
            <a:off x="291465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31" name="Line 47"/>
          <p:cNvSpPr>
            <a:spLocks noChangeShapeType="1"/>
          </p:cNvSpPr>
          <p:nvPr/>
        </p:nvSpPr>
        <p:spPr bwMode="auto">
          <a:xfrm flipH="1" flipV="1">
            <a:off x="334645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2" name="Oval 48"/>
          <p:cNvSpPr>
            <a:spLocks noChangeArrowheads="1"/>
          </p:cNvSpPr>
          <p:nvPr/>
        </p:nvSpPr>
        <p:spPr bwMode="auto">
          <a:xfrm>
            <a:off x="4860925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3" name="Group 49"/>
          <p:cNvGrpSpPr/>
          <p:nvPr/>
        </p:nvGrpSpPr>
        <p:grpSpPr bwMode="auto">
          <a:xfrm>
            <a:off x="6299200" y="5130800"/>
            <a:ext cx="360363" cy="746125"/>
            <a:chOff x="1519" y="164"/>
            <a:chExt cx="227" cy="470"/>
          </a:xfrm>
        </p:grpSpPr>
        <p:sp>
          <p:nvSpPr>
            <p:cNvPr id="66597" name="Rectangle 5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6598" name="Text Box 5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296436" name="Line 52"/>
          <p:cNvSpPr>
            <a:spLocks noChangeShapeType="1"/>
          </p:cNvSpPr>
          <p:nvPr/>
        </p:nvSpPr>
        <p:spPr bwMode="auto">
          <a:xfrm flipV="1">
            <a:off x="536416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7" name="Oval 53"/>
          <p:cNvSpPr>
            <a:spLocks noChangeArrowheads="1"/>
          </p:cNvSpPr>
          <p:nvPr/>
        </p:nvSpPr>
        <p:spPr bwMode="auto">
          <a:xfrm>
            <a:off x="565150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38" name="Line 54"/>
          <p:cNvSpPr>
            <a:spLocks noChangeShapeType="1"/>
          </p:cNvSpPr>
          <p:nvPr/>
        </p:nvSpPr>
        <p:spPr bwMode="auto">
          <a:xfrm flipH="1" flipV="1">
            <a:off x="608330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9" name="Oval 55"/>
          <p:cNvSpPr>
            <a:spLocks noChangeArrowheads="1"/>
          </p:cNvSpPr>
          <p:nvPr/>
        </p:nvSpPr>
        <p:spPr bwMode="auto">
          <a:xfrm>
            <a:off x="5580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40" name="Line 56"/>
          <p:cNvSpPr>
            <a:spLocks noChangeShapeType="1"/>
          </p:cNvSpPr>
          <p:nvPr/>
        </p:nvSpPr>
        <p:spPr bwMode="auto">
          <a:xfrm flipV="1">
            <a:off x="3130550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41" name="Oval 57"/>
          <p:cNvSpPr>
            <a:spLocks noChangeArrowheads="1"/>
          </p:cNvSpPr>
          <p:nvPr/>
        </p:nvSpPr>
        <p:spPr bwMode="auto">
          <a:xfrm>
            <a:off x="4283075" y="3762375"/>
            <a:ext cx="504825" cy="504825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27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6442" name="Line 58"/>
          <p:cNvSpPr>
            <a:spLocks noChangeShapeType="1"/>
          </p:cNvSpPr>
          <p:nvPr/>
        </p:nvSpPr>
        <p:spPr bwMode="auto">
          <a:xfrm flipH="1" flipV="1">
            <a:off x="4714875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0"/>
                            </p:stCondLst>
                            <p:childTnLst>
                              <p:par>
                                <p:cTn id="23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"/>
                            </p:stCondLst>
                            <p:childTnLst>
                              <p:par>
                                <p:cTn id="2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12" grpId="0" animBg="1"/>
      <p:bldP spid="1296413" grpId="0" animBg="1"/>
      <p:bldP spid="1296414" grpId="0" animBg="1"/>
      <p:bldP spid="1296415" grpId="0" animBg="1"/>
      <p:bldP spid="1296415" grpId="1" animBg="1"/>
      <p:bldP spid="1296422" grpId="0" animBg="1"/>
      <p:bldP spid="1296423" grpId="0" animBg="1"/>
      <p:bldP spid="1296424" grpId="0" animBg="1"/>
      <p:bldP spid="1296425" grpId="0" animBg="1"/>
      <p:bldP spid="1296425" grpId="1" animBg="1"/>
      <p:bldP spid="1296429" grpId="0" animBg="1"/>
      <p:bldP spid="1296430" grpId="0" animBg="1"/>
      <p:bldP spid="1296431" grpId="0" animBg="1"/>
      <p:bldP spid="1296432" grpId="0" animBg="1"/>
      <p:bldP spid="1296432" grpId="1" animBg="1"/>
      <p:bldP spid="1296436" grpId="0" animBg="1"/>
      <p:bldP spid="1296437" grpId="0" animBg="1"/>
      <p:bldP spid="1296438" grpId="0" animBg="1"/>
      <p:bldP spid="1296439" grpId="0" animBg="1"/>
      <p:bldP spid="1296439" grpId="1" animBg="1"/>
      <p:bldP spid="1296440" grpId="0" animBg="1"/>
      <p:bldP spid="1296441" grpId="0" animBg="1"/>
      <p:bldP spid="12964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ACA6ECB-E4A3-4D7B-9A1E-76D34E7A804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E6537F6-A179-4EC4-86D6-F91D3FE911B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00025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class 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Huffman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friend BinaryTree&lt;int&gt; HuffmanTree(T [], int);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operator T () const {return weight;}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BinaryTree&lt;int&gt;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};//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9-16Huffman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01D38ED-576A-41DC-B437-D0211FCE5BE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BAE9A29-EF6D-4B89-B5F8-B0615F1A51F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88913"/>
            <a:ext cx="8785225" cy="6480175"/>
          </a:xfrm>
          <a:solidFill>
            <a:srgbClr val="CCECFF"/>
          </a:solidFill>
          <a:ln>
            <a:solidFill>
              <a:schemeClr val="folHlink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BinaryTree&lt;int&gt;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(T a[], int n)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根据权重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a[1:n]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构造霍夫曼树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创建一个单节点树的数组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Huffman&lt;T&gt;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new Huffman&lt;T&gt; [n+1];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BinaryTree&lt;int&gt; z, zero;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(int i = 1; i &lt;= n; i++)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z.MakeTree(i, zero, zero);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w[i].weight = a[i];  w[i].tree = z;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把数组变成一个最小堆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MinHeap&lt;Huffman&lt;T&gt; &gt; H(1);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H.Initialize(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,n,n);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将堆中的树不断合并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Huffman&lt;T&gt; x, y;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 = 1; i &lt; n; i++)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H.DeleteMin(x);  H.DeleteMin(y);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z.MakeTree(0, x.tree, y.tree);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x.weight += y.weight; x.tree = z;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H.Insert(x);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5292725" y="4510088"/>
            <a:ext cx="3671888" cy="2159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H.DeleteMin(x); // </a:t>
            </a:r>
            <a:r>
              <a:rPr lang="zh-CN" altLang="en-US" sz="2000">
                <a:latin typeface="Times New Roman" panose="02020603050405020304" pitchFamily="18" charset="0"/>
              </a:rPr>
              <a:t>最后的树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H.Deactivate();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delete [] w;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return x.tree;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} //</a:t>
            </a:r>
            <a:r>
              <a:rPr lang="zh-CN" altLang="en-US" sz="2000">
                <a:latin typeface="Times New Roman" panose="02020603050405020304" pitchFamily="18" charset="0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</a:rPr>
              <a:t>9-15</a:t>
            </a:r>
            <a:r>
              <a:rPr lang="zh-CN" altLang="en-US" sz="2000">
                <a:latin typeface="Times New Roman" panose="02020603050405020304" pitchFamily="18" charset="0"/>
              </a:rPr>
              <a:t>建立霍夫曼树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9639" name="AutoShape 5"/>
          <p:cNvSpPr>
            <a:spLocks noChangeArrowheads="1"/>
          </p:cNvSpPr>
          <p:nvPr/>
        </p:nvSpPr>
        <p:spPr bwMode="auto">
          <a:xfrm>
            <a:off x="5292725" y="458152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9640" name="AutoShape 6"/>
          <p:cNvSpPr>
            <a:spLocks noChangeArrowheads="1"/>
          </p:cNvSpPr>
          <p:nvPr/>
        </p:nvSpPr>
        <p:spPr bwMode="auto">
          <a:xfrm>
            <a:off x="971550" y="638175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D2E64BF-00FD-42C0-BFAC-68967A2B88F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A4C5DCE-2240-4FD5-AB66-D9251141E89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184775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Huffman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函数的复杂性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为内部数据类型时，构造和删除数组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所需时间为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，而当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为用户自定义的类时需耗时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。第一个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循环和堆的初始化需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时间。第二个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循环中，总共执行了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2(n-1)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次删除最小元素及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次插入操作，需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的时间。函数其余部分花费的时间为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。因此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Huffman Tree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函数总的时间复杂性为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444167E-8AA9-41C8-A356-81B807E10B6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94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F804B22-5C0E-4C97-A426-1940CB0AD73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640762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1: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 = 3,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如有三个权值为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1, W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2, W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3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的叶结点构造出的二叉树有如下几种可能：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1508" name="Oval 4"/>
          <p:cNvSpPr>
            <a:spLocks noChangeArrowheads="1"/>
          </p:cNvSpPr>
          <p:nvPr/>
        </p:nvSpPr>
        <p:spPr bwMode="auto">
          <a:xfrm>
            <a:off x="1211263" y="29495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09" name="Line 5"/>
          <p:cNvSpPr>
            <a:spLocks noChangeShapeType="1"/>
          </p:cNvSpPr>
          <p:nvPr/>
        </p:nvSpPr>
        <p:spPr bwMode="auto">
          <a:xfrm flipH="1">
            <a:off x="982663" y="3254375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1439863" y="3254375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1" name="Oval 7"/>
          <p:cNvSpPr>
            <a:spLocks noChangeArrowheads="1"/>
          </p:cNvSpPr>
          <p:nvPr/>
        </p:nvSpPr>
        <p:spPr bwMode="auto">
          <a:xfrm>
            <a:off x="7381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2" name="Oval 8"/>
          <p:cNvSpPr>
            <a:spLocks noChangeArrowheads="1"/>
          </p:cNvSpPr>
          <p:nvPr/>
        </p:nvSpPr>
        <p:spPr bwMode="auto">
          <a:xfrm>
            <a:off x="16525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3" name="Line 9"/>
          <p:cNvSpPr>
            <a:spLocks noChangeShapeType="1"/>
          </p:cNvSpPr>
          <p:nvPr/>
        </p:nvSpPr>
        <p:spPr bwMode="auto">
          <a:xfrm flipH="1">
            <a:off x="515938" y="3871913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4" name="Line 10"/>
          <p:cNvSpPr>
            <a:spLocks noChangeShapeType="1"/>
          </p:cNvSpPr>
          <p:nvPr/>
        </p:nvSpPr>
        <p:spPr bwMode="auto">
          <a:xfrm>
            <a:off x="973138" y="3871913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5" name="Oval 11"/>
          <p:cNvSpPr>
            <a:spLocks noChangeArrowheads="1"/>
          </p:cNvSpPr>
          <p:nvPr/>
        </p:nvSpPr>
        <p:spPr bwMode="auto">
          <a:xfrm>
            <a:off x="2714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6" name="Oval 12"/>
          <p:cNvSpPr>
            <a:spLocks noChangeArrowheads="1"/>
          </p:cNvSpPr>
          <p:nvPr/>
        </p:nvSpPr>
        <p:spPr bwMode="auto">
          <a:xfrm>
            <a:off x="11858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7" name="Text Box 13"/>
          <p:cNvSpPr txBox="1">
            <a:spLocks noChangeArrowheads="1"/>
          </p:cNvSpPr>
          <p:nvPr/>
        </p:nvSpPr>
        <p:spPr bwMode="auto">
          <a:xfrm>
            <a:off x="576263" y="41433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1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18" name="Text Box 14"/>
          <p:cNvSpPr txBox="1">
            <a:spLocks noChangeArrowheads="1"/>
          </p:cNvSpPr>
          <p:nvPr/>
        </p:nvSpPr>
        <p:spPr bwMode="auto">
          <a:xfrm>
            <a:off x="1508125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19" name="Text Box 15"/>
          <p:cNvSpPr txBox="1">
            <a:spLocks noChangeArrowheads="1"/>
          </p:cNvSpPr>
          <p:nvPr/>
        </p:nvSpPr>
        <p:spPr bwMode="auto">
          <a:xfrm>
            <a:off x="19478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3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916113" y="2940050"/>
            <a:ext cx="1728787" cy="1514475"/>
            <a:chOff x="1152" y="2080"/>
            <a:chExt cx="1089" cy="954"/>
          </a:xfrm>
        </p:grpSpPr>
        <p:sp>
          <p:nvSpPr>
            <p:cNvPr id="71766" name="Oval 17"/>
            <p:cNvSpPr>
              <a:spLocks noChangeArrowheads="1"/>
            </p:cNvSpPr>
            <p:nvPr/>
          </p:nvSpPr>
          <p:spPr bwMode="auto">
            <a:xfrm>
              <a:off x="1744" y="2080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7" name="Line 18"/>
            <p:cNvSpPr>
              <a:spLocks noChangeShapeType="1"/>
            </p:cNvSpPr>
            <p:nvPr/>
          </p:nvSpPr>
          <p:spPr bwMode="auto">
            <a:xfrm flipH="1">
              <a:off x="1600" y="2272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8" name="Line 19"/>
            <p:cNvSpPr>
              <a:spLocks noChangeShapeType="1"/>
            </p:cNvSpPr>
            <p:nvPr/>
          </p:nvSpPr>
          <p:spPr bwMode="auto">
            <a:xfrm>
              <a:off x="1888" y="2272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9" name="Oval 20"/>
            <p:cNvSpPr>
              <a:spLocks noChangeArrowheads="1"/>
            </p:cNvSpPr>
            <p:nvPr/>
          </p:nvSpPr>
          <p:spPr bwMode="auto">
            <a:xfrm>
              <a:off x="1446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0" name="Oval 21"/>
            <p:cNvSpPr>
              <a:spLocks noChangeArrowheads="1"/>
            </p:cNvSpPr>
            <p:nvPr/>
          </p:nvSpPr>
          <p:spPr bwMode="auto">
            <a:xfrm>
              <a:off x="2022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1" name="Line 22"/>
            <p:cNvSpPr>
              <a:spLocks noChangeShapeType="1"/>
            </p:cNvSpPr>
            <p:nvPr/>
          </p:nvSpPr>
          <p:spPr bwMode="auto">
            <a:xfrm flipH="1">
              <a:off x="1306" y="2661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2" name="Line 23"/>
            <p:cNvSpPr>
              <a:spLocks noChangeShapeType="1"/>
            </p:cNvSpPr>
            <p:nvPr/>
          </p:nvSpPr>
          <p:spPr bwMode="auto">
            <a:xfrm>
              <a:off x="1594" y="2661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3" name="Oval 24"/>
            <p:cNvSpPr>
              <a:spLocks noChangeArrowheads="1"/>
            </p:cNvSpPr>
            <p:nvPr/>
          </p:nvSpPr>
          <p:spPr bwMode="auto">
            <a:xfrm>
              <a:off x="1152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4" name="Oval 25"/>
            <p:cNvSpPr>
              <a:spLocks noChangeArrowheads="1"/>
            </p:cNvSpPr>
            <p:nvPr/>
          </p:nvSpPr>
          <p:spPr bwMode="auto">
            <a:xfrm>
              <a:off x="1728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01530" name="Text Box 26"/>
          <p:cNvSpPr txBox="1">
            <a:spLocks noChangeArrowheads="1"/>
          </p:cNvSpPr>
          <p:nvPr/>
        </p:nvSpPr>
        <p:spPr bwMode="auto">
          <a:xfrm>
            <a:off x="2220913" y="4133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anose="02010600030101010101" pitchFamily="2" charset="-122"/>
              </a:rPr>
              <a:t>1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31" name="Text Box 27"/>
          <p:cNvSpPr txBox="1">
            <a:spLocks noChangeArrowheads="1"/>
          </p:cNvSpPr>
          <p:nvPr/>
        </p:nvSpPr>
        <p:spPr bwMode="auto">
          <a:xfrm>
            <a:off x="3160713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anose="02010600030101010101" pitchFamily="2" charset="-122"/>
              </a:rPr>
              <a:t>3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32" name="Text Box 28"/>
          <p:cNvSpPr txBox="1">
            <a:spLocks noChangeArrowheads="1"/>
          </p:cNvSpPr>
          <p:nvPr/>
        </p:nvSpPr>
        <p:spPr bwMode="auto">
          <a:xfrm>
            <a:off x="3592513" y="3448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anose="02010600030101010101" pitchFamily="2" charset="-122"/>
              </a:rPr>
              <a:t>2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3548063" y="2924175"/>
            <a:ext cx="1728787" cy="1514475"/>
            <a:chOff x="2064" y="2112"/>
            <a:chExt cx="1089" cy="954"/>
          </a:xfrm>
        </p:grpSpPr>
        <p:sp>
          <p:nvSpPr>
            <p:cNvPr id="71757" name="Oval 30"/>
            <p:cNvSpPr>
              <a:spLocks noChangeArrowheads="1"/>
            </p:cNvSpPr>
            <p:nvPr/>
          </p:nvSpPr>
          <p:spPr bwMode="auto">
            <a:xfrm>
              <a:off x="2656" y="2112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8" name="Line 31"/>
            <p:cNvSpPr>
              <a:spLocks noChangeShapeType="1"/>
            </p:cNvSpPr>
            <p:nvPr/>
          </p:nvSpPr>
          <p:spPr bwMode="auto">
            <a:xfrm flipH="1">
              <a:off x="2512" y="2304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9" name="Line 32"/>
            <p:cNvSpPr>
              <a:spLocks noChangeShapeType="1"/>
            </p:cNvSpPr>
            <p:nvPr/>
          </p:nvSpPr>
          <p:spPr bwMode="auto">
            <a:xfrm>
              <a:off x="2800" y="2304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0" name="Oval 33"/>
            <p:cNvSpPr>
              <a:spLocks noChangeArrowheads="1"/>
            </p:cNvSpPr>
            <p:nvPr/>
          </p:nvSpPr>
          <p:spPr bwMode="auto">
            <a:xfrm>
              <a:off x="2358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1" name="Oval 34"/>
            <p:cNvSpPr>
              <a:spLocks noChangeArrowheads="1"/>
            </p:cNvSpPr>
            <p:nvPr/>
          </p:nvSpPr>
          <p:spPr bwMode="auto">
            <a:xfrm>
              <a:off x="2934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2" name="Line 35"/>
            <p:cNvSpPr>
              <a:spLocks noChangeShapeType="1"/>
            </p:cNvSpPr>
            <p:nvPr/>
          </p:nvSpPr>
          <p:spPr bwMode="auto">
            <a:xfrm flipH="1">
              <a:off x="2218" y="2693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3" name="Line 36"/>
            <p:cNvSpPr>
              <a:spLocks noChangeShapeType="1"/>
            </p:cNvSpPr>
            <p:nvPr/>
          </p:nvSpPr>
          <p:spPr bwMode="auto">
            <a:xfrm>
              <a:off x="2506" y="2693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4" name="Oval 37"/>
            <p:cNvSpPr>
              <a:spLocks noChangeArrowheads="1"/>
            </p:cNvSpPr>
            <p:nvPr/>
          </p:nvSpPr>
          <p:spPr bwMode="auto">
            <a:xfrm>
              <a:off x="2064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5" name="Oval 38"/>
            <p:cNvSpPr>
              <a:spLocks noChangeArrowheads="1"/>
            </p:cNvSpPr>
            <p:nvPr/>
          </p:nvSpPr>
          <p:spPr bwMode="auto">
            <a:xfrm>
              <a:off x="2640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01543" name="Text Box 39"/>
          <p:cNvSpPr txBox="1">
            <a:spLocks noChangeArrowheads="1"/>
          </p:cNvSpPr>
          <p:nvPr/>
        </p:nvSpPr>
        <p:spPr bwMode="auto">
          <a:xfrm>
            <a:off x="3868738" y="40671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2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44" name="Text Box 40"/>
          <p:cNvSpPr txBox="1">
            <a:spLocks noChangeArrowheads="1"/>
          </p:cNvSpPr>
          <p:nvPr/>
        </p:nvSpPr>
        <p:spPr bwMode="auto">
          <a:xfrm>
            <a:off x="4767263" y="40671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1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45" name="Text Box 41"/>
          <p:cNvSpPr txBox="1">
            <a:spLocks noChangeArrowheads="1"/>
          </p:cNvSpPr>
          <p:nvPr/>
        </p:nvSpPr>
        <p:spPr bwMode="auto">
          <a:xfrm>
            <a:off x="52244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3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5148263" y="2924175"/>
            <a:ext cx="2133600" cy="1539875"/>
            <a:chOff x="3408" y="2304"/>
            <a:chExt cx="1344" cy="970"/>
          </a:xfrm>
        </p:grpSpPr>
        <p:sp>
          <p:nvSpPr>
            <p:cNvPr id="71745" name="Oval 43"/>
            <p:cNvSpPr>
              <a:spLocks noChangeArrowheads="1"/>
            </p:cNvSpPr>
            <p:nvPr/>
          </p:nvSpPr>
          <p:spPr bwMode="auto">
            <a:xfrm>
              <a:off x="4000" y="2304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6" name="Line 44"/>
            <p:cNvSpPr>
              <a:spLocks noChangeShapeType="1"/>
            </p:cNvSpPr>
            <p:nvPr/>
          </p:nvSpPr>
          <p:spPr bwMode="auto">
            <a:xfrm flipH="1">
              <a:off x="3856" y="249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7" name="Line 45"/>
            <p:cNvSpPr>
              <a:spLocks noChangeShapeType="1"/>
            </p:cNvSpPr>
            <p:nvPr/>
          </p:nvSpPr>
          <p:spPr bwMode="auto">
            <a:xfrm>
              <a:off x="4144" y="2496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8" name="Oval 46"/>
            <p:cNvSpPr>
              <a:spLocks noChangeArrowheads="1"/>
            </p:cNvSpPr>
            <p:nvPr/>
          </p:nvSpPr>
          <p:spPr bwMode="auto">
            <a:xfrm>
              <a:off x="3702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9" name="Oval 47"/>
            <p:cNvSpPr>
              <a:spLocks noChangeArrowheads="1"/>
            </p:cNvSpPr>
            <p:nvPr/>
          </p:nvSpPr>
          <p:spPr bwMode="auto">
            <a:xfrm>
              <a:off x="4278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0" name="Line 48"/>
            <p:cNvSpPr>
              <a:spLocks noChangeShapeType="1"/>
            </p:cNvSpPr>
            <p:nvPr/>
          </p:nvSpPr>
          <p:spPr bwMode="auto">
            <a:xfrm flipH="1">
              <a:off x="3562" y="2885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1" name="Line 49"/>
            <p:cNvSpPr>
              <a:spLocks noChangeShapeType="1"/>
            </p:cNvSpPr>
            <p:nvPr/>
          </p:nvSpPr>
          <p:spPr bwMode="auto">
            <a:xfrm>
              <a:off x="3850" y="2885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2" name="Oval 50"/>
            <p:cNvSpPr>
              <a:spLocks noChangeArrowheads="1"/>
            </p:cNvSpPr>
            <p:nvPr/>
          </p:nvSpPr>
          <p:spPr bwMode="auto">
            <a:xfrm>
              <a:off x="3408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3" name="Oval 51"/>
            <p:cNvSpPr>
              <a:spLocks noChangeArrowheads="1"/>
            </p:cNvSpPr>
            <p:nvPr/>
          </p:nvSpPr>
          <p:spPr bwMode="auto">
            <a:xfrm>
              <a:off x="3984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4" name="Text Box 52"/>
            <p:cNvSpPr txBox="1">
              <a:spLocks noChangeArrowheads="1"/>
            </p:cNvSpPr>
            <p:nvPr/>
          </p:nvSpPr>
          <p:spPr bwMode="auto">
            <a:xfrm>
              <a:off x="3600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55" name="Text Box 53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56" name="Text Box 54"/>
            <p:cNvSpPr txBox="1">
              <a:spLocks noChangeArrowheads="1"/>
            </p:cNvSpPr>
            <p:nvPr/>
          </p:nvSpPr>
          <p:spPr bwMode="auto">
            <a:xfrm>
              <a:off x="4176" y="30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6748463" y="2924175"/>
            <a:ext cx="2133600" cy="1539875"/>
            <a:chOff x="3840" y="2784"/>
            <a:chExt cx="1344" cy="970"/>
          </a:xfrm>
        </p:grpSpPr>
        <p:sp>
          <p:nvSpPr>
            <p:cNvPr id="71733" name="Oval 56"/>
            <p:cNvSpPr>
              <a:spLocks noChangeArrowheads="1"/>
            </p:cNvSpPr>
            <p:nvPr/>
          </p:nvSpPr>
          <p:spPr bwMode="auto">
            <a:xfrm>
              <a:off x="4432" y="2784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4" name="Line 57"/>
            <p:cNvSpPr>
              <a:spLocks noChangeShapeType="1"/>
            </p:cNvSpPr>
            <p:nvPr/>
          </p:nvSpPr>
          <p:spPr bwMode="auto">
            <a:xfrm flipH="1">
              <a:off x="4288" y="2976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5" name="Line 58"/>
            <p:cNvSpPr>
              <a:spLocks noChangeShapeType="1"/>
            </p:cNvSpPr>
            <p:nvPr/>
          </p:nvSpPr>
          <p:spPr bwMode="auto">
            <a:xfrm>
              <a:off x="4576" y="2976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6" name="Oval 59"/>
            <p:cNvSpPr>
              <a:spLocks noChangeArrowheads="1"/>
            </p:cNvSpPr>
            <p:nvPr/>
          </p:nvSpPr>
          <p:spPr bwMode="auto">
            <a:xfrm>
              <a:off x="4134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7" name="Oval 60"/>
            <p:cNvSpPr>
              <a:spLocks noChangeArrowheads="1"/>
            </p:cNvSpPr>
            <p:nvPr/>
          </p:nvSpPr>
          <p:spPr bwMode="auto">
            <a:xfrm>
              <a:off x="4710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8" name="Line 61"/>
            <p:cNvSpPr>
              <a:spLocks noChangeShapeType="1"/>
            </p:cNvSpPr>
            <p:nvPr/>
          </p:nvSpPr>
          <p:spPr bwMode="auto">
            <a:xfrm flipH="1">
              <a:off x="3994" y="3365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9" name="Line 62"/>
            <p:cNvSpPr>
              <a:spLocks noChangeShapeType="1"/>
            </p:cNvSpPr>
            <p:nvPr/>
          </p:nvSpPr>
          <p:spPr bwMode="auto">
            <a:xfrm>
              <a:off x="4282" y="3365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0" name="Oval 63"/>
            <p:cNvSpPr>
              <a:spLocks noChangeArrowheads="1"/>
            </p:cNvSpPr>
            <p:nvPr/>
          </p:nvSpPr>
          <p:spPr bwMode="auto">
            <a:xfrm>
              <a:off x="3840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1" name="Oval 64"/>
            <p:cNvSpPr>
              <a:spLocks noChangeArrowheads="1"/>
            </p:cNvSpPr>
            <p:nvPr/>
          </p:nvSpPr>
          <p:spPr bwMode="auto">
            <a:xfrm>
              <a:off x="4416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2" name="Text Box 65"/>
            <p:cNvSpPr txBox="1">
              <a:spLocks noChangeArrowheads="1"/>
            </p:cNvSpPr>
            <p:nvPr/>
          </p:nvSpPr>
          <p:spPr bwMode="auto">
            <a:xfrm>
              <a:off x="4032" y="350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43" name="Text Box 66"/>
            <p:cNvSpPr txBox="1">
              <a:spLocks noChangeArrowheads="1"/>
            </p:cNvSpPr>
            <p:nvPr/>
          </p:nvSpPr>
          <p:spPr bwMode="auto">
            <a:xfrm>
              <a:off x="4896" y="31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44" name="Text Box 67"/>
            <p:cNvSpPr txBox="1">
              <a:spLocks noChangeArrowheads="1"/>
            </p:cNvSpPr>
            <p:nvPr/>
          </p:nvSpPr>
          <p:spPr bwMode="auto">
            <a:xfrm>
              <a:off x="460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Group 68"/>
          <p:cNvGrpSpPr/>
          <p:nvPr/>
        </p:nvGrpSpPr>
        <p:grpSpPr bwMode="auto">
          <a:xfrm>
            <a:off x="7046913" y="5057775"/>
            <a:ext cx="2133600" cy="1539875"/>
            <a:chOff x="4272" y="3168"/>
            <a:chExt cx="1344" cy="970"/>
          </a:xfrm>
        </p:grpSpPr>
        <p:sp>
          <p:nvSpPr>
            <p:cNvPr id="71721" name="Oval 69"/>
            <p:cNvSpPr>
              <a:spLocks noChangeArrowheads="1"/>
            </p:cNvSpPr>
            <p:nvPr/>
          </p:nvSpPr>
          <p:spPr bwMode="auto">
            <a:xfrm>
              <a:off x="4864" y="3168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2" name="Line 70"/>
            <p:cNvSpPr>
              <a:spLocks noChangeShapeType="1"/>
            </p:cNvSpPr>
            <p:nvPr/>
          </p:nvSpPr>
          <p:spPr bwMode="auto">
            <a:xfrm flipH="1">
              <a:off x="4720" y="3360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3" name="Line 71"/>
            <p:cNvSpPr>
              <a:spLocks noChangeShapeType="1"/>
            </p:cNvSpPr>
            <p:nvPr/>
          </p:nvSpPr>
          <p:spPr bwMode="auto">
            <a:xfrm>
              <a:off x="5008" y="3360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4" name="Oval 72"/>
            <p:cNvSpPr>
              <a:spLocks noChangeArrowheads="1"/>
            </p:cNvSpPr>
            <p:nvPr/>
          </p:nvSpPr>
          <p:spPr bwMode="auto">
            <a:xfrm>
              <a:off x="4566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5" name="Oval 73"/>
            <p:cNvSpPr>
              <a:spLocks noChangeArrowheads="1"/>
            </p:cNvSpPr>
            <p:nvPr/>
          </p:nvSpPr>
          <p:spPr bwMode="auto">
            <a:xfrm>
              <a:off x="5142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6" name="Line 74"/>
            <p:cNvSpPr>
              <a:spLocks noChangeShapeType="1"/>
            </p:cNvSpPr>
            <p:nvPr/>
          </p:nvSpPr>
          <p:spPr bwMode="auto">
            <a:xfrm flipH="1">
              <a:off x="4426" y="3749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7" name="Line 75"/>
            <p:cNvSpPr>
              <a:spLocks noChangeShapeType="1"/>
            </p:cNvSpPr>
            <p:nvPr/>
          </p:nvSpPr>
          <p:spPr bwMode="auto">
            <a:xfrm>
              <a:off x="4714" y="3749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8" name="Oval 76"/>
            <p:cNvSpPr>
              <a:spLocks noChangeArrowheads="1"/>
            </p:cNvSpPr>
            <p:nvPr/>
          </p:nvSpPr>
          <p:spPr bwMode="auto">
            <a:xfrm>
              <a:off x="4272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9" name="Oval 77"/>
            <p:cNvSpPr>
              <a:spLocks noChangeArrowheads="1"/>
            </p:cNvSpPr>
            <p:nvPr/>
          </p:nvSpPr>
          <p:spPr bwMode="auto">
            <a:xfrm>
              <a:off x="4848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0" name="Text Box 78"/>
            <p:cNvSpPr txBox="1">
              <a:spLocks noChangeArrowheads="1"/>
            </p:cNvSpPr>
            <p:nvPr/>
          </p:nvSpPr>
          <p:spPr bwMode="auto">
            <a:xfrm>
              <a:off x="4464" y="38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31" name="Text Box 79"/>
            <p:cNvSpPr txBox="1">
              <a:spLocks noChangeArrowheads="1"/>
            </p:cNvSpPr>
            <p:nvPr/>
          </p:nvSpPr>
          <p:spPr bwMode="auto">
            <a:xfrm>
              <a:off x="532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32" name="Text Box 80"/>
            <p:cNvSpPr txBox="1">
              <a:spLocks noChangeArrowheads="1"/>
            </p:cNvSpPr>
            <p:nvPr/>
          </p:nvSpPr>
          <p:spPr bwMode="auto">
            <a:xfrm>
              <a:off x="5040" y="38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301585" name="Line 81"/>
          <p:cNvSpPr>
            <a:spLocks noChangeShapeType="1"/>
          </p:cNvSpPr>
          <p:nvPr/>
        </p:nvSpPr>
        <p:spPr bwMode="auto">
          <a:xfrm flipH="1" flipV="1">
            <a:off x="1033463" y="4448175"/>
            <a:ext cx="9525" cy="493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86" name="Text Box 82"/>
          <p:cNvSpPr txBox="1">
            <a:spLocks noChangeArrowheads="1"/>
          </p:cNvSpPr>
          <p:nvPr/>
        </p:nvSpPr>
        <p:spPr bwMode="auto">
          <a:xfrm>
            <a:off x="576263" y="49815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1301587" name="Line 83"/>
          <p:cNvSpPr>
            <a:spLocks noChangeShapeType="1"/>
          </p:cNvSpPr>
          <p:nvPr/>
        </p:nvSpPr>
        <p:spPr bwMode="auto">
          <a:xfrm flipV="1">
            <a:off x="2633663" y="44481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88" name="Text Box 84"/>
          <p:cNvSpPr txBox="1">
            <a:spLocks noChangeArrowheads="1"/>
          </p:cNvSpPr>
          <p:nvPr/>
        </p:nvSpPr>
        <p:spPr bwMode="auto">
          <a:xfrm>
            <a:off x="2176463" y="49815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1301589" name="Line 85"/>
          <p:cNvSpPr>
            <a:spLocks noChangeShapeType="1"/>
          </p:cNvSpPr>
          <p:nvPr/>
        </p:nvSpPr>
        <p:spPr bwMode="auto">
          <a:xfrm flipV="1">
            <a:off x="4267200" y="4405313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0" name="Text Box 86"/>
          <p:cNvSpPr txBox="1">
            <a:spLocks noChangeArrowheads="1"/>
          </p:cNvSpPr>
          <p:nvPr/>
        </p:nvSpPr>
        <p:spPr bwMode="auto">
          <a:xfrm>
            <a:off x="3810000" y="49387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1301591" name="Line 87"/>
          <p:cNvSpPr>
            <a:spLocks noChangeShapeType="1"/>
          </p:cNvSpPr>
          <p:nvPr/>
        </p:nvSpPr>
        <p:spPr bwMode="auto">
          <a:xfrm flipV="1">
            <a:off x="5834063" y="43719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2" name="Text Box 88"/>
          <p:cNvSpPr txBox="1">
            <a:spLocks noChangeArrowheads="1"/>
          </p:cNvSpPr>
          <p:nvPr/>
        </p:nvSpPr>
        <p:spPr bwMode="auto">
          <a:xfrm>
            <a:off x="5292725" y="49418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1301593" name="Line 89"/>
          <p:cNvSpPr>
            <a:spLocks noChangeShapeType="1"/>
          </p:cNvSpPr>
          <p:nvPr/>
        </p:nvSpPr>
        <p:spPr bwMode="auto">
          <a:xfrm flipV="1">
            <a:off x="7053263" y="4371975"/>
            <a:ext cx="38100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4" name="Text Box 90"/>
          <p:cNvSpPr txBox="1">
            <a:spLocks noChangeArrowheads="1"/>
          </p:cNvSpPr>
          <p:nvPr/>
        </p:nvSpPr>
        <p:spPr bwMode="auto">
          <a:xfrm>
            <a:off x="6759575" y="49418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1301595" name="Line 91"/>
          <p:cNvSpPr>
            <a:spLocks noChangeShapeType="1"/>
          </p:cNvSpPr>
          <p:nvPr/>
        </p:nvSpPr>
        <p:spPr bwMode="auto">
          <a:xfrm flipH="1">
            <a:off x="6543675" y="6354763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6" name="Text Box 92"/>
          <p:cNvSpPr txBox="1">
            <a:spLocks noChangeArrowheads="1"/>
          </p:cNvSpPr>
          <p:nvPr/>
        </p:nvSpPr>
        <p:spPr bwMode="auto">
          <a:xfrm>
            <a:off x="5535613" y="6138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en-US" altLang="zh-CN" sz="2000">
                <a:solidFill>
                  <a:srgbClr val="990033"/>
                </a:solidFill>
                <a:latin typeface="宋体" panose="02010600030101010101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950" y="616902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霍夫曼树是否唯一？？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74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5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30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8" grpId="0" animBg="1"/>
      <p:bldP spid="1301509" grpId="0" animBg="1"/>
      <p:bldP spid="1301510" grpId="0" animBg="1"/>
      <p:bldP spid="1301511" grpId="0" animBg="1"/>
      <p:bldP spid="1301512" grpId="0" animBg="1"/>
      <p:bldP spid="1301513" grpId="0" animBg="1"/>
      <p:bldP spid="1301514" grpId="0" animBg="1"/>
      <p:bldP spid="1301515" grpId="0" animBg="1"/>
      <p:bldP spid="1301516" grpId="0" animBg="1"/>
      <p:bldP spid="1301517" grpId="0" autoUpdateAnimBg="0"/>
      <p:bldP spid="1301518" grpId="0" autoUpdateAnimBg="0"/>
      <p:bldP spid="1301519" grpId="0" autoUpdateAnimBg="0"/>
      <p:bldP spid="1301530" grpId="0" autoUpdateAnimBg="0"/>
      <p:bldP spid="1301531" grpId="0" autoUpdateAnimBg="0"/>
      <p:bldP spid="1301532" grpId="0" autoUpdateAnimBg="0"/>
      <p:bldP spid="1301543" grpId="0" autoUpdateAnimBg="0"/>
      <p:bldP spid="1301544" grpId="0" autoUpdateAnimBg="0"/>
      <p:bldP spid="1301545" grpId="0" autoUpdateAnimBg="0"/>
      <p:bldP spid="1301585" grpId="0" animBg="1"/>
      <p:bldP spid="1301586" grpId="0" autoUpdateAnimBg="0"/>
      <p:bldP spid="1301587" grpId="0" animBg="1"/>
      <p:bldP spid="1301588" grpId="0" autoUpdateAnimBg="0"/>
      <p:bldP spid="1301589" grpId="0" animBg="1"/>
      <p:bldP spid="1301590" grpId="0" autoUpdateAnimBg="0"/>
      <p:bldP spid="1301591" grpId="0" animBg="1"/>
      <p:bldP spid="1301592" grpId="0" autoUpdateAnimBg="0"/>
      <p:bldP spid="1301593" grpId="0" animBg="1"/>
      <p:bldP spid="1301594" grpId="0" autoUpdateAnimBg="0"/>
      <p:bldP spid="1301595" grpId="0" animBg="1"/>
      <p:bldP spid="1301596" grpId="0" autoUpdateAnimBg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16EC6639-9F31-4A5B-86D4-CD5A61CDE49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B511EA0-20AB-4EDD-B075-4A6840FB572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9.5.3  </a:t>
            </a:r>
            <a:r>
              <a:rPr lang="zh-CN" altLang="en-US">
                <a:ea typeface="宋体" panose="02010600030101010101" pitchFamily="2" charset="-122"/>
              </a:rPr>
              <a:t>霍夫曼编码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662113"/>
            <a:ext cx="7964487" cy="137318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练习：假设字符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在电文中出现的概率分别为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0.09, 0.07, 0.12, 0.22, 0.23, 0.27,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求出这些字符的哈夫曼编码（要求左子树根结点的权小于等于右子树根结点的权 ）。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5604" name="Text Box 4"/>
          <p:cNvSpPr txBox="1">
            <a:spLocks noChangeArrowheads="1"/>
          </p:cNvSpPr>
          <p:nvPr/>
        </p:nvSpPr>
        <p:spPr bwMode="auto">
          <a:xfrm>
            <a:off x="5156200" y="61277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anose="02010600030101010101" pitchFamily="2" charset="-122"/>
              </a:rPr>
              <a:t>b</a:t>
            </a:r>
            <a:endParaRPr kumimoji="0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1305605" name="Oval 5"/>
          <p:cNvSpPr>
            <a:spLocks noChangeArrowheads="1"/>
          </p:cNvSpPr>
          <p:nvPr/>
        </p:nvSpPr>
        <p:spPr bwMode="auto">
          <a:xfrm>
            <a:off x="5141913" y="6167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06" name="Text Box 6"/>
          <p:cNvSpPr txBox="1">
            <a:spLocks noChangeArrowheads="1"/>
          </p:cNvSpPr>
          <p:nvPr/>
        </p:nvSpPr>
        <p:spPr bwMode="auto">
          <a:xfrm>
            <a:off x="5435600" y="60325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0.7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6057900" y="6092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anose="02010600030101010101" pitchFamily="2" charset="-122"/>
              </a:rPr>
              <a:t>a</a:t>
            </a:r>
            <a:endParaRPr kumimoji="0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6056313" y="6167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09" name="Text Box 9"/>
          <p:cNvSpPr txBox="1">
            <a:spLocks noChangeArrowheads="1"/>
          </p:cNvSpPr>
          <p:nvPr/>
        </p:nvSpPr>
        <p:spPr bwMode="auto">
          <a:xfrm>
            <a:off x="6361113" y="6091238"/>
            <a:ext cx="587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0.9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368925" y="58626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>
            <a:off x="5826125" y="58626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2" name="Oval 12"/>
          <p:cNvSpPr>
            <a:spLocks noChangeArrowheads="1"/>
          </p:cNvSpPr>
          <p:nvPr/>
        </p:nvSpPr>
        <p:spPr bwMode="auto">
          <a:xfrm>
            <a:off x="5597525" y="55578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3" name="Text Box 13"/>
          <p:cNvSpPr txBox="1">
            <a:spLocks noChangeArrowheads="1"/>
          </p:cNvSpPr>
          <p:nvPr/>
        </p:nvSpPr>
        <p:spPr bwMode="auto">
          <a:xfrm>
            <a:off x="5940425" y="5516563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0.16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14" name="Text Box 14"/>
          <p:cNvSpPr txBox="1">
            <a:spLocks noChangeArrowheads="1"/>
          </p:cNvSpPr>
          <p:nvPr/>
        </p:nvSpPr>
        <p:spPr bwMode="auto">
          <a:xfrm>
            <a:off x="4775200" y="54848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anose="02010600030101010101" pitchFamily="2" charset="-122"/>
              </a:rPr>
              <a:t>c</a:t>
            </a:r>
            <a:endParaRPr kumimoji="0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1305615" name="Oval 15"/>
          <p:cNvSpPr>
            <a:spLocks noChangeArrowheads="1"/>
          </p:cNvSpPr>
          <p:nvPr/>
        </p:nvSpPr>
        <p:spPr bwMode="auto">
          <a:xfrm>
            <a:off x="4760913" y="55578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6" name="Text Box 16"/>
          <p:cNvSpPr txBox="1">
            <a:spLocks noChangeArrowheads="1"/>
          </p:cNvSpPr>
          <p:nvPr/>
        </p:nvSpPr>
        <p:spPr bwMode="auto">
          <a:xfrm>
            <a:off x="5003800" y="5516563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0.12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17" name="Line 17"/>
          <p:cNvSpPr>
            <a:spLocks noChangeShapeType="1"/>
          </p:cNvSpPr>
          <p:nvPr/>
        </p:nvSpPr>
        <p:spPr bwMode="auto">
          <a:xfrm flipH="1">
            <a:off x="4987925" y="52530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8" name="Line 18"/>
          <p:cNvSpPr>
            <a:spLocks noChangeShapeType="1"/>
          </p:cNvSpPr>
          <p:nvPr/>
        </p:nvSpPr>
        <p:spPr bwMode="auto">
          <a:xfrm>
            <a:off x="5445125" y="52530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9" name="Oval 19"/>
          <p:cNvSpPr>
            <a:spLocks noChangeArrowheads="1"/>
          </p:cNvSpPr>
          <p:nvPr/>
        </p:nvSpPr>
        <p:spPr bwMode="auto">
          <a:xfrm>
            <a:off x="5216525" y="49482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0" name="Text Box 20"/>
          <p:cNvSpPr txBox="1">
            <a:spLocks noChangeArrowheads="1"/>
          </p:cNvSpPr>
          <p:nvPr/>
        </p:nvSpPr>
        <p:spPr bwMode="auto">
          <a:xfrm>
            <a:off x="5522913" y="487203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0.28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21" name="Text Box 21"/>
          <p:cNvSpPr txBox="1">
            <a:spLocks noChangeArrowheads="1"/>
          </p:cNvSpPr>
          <p:nvPr/>
        </p:nvSpPr>
        <p:spPr bwMode="auto">
          <a:xfrm>
            <a:off x="2641600" y="49085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anose="02010600030101010101" pitchFamily="2" charset="-122"/>
              </a:rPr>
              <a:t>d</a:t>
            </a:r>
            <a:endParaRPr kumimoji="0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1305622" name="Oval 22"/>
          <p:cNvSpPr>
            <a:spLocks noChangeArrowheads="1"/>
          </p:cNvSpPr>
          <p:nvPr/>
        </p:nvSpPr>
        <p:spPr bwMode="auto">
          <a:xfrm>
            <a:off x="2627313" y="49482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3" name="Text Box 23"/>
          <p:cNvSpPr txBox="1">
            <a:spLocks noChangeArrowheads="1"/>
          </p:cNvSpPr>
          <p:nvPr/>
        </p:nvSpPr>
        <p:spPr bwMode="auto">
          <a:xfrm>
            <a:off x="2124075" y="515778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0.22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24" name="Text Box 24"/>
          <p:cNvSpPr txBox="1">
            <a:spLocks noChangeArrowheads="1"/>
          </p:cNvSpPr>
          <p:nvPr/>
        </p:nvSpPr>
        <p:spPr bwMode="auto">
          <a:xfrm>
            <a:off x="3543300" y="4873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anose="02010600030101010101" pitchFamily="2" charset="-122"/>
              </a:rPr>
              <a:t>e</a:t>
            </a:r>
            <a:endParaRPr kumimoji="0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1305625" name="Oval 25"/>
          <p:cNvSpPr>
            <a:spLocks noChangeArrowheads="1"/>
          </p:cNvSpPr>
          <p:nvPr/>
        </p:nvSpPr>
        <p:spPr bwMode="auto">
          <a:xfrm>
            <a:off x="3541713" y="49482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6" name="Text Box 26"/>
          <p:cNvSpPr txBox="1">
            <a:spLocks noChangeArrowheads="1"/>
          </p:cNvSpPr>
          <p:nvPr/>
        </p:nvSpPr>
        <p:spPr bwMode="auto">
          <a:xfrm>
            <a:off x="3779838" y="5157788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0.23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27" name="Line 27"/>
          <p:cNvSpPr>
            <a:spLocks noChangeShapeType="1"/>
          </p:cNvSpPr>
          <p:nvPr/>
        </p:nvSpPr>
        <p:spPr bwMode="auto">
          <a:xfrm flipH="1">
            <a:off x="2854325" y="46434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8" name="Line 28"/>
          <p:cNvSpPr>
            <a:spLocks noChangeShapeType="1"/>
          </p:cNvSpPr>
          <p:nvPr/>
        </p:nvSpPr>
        <p:spPr bwMode="auto">
          <a:xfrm>
            <a:off x="3348038" y="4652963"/>
            <a:ext cx="271462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9" name="Oval 29"/>
          <p:cNvSpPr>
            <a:spLocks noChangeArrowheads="1"/>
          </p:cNvSpPr>
          <p:nvPr/>
        </p:nvSpPr>
        <p:spPr bwMode="auto">
          <a:xfrm>
            <a:off x="3082925" y="43386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0" name="Text Box 30"/>
          <p:cNvSpPr txBox="1">
            <a:spLocks noChangeArrowheads="1"/>
          </p:cNvSpPr>
          <p:nvPr/>
        </p:nvSpPr>
        <p:spPr bwMode="auto">
          <a:xfrm>
            <a:off x="3389313" y="4262438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0.45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31" name="Text Box 31"/>
          <p:cNvSpPr txBox="1">
            <a:spLocks noChangeArrowheads="1"/>
          </p:cNvSpPr>
          <p:nvPr/>
        </p:nvSpPr>
        <p:spPr bwMode="auto">
          <a:xfrm>
            <a:off x="4284663" y="494188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f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32" name="Oval 32"/>
          <p:cNvSpPr>
            <a:spLocks noChangeArrowheads="1"/>
          </p:cNvSpPr>
          <p:nvPr/>
        </p:nvSpPr>
        <p:spPr bwMode="auto">
          <a:xfrm>
            <a:off x="4284663" y="4868863"/>
            <a:ext cx="358775" cy="466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305633" name="Text Box 33"/>
          <p:cNvSpPr txBox="1">
            <a:spLocks noChangeArrowheads="1"/>
          </p:cNvSpPr>
          <p:nvPr/>
        </p:nvSpPr>
        <p:spPr bwMode="auto">
          <a:xfrm>
            <a:off x="4608513" y="4872038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0.27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34" name="Line 34"/>
          <p:cNvSpPr>
            <a:spLocks noChangeShapeType="1"/>
          </p:cNvSpPr>
          <p:nvPr/>
        </p:nvSpPr>
        <p:spPr bwMode="auto">
          <a:xfrm flipH="1">
            <a:off x="4530725" y="46434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5" name="Line 35"/>
          <p:cNvSpPr>
            <a:spLocks noChangeShapeType="1"/>
          </p:cNvSpPr>
          <p:nvPr/>
        </p:nvSpPr>
        <p:spPr bwMode="auto">
          <a:xfrm>
            <a:off x="4987925" y="46434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6" name="Oval 36"/>
          <p:cNvSpPr>
            <a:spLocks noChangeArrowheads="1"/>
          </p:cNvSpPr>
          <p:nvPr/>
        </p:nvSpPr>
        <p:spPr bwMode="auto">
          <a:xfrm>
            <a:off x="4759325" y="43386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7" name="Text Box 37"/>
          <p:cNvSpPr txBox="1">
            <a:spLocks noChangeArrowheads="1"/>
          </p:cNvSpPr>
          <p:nvPr/>
        </p:nvSpPr>
        <p:spPr bwMode="auto">
          <a:xfrm>
            <a:off x="5065713" y="4262438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0.55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  <p:sp>
        <p:nvSpPr>
          <p:cNvPr id="1305638" name="Line 38"/>
          <p:cNvSpPr>
            <a:spLocks noChangeShapeType="1"/>
          </p:cNvSpPr>
          <p:nvPr/>
        </p:nvSpPr>
        <p:spPr bwMode="auto">
          <a:xfrm flipV="1">
            <a:off x="3348038" y="37893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9" name="Line 39"/>
          <p:cNvSpPr>
            <a:spLocks noChangeShapeType="1"/>
          </p:cNvSpPr>
          <p:nvPr/>
        </p:nvSpPr>
        <p:spPr bwMode="auto">
          <a:xfrm flipH="1" flipV="1">
            <a:off x="4227513" y="3805238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40" name="Oval 40"/>
          <p:cNvSpPr>
            <a:spLocks noChangeArrowheads="1"/>
          </p:cNvSpPr>
          <p:nvPr/>
        </p:nvSpPr>
        <p:spPr bwMode="auto">
          <a:xfrm>
            <a:off x="3922713" y="3500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41" name="Text Box 41"/>
          <p:cNvSpPr txBox="1">
            <a:spLocks noChangeArrowheads="1"/>
          </p:cNvSpPr>
          <p:nvPr/>
        </p:nvSpPr>
        <p:spPr bwMode="auto">
          <a:xfrm>
            <a:off x="3389313" y="37290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2" name="Text Box 42"/>
          <p:cNvSpPr txBox="1">
            <a:spLocks noChangeArrowheads="1"/>
          </p:cNvSpPr>
          <p:nvPr/>
        </p:nvSpPr>
        <p:spPr bwMode="auto">
          <a:xfrm>
            <a:off x="4532313" y="37290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3" name="Text Box 43"/>
          <p:cNvSpPr txBox="1">
            <a:spLocks noChangeArrowheads="1"/>
          </p:cNvSpPr>
          <p:nvPr/>
        </p:nvSpPr>
        <p:spPr bwMode="auto">
          <a:xfrm>
            <a:off x="2703513" y="45672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4" name="Text Box 44"/>
          <p:cNvSpPr txBox="1">
            <a:spLocks noChangeArrowheads="1"/>
          </p:cNvSpPr>
          <p:nvPr/>
        </p:nvSpPr>
        <p:spPr bwMode="auto">
          <a:xfrm>
            <a:off x="3465513" y="45672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5" name="Text Box 45"/>
          <p:cNvSpPr txBox="1">
            <a:spLocks noChangeArrowheads="1"/>
          </p:cNvSpPr>
          <p:nvPr/>
        </p:nvSpPr>
        <p:spPr bwMode="auto">
          <a:xfrm>
            <a:off x="4427538" y="45085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6" name="Text Box 46"/>
          <p:cNvSpPr txBox="1">
            <a:spLocks noChangeArrowheads="1"/>
          </p:cNvSpPr>
          <p:nvPr/>
        </p:nvSpPr>
        <p:spPr bwMode="auto">
          <a:xfrm>
            <a:off x="5076825" y="44370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7" name="Text Box 47"/>
          <p:cNvSpPr txBox="1">
            <a:spLocks noChangeArrowheads="1"/>
          </p:cNvSpPr>
          <p:nvPr/>
        </p:nvSpPr>
        <p:spPr bwMode="auto">
          <a:xfrm>
            <a:off x="4913313" y="51006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8" name="Text Box 48"/>
          <p:cNvSpPr txBox="1">
            <a:spLocks noChangeArrowheads="1"/>
          </p:cNvSpPr>
          <p:nvPr/>
        </p:nvSpPr>
        <p:spPr bwMode="auto">
          <a:xfrm>
            <a:off x="5522913" y="508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49" name="Text Box 49"/>
          <p:cNvSpPr txBox="1">
            <a:spLocks noChangeArrowheads="1"/>
          </p:cNvSpPr>
          <p:nvPr/>
        </p:nvSpPr>
        <p:spPr bwMode="auto">
          <a:xfrm>
            <a:off x="5292725" y="5734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50" name="Text Box 50"/>
          <p:cNvSpPr txBox="1">
            <a:spLocks noChangeArrowheads="1"/>
          </p:cNvSpPr>
          <p:nvPr/>
        </p:nvSpPr>
        <p:spPr bwMode="auto">
          <a:xfrm>
            <a:off x="5867400" y="5661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305651" name="Line 51"/>
          <p:cNvSpPr>
            <a:spLocks noChangeShapeType="1"/>
          </p:cNvSpPr>
          <p:nvPr/>
        </p:nvSpPr>
        <p:spPr bwMode="auto">
          <a:xfrm flipH="1">
            <a:off x="2843213" y="4652963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4" name="Line 54"/>
          <p:cNvSpPr>
            <a:spLocks noChangeShapeType="1"/>
          </p:cNvSpPr>
          <p:nvPr/>
        </p:nvSpPr>
        <p:spPr bwMode="auto">
          <a:xfrm>
            <a:off x="5003800" y="4652963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5" name="Line 55"/>
          <p:cNvSpPr>
            <a:spLocks noChangeShapeType="1"/>
          </p:cNvSpPr>
          <p:nvPr/>
        </p:nvSpPr>
        <p:spPr bwMode="auto">
          <a:xfrm flipV="1">
            <a:off x="3328988" y="38147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6" name="Line 56"/>
          <p:cNvSpPr>
            <a:spLocks noChangeShapeType="1"/>
          </p:cNvSpPr>
          <p:nvPr/>
        </p:nvSpPr>
        <p:spPr bwMode="auto">
          <a:xfrm flipH="1" flipV="1">
            <a:off x="4211638" y="37893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356100" y="33575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anose="02010600030101010101" pitchFamily="2" charset="-122"/>
              </a:rPr>
              <a:t>1</a:t>
            </a:r>
            <a:endParaRPr kumimoji="0" lang="en-US" altLang="zh-CN" sz="16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75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75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3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3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30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75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30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75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0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0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49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49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30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"/>
                            </p:stCondLst>
                            <p:childTnLst>
                              <p:par>
                                <p:cTn id="1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3" dur="500"/>
                                        <p:tgtEl>
                                          <p:spTgt spid="130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3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5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75"/>
                            </p:stCondLst>
                            <p:childTnLst>
                              <p:par>
                                <p:cTn id="1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130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75"/>
                            </p:stCondLst>
                            <p:childTnLst>
                              <p:par>
                                <p:cTn id="15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8" dur="500"/>
                                        <p:tgtEl>
                                          <p:spTgt spid="13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875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13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"/>
                            </p:stCondLst>
                            <p:childTnLst>
                              <p:par>
                                <p:cTn id="1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8" dur="500"/>
                                        <p:tgtEl>
                                          <p:spTgt spid="13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80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5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15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25"/>
                            </p:stCondLst>
                            <p:childTnLst>
                              <p:par>
                                <p:cTn id="21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2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375"/>
                            </p:stCondLst>
                            <p:childTnLst>
                              <p:par>
                                <p:cTn id="22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49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524"/>
                            </p:stCondLst>
                            <p:childTnLst>
                              <p:par>
                                <p:cTn id="24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99"/>
                            </p:stCondLst>
                            <p:childTnLst>
                              <p:par>
                                <p:cTn id="24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74"/>
                            </p:stCondLst>
                            <p:childTnLst>
                              <p:par>
                                <p:cTn id="25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749"/>
                            </p:stCondLst>
                            <p:childTnLst>
                              <p:par>
                                <p:cTn id="2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4" dur="500"/>
                                        <p:tgtEl>
                                          <p:spTgt spid="13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49"/>
                            </p:stCondLst>
                            <p:childTnLst>
                              <p:par>
                                <p:cTn id="26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8" dur="500"/>
                                        <p:tgtEl>
                                          <p:spTgt spid="130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749"/>
                            </p:stCondLst>
                            <p:childTnLst>
                              <p:par>
                                <p:cTn id="2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30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249"/>
                            </p:stCondLst>
                            <p:childTnLst>
                              <p:par>
                                <p:cTn id="2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6" dur="500"/>
                                        <p:tgtEl>
                                          <p:spTgt spid="130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4" grpId="0" autoUpdateAnimBg="0"/>
      <p:bldP spid="1305605" grpId="0" animBg="1"/>
      <p:bldP spid="1305606" grpId="0" autoUpdateAnimBg="0"/>
      <p:bldP spid="1305607" grpId="0" autoUpdateAnimBg="0"/>
      <p:bldP spid="1305608" grpId="0" animBg="1"/>
      <p:bldP spid="1305609" grpId="0" autoUpdateAnimBg="0"/>
      <p:bldP spid="1305610" grpId="0" animBg="1"/>
      <p:bldP spid="1305611" grpId="0" animBg="1"/>
      <p:bldP spid="1305612" grpId="0" animBg="1"/>
      <p:bldP spid="1305613" grpId="0" autoUpdateAnimBg="0"/>
      <p:bldP spid="1305614" grpId="0" autoUpdateAnimBg="0"/>
      <p:bldP spid="1305615" grpId="0" animBg="1"/>
      <p:bldP spid="1305616" grpId="0" autoUpdateAnimBg="0"/>
      <p:bldP spid="1305617" grpId="0" animBg="1"/>
      <p:bldP spid="1305618" grpId="0" animBg="1"/>
      <p:bldP spid="1305619" grpId="0" animBg="1"/>
      <p:bldP spid="1305620" grpId="0" autoUpdateAnimBg="0"/>
      <p:bldP spid="1305621" grpId="0" autoUpdateAnimBg="0"/>
      <p:bldP spid="1305622" grpId="0" animBg="1"/>
      <p:bldP spid="1305623" grpId="0" autoUpdateAnimBg="0"/>
      <p:bldP spid="1305624" grpId="0" autoUpdateAnimBg="0"/>
      <p:bldP spid="1305625" grpId="0" animBg="1"/>
      <p:bldP spid="1305626" grpId="0" autoUpdateAnimBg="0"/>
      <p:bldP spid="1305627" grpId="0" animBg="1"/>
      <p:bldP spid="1305628" grpId="0" animBg="1"/>
      <p:bldP spid="1305629" grpId="0" animBg="1"/>
      <p:bldP spid="1305630" grpId="0" autoUpdateAnimBg="0"/>
      <p:bldP spid="1305631" grpId="0" autoUpdateAnimBg="0"/>
      <p:bldP spid="1305632" grpId="0" animBg="1"/>
      <p:bldP spid="1305633" grpId="0" autoUpdateAnimBg="0"/>
      <p:bldP spid="1305634" grpId="0" animBg="1"/>
      <p:bldP spid="1305635" grpId="0" animBg="1"/>
      <p:bldP spid="1305636" grpId="0" animBg="1"/>
      <p:bldP spid="1305637" grpId="0" autoUpdateAnimBg="0"/>
      <p:bldP spid="1305638" grpId="0" animBg="1"/>
      <p:bldP spid="1305639" grpId="0" animBg="1"/>
      <p:bldP spid="1305640" grpId="0" animBg="1"/>
      <p:bldP spid="1305641" grpId="0" autoUpdateAnimBg="0"/>
      <p:bldP spid="1305642" grpId="0" autoUpdateAnimBg="0"/>
      <p:bldP spid="1305643" grpId="0" autoUpdateAnimBg="0"/>
      <p:bldP spid="1305644" grpId="0" autoUpdateAnimBg="0"/>
      <p:bldP spid="1305645" grpId="0" autoUpdateAnimBg="0"/>
      <p:bldP spid="1305646" grpId="0" autoUpdateAnimBg="0"/>
      <p:bldP spid="1305647" grpId="0" autoUpdateAnimBg="0"/>
      <p:bldP spid="1305648" grpId="0" autoUpdateAnimBg="0"/>
      <p:bldP spid="1305649" grpId="0" autoUpdateAnimBg="0"/>
      <p:bldP spid="1305650" grpId="0" autoUpdateAnimBg="0"/>
      <p:bldP spid="1305651" grpId="0" animBg="1"/>
      <p:bldP spid="1305654" grpId="0" animBg="1"/>
      <p:bldP spid="1305655" grpId="0" animBg="1"/>
      <p:bldP spid="1305656" grpId="0" animBg="1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63A0A358-4828-41A0-9551-D13DB84D34C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97C34B8-EC08-47E3-BE94-428300D6321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9.1	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：场景：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机器服务的收费。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每个用户每次使用机器付费相同，服务时间不同，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最小优先队列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，服务时间越少，优先提供服务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若时间相同，费用不同，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最大优先队列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，付费越多，优先服务；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银行的叫号系统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694717D-56A9-44CA-A6FA-FE02F993100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00FDBE0-F7D5-4B8A-BA47-E4CD54F99DA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9.2	Linear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631238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最大优先队列的描述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公式化描述，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插入右端，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删除时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查找优先权最大的元素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，链表类似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按照优先级排序，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删除，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；插入，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5AB186A-56C1-480A-8185-B9F85E06FA1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35680C2-3FC1-4717-B4FB-C4A33319DA6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	Heaps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386013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9.3.1  </a:t>
            </a:r>
            <a:r>
              <a:rPr lang="zh-CN" altLang="en-US" sz="36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en-US" sz="36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最大树（最小树）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每个节点的值都大于（小于）或等于其子节点（如果有的话）值的树。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注意：最大树（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max tree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）与最小树不必是二叉树。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04" name="Oval 4"/>
          <p:cNvSpPr>
            <a:spLocks noChangeArrowheads="1"/>
          </p:cNvSpPr>
          <p:nvPr/>
        </p:nvSpPr>
        <p:spPr bwMode="auto">
          <a:xfrm>
            <a:off x="6227763" y="43624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05" name="Oval 5"/>
          <p:cNvSpPr>
            <a:spLocks noChangeArrowheads="1"/>
          </p:cNvSpPr>
          <p:nvPr/>
        </p:nvSpPr>
        <p:spPr bwMode="auto">
          <a:xfrm>
            <a:off x="5580063" y="4865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06" name="Oval 6"/>
          <p:cNvSpPr>
            <a:spLocks noChangeArrowheads="1"/>
          </p:cNvSpPr>
          <p:nvPr/>
        </p:nvSpPr>
        <p:spPr bwMode="auto">
          <a:xfrm>
            <a:off x="6877050" y="4865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07" name="Oval 7"/>
          <p:cNvSpPr>
            <a:spLocks noChangeArrowheads="1"/>
          </p:cNvSpPr>
          <p:nvPr/>
        </p:nvSpPr>
        <p:spPr bwMode="auto">
          <a:xfrm>
            <a:off x="52546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08" name="Oval 8"/>
          <p:cNvSpPr>
            <a:spLocks noChangeArrowheads="1"/>
          </p:cNvSpPr>
          <p:nvPr/>
        </p:nvSpPr>
        <p:spPr bwMode="auto">
          <a:xfrm>
            <a:off x="5868988" y="55864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09" name="Oval 9"/>
          <p:cNvSpPr>
            <a:spLocks noChangeArrowheads="1"/>
          </p:cNvSpPr>
          <p:nvPr/>
        </p:nvSpPr>
        <p:spPr bwMode="auto">
          <a:xfrm>
            <a:off x="65881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10" name="Line 10"/>
          <p:cNvSpPr>
            <a:spLocks noChangeShapeType="1"/>
          </p:cNvSpPr>
          <p:nvPr/>
        </p:nvSpPr>
        <p:spPr bwMode="auto">
          <a:xfrm flipV="1">
            <a:off x="5830888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1" name="Line 11"/>
          <p:cNvSpPr>
            <a:spLocks noChangeShapeType="1"/>
          </p:cNvSpPr>
          <p:nvPr/>
        </p:nvSpPr>
        <p:spPr bwMode="auto">
          <a:xfrm flipH="1" flipV="1">
            <a:off x="6551613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2" name="Line 12"/>
          <p:cNvSpPr>
            <a:spLocks noChangeShapeType="1"/>
          </p:cNvSpPr>
          <p:nvPr/>
        </p:nvSpPr>
        <p:spPr bwMode="auto">
          <a:xfrm flipV="1">
            <a:off x="5437188" y="515461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3" name="Line 13"/>
          <p:cNvSpPr>
            <a:spLocks noChangeShapeType="1"/>
          </p:cNvSpPr>
          <p:nvPr/>
        </p:nvSpPr>
        <p:spPr bwMode="auto">
          <a:xfrm flipH="1" flipV="1">
            <a:off x="5903913" y="5154613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4" name="Line 14"/>
          <p:cNvSpPr>
            <a:spLocks noChangeShapeType="1"/>
          </p:cNvSpPr>
          <p:nvPr/>
        </p:nvSpPr>
        <p:spPr bwMode="auto">
          <a:xfrm flipV="1">
            <a:off x="6805613" y="52260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5" name="Oval 15"/>
          <p:cNvSpPr>
            <a:spLocks noChangeArrowheads="1"/>
          </p:cNvSpPr>
          <p:nvPr/>
        </p:nvSpPr>
        <p:spPr bwMode="auto">
          <a:xfrm>
            <a:off x="1368425" y="44354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16" name="Oval 16"/>
          <p:cNvSpPr>
            <a:spLocks noChangeArrowheads="1"/>
          </p:cNvSpPr>
          <p:nvPr/>
        </p:nvSpPr>
        <p:spPr bwMode="auto">
          <a:xfrm>
            <a:off x="720725" y="49387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17" name="Oval 17"/>
          <p:cNvSpPr>
            <a:spLocks noChangeArrowheads="1"/>
          </p:cNvSpPr>
          <p:nvPr/>
        </p:nvSpPr>
        <p:spPr bwMode="auto">
          <a:xfrm>
            <a:off x="2017713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18" name="Oval 18"/>
          <p:cNvSpPr>
            <a:spLocks noChangeArrowheads="1"/>
          </p:cNvSpPr>
          <p:nvPr/>
        </p:nvSpPr>
        <p:spPr bwMode="auto">
          <a:xfrm>
            <a:off x="3952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19" name="Oval 19"/>
          <p:cNvSpPr>
            <a:spLocks noChangeArrowheads="1"/>
          </p:cNvSpPr>
          <p:nvPr/>
        </p:nvSpPr>
        <p:spPr bwMode="auto">
          <a:xfrm>
            <a:off x="1009650" y="5659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20" name="Oval 20"/>
          <p:cNvSpPr>
            <a:spLocks noChangeArrowheads="1"/>
          </p:cNvSpPr>
          <p:nvPr/>
        </p:nvSpPr>
        <p:spPr bwMode="auto">
          <a:xfrm>
            <a:off x="17287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21" name="Line 21"/>
          <p:cNvSpPr>
            <a:spLocks noChangeShapeType="1"/>
          </p:cNvSpPr>
          <p:nvPr/>
        </p:nvSpPr>
        <p:spPr bwMode="auto">
          <a:xfrm flipV="1">
            <a:off x="971550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2" name="Line 22"/>
          <p:cNvSpPr>
            <a:spLocks noChangeShapeType="1"/>
          </p:cNvSpPr>
          <p:nvPr/>
        </p:nvSpPr>
        <p:spPr bwMode="auto">
          <a:xfrm flipH="1" flipV="1">
            <a:off x="1692275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3" name="Line 23"/>
          <p:cNvSpPr>
            <a:spLocks noChangeShapeType="1"/>
          </p:cNvSpPr>
          <p:nvPr/>
        </p:nvSpPr>
        <p:spPr bwMode="auto">
          <a:xfrm flipV="1">
            <a:off x="577850" y="522763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4" name="Line 24"/>
          <p:cNvSpPr>
            <a:spLocks noChangeShapeType="1"/>
          </p:cNvSpPr>
          <p:nvPr/>
        </p:nvSpPr>
        <p:spPr bwMode="auto">
          <a:xfrm flipH="1" flipV="1">
            <a:off x="1044575" y="522763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5" name="Line 25"/>
          <p:cNvSpPr>
            <a:spLocks noChangeShapeType="1"/>
          </p:cNvSpPr>
          <p:nvPr/>
        </p:nvSpPr>
        <p:spPr bwMode="auto">
          <a:xfrm flipV="1">
            <a:off x="194627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6" name="Oval 26"/>
          <p:cNvSpPr>
            <a:spLocks noChangeArrowheads="1"/>
          </p:cNvSpPr>
          <p:nvPr/>
        </p:nvSpPr>
        <p:spPr bwMode="auto">
          <a:xfrm>
            <a:off x="28448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27" name="Oval 27"/>
          <p:cNvSpPr>
            <a:spLocks noChangeArrowheads="1"/>
          </p:cNvSpPr>
          <p:nvPr/>
        </p:nvSpPr>
        <p:spPr bwMode="auto">
          <a:xfrm>
            <a:off x="2555875" y="5662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28" name="Line 28"/>
          <p:cNvSpPr>
            <a:spLocks noChangeShapeType="1"/>
          </p:cNvSpPr>
          <p:nvPr/>
        </p:nvSpPr>
        <p:spPr bwMode="auto">
          <a:xfrm flipV="1">
            <a:off x="2773363" y="53022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9" name="Oval 29"/>
          <p:cNvSpPr>
            <a:spLocks noChangeArrowheads="1"/>
          </p:cNvSpPr>
          <p:nvPr/>
        </p:nvSpPr>
        <p:spPr bwMode="auto">
          <a:xfrm>
            <a:off x="32781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9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0" name="Line 30"/>
          <p:cNvSpPr>
            <a:spLocks noChangeShapeType="1"/>
          </p:cNvSpPr>
          <p:nvPr/>
        </p:nvSpPr>
        <p:spPr bwMode="auto">
          <a:xfrm flipV="1">
            <a:off x="3133725" y="46529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1" name="Oval 31"/>
          <p:cNvSpPr>
            <a:spLocks noChangeArrowheads="1"/>
          </p:cNvSpPr>
          <p:nvPr/>
        </p:nvSpPr>
        <p:spPr bwMode="auto">
          <a:xfrm>
            <a:off x="3779838" y="50149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2" name="Oval 32"/>
          <p:cNvSpPr>
            <a:spLocks noChangeArrowheads="1"/>
          </p:cNvSpPr>
          <p:nvPr/>
        </p:nvSpPr>
        <p:spPr bwMode="auto">
          <a:xfrm>
            <a:off x="4213225" y="43656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3" name="Line 33"/>
          <p:cNvSpPr>
            <a:spLocks noChangeShapeType="1"/>
          </p:cNvSpPr>
          <p:nvPr/>
        </p:nvSpPr>
        <p:spPr bwMode="auto">
          <a:xfrm flipV="1">
            <a:off x="4068763" y="47259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4" name="Oval 34"/>
          <p:cNvSpPr>
            <a:spLocks noChangeArrowheads="1"/>
          </p:cNvSpPr>
          <p:nvPr/>
        </p:nvSpPr>
        <p:spPr bwMode="auto">
          <a:xfrm>
            <a:off x="7523163" y="49403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5" name="Oval 35"/>
          <p:cNvSpPr>
            <a:spLocks noChangeArrowheads="1"/>
          </p:cNvSpPr>
          <p:nvPr/>
        </p:nvSpPr>
        <p:spPr bwMode="auto">
          <a:xfrm>
            <a:off x="723423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6" name="Line 36"/>
          <p:cNvSpPr>
            <a:spLocks noChangeShapeType="1"/>
          </p:cNvSpPr>
          <p:nvPr/>
        </p:nvSpPr>
        <p:spPr bwMode="auto">
          <a:xfrm flipV="1">
            <a:off x="7451725" y="53006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7" name="Oval 37"/>
          <p:cNvSpPr>
            <a:spLocks noChangeArrowheads="1"/>
          </p:cNvSpPr>
          <p:nvPr/>
        </p:nvSpPr>
        <p:spPr bwMode="auto">
          <a:xfrm>
            <a:off x="7956550" y="42910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38" name="Line 38"/>
          <p:cNvSpPr>
            <a:spLocks noChangeShapeType="1"/>
          </p:cNvSpPr>
          <p:nvPr/>
        </p:nvSpPr>
        <p:spPr bwMode="auto">
          <a:xfrm flipV="1">
            <a:off x="7812088" y="465137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9" name="Oval 39"/>
          <p:cNvSpPr>
            <a:spLocks noChangeArrowheads="1"/>
          </p:cNvSpPr>
          <p:nvPr/>
        </p:nvSpPr>
        <p:spPr bwMode="auto">
          <a:xfrm>
            <a:off x="8026400" y="55880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40" name="Oval 40"/>
          <p:cNvSpPr>
            <a:spLocks noChangeArrowheads="1"/>
          </p:cNvSpPr>
          <p:nvPr/>
        </p:nvSpPr>
        <p:spPr bwMode="auto">
          <a:xfrm>
            <a:off x="8459788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8841" name="Line 41"/>
          <p:cNvSpPr>
            <a:spLocks noChangeShapeType="1"/>
          </p:cNvSpPr>
          <p:nvPr/>
        </p:nvSpPr>
        <p:spPr bwMode="auto">
          <a:xfrm flipV="1">
            <a:off x="831532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nimBg="1"/>
      <p:bldP spid="1228805" grpId="0" animBg="1"/>
      <p:bldP spid="1228806" grpId="0" animBg="1"/>
      <p:bldP spid="1228807" grpId="0" animBg="1"/>
      <p:bldP spid="1228808" grpId="0" animBg="1"/>
      <p:bldP spid="1228809" grpId="0" animBg="1"/>
      <p:bldP spid="1228810" grpId="0" animBg="1"/>
      <p:bldP spid="1228811" grpId="0" animBg="1"/>
      <p:bldP spid="1228812" grpId="0" animBg="1"/>
      <p:bldP spid="1228813" grpId="0" animBg="1"/>
      <p:bldP spid="1228814" grpId="0" animBg="1"/>
      <p:bldP spid="1228815" grpId="0" animBg="1"/>
      <p:bldP spid="1228816" grpId="0" animBg="1"/>
      <p:bldP spid="1228817" grpId="0" animBg="1"/>
      <p:bldP spid="1228818" grpId="0" animBg="1"/>
      <p:bldP spid="1228819" grpId="0" animBg="1"/>
      <p:bldP spid="1228820" grpId="0" animBg="1"/>
      <p:bldP spid="1228821" grpId="0" animBg="1"/>
      <p:bldP spid="1228822" grpId="0" animBg="1"/>
      <p:bldP spid="1228823" grpId="0" animBg="1"/>
      <p:bldP spid="1228824" grpId="0" animBg="1"/>
      <p:bldP spid="1228825" grpId="0" animBg="1"/>
      <p:bldP spid="1228826" grpId="0" animBg="1"/>
      <p:bldP spid="1228827" grpId="0" animBg="1"/>
      <p:bldP spid="1228828" grpId="0" animBg="1"/>
      <p:bldP spid="1228829" grpId="0" animBg="1"/>
      <p:bldP spid="1228830" grpId="0" animBg="1"/>
      <p:bldP spid="1228831" grpId="0" animBg="1"/>
      <p:bldP spid="1228832" grpId="0" animBg="1"/>
      <p:bldP spid="1228833" grpId="0" animBg="1"/>
      <p:bldP spid="1228834" grpId="0" animBg="1"/>
      <p:bldP spid="1228835" grpId="0" animBg="1"/>
      <p:bldP spid="1228836" grpId="0" animBg="1"/>
      <p:bldP spid="1228837" grpId="0" animBg="1"/>
      <p:bldP spid="1228838" grpId="0" animBg="1"/>
      <p:bldP spid="1228839" grpId="0" animBg="1"/>
      <p:bldP spid="1228840" grpId="0" animBg="1"/>
      <p:bldP spid="12288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982A026-3309-496E-B02D-4F8663F5517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869BD77-640C-4044-8A29-9ADB1116AE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9.3.1 </a:t>
            </a:r>
            <a:r>
              <a:rPr lang="zh-CN" altLang="en-US">
                <a:ea typeface="宋体" panose="02010600030101010101" pitchFamily="2" charset="-122"/>
              </a:rPr>
              <a:t>定义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2113"/>
            <a:ext cx="8229600" cy="252571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最大堆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最小堆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最小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完全二叉树。</a:t>
            </a:r>
            <a:endParaRPr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公式化描述，一维数组。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个元素的堆其高度为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(n+1)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，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操作在高度复杂性内完成，为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O(log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6227763" y="4722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5580063" y="5226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6877050" y="5226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2546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5868988" y="5946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65881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5830888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H="1" flipV="1">
            <a:off x="6551613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5437188" y="551497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H="1" flipV="1">
            <a:off x="5903913" y="5514975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V="1">
            <a:off x="6805613" y="5586413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1330325" y="47244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14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0" name="Oval 16"/>
          <p:cNvSpPr>
            <a:spLocks noChangeArrowheads="1"/>
          </p:cNvSpPr>
          <p:nvPr/>
        </p:nvSpPr>
        <p:spPr bwMode="auto">
          <a:xfrm>
            <a:off x="68262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12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1" name="Oval 17"/>
          <p:cNvSpPr>
            <a:spLocks noChangeArrowheads="1"/>
          </p:cNvSpPr>
          <p:nvPr/>
        </p:nvSpPr>
        <p:spPr bwMode="auto">
          <a:xfrm>
            <a:off x="1979613" y="5227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7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2" name="Oval 18"/>
          <p:cNvSpPr>
            <a:spLocks noChangeArrowheads="1"/>
          </p:cNvSpPr>
          <p:nvPr/>
        </p:nvSpPr>
        <p:spPr bwMode="auto">
          <a:xfrm>
            <a:off x="3571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3" name="Oval 19"/>
          <p:cNvSpPr>
            <a:spLocks noChangeArrowheads="1"/>
          </p:cNvSpPr>
          <p:nvPr/>
        </p:nvSpPr>
        <p:spPr bwMode="auto">
          <a:xfrm>
            <a:off x="9715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8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4" name="Oval 20"/>
          <p:cNvSpPr>
            <a:spLocks noChangeArrowheads="1"/>
          </p:cNvSpPr>
          <p:nvPr/>
        </p:nvSpPr>
        <p:spPr bwMode="auto">
          <a:xfrm>
            <a:off x="16906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35" name="Line 21"/>
          <p:cNvSpPr>
            <a:spLocks noChangeShapeType="1"/>
          </p:cNvSpPr>
          <p:nvPr/>
        </p:nvSpPr>
        <p:spPr bwMode="auto">
          <a:xfrm flipV="1">
            <a:off x="933450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6" name="Line 22"/>
          <p:cNvSpPr>
            <a:spLocks noChangeShapeType="1"/>
          </p:cNvSpPr>
          <p:nvPr/>
        </p:nvSpPr>
        <p:spPr bwMode="auto">
          <a:xfrm flipH="1" flipV="1">
            <a:off x="1654175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7" name="Line 23"/>
          <p:cNvSpPr>
            <a:spLocks noChangeShapeType="1"/>
          </p:cNvSpPr>
          <p:nvPr/>
        </p:nvSpPr>
        <p:spPr bwMode="auto">
          <a:xfrm flipV="1">
            <a:off x="539750" y="551656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 flipH="1" flipV="1">
            <a:off x="1006475" y="5516563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9" name="Line 25"/>
          <p:cNvSpPr>
            <a:spLocks noChangeShapeType="1"/>
          </p:cNvSpPr>
          <p:nvPr/>
        </p:nvSpPr>
        <p:spPr bwMode="auto">
          <a:xfrm flipV="1">
            <a:off x="1908175" y="5588000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0" name="Oval 26"/>
          <p:cNvSpPr>
            <a:spLocks noChangeArrowheads="1"/>
          </p:cNvSpPr>
          <p:nvPr/>
        </p:nvSpPr>
        <p:spPr bwMode="auto">
          <a:xfrm>
            <a:off x="277177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6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9851" name="Oval 27"/>
          <p:cNvSpPr>
            <a:spLocks noChangeArrowheads="1"/>
          </p:cNvSpPr>
          <p:nvPr/>
        </p:nvSpPr>
        <p:spPr bwMode="auto">
          <a:xfrm>
            <a:off x="24828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42" name="Line 28"/>
          <p:cNvSpPr>
            <a:spLocks noChangeShapeType="1"/>
          </p:cNvSpPr>
          <p:nvPr/>
        </p:nvSpPr>
        <p:spPr bwMode="auto">
          <a:xfrm flipV="1">
            <a:off x="2700338" y="558800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3" name="Oval 29"/>
          <p:cNvSpPr>
            <a:spLocks noChangeArrowheads="1"/>
          </p:cNvSpPr>
          <p:nvPr/>
        </p:nvSpPr>
        <p:spPr bwMode="auto">
          <a:xfrm>
            <a:off x="3205163" y="45783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9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44" name="Line 30"/>
          <p:cNvSpPr>
            <a:spLocks noChangeShapeType="1"/>
          </p:cNvSpPr>
          <p:nvPr/>
        </p:nvSpPr>
        <p:spPr bwMode="auto">
          <a:xfrm flipV="1">
            <a:off x="3060700" y="493871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45" name="Oval 31"/>
          <p:cNvSpPr>
            <a:spLocks noChangeArrowheads="1"/>
          </p:cNvSpPr>
          <p:nvPr/>
        </p:nvSpPr>
        <p:spPr bwMode="auto">
          <a:xfrm>
            <a:off x="3708400" y="55181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25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46" name="Oval 32"/>
          <p:cNvSpPr>
            <a:spLocks noChangeArrowheads="1"/>
          </p:cNvSpPr>
          <p:nvPr/>
        </p:nvSpPr>
        <p:spPr bwMode="auto">
          <a:xfrm>
            <a:off x="4141788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30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47" name="Line 33"/>
          <p:cNvSpPr>
            <a:spLocks noChangeShapeType="1"/>
          </p:cNvSpPr>
          <p:nvPr/>
        </p:nvSpPr>
        <p:spPr bwMode="auto">
          <a:xfrm flipV="1">
            <a:off x="3997325" y="52292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8" name="Oval 34"/>
          <p:cNvSpPr>
            <a:spLocks noChangeArrowheads="1"/>
          </p:cNvSpPr>
          <p:nvPr/>
        </p:nvSpPr>
        <p:spPr bwMode="auto">
          <a:xfrm>
            <a:off x="752316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29859" name="Oval 35"/>
          <p:cNvSpPr>
            <a:spLocks noChangeArrowheads="1"/>
          </p:cNvSpPr>
          <p:nvPr/>
        </p:nvSpPr>
        <p:spPr bwMode="auto">
          <a:xfrm>
            <a:off x="7234238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50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50" name="Line 36"/>
          <p:cNvSpPr>
            <a:spLocks noChangeShapeType="1"/>
          </p:cNvSpPr>
          <p:nvPr/>
        </p:nvSpPr>
        <p:spPr bwMode="auto">
          <a:xfrm flipV="1">
            <a:off x="7451725" y="56610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61" name="Oval 37"/>
          <p:cNvSpPr>
            <a:spLocks noChangeArrowheads="1"/>
          </p:cNvSpPr>
          <p:nvPr/>
        </p:nvSpPr>
        <p:spPr bwMode="auto">
          <a:xfrm>
            <a:off x="7956550" y="46513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10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52" name="Line 38"/>
          <p:cNvSpPr>
            <a:spLocks noChangeShapeType="1"/>
          </p:cNvSpPr>
          <p:nvPr/>
        </p:nvSpPr>
        <p:spPr bwMode="auto">
          <a:xfrm flipV="1">
            <a:off x="7812088" y="501173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53" name="Oval 39"/>
          <p:cNvSpPr>
            <a:spLocks noChangeArrowheads="1"/>
          </p:cNvSpPr>
          <p:nvPr/>
        </p:nvSpPr>
        <p:spPr bwMode="auto">
          <a:xfrm>
            <a:off x="802640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21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54" name="Oval 40"/>
          <p:cNvSpPr>
            <a:spLocks noChangeArrowheads="1"/>
          </p:cNvSpPr>
          <p:nvPr/>
        </p:nvSpPr>
        <p:spPr bwMode="auto">
          <a:xfrm>
            <a:off x="8459788" y="52990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11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3355" name="Line 41"/>
          <p:cNvSpPr>
            <a:spLocks noChangeShapeType="1"/>
          </p:cNvSpPr>
          <p:nvPr/>
        </p:nvSpPr>
        <p:spPr bwMode="auto">
          <a:xfrm flipV="1">
            <a:off x="8315325" y="565943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12026</Words>
  <Application>WPS 演示</Application>
  <PresentationFormat>全屏显示(4:3)</PresentationFormat>
  <Paragraphs>1731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Wingdings</vt:lpstr>
      <vt:lpstr>Comic Sans MS</vt:lpstr>
      <vt:lpstr>Times New Roman</vt:lpstr>
      <vt:lpstr>Webdings</vt:lpstr>
      <vt:lpstr>Tahoma</vt:lpstr>
      <vt:lpstr>Symbol</vt:lpstr>
      <vt:lpstr>微软雅黑</vt:lpstr>
      <vt:lpstr>Arial Unicode MS</vt:lpstr>
      <vt:lpstr>Arial Unicode MS</vt:lpstr>
      <vt:lpstr>Math B</vt:lpstr>
      <vt:lpstr>Segoe Print</vt:lpstr>
      <vt:lpstr>Math A</vt:lpstr>
      <vt:lpstr>黑体</vt:lpstr>
      <vt:lpstr>Watermark</vt:lpstr>
      <vt:lpstr>第九章 优先级队列</vt:lpstr>
      <vt:lpstr>Chapter 9 Priority Queues</vt:lpstr>
      <vt:lpstr>Chapter 9 Priority Queues</vt:lpstr>
      <vt:lpstr>9.1	Introduction</vt:lpstr>
      <vt:lpstr>9.1	Introduction</vt:lpstr>
      <vt:lpstr>9.1	Introduction</vt:lpstr>
      <vt:lpstr>9.2	Linear Lists</vt:lpstr>
      <vt:lpstr>9.3	Heaps</vt:lpstr>
      <vt:lpstr>9.3.1 定义</vt:lpstr>
      <vt:lpstr>9.3.2  最大堆的插入</vt:lpstr>
      <vt:lpstr>9.3.3  最大堆的删除</vt:lpstr>
      <vt:lpstr>9.3.4  最大堆的初始化 </vt:lpstr>
      <vt:lpstr>9.3.4  最大堆的初始化 </vt:lpstr>
      <vt:lpstr>9.3.5  类Max Heap</vt:lpstr>
      <vt:lpstr>9.3.5  类MaxHeap</vt:lpstr>
      <vt:lpstr>9.3.5  类MaxHeap</vt:lpstr>
      <vt:lpstr>9.3.5  类MaxHeap</vt:lpstr>
      <vt:lpstr>9.3.5  类MaxHeap</vt:lpstr>
      <vt:lpstr>9.3.4  最大堆的初始化 </vt:lpstr>
      <vt:lpstr>9.4	Leftist Trees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9.4.2	最大HBLT的插入与删除</vt:lpstr>
      <vt:lpstr>9.4.4	合并两棵最大HBLT</vt:lpstr>
      <vt:lpstr>9.4.4	合并两棵最大HBLT</vt:lpstr>
      <vt:lpstr>9.4.4	合并两棵最大HBLT</vt:lpstr>
      <vt:lpstr>9.4.5	初始化最大HBLT</vt:lpstr>
      <vt:lpstr>9.4.6  类MaxHBLT</vt:lpstr>
      <vt:lpstr>9.4.6  类MaxHBLT</vt:lpstr>
      <vt:lpstr>9.4.6  类MaxHBLT</vt:lpstr>
      <vt:lpstr>9.4.6  类MaxHBLT</vt:lpstr>
      <vt:lpstr>9.4.6  类MaxHBLT</vt:lpstr>
      <vt:lpstr>9.4.6  类MaxHBLT</vt:lpstr>
      <vt:lpstr>9.5.1  堆排序</vt:lpstr>
      <vt:lpstr>9.5.1  堆排序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</vt:lpstr>
      <vt:lpstr>9.5.3  霍夫曼编码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矛盾体</cp:lastModifiedBy>
  <cp:revision>263</cp:revision>
  <dcterms:created xsi:type="dcterms:W3CDTF">2021-11-17T05:24:00Z</dcterms:created>
  <dcterms:modified xsi:type="dcterms:W3CDTF">2021-12-25T13:44:13Z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44D615C18C28427C9C9A1C90100ED275</vt:lpwstr>
  </property>
</Properties>
</file>