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4" r:id="rId9"/>
    <p:sldId id="285" r:id="rId10"/>
    <p:sldId id="286" r:id="rId11"/>
    <p:sldId id="287" r:id="rId12"/>
    <p:sldId id="288" r:id="rId13"/>
    <p:sldId id="284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B61A1E-9EDA-480D-B7B8-4B6F28920C12}" type="slidenum">
              <a:rPr lang="zh-CN" altLang="en-US">
                <a:latin typeface="Calibri" charset="0"/>
                <a:ea typeface="SimSun" pitchFamily="2" charset="-122"/>
              </a:rPr>
            </a:fld>
            <a:endParaRPr lang="zh-CN" altLang="en-US">
              <a:latin typeface="Calibri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B61A1E-9EDA-480D-B7B8-4B6F28920C12}" type="slidenum">
              <a:rPr lang="zh-CN" altLang="en-US">
                <a:latin typeface="Calibri" charset="0"/>
                <a:ea typeface="SimSun" pitchFamily="2" charset="-122"/>
              </a:rPr>
            </a:fld>
            <a:endParaRPr lang="zh-CN" altLang="en-US">
              <a:latin typeface="Calibri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779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 userDrawn="1"/>
        </p:nvSpPr>
        <p:spPr>
          <a:xfrm>
            <a:off x="0" y="6710183"/>
            <a:ext cx="12192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866604"/>
            <a:ext cx="12192000" cy="256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40172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10" name="矩形 9"/>
          <p:cNvSpPr/>
          <p:nvPr/>
        </p:nvSpPr>
        <p:spPr>
          <a:xfrm>
            <a:off x="0" y="-1"/>
            <a:ext cx="12192000" cy="4017276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4099" name="文本框 50"/>
          <p:cNvSpPr txBox="1">
            <a:spLocks noChangeArrowheads="1"/>
          </p:cNvSpPr>
          <p:nvPr/>
        </p:nvSpPr>
        <p:spPr bwMode="auto">
          <a:xfrm>
            <a:off x="4068476" y="4737963"/>
            <a:ext cx="37235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作者：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  <a:ea typeface="+mn-ea"/>
              </a:rPr>
              <a:t>jamon/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菩提</a:t>
            </a:r>
            <a:endParaRPr lang="zh-CN" altLang="en-US" sz="2400" dirty="0" smtClean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4100" name="文本框 51"/>
          <p:cNvSpPr txBox="1">
            <a:spLocks noChangeArrowheads="1"/>
          </p:cNvSpPr>
          <p:nvPr/>
        </p:nvSpPr>
        <p:spPr bwMode="auto">
          <a:xfrm>
            <a:off x="4068563" y="5408004"/>
            <a:ext cx="39989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时间：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  <a:ea typeface="+mn-ea"/>
              </a:rPr>
              <a:t>2019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年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  <a:ea typeface="+mn-ea"/>
              </a:rPr>
              <a:t>04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月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  <a:ea typeface="+mn-ea"/>
              </a:rPr>
              <a:t>19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日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等腰三角形 16"/>
          <p:cNvSpPr/>
          <p:nvPr/>
        </p:nvSpPr>
        <p:spPr>
          <a:xfrm flipV="1">
            <a:off x="5945124" y="4122093"/>
            <a:ext cx="301752" cy="15671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75" name="文本框 74"/>
          <p:cNvSpPr txBox="1"/>
          <p:nvPr/>
        </p:nvSpPr>
        <p:spPr>
          <a:xfrm>
            <a:off x="2390140" y="1238885"/>
            <a:ext cx="7874000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335" b="1" dirty="0">
                <a:solidFill>
                  <a:schemeClr val="bg1"/>
                </a:solidFill>
                <a:latin typeface="+mn-ea"/>
                <a:ea typeface="+mn-ea"/>
              </a:rPr>
              <a:t>Python</a:t>
            </a:r>
            <a:r>
              <a:rPr lang="zh-CN" altLang="en-US" sz="5335" b="1" dirty="0">
                <a:solidFill>
                  <a:schemeClr val="bg1"/>
                </a:solidFill>
                <a:latin typeface="+mn-ea"/>
                <a:ea typeface="+mn-ea"/>
              </a:rPr>
              <a:t>游戏后端架构简介</a:t>
            </a:r>
            <a:endParaRPr lang="zh-CN" altLang="en-US" sz="5335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725"/>
            <a:ext cx="6951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四、预警系统（主体表结构设计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7685" y="996315"/>
            <a:ext cx="56108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上报信息表（t_monitor_detail）:</a:t>
            </a:r>
            <a:endParaRPr lang="zh-CN" altLang="en-US"/>
          </a:p>
          <a:p>
            <a:r>
              <a:rPr lang="zh-CN" altLang="en-US"/>
              <a:t>user: varchar(32), 上报者用户名</a:t>
            </a:r>
            <a:endParaRPr lang="zh-CN" altLang="en-US"/>
          </a:p>
          <a:p>
            <a:r>
              <a:rPr lang="zh-CN" altLang="en-US"/>
              <a:t>type: int, 上报信息类型</a:t>
            </a:r>
            <a:endParaRPr lang="zh-CN" altLang="en-US"/>
          </a:p>
          <a:p>
            <a:r>
              <a:rPr lang="zh-CN" altLang="en-US"/>
              <a:t>ctime: int, 上报时间</a:t>
            </a:r>
            <a:endParaRPr lang="zh-CN" altLang="en-US"/>
          </a:p>
          <a:p>
            <a:r>
              <a:rPr lang="zh-CN" altLang="en-US"/>
              <a:t>info: dict, 信息详情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622925" y="996315"/>
            <a:ext cx="52241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预警任务配置表（t_task_config）:</a:t>
            </a:r>
            <a:endParaRPr lang="en-US"/>
          </a:p>
          <a:p>
            <a:r>
              <a:rPr lang="en-US"/>
              <a:t>task_id: int, 任务id</a:t>
            </a:r>
            <a:endParaRPr lang="en-US"/>
          </a:p>
          <a:p>
            <a:r>
              <a:rPr lang="en-US"/>
              <a:t>type: int, 任务类型</a:t>
            </a:r>
            <a:endParaRPr lang="en-US"/>
          </a:p>
          <a:p>
            <a:r>
              <a:rPr lang="en-US"/>
              <a:t>is_cycle: int, 是否周期性任务</a:t>
            </a:r>
            <a:endParaRPr lang="en-US"/>
          </a:p>
          <a:p>
            <a:r>
              <a:rPr lang="en-US"/>
              <a:t>ctime: int, 创建时间</a:t>
            </a:r>
            <a:endParaRPr lang="en-US"/>
          </a:p>
          <a:p>
            <a:r>
              <a:rPr lang="en-US"/>
              <a:t>utime: int, 最后一次更新时间</a:t>
            </a:r>
            <a:endParaRPr lang="en-US"/>
          </a:p>
          <a:p>
            <a:r>
              <a:rPr lang="en-US"/>
              <a:t>params: dict, 任务参数，如查询的时间范围等</a:t>
            </a:r>
            <a:endParaRPr lang="en-US"/>
          </a:p>
          <a:p>
            <a:r>
              <a:rPr lang="en-US"/>
              <a:t>notice: dict, 预警通知方式及通知人群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27685" y="3862070"/>
            <a:ext cx="94932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预警状态表（t_alert_info）:</a:t>
            </a:r>
            <a:endParaRPr lang="en-US"/>
          </a:p>
          <a:p>
            <a:pPr algn="l"/>
            <a:r>
              <a:rPr lang="en-US"/>
              <a:t>alert_id: char(32), 预警id，值为md5(task_id+content)</a:t>
            </a:r>
            <a:endParaRPr lang="en-US"/>
          </a:p>
          <a:p>
            <a:pPr algn="l"/>
            <a:r>
              <a:rPr lang="en-US"/>
              <a:t>task_id: int, 任务id</a:t>
            </a:r>
            <a:endParaRPr lang="en-US"/>
          </a:p>
          <a:p>
            <a:pPr algn="l"/>
            <a:r>
              <a:rPr lang="en-US"/>
              <a:t>btime: int, 任务开始执行时间</a:t>
            </a:r>
            <a:endParaRPr lang="en-US"/>
          </a:p>
          <a:p>
            <a:pPr algn="l"/>
            <a:r>
              <a:rPr lang="en-US"/>
              <a:t>etime: int, 任务执行结束时间</a:t>
            </a:r>
            <a:endParaRPr lang="en-US"/>
          </a:p>
          <a:p>
            <a:pPr algn="l"/>
            <a:r>
              <a:rPr lang="en-US"/>
              <a:t>stime: int, 当次预警有效期截止时间（及该时间内该预警不再通知）</a:t>
            </a: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866604"/>
            <a:ext cx="12192000" cy="256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40172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10" name="矩形 9"/>
          <p:cNvSpPr/>
          <p:nvPr/>
        </p:nvSpPr>
        <p:spPr>
          <a:xfrm>
            <a:off x="0" y="-1"/>
            <a:ext cx="12192000" cy="4017276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17" name="等腰三角形 16"/>
          <p:cNvSpPr/>
          <p:nvPr/>
        </p:nvSpPr>
        <p:spPr>
          <a:xfrm flipV="1">
            <a:off x="5945124" y="4122093"/>
            <a:ext cx="301752" cy="15671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75" name="文本框 74"/>
          <p:cNvSpPr txBox="1"/>
          <p:nvPr/>
        </p:nvSpPr>
        <p:spPr>
          <a:xfrm>
            <a:off x="2554110" y="1047393"/>
            <a:ext cx="75220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n-ea"/>
                <a:ea typeface="+mn-ea"/>
              </a:rPr>
              <a:t>感谢大家的聆听</a:t>
            </a:r>
            <a:endParaRPr lang="zh-CN" altLang="en-US" sz="8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3555" y="4121785"/>
            <a:ext cx="65144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 i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^_^</a:t>
            </a:r>
            <a:endParaRPr lang="en-US" altLang="zh-CN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80279" y="1330906"/>
            <a:ext cx="18415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贺汇林</a:t>
            </a:r>
            <a:endParaRPr lang="zh-CN" altLang="en-US" sz="3200" dirty="0"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5133" y="85835"/>
            <a:ext cx="4539267" cy="583565"/>
            <a:chOff x="138850" y="64376"/>
            <a:chExt cx="3404450" cy="437674"/>
          </a:xfrm>
        </p:grpSpPr>
        <p:sp>
          <p:nvSpPr>
            <p:cNvPr id="36" name="文本框 35"/>
            <p:cNvSpPr txBox="1"/>
            <p:nvPr/>
          </p:nvSpPr>
          <p:spPr>
            <a:xfrm>
              <a:off x="138850" y="64376"/>
              <a:ext cx="1579948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  <a:latin typeface="+mn-ea"/>
                  <a:ea typeface="+mn-ea"/>
                </a:rPr>
                <a:t>自我介绍</a:t>
              </a:r>
              <a:endParaRPr lang="zh-CN" altLang="en-US" sz="3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64825" y="131499"/>
              <a:ext cx="2078475" cy="31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5" dirty="0">
                  <a:solidFill>
                    <a:schemeClr val="bg1"/>
                  </a:solidFill>
                  <a:latin typeface="+mn-ea"/>
                  <a:ea typeface="+mn-ea"/>
                  <a:cs typeface="Arial" panose="020B0604020202090204" pitchFamily="34" charset="0"/>
                </a:rPr>
                <a:t>Self Introduction</a:t>
              </a:r>
              <a:endParaRPr lang="zh-CN" altLang="en-US" sz="2135" dirty="0">
                <a:solidFill>
                  <a:schemeClr val="bg1"/>
                </a:solidFill>
                <a:latin typeface="+mn-ea"/>
                <a:ea typeface="+mn-ea"/>
                <a:cs typeface="Arial" panose="020B060402020209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" y="1224915"/>
            <a:ext cx="6543040" cy="49072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056755" y="2217420"/>
            <a:ext cx="43033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个人简介：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来自安徽，</a:t>
            </a:r>
            <a:r>
              <a:rPr lang="en-US" altLang="zh-CN"/>
              <a:t>2013</a:t>
            </a:r>
            <a:r>
              <a:rPr lang="zh-CN" altLang="en-US"/>
              <a:t>年武汉大学计算机研究生毕业，</a:t>
            </a:r>
            <a:r>
              <a:rPr lang="zh-CN" altLang="en-US">
                <a:sym typeface="+mn-ea"/>
              </a:rPr>
              <a:t>精通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编程开发，</a:t>
            </a:r>
            <a:r>
              <a:rPr lang="zh-CN" altLang="en-US"/>
              <a:t>先后就职于腾讯、创新工场等大中小型互联网</a:t>
            </a:r>
            <a:r>
              <a:rPr lang="zh-CN" altLang="en-US"/>
              <a:t>公司，耕耘于电商、游戏、安全等领域，期间担任主程、架构师、项目经理等职位，拥有虚拟机杀毒、透明通道通信多项云计算安全相关发明</a:t>
            </a:r>
            <a:r>
              <a:rPr lang="zh-CN" altLang="en-US"/>
              <a:t>专利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972300" y="4994275"/>
            <a:ext cx="4631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联系方式：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en-US" altLang="zh-CN"/>
              <a:t>jamonhe(</a:t>
            </a:r>
            <a:r>
              <a:rPr lang="zh-CN" altLang="en-US"/>
              <a:t>微信号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jamonhe@foxmail.com</a:t>
            </a: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086485" y="6309995"/>
            <a:ext cx="920305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愿我们虽生而平凡 却不忘创造一个更好的世界</a:t>
            </a:r>
            <a:endParaRPr lang="zh-CN" altLang="en-US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513"/>
            <a:ext cx="3931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2787" y="1570143"/>
            <a:ext cx="7680960" cy="3274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latinLnBrk="0">
              <a:spcAft>
                <a:spcPts val="600"/>
              </a:spcAft>
              <a:buClrTx/>
              <a:buFont typeface="Wingdings" panose="05000000000000000000" charset="0"/>
              <a:buChar char="l"/>
            </a:pPr>
            <a:r>
              <a:rPr lang="en-US" altLang="zh-CN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设计方案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latinLnBrk="0">
              <a:spcAft>
                <a:spcPts val="600"/>
              </a:spcAft>
              <a:buClrTx/>
              <a:buFont typeface="Wingdings" panose="05000000000000000000" charset="0"/>
              <a:buChar char="l"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总体架构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latinLnBrk="0">
              <a:spcAft>
                <a:spcPts val="600"/>
              </a:spcAft>
              <a:buClrTx/>
              <a:buFont typeface="Wingdings" panose="05000000000000000000" charset="0"/>
              <a:buChar char="l"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web</a:t>
            </a: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服务代码架构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latinLnBrk="0">
              <a:spcAft>
                <a:spcPts val="600"/>
              </a:spcAft>
              <a:buClrTx/>
              <a:buFont typeface="Wingdings" panose="05000000000000000000" charset="0"/>
              <a:buChar char="l"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预警系统体系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513"/>
            <a:ext cx="3931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一、设计方案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2787" y="1416473"/>
            <a:ext cx="5889413" cy="1241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性能卓越</a:t>
            </a: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和高可用性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79973" y="2786380"/>
            <a:ext cx="9878060" cy="336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分布式架构（客户端到服务端所有环节避免单点问题、有效负载均衡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支持高并发写（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db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缓存，部分模块改为批量操作，减缓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DB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压力）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游戏推送机制可靠快速，无延迟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分布式代理，故障发生时自动切换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游戏服务热更新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6. DDos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防护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513"/>
            <a:ext cx="3931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一、设计方案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2787" y="1416473"/>
            <a:ext cx="5889413" cy="1241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监控运维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2193" y="2557145"/>
            <a:ext cx="9267613" cy="288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用户行为模拟（开发实现模拟大量真实用户行为机器人程序）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通知模块（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独立语音、短信、邮件通知服务模块）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游戏异常监控系统（异常出现时实时通知相关人员）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4. linux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上线操作脚本自动化，远程部署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5. ELK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体系（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引入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kafka,elasticsearch,kibana,</a:t>
            </a:r>
            <a:r>
              <a:rPr lang="zh-CN" altLang="zh-CN" sz="2400">
                <a:latin typeface="楷体" panose="02010609060101010101" charset="-122"/>
                <a:ea typeface="楷体" panose="02010609060101010101" charset="-122"/>
              </a:rPr>
              <a:t>记录分析游戏日志信息）</a:t>
            </a:r>
            <a:endParaRPr lang="zh-CN" altLang="zh-CN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513"/>
            <a:ext cx="3931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二、总体架构图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920" y="784860"/>
            <a:ext cx="9567545" cy="589089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513"/>
            <a:ext cx="3931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三、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w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eb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服务架构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779780"/>
            <a:ext cx="7192010" cy="5930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513"/>
            <a:ext cx="3931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四、预警系统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260" y="753110"/>
            <a:ext cx="9319260" cy="600837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725"/>
            <a:ext cx="6951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四、预警系统（操作流程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7685" y="1035050"/>
            <a:ext cx="5610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Client端</a:t>
            </a:r>
            <a:r>
              <a:rPr lang="zh-CN" altLang="en-US"/>
              <a:t>（各待预警的子项目）数据上报（只需1步）：</a:t>
            </a:r>
            <a:endParaRPr lang="zh-CN" altLang="en-US"/>
          </a:p>
          <a:p>
            <a:r>
              <a:rPr lang="zh-CN" altLang="en-US"/>
              <a:t>1. 在用户操作的前后调用已经封装好的日志agent上报原始操作的信息（信息格式参考后续的接口文档）；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13715" y="2244725"/>
            <a:ext cx="85871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Server端</a:t>
            </a:r>
            <a:r>
              <a:rPr lang="en-US"/>
              <a:t>（分析预警系统）：</a:t>
            </a:r>
            <a:endParaRPr lang="en-US"/>
          </a:p>
          <a:p>
            <a:r>
              <a:rPr lang="en-US"/>
              <a:t>1. 收到client发送过来的请求后，首先进行鉴权验证；</a:t>
            </a:r>
            <a:endParaRPr lang="en-US"/>
          </a:p>
          <a:p>
            <a:r>
              <a:rPr lang="en-US"/>
              <a:t>2. 验证通过后，根据类型（异常错误类和信息记录类）分类存储到不同的消息队列；</a:t>
            </a:r>
            <a:endParaRPr lang="en-US"/>
          </a:p>
          <a:p>
            <a:r>
              <a:rPr lang="en-US"/>
              <a:t>    异常错误类：上报过来的信息一般为需要进行预警通知，错误的验证逻辑由上报者自己内部判断；</a:t>
            </a:r>
            <a:endParaRPr lang="en-US"/>
          </a:p>
          <a:p>
            <a:r>
              <a:rPr lang="en-US"/>
              <a:t>    信息记录类：上报者只是上报原始记录信息，具体是否触发预警的逻辑验证由预警后台程序验证；</a:t>
            </a:r>
            <a:endParaRPr lang="en-US"/>
          </a:p>
          <a:p>
            <a:r>
              <a:rPr lang="en-US"/>
              <a:t>3. 不同类型的worker持续从对应的消息队列中获取最新消息，产生分析结果；</a:t>
            </a:r>
            <a:endParaRPr lang="en-US"/>
          </a:p>
          <a:p>
            <a:r>
              <a:rPr lang="en-US"/>
              <a:t>4. 根据分析结果决定是否调用Notice服务通知产品开发、运营人员；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27685" y="5450840"/>
            <a:ext cx="9493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*** </a:t>
            </a:r>
            <a:r>
              <a:rPr lang="en-US" b="1"/>
              <a:t>周期性任务</a:t>
            </a:r>
            <a:r>
              <a:rPr lang="en-US"/>
              <a:t>：</a:t>
            </a:r>
            <a:endParaRPr lang="en-US"/>
          </a:p>
          <a:p>
            <a:pPr algn="l"/>
            <a:r>
              <a:rPr lang="en-US"/>
              <a:t>该部分主要指预警后台周期性（天/小时/分钟）执行各种统计分析任务，对可能出现异常的分析结果进行预警；某种程度上可以很好的起到数据埋点实时预警的第二道保障作用；</a:t>
            </a: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Writer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SimSun</vt:lpstr>
      <vt:lpstr>Wingdings</vt:lpstr>
      <vt:lpstr/>
      <vt:lpstr>Arial Unicode MS</vt:lpstr>
      <vt:lpstr>Calibri Light</vt:lpstr>
      <vt:lpstr>Helvetica Neue</vt:lpstr>
      <vt:lpstr>Calibri</vt:lpstr>
      <vt:lpstr>微软雅黑</vt:lpstr>
      <vt:lpstr>HYQiHeiKW</vt:lpstr>
      <vt:lpstr>微软雅黑 Light</vt:lpstr>
      <vt:lpstr>楷体</vt:lpstr>
      <vt:lpstr>Wingdings</vt:lpstr>
      <vt:lpstr>方正正黑简体</vt:lpstr>
      <vt:lpstr>华文细黑</vt:lpstr>
      <vt:lpstr>SimSun</vt:lpstr>
      <vt:lpstr>HYShuSongErKW</vt:lpstr>
      <vt:lpstr>HYKaiTiKW</vt:lpstr>
      <vt:lpstr>Heiti SC</vt:lpstr>
      <vt:lpstr>SimSun</vt:lpstr>
      <vt:lpstr>PingFang SC</vt:lpstr>
      <vt:lpstr>Hiragino Sans GB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jamon</dc:creator>
  <cp:lastModifiedBy>jamon</cp:lastModifiedBy>
  <cp:revision>18</cp:revision>
  <dcterms:created xsi:type="dcterms:W3CDTF">2019-04-17T07:40:59Z</dcterms:created>
  <dcterms:modified xsi:type="dcterms:W3CDTF">2019-04-17T07:40:59Z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1033-1.0.0.1203</vt:lpwstr>
  </property>
</Properties>
</file>