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72" r:id="rId5"/>
    <p:sldId id="302" r:id="rId6"/>
    <p:sldId id="309" r:id="rId7"/>
    <p:sldId id="315" r:id="rId8"/>
    <p:sldId id="318" r:id="rId9"/>
    <p:sldId id="319" r:id="rId10"/>
    <p:sldId id="321" r:id="rId11"/>
    <p:sldId id="3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透明度合成 globalAlpha" id="{4C832947-2092-B242-8FF3-4D96B6007803}">
          <p14:sldIdLst>
            <p14:sldId id="272"/>
          </p14:sldIdLst>
        </p14:section>
        <p14:section name="02-路径裁剪 clip()" id="{A842C012-8CBD-4DEB-AA92-BB6C73B29210}">
          <p14:sldIdLst>
            <p14:sldId id="302"/>
          </p14:sldIdLst>
        </p14:section>
        <p14:section name="03-全局合成 globalCompositeOperation" id="{D67B6D8B-F816-411F-AFD9-E57CB8852184}">
          <p14:sldIdLst>
            <p14:sldId id="309"/>
            <p14:sldId id="315"/>
          </p14:sldIdLst>
        </p14:section>
        <p14:section name="实例" id="{017C05D9-51EE-4064-A874-466726539481}">
          <p14:sldIdLst>
            <p14:sldId id="318"/>
            <p14:sldId id="319"/>
          </p14:sldIdLst>
        </p14:section>
        <p14:section name="扩展" id="{9C11FE9C-DB5F-4FB8-8EFA-2BF4CE1440EA}">
          <p14:sldIdLst>
            <p14:sldId id="321"/>
          </p14:sldIdLst>
        </p14:section>
        <p14:section name="总结" id="{4626083C-3E9A-4813-9613-B0C5D5BF8DAC}">
          <p14:sldIdLst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51904257@qq.com" initials="1" lastIdx="1" clrIdx="0">
    <p:extLst>
      <p:ext uri="{19B8F6BF-5375-455C-9EA6-DF929625EA0E}">
        <p15:presenceInfo xmlns:p15="http://schemas.microsoft.com/office/powerpoint/2012/main" userId="02c0a5b6c54f5a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A5E3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6764" autoAdjust="0"/>
  </p:normalViewPr>
  <p:slideViewPr>
    <p:cSldViewPr snapToGrid="0">
      <p:cViewPr varScale="1">
        <p:scale>
          <a:sx n="109" d="100"/>
          <a:sy n="109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01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CN/docs/Web/API/Canvas_API/Tutorial/Composi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合成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拜年啦！→ </a:t>
            </a:r>
            <a:r>
              <a:rPr lang="en-US" altLang="zh-CN"/>
              <a:t>source-in </a:t>
            </a:r>
            <a:r>
              <a:rPr lang="zh-CN" altLang="en-US"/>
              <a:t>→ </a:t>
            </a:r>
            <a:r>
              <a:rPr lang="en-US" altLang="zh-CN"/>
              <a:t>drawImage()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2763709-294C-4285-A752-D91253B80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756" y="1216025"/>
            <a:ext cx="10138487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已绘制到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上的图像不可被修改，只能被覆盖或擦除。</a:t>
            </a:r>
          </a:p>
          <a:p>
            <a:pPr marL="0" indent="0">
              <a:buNone/>
            </a:pPr>
            <a:r>
              <a:rPr lang="zh-CN" altLang="en-US"/>
              <a:t>路局裁剪是基于路径的一种合成方式，它只能使用路径设置裁剪区域，如果是文字的话，就无效。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透明度合成和全局合成都是基于像素的操作。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47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理解合成的原理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</a:t>
            </a:r>
            <a:r>
              <a:rPr lang="zh-CN" altLang="en-US"/>
              <a:t>熟练的合成图像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透明度合成 </a:t>
            </a:r>
            <a:r>
              <a:rPr lang="en-US" altLang="zh-CN">
                <a:solidFill>
                  <a:schemeClr val="tx1"/>
                </a:solidFill>
              </a:rPr>
              <a:t>globalAlpha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路径裁剪 </a:t>
            </a:r>
            <a:r>
              <a:rPr lang="en-US" altLang="zh-CN">
                <a:solidFill>
                  <a:schemeClr val="tx1"/>
                </a:solidFill>
              </a:rPr>
              <a:t>clip()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全局合成 </a:t>
            </a:r>
            <a:r>
              <a:rPr lang="en-US" altLang="zh-CN">
                <a:solidFill>
                  <a:schemeClr val="tx1"/>
                </a:solidFill>
              </a:rPr>
              <a:t>globalCompositeOperation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什么是</a:t>
            </a:r>
            <a:r>
              <a:rPr lang="en-US" altLang="zh-CN"/>
              <a:t>globalAlpha</a:t>
            </a:r>
            <a:r>
              <a:rPr lang="zh-CN" altLang="en-US"/>
              <a:t>？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globalAlpha </a:t>
            </a:r>
            <a:r>
              <a:rPr lang="zh-CN" altLang="en-US"/>
              <a:t>就是全局对象的透明度，全局对象就是</a:t>
            </a:r>
            <a:r>
              <a:rPr lang="en-US" altLang="zh-CN"/>
              <a:t>canvas </a:t>
            </a:r>
            <a:r>
              <a:rPr lang="zh-CN" altLang="en-US"/>
              <a:t>的上下文对象。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使用方法：</a:t>
            </a:r>
            <a:r>
              <a:rPr lang="en-US" altLang="zh-CN"/>
              <a:t>ctx.globalAlpha=0.6;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CB8AF7-6BDA-46C1-B61B-B9F5E4DF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1153"/>
            <a:ext cx="4434840" cy="29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什么是路径裁剪？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路径裁剪就是在画布上设置一个路径，让我们之后绘制的图像只显示在这个路径之中。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路径裁剪的步骤：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ctx.clip()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绘制其他图形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什么是全局合成？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882"/>
            <a:ext cx="10515600" cy="5350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全局合成是</a:t>
            </a:r>
            <a:r>
              <a:rPr lang="en-US" altLang="zh-CN"/>
              <a:t>canvas </a:t>
            </a:r>
            <a:r>
              <a:rPr lang="zh-CN" altLang="en-US"/>
              <a:t>画布中的现有图像和即将绘制的图像的融合方式。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我们可以从</a:t>
            </a:r>
            <a:r>
              <a:rPr lang="zh-CN" altLang="en-US">
                <a:solidFill>
                  <a:srgbClr val="00A5E3"/>
                </a:solidFill>
              </a:rPr>
              <a:t>形状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色彩</a:t>
            </a:r>
            <a:r>
              <a:rPr lang="zh-CN" altLang="en-US"/>
              <a:t>两方面解读全局合成。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比如右图：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4949"/>
                </a:solidFill>
              </a:rPr>
              <a:t>先画一个黄色的正方形</a:t>
            </a:r>
            <a:endParaRPr lang="en-US" altLang="zh-CN">
              <a:solidFill>
                <a:srgbClr val="494949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4949"/>
                </a:solidFill>
              </a:rPr>
              <a:t>设置全局合成的属性</a:t>
            </a:r>
            <a:endParaRPr lang="en-US" altLang="zh-CN">
              <a:solidFill>
                <a:srgbClr val="494949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4949"/>
                </a:solidFill>
              </a:rPr>
              <a:t>再绘制一个绿色的圆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E8EEBC-18D3-414C-8577-652DBFF80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33" y="1637854"/>
            <a:ext cx="5764214" cy="473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7EED36-1A26-4E69-8704-3C51AAE61312}"/>
              </a:ext>
            </a:extLst>
          </p:cNvPr>
          <p:cNvSpPr/>
          <p:nvPr/>
        </p:nvSpPr>
        <p:spPr>
          <a:xfrm>
            <a:off x="9597489" y="5744118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ED7D31"/>
                </a:solidFill>
                <a:hlinkClick r:id="rId4"/>
              </a:rPr>
              <a:t>更</a:t>
            </a:r>
            <a:r>
              <a:rPr lang="zh-CN" altLang="en-US" b="1">
                <a:solidFill>
                  <a:srgbClr val="ED7D31"/>
                </a:solidFill>
                <a:hlinkClick r:id="rId4"/>
              </a:rPr>
              <a:t>多</a:t>
            </a:r>
            <a:r>
              <a:rPr lang="en-US" altLang="zh-CN" b="1">
                <a:solidFill>
                  <a:srgbClr val="ED7D31"/>
                </a:solidFill>
                <a:hlinkClick r:id="rId4"/>
              </a:rPr>
              <a:t>…</a:t>
            </a:r>
            <a:endParaRPr lang="zh-CN" altLang="en-US" b="1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全局合成的属性值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先画一个黄色的正方形，再绘制一个绿色的圆。（全局合成默认为</a:t>
            </a:r>
            <a:r>
              <a:rPr lang="en-US" altLang="zh-CN">
                <a:solidFill>
                  <a:srgbClr val="494949"/>
                </a:solidFill>
              </a:rPr>
              <a:t>source-over</a:t>
            </a:r>
            <a:r>
              <a:rPr lang="zh-CN" altLang="en-US">
                <a:solidFill>
                  <a:srgbClr val="494949"/>
                </a:solidFill>
              </a:rPr>
              <a:t>）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F963976-3F13-4F69-99CA-8E80C4F4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9150"/>
            <a:ext cx="1227731" cy="12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BFE6E61-4C07-4946-9212-115C0988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04" y="4539218"/>
            <a:ext cx="898419" cy="89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15FEE54-8ED0-44F2-BF71-0B88A147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84" y="4757596"/>
            <a:ext cx="1078100" cy="10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路径跟随的应用">
            <a:extLst>
              <a:ext uri="{FF2B5EF4-FFF2-40B4-BE49-F238E27FC236}">
                <a16:creationId xmlns:a16="http://schemas.microsoft.com/office/drawing/2014/main" id="{9186236E-F16E-43B2-8E87-7DFAEA6ECD42}"/>
              </a:ext>
            </a:extLst>
          </p:cNvPr>
          <p:cNvSpPr txBox="1"/>
          <p:nvPr/>
        </p:nvSpPr>
        <p:spPr>
          <a:xfrm>
            <a:off x="2449271" y="4757596"/>
            <a:ext cx="31995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/>
              <a:t>=</a:t>
            </a:r>
          </a:p>
        </p:txBody>
      </p:sp>
      <p:sp>
        <p:nvSpPr>
          <p:cNvPr id="13" name="路径跟随的应用">
            <a:extLst>
              <a:ext uri="{FF2B5EF4-FFF2-40B4-BE49-F238E27FC236}">
                <a16:creationId xmlns:a16="http://schemas.microsoft.com/office/drawing/2014/main" id="{8D735C0F-9C34-45B9-A802-D7B5C1A142B0}"/>
              </a:ext>
            </a:extLst>
          </p:cNvPr>
          <p:cNvSpPr txBox="1"/>
          <p:nvPr/>
        </p:nvSpPr>
        <p:spPr>
          <a:xfrm>
            <a:off x="4788076" y="4757596"/>
            <a:ext cx="31995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/>
              <a:t>+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3F6C6E-AA03-4E1F-922B-794DA09921F2}"/>
              </a:ext>
            </a:extLst>
          </p:cNvPr>
          <p:cNvSpPr/>
          <p:nvPr/>
        </p:nvSpPr>
        <p:spPr>
          <a:xfrm>
            <a:off x="838200" y="377574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494949"/>
                </a:solidFill>
              </a:rPr>
              <a:t>先画一个黄色的正方形，设置全局合成为</a:t>
            </a:r>
            <a:r>
              <a:rPr lang="en-US" altLang="zh-CN">
                <a:solidFill>
                  <a:srgbClr val="494949"/>
                </a:solidFill>
              </a:rPr>
              <a:t>destination-over</a:t>
            </a:r>
            <a:r>
              <a:rPr lang="zh-CN" altLang="en-US">
                <a:solidFill>
                  <a:srgbClr val="494949"/>
                </a:solidFill>
              </a:rPr>
              <a:t>，再绘制一个绿色的圆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2DDEAA-1FE5-4318-8D1B-F6CBD558D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46801"/>
            <a:ext cx="1238250" cy="126682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D8CD985-1D22-4995-80D9-41CB9AEA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04" y="2183838"/>
            <a:ext cx="898419" cy="89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路径跟随的应用">
            <a:extLst>
              <a:ext uri="{FF2B5EF4-FFF2-40B4-BE49-F238E27FC236}">
                <a16:creationId xmlns:a16="http://schemas.microsoft.com/office/drawing/2014/main" id="{73D30A6B-67B0-4E8B-AED8-66E237C3A951}"/>
              </a:ext>
            </a:extLst>
          </p:cNvPr>
          <p:cNvSpPr txBox="1"/>
          <p:nvPr/>
        </p:nvSpPr>
        <p:spPr>
          <a:xfrm>
            <a:off x="2449271" y="2402216"/>
            <a:ext cx="31995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/>
              <a:t>=</a:t>
            </a:r>
          </a:p>
        </p:txBody>
      </p:sp>
      <p:sp>
        <p:nvSpPr>
          <p:cNvPr id="16" name="路径跟随的应用">
            <a:extLst>
              <a:ext uri="{FF2B5EF4-FFF2-40B4-BE49-F238E27FC236}">
                <a16:creationId xmlns:a16="http://schemas.microsoft.com/office/drawing/2014/main" id="{10C99857-C2E6-4BF3-96F5-B2114B0CF5BD}"/>
              </a:ext>
            </a:extLst>
          </p:cNvPr>
          <p:cNvSpPr txBox="1"/>
          <p:nvPr/>
        </p:nvSpPr>
        <p:spPr>
          <a:xfrm>
            <a:off x="4788076" y="2402216"/>
            <a:ext cx="31995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/>
              <a:t>+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D1ED5F-43B0-47C0-9DDD-38F984FDC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6714" y="2278990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刮刮乐</a:t>
            </a: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26BC0A11-125A-41AA-B37B-19A0B506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77891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要点：</a:t>
            </a:r>
            <a:r>
              <a:rPr lang="en-US" altLang="zh-CN"/>
              <a:t>globalCompositeOperation='destination-out’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76E73-E2DD-494B-9FA4-BBD16056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5069"/>
            <a:ext cx="3905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刮刮乐绘制流程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55CEEF-B10E-4D89-906C-B48F4AACBA1F}"/>
              </a:ext>
            </a:extLst>
          </p:cNvPr>
          <p:cNvSpPr/>
          <p:nvPr/>
        </p:nvSpPr>
        <p:spPr>
          <a:xfrm>
            <a:off x="700086" y="3024105"/>
            <a:ext cx="323691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，底图：在</a:t>
            </a:r>
            <a:r>
              <a:rPr lang="en-US" altLang="zh-CN" sz="1600">
                <a:solidFill>
                  <a:schemeClr val="tx1"/>
                </a:solidFill>
              </a:rPr>
              <a:t>cb </a:t>
            </a:r>
            <a:r>
              <a:rPr lang="zh-CN" altLang="en-US" sz="1600">
                <a:solidFill>
                  <a:schemeClr val="tx1"/>
                </a:solidFill>
              </a:rPr>
              <a:t>中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E737FA-C9FE-41EA-A8A1-31D44149F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8" y="3626389"/>
            <a:ext cx="2508250" cy="11938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7C55A0D-B2B6-4829-BF51-EA261ABA579D}"/>
              </a:ext>
            </a:extLst>
          </p:cNvPr>
          <p:cNvSpPr/>
          <p:nvPr/>
        </p:nvSpPr>
        <p:spPr>
          <a:xfrm>
            <a:off x="4427429" y="3024105"/>
            <a:ext cx="3078271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，遮罩图：在</a:t>
            </a:r>
            <a:r>
              <a:rPr lang="en-US" altLang="zh-CN" sz="1600">
                <a:solidFill>
                  <a:schemeClr val="tx1"/>
                </a:solidFill>
              </a:rPr>
              <a:t>cm </a:t>
            </a:r>
            <a:r>
              <a:rPr lang="zh-CN" altLang="en-US" sz="1600">
                <a:solidFill>
                  <a:schemeClr val="tx1"/>
                </a:solidFill>
              </a:rPr>
              <a:t>中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798DAF-F9E1-44A7-8F52-AF7E35FAA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71" y="3563640"/>
            <a:ext cx="2508379" cy="119386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57012A2-78E6-4382-8E98-1EB2F655ACEA}"/>
              </a:ext>
            </a:extLst>
          </p:cNvPr>
          <p:cNvSpPr/>
          <p:nvPr/>
        </p:nvSpPr>
        <p:spPr>
          <a:xfrm>
            <a:off x="7973487" y="3024105"/>
            <a:ext cx="4015313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zh-CN" altLang="en-US" sz="1600"/>
              <a:t>手绘效果</a:t>
            </a:r>
            <a:r>
              <a:rPr lang="zh-CN" altLang="en-US" sz="1600">
                <a:solidFill>
                  <a:schemeClr val="tx1"/>
                </a:solidFill>
              </a:rPr>
              <a:t>：在</a:t>
            </a:r>
            <a:r>
              <a:rPr lang="en-US" altLang="zh-CN" sz="1600">
                <a:solidFill>
                  <a:schemeClr val="tx1"/>
                </a:solidFill>
              </a:rPr>
              <a:t>cm </a:t>
            </a:r>
            <a:r>
              <a:rPr lang="zh-CN" altLang="en-US" sz="1600">
                <a:solidFill>
                  <a:schemeClr val="tx1"/>
                </a:solidFill>
              </a:rPr>
              <a:t>中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25757AC-D7F7-484C-91B8-00C7097D6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487" y="3600891"/>
            <a:ext cx="2828520" cy="1317892"/>
          </a:xfrm>
          <a:prstGeom prst="rect">
            <a:avLst/>
          </a:prstGeom>
        </p:spPr>
      </p:pic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26BC0A11-125A-41AA-B37B-19A0B506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171821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建立两个</a:t>
            </a:r>
            <a:r>
              <a:rPr lang="en-US" altLang="zh-CN"/>
              <a:t>canvas</a:t>
            </a:r>
            <a:r>
              <a:rPr lang="zh-CN" altLang="en-US"/>
              <a:t>，分别是</a:t>
            </a:r>
            <a:r>
              <a:rPr lang="en-US" altLang="zh-CN"/>
              <a:t>cb</a:t>
            </a:r>
            <a:r>
              <a:rPr lang="zh-CN" altLang="en-US"/>
              <a:t>、</a:t>
            </a:r>
            <a:r>
              <a:rPr lang="en-US" altLang="zh-CN"/>
              <a:t>cm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cb </a:t>
            </a:r>
            <a:r>
              <a:rPr lang="zh-CN" altLang="en-US"/>
              <a:t>放置底图</a:t>
            </a:r>
            <a:endParaRPr lang="en-US" altLang="zh-CN"/>
          </a:p>
          <a:p>
            <a:r>
              <a:rPr lang="en-US" altLang="zh-CN"/>
              <a:t>cm </a:t>
            </a:r>
            <a:r>
              <a:rPr lang="zh-CN" altLang="en-US"/>
              <a:t>放置遮罩图，并在其中实现手绘效果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50126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9902</TotalTime>
  <Words>350</Words>
  <Application>Microsoft Office PowerPoint</Application>
  <PresentationFormat>宽屏</PresentationFormat>
  <Paragraphs>58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canvas 合成</vt:lpstr>
      <vt:lpstr>课堂目标</vt:lpstr>
      <vt:lpstr>知识点综述</vt:lpstr>
      <vt:lpstr>什么是globalAlpha？</vt:lpstr>
      <vt:lpstr>什么是路径裁剪？</vt:lpstr>
      <vt:lpstr>什么是全局合成？</vt:lpstr>
      <vt:lpstr>全局合成的属性值</vt:lpstr>
      <vt:lpstr>刮刮乐</vt:lpstr>
      <vt:lpstr>刮刮乐绘制流程</vt:lpstr>
      <vt:lpstr>拜年啦！→ source-in → drawImage()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391</cp:revision>
  <dcterms:created xsi:type="dcterms:W3CDTF">2019-05-19T07:46:27Z</dcterms:created>
  <dcterms:modified xsi:type="dcterms:W3CDTF">2020-01-09T12:49:53Z</dcterms:modified>
</cp:coreProperties>
</file>