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notesMasterIdLst>
    <p:notesMasterId r:id="rId31"/>
  </p:notesMasterIdLst>
  <p:sldIdLst>
    <p:sldId id="337" r:id="rId2"/>
    <p:sldId id="303" r:id="rId3"/>
    <p:sldId id="304" r:id="rId4"/>
    <p:sldId id="305" r:id="rId5"/>
    <p:sldId id="310" r:id="rId6"/>
    <p:sldId id="308" r:id="rId7"/>
    <p:sldId id="311" r:id="rId8"/>
    <p:sldId id="278" r:id="rId9"/>
    <p:sldId id="312" r:id="rId10"/>
    <p:sldId id="313" r:id="rId11"/>
    <p:sldId id="315" r:id="rId12"/>
    <p:sldId id="316" r:id="rId13"/>
    <p:sldId id="318" r:id="rId14"/>
    <p:sldId id="320" r:id="rId15"/>
    <p:sldId id="317" r:id="rId16"/>
    <p:sldId id="321" r:id="rId17"/>
    <p:sldId id="319" r:id="rId18"/>
    <p:sldId id="322" r:id="rId19"/>
    <p:sldId id="324" r:id="rId20"/>
    <p:sldId id="325" r:id="rId21"/>
    <p:sldId id="328" r:id="rId22"/>
    <p:sldId id="329" r:id="rId23"/>
    <p:sldId id="327" r:id="rId24"/>
    <p:sldId id="332" r:id="rId25"/>
    <p:sldId id="333" r:id="rId26"/>
    <p:sldId id="334" r:id="rId27"/>
    <p:sldId id="330" r:id="rId28"/>
    <p:sldId id="336" r:id="rId29"/>
    <p:sldId id="30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61ABB9-5E8B-4B10-8626-87D6D646025E}">
          <p14:sldIdLst>
            <p14:sldId id="337"/>
            <p14:sldId id="303"/>
            <p14:sldId id="304"/>
            <p14:sldId id="305"/>
            <p14:sldId id="310"/>
            <p14:sldId id="308"/>
            <p14:sldId id="311"/>
            <p14:sldId id="278"/>
            <p14:sldId id="312"/>
            <p14:sldId id="313"/>
            <p14:sldId id="315"/>
            <p14:sldId id="316"/>
            <p14:sldId id="318"/>
            <p14:sldId id="320"/>
            <p14:sldId id="317"/>
            <p14:sldId id="321"/>
            <p14:sldId id="319"/>
            <p14:sldId id="322"/>
            <p14:sldId id="324"/>
            <p14:sldId id="325"/>
            <p14:sldId id="328"/>
            <p14:sldId id="329"/>
            <p14:sldId id="327"/>
            <p14:sldId id="332"/>
            <p14:sldId id="333"/>
            <p14:sldId id="334"/>
            <p14:sldId id="330"/>
            <p14:sldId id="336"/>
            <p14:sldId id="30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E3F3"/>
    <a:srgbClr val="ED7D31"/>
    <a:srgbClr val="C0504D"/>
    <a:srgbClr val="317FAF"/>
    <a:srgbClr val="C38B00"/>
    <a:srgbClr val="84B4E0"/>
    <a:srgbClr val="FFC000"/>
    <a:srgbClr val="EB040C"/>
    <a:srgbClr val="C99000"/>
    <a:srgbClr val="646B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1308BF-A177-40C0-82B5-6746B7321E38}" v="93" dt="2020-03-02T07:38:05.1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50" autoAdjust="0"/>
    <p:restoredTop sz="88844"/>
  </p:normalViewPr>
  <p:slideViewPr>
    <p:cSldViewPr snapToGrid="0">
      <p:cViewPr varScale="1">
        <p:scale>
          <a:sx n="113" d="100"/>
          <a:sy n="113" d="100"/>
        </p:scale>
        <p:origin x="4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u Yuanchao" userId="ad78827f8dee5d25" providerId="LiveId" clId="{9E1308BF-A177-40C0-82B5-6746B7321E38}"/>
    <pc:docChg chg="undo custSel addSld delSld modSld sldOrd addSection delSection modSection">
      <pc:chgData name="Xu Yuanchao" userId="ad78827f8dee5d25" providerId="LiveId" clId="{9E1308BF-A177-40C0-82B5-6746B7321E38}" dt="2020-03-02T07:38:21.912" v="5697" actId="1076"/>
      <pc:docMkLst>
        <pc:docMk/>
      </pc:docMkLst>
      <pc:sldChg chg="modSp mod">
        <pc:chgData name="Xu Yuanchao" userId="ad78827f8dee5d25" providerId="LiveId" clId="{9E1308BF-A177-40C0-82B5-6746B7321E38}" dt="2020-03-02T04:35:23.133" v="9" actId="14100"/>
        <pc:sldMkLst>
          <pc:docMk/>
          <pc:sldMk cId="1708979186" sldId="256"/>
        </pc:sldMkLst>
        <pc:spChg chg="mod">
          <ac:chgData name="Xu Yuanchao" userId="ad78827f8dee5d25" providerId="LiveId" clId="{9E1308BF-A177-40C0-82B5-6746B7321E38}" dt="2020-03-02T04:35:23.133" v="9" actId="14100"/>
          <ac:spMkLst>
            <pc:docMk/>
            <pc:sldMk cId="1708979186" sldId="256"/>
            <ac:spMk id="2" creationId="{198A31AF-5D3D-48D2-93B4-F60A80E36343}"/>
          </ac:spMkLst>
        </pc:spChg>
        <pc:spChg chg="mod">
          <ac:chgData name="Xu Yuanchao" userId="ad78827f8dee5d25" providerId="LiveId" clId="{9E1308BF-A177-40C0-82B5-6746B7321E38}" dt="2020-03-02T04:35:11.756" v="5" actId="2711"/>
          <ac:spMkLst>
            <pc:docMk/>
            <pc:sldMk cId="1708979186" sldId="256"/>
            <ac:spMk id="3" creationId="{5EF36505-C640-4211-B77F-6E946D5A8E1B}"/>
          </ac:spMkLst>
        </pc:spChg>
      </pc:sldChg>
      <pc:sldChg chg="addSp delSp modSp add mod">
        <pc:chgData name="Xu Yuanchao" userId="ad78827f8dee5d25" providerId="LiveId" clId="{9E1308BF-A177-40C0-82B5-6746B7321E38}" dt="2020-03-02T04:49:40.203" v="156" actId="2711"/>
        <pc:sldMkLst>
          <pc:docMk/>
          <pc:sldMk cId="3559365143" sldId="257"/>
        </pc:sldMkLst>
        <pc:spChg chg="mod">
          <ac:chgData name="Xu Yuanchao" userId="ad78827f8dee5d25" providerId="LiveId" clId="{9E1308BF-A177-40C0-82B5-6746B7321E38}" dt="2020-03-02T04:49:40.203" v="156" actId="2711"/>
          <ac:spMkLst>
            <pc:docMk/>
            <pc:sldMk cId="3559365143" sldId="257"/>
            <ac:spMk id="2" creationId="{B1D2E8B5-F664-45DE-917D-0C6C7C5471A2}"/>
          </ac:spMkLst>
        </pc:spChg>
        <pc:spChg chg="add del mod">
          <ac:chgData name="Xu Yuanchao" userId="ad78827f8dee5d25" providerId="LiveId" clId="{9E1308BF-A177-40C0-82B5-6746B7321E38}" dt="2020-03-02T04:48:56.085" v="154" actId="20577"/>
          <ac:spMkLst>
            <pc:docMk/>
            <pc:sldMk cId="3559365143" sldId="257"/>
            <ac:spMk id="3" creationId="{4875E4F4-AF4E-43A6-9DFE-BCB47673F543}"/>
          </ac:spMkLst>
        </pc:spChg>
        <pc:spChg chg="add mod">
          <ac:chgData name="Xu Yuanchao" userId="ad78827f8dee5d25" providerId="LiveId" clId="{9E1308BF-A177-40C0-82B5-6746B7321E38}" dt="2020-03-02T04:48:37.808" v="146" actId="1076"/>
          <ac:spMkLst>
            <pc:docMk/>
            <pc:sldMk cId="3559365143" sldId="257"/>
            <ac:spMk id="4" creationId="{24766BB5-B7AA-4BF6-8718-BCCCAFAF4989}"/>
          </ac:spMkLst>
        </pc:spChg>
        <pc:spChg chg="add del">
          <ac:chgData name="Xu Yuanchao" userId="ad78827f8dee5d25" providerId="LiveId" clId="{9E1308BF-A177-40C0-82B5-6746B7321E38}" dt="2020-03-02T04:45:49.044" v="60"/>
          <ac:spMkLst>
            <pc:docMk/>
            <pc:sldMk cId="3559365143" sldId="257"/>
            <ac:spMk id="5" creationId="{9E1B36B2-7A5E-47B2-B27A-7842B90B5AD7}"/>
          </ac:spMkLst>
        </pc:spChg>
        <pc:picChg chg="add del mod">
          <ac:chgData name="Xu Yuanchao" userId="ad78827f8dee5d25" providerId="LiveId" clId="{9E1308BF-A177-40C0-82B5-6746B7321E38}" dt="2020-03-02T04:46:45.811" v="65"/>
          <ac:picMkLst>
            <pc:docMk/>
            <pc:sldMk cId="3559365143" sldId="257"/>
            <ac:picMk id="7" creationId="{FCEC02A4-3786-4285-B548-4C059E75E8D8}"/>
          </ac:picMkLst>
        </pc:picChg>
        <pc:picChg chg="add mod">
          <ac:chgData name="Xu Yuanchao" userId="ad78827f8dee5d25" providerId="LiveId" clId="{9E1308BF-A177-40C0-82B5-6746B7321E38}" dt="2020-03-02T04:48:33.755" v="145" actId="1076"/>
          <ac:picMkLst>
            <pc:docMk/>
            <pc:sldMk cId="3559365143" sldId="257"/>
            <ac:picMk id="9" creationId="{8E6A8C0A-F64E-441B-8A5A-3EBF84B6625C}"/>
          </ac:picMkLst>
        </pc:picChg>
      </pc:sldChg>
      <pc:sldChg chg="add del">
        <pc:chgData name="Xu Yuanchao" userId="ad78827f8dee5d25" providerId="LiveId" clId="{9E1308BF-A177-40C0-82B5-6746B7321E38}" dt="2020-03-02T04:49:45.858" v="158" actId="47"/>
        <pc:sldMkLst>
          <pc:docMk/>
          <pc:sldMk cId="2844323788" sldId="258"/>
        </pc:sldMkLst>
      </pc:sldChg>
      <pc:sldChg chg="modSp add mod">
        <pc:chgData name="Xu Yuanchao" userId="ad78827f8dee5d25" providerId="LiveId" clId="{9E1308BF-A177-40C0-82B5-6746B7321E38}" dt="2020-03-02T04:57:03.110" v="375" actId="14100"/>
        <pc:sldMkLst>
          <pc:docMk/>
          <pc:sldMk cId="3133029179" sldId="259"/>
        </pc:sldMkLst>
        <pc:spChg chg="mod">
          <ac:chgData name="Xu Yuanchao" userId="ad78827f8dee5d25" providerId="LiveId" clId="{9E1308BF-A177-40C0-82B5-6746B7321E38}" dt="2020-03-02T04:57:03.110" v="375" actId="14100"/>
          <ac:spMkLst>
            <pc:docMk/>
            <pc:sldMk cId="3133029179" sldId="259"/>
            <ac:spMk id="3" creationId="{4875E4F4-AF4E-43A6-9DFE-BCB47673F543}"/>
          </ac:spMkLst>
        </pc:spChg>
      </pc:sldChg>
      <pc:sldChg chg="modSp add del mod">
        <pc:chgData name="Xu Yuanchao" userId="ad78827f8dee5d25" providerId="LiveId" clId="{9E1308BF-A177-40C0-82B5-6746B7321E38}" dt="2020-03-02T04:57:44.915" v="409" actId="47"/>
        <pc:sldMkLst>
          <pc:docMk/>
          <pc:sldMk cId="2960064793" sldId="260"/>
        </pc:sldMkLst>
        <pc:spChg chg="mod">
          <ac:chgData name="Xu Yuanchao" userId="ad78827f8dee5d25" providerId="LiveId" clId="{9E1308BF-A177-40C0-82B5-6746B7321E38}" dt="2020-03-02T04:57:41.609" v="407" actId="20577"/>
          <ac:spMkLst>
            <pc:docMk/>
            <pc:sldMk cId="2960064793" sldId="260"/>
            <ac:spMk id="2" creationId="{6A2D090F-D452-41A4-A3A9-B37450620AED}"/>
          </ac:spMkLst>
        </pc:spChg>
      </pc:sldChg>
      <pc:sldChg chg="delSp modSp add del mod">
        <pc:chgData name="Xu Yuanchao" userId="ad78827f8dee5d25" providerId="LiveId" clId="{9E1308BF-A177-40C0-82B5-6746B7321E38}" dt="2020-03-02T05:28:40.224" v="1144" actId="47"/>
        <pc:sldMkLst>
          <pc:docMk/>
          <pc:sldMk cId="2012364541" sldId="261"/>
        </pc:sldMkLst>
        <pc:spChg chg="mod">
          <ac:chgData name="Xu Yuanchao" userId="ad78827f8dee5d25" providerId="LiveId" clId="{9E1308BF-A177-40C0-82B5-6746B7321E38}" dt="2020-03-02T04:59:05.910" v="434" actId="313"/>
          <ac:spMkLst>
            <pc:docMk/>
            <pc:sldMk cId="2012364541" sldId="261"/>
            <ac:spMk id="2" creationId="{B1D2E8B5-F664-45DE-917D-0C6C7C5471A2}"/>
          </ac:spMkLst>
        </pc:spChg>
        <pc:spChg chg="mod">
          <ac:chgData name="Xu Yuanchao" userId="ad78827f8dee5d25" providerId="LiveId" clId="{9E1308BF-A177-40C0-82B5-6746B7321E38}" dt="2020-03-02T05:17:23.925" v="1095" actId="27636"/>
          <ac:spMkLst>
            <pc:docMk/>
            <pc:sldMk cId="2012364541" sldId="261"/>
            <ac:spMk id="3" creationId="{4875E4F4-AF4E-43A6-9DFE-BCB47673F543}"/>
          </ac:spMkLst>
        </pc:spChg>
        <pc:spChg chg="del mod">
          <ac:chgData name="Xu Yuanchao" userId="ad78827f8dee5d25" providerId="LiveId" clId="{9E1308BF-A177-40C0-82B5-6746B7321E38}" dt="2020-03-02T04:59:13.407" v="437" actId="478"/>
          <ac:spMkLst>
            <pc:docMk/>
            <pc:sldMk cId="2012364541" sldId="261"/>
            <ac:spMk id="4" creationId="{24766BB5-B7AA-4BF6-8718-BCCCAFAF4989}"/>
          </ac:spMkLst>
        </pc:spChg>
        <pc:picChg chg="del">
          <ac:chgData name="Xu Yuanchao" userId="ad78827f8dee5d25" providerId="LiveId" clId="{9E1308BF-A177-40C0-82B5-6746B7321E38}" dt="2020-03-02T04:59:12.009" v="435" actId="478"/>
          <ac:picMkLst>
            <pc:docMk/>
            <pc:sldMk cId="2012364541" sldId="261"/>
            <ac:picMk id="9" creationId="{8E6A8C0A-F64E-441B-8A5A-3EBF84B6625C}"/>
          </ac:picMkLst>
        </pc:picChg>
      </pc:sldChg>
      <pc:sldChg chg="addSp delSp modSp add mod ord">
        <pc:chgData name="Xu Yuanchao" userId="ad78827f8dee5d25" providerId="LiveId" clId="{9E1308BF-A177-40C0-82B5-6746B7321E38}" dt="2020-03-02T05:29:40.497" v="1177"/>
        <pc:sldMkLst>
          <pc:docMk/>
          <pc:sldMk cId="2474596441" sldId="262"/>
        </pc:sldMkLst>
        <pc:spChg chg="mod">
          <ac:chgData name="Xu Yuanchao" userId="ad78827f8dee5d25" providerId="LiveId" clId="{9E1308BF-A177-40C0-82B5-6746B7321E38}" dt="2020-03-02T05:22:15.818" v="1140" actId="1076"/>
          <ac:spMkLst>
            <pc:docMk/>
            <pc:sldMk cId="2474596441" sldId="262"/>
            <ac:spMk id="2" creationId="{B1D2E8B5-F664-45DE-917D-0C6C7C5471A2}"/>
          </ac:spMkLst>
        </pc:spChg>
        <pc:spChg chg="mod">
          <ac:chgData name="Xu Yuanchao" userId="ad78827f8dee5d25" providerId="LiveId" clId="{9E1308BF-A177-40C0-82B5-6746B7321E38}" dt="2020-03-02T05:23:00.377" v="1142" actId="1076"/>
          <ac:spMkLst>
            <pc:docMk/>
            <pc:sldMk cId="2474596441" sldId="262"/>
            <ac:spMk id="3" creationId="{4875E4F4-AF4E-43A6-9DFE-BCB47673F543}"/>
          </ac:spMkLst>
        </pc:spChg>
        <pc:spChg chg="add del">
          <ac:chgData name="Xu Yuanchao" userId="ad78827f8dee5d25" providerId="LiveId" clId="{9E1308BF-A177-40C0-82B5-6746B7321E38}" dt="2020-03-02T05:29:40.497" v="1177"/>
          <ac:spMkLst>
            <pc:docMk/>
            <pc:sldMk cId="2474596441" sldId="262"/>
            <ac:spMk id="4" creationId="{E8EDBB15-C0A6-4ECA-8D0C-2507F23D6A6D}"/>
          </ac:spMkLst>
        </pc:spChg>
      </pc:sldChg>
      <pc:sldChg chg="addSp modSp add mod">
        <pc:chgData name="Xu Yuanchao" userId="ad78827f8dee5d25" providerId="LiveId" clId="{9E1308BF-A177-40C0-82B5-6746B7321E38}" dt="2020-03-02T05:43:12.422" v="2246" actId="20577"/>
        <pc:sldMkLst>
          <pc:docMk/>
          <pc:sldMk cId="461241763" sldId="263"/>
        </pc:sldMkLst>
        <pc:spChg chg="mod">
          <ac:chgData name="Xu Yuanchao" userId="ad78827f8dee5d25" providerId="LiveId" clId="{9E1308BF-A177-40C0-82B5-6746B7321E38}" dt="2020-03-02T05:36:18.248" v="1647" actId="20577"/>
          <ac:spMkLst>
            <pc:docMk/>
            <pc:sldMk cId="461241763" sldId="263"/>
            <ac:spMk id="2" creationId="{B1D2E8B5-F664-45DE-917D-0C6C7C5471A2}"/>
          </ac:spMkLst>
        </pc:spChg>
        <pc:spChg chg="mod">
          <ac:chgData name="Xu Yuanchao" userId="ad78827f8dee5d25" providerId="LiveId" clId="{9E1308BF-A177-40C0-82B5-6746B7321E38}" dt="2020-03-02T05:40:33.063" v="2028" actId="1076"/>
          <ac:spMkLst>
            <pc:docMk/>
            <pc:sldMk cId="461241763" sldId="263"/>
            <ac:spMk id="3" creationId="{4875E4F4-AF4E-43A6-9DFE-BCB47673F543}"/>
          </ac:spMkLst>
        </pc:spChg>
        <pc:spChg chg="add mod">
          <ac:chgData name="Xu Yuanchao" userId="ad78827f8dee5d25" providerId="LiveId" clId="{9E1308BF-A177-40C0-82B5-6746B7321E38}" dt="2020-03-02T05:40:33.063" v="2028" actId="1076"/>
          <ac:spMkLst>
            <pc:docMk/>
            <pc:sldMk cId="461241763" sldId="263"/>
            <ac:spMk id="4" creationId="{1CCB62F8-065F-4BE9-874E-D9EDC7DE8104}"/>
          </ac:spMkLst>
        </pc:spChg>
        <pc:spChg chg="add mod">
          <ac:chgData name="Xu Yuanchao" userId="ad78827f8dee5d25" providerId="LiveId" clId="{9E1308BF-A177-40C0-82B5-6746B7321E38}" dt="2020-03-02T05:40:44.729" v="2032" actId="1076"/>
          <ac:spMkLst>
            <pc:docMk/>
            <pc:sldMk cId="461241763" sldId="263"/>
            <ac:spMk id="5" creationId="{2D23E878-439B-4AA6-8820-C4F60ECA00EA}"/>
          </ac:spMkLst>
        </pc:spChg>
        <pc:spChg chg="add mod">
          <ac:chgData name="Xu Yuanchao" userId="ad78827f8dee5d25" providerId="LiveId" clId="{9E1308BF-A177-40C0-82B5-6746B7321E38}" dt="2020-03-02T05:40:33.063" v="2028" actId="1076"/>
          <ac:spMkLst>
            <pc:docMk/>
            <pc:sldMk cId="461241763" sldId="263"/>
            <ac:spMk id="6" creationId="{0F6F76A0-98B6-4487-B5E1-ECDDABDAAD82}"/>
          </ac:spMkLst>
        </pc:spChg>
        <pc:spChg chg="add mod">
          <ac:chgData name="Xu Yuanchao" userId="ad78827f8dee5d25" providerId="LiveId" clId="{9E1308BF-A177-40C0-82B5-6746B7321E38}" dt="2020-03-02T05:40:33.063" v="2028" actId="1076"/>
          <ac:spMkLst>
            <pc:docMk/>
            <pc:sldMk cId="461241763" sldId="263"/>
            <ac:spMk id="7" creationId="{A586FCDB-56D5-4356-A710-485D17F8C095}"/>
          </ac:spMkLst>
        </pc:spChg>
        <pc:spChg chg="add mod">
          <ac:chgData name="Xu Yuanchao" userId="ad78827f8dee5d25" providerId="LiveId" clId="{9E1308BF-A177-40C0-82B5-6746B7321E38}" dt="2020-03-02T05:40:33.063" v="2028" actId="1076"/>
          <ac:spMkLst>
            <pc:docMk/>
            <pc:sldMk cId="461241763" sldId="263"/>
            <ac:spMk id="8" creationId="{926B3B44-BC84-43E5-9A4C-2DC9384A62A3}"/>
          </ac:spMkLst>
        </pc:spChg>
        <pc:spChg chg="add mod">
          <ac:chgData name="Xu Yuanchao" userId="ad78827f8dee5d25" providerId="LiveId" clId="{9E1308BF-A177-40C0-82B5-6746B7321E38}" dt="2020-03-02T05:43:12.422" v="2246" actId="20577"/>
          <ac:spMkLst>
            <pc:docMk/>
            <pc:sldMk cId="461241763" sldId="263"/>
            <ac:spMk id="9" creationId="{021E930B-770F-4779-854E-FBEC3742F1E8}"/>
          </ac:spMkLst>
        </pc:spChg>
      </pc:sldChg>
      <pc:sldChg chg="add del">
        <pc:chgData name="Xu Yuanchao" userId="ad78827f8dee5d25" providerId="LiveId" clId="{9E1308BF-A177-40C0-82B5-6746B7321E38}" dt="2020-03-02T05:17:29.523" v="1100"/>
        <pc:sldMkLst>
          <pc:docMk/>
          <pc:sldMk cId="3064215596" sldId="263"/>
        </pc:sldMkLst>
      </pc:sldChg>
      <pc:sldChg chg="add del">
        <pc:chgData name="Xu Yuanchao" userId="ad78827f8dee5d25" providerId="LiveId" clId="{9E1308BF-A177-40C0-82B5-6746B7321E38}" dt="2020-03-02T05:34:04.761" v="1415" actId="47"/>
        <pc:sldMkLst>
          <pc:docMk/>
          <pc:sldMk cId="2202738721" sldId="264"/>
        </pc:sldMkLst>
      </pc:sldChg>
      <pc:sldChg chg="addSp modSp add mod">
        <pc:chgData name="Xu Yuanchao" userId="ad78827f8dee5d25" providerId="LiveId" clId="{9E1308BF-A177-40C0-82B5-6746B7321E38}" dt="2020-03-02T07:01:11.305" v="4609" actId="2711"/>
        <pc:sldMkLst>
          <pc:docMk/>
          <pc:sldMk cId="2696098380" sldId="264"/>
        </pc:sldMkLst>
        <pc:spChg chg="mod">
          <ac:chgData name="Xu Yuanchao" userId="ad78827f8dee5d25" providerId="LiveId" clId="{9E1308BF-A177-40C0-82B5-6746B7321E38}" dt="2020-03-02T06:56:40.961" v="4297" actId="2711"/>
          <ac:spMkLst>
            <pc:docMk/>
            <pc:sldMk cId="2696098380" sldId="264"/>
            <ac:spMk id="2" creationId="{DADF27E0-F10E-46C4-AF39-0B87896D2100}"/>
          </ac:spMkLst>
        </pc:spChg>
        <pc:spChg chg="mod">
          <ac:chgData name="Xu Yuanchao" userId="ad78827f8dee5d25" providerId="LiveId" clId="{9E1308BF-A177-40C0-82B5-6746B7321E38}" dt="2020-03-02T06:57:52.592" v="4364" actId="5793"/>
          <ac:spMkLst>
            <pc:docMk/>
            <pc:sldMk cId="2696098380" sldId="264"/>
            <ac:spMk id="3" creationId="{663C565C-3EB0-4704-8F93-BAC43426E0E4}"/>
          </ac:spMkLst>
        </pc:spChg>
        <pc:spChg chg="add mod">
          <ac:chgData name="Xu Yuanchao" userId="ad78827f8dee5d25" providerId="LiveId" clId="{9E1308BF-A177-40C0-82B5-6746B7321E38}" dt="2020-03-02T06:57:57.977" v="4366" actId="1076"/>
          <ac:spMkLst>
            <pc:docMk/>
            <pc:sldMk cId="2696098380" sldId="264"/>
            <ac:spMk id="4" creationId="{2A74CA22-375D-40F4-AD71-43E487B02768}"/>
          </ac:spMkLst>
        </pc:spChg>
        <pc:spChg chg="add mod">
          <ac:chgData name="Xu Yuanchao" userId="ad78827f8dee5d25" providerId="LiveId" clId="{9E1308BF-A177-40C0-82B5-6746B7321E38}" dt="2020-03-02T06:58:21.352" v="4403" actId="1076"/>
          <ac:spMkLst>
            <pc:docMk/>
            <pc:sldMk cId="2696098380" sldId="264"/>
            <ac:spMk id="5" creationId="{DAD22B05-CC5E-476F-B8A4-2D5E514BF5B7}"/>
          </ac:spMkLst>
        </pc:spChg>
        <pc:spChg chg="add mod">
          <ac:chgData name="Xu Yuanchao" userId="ad78827f8dee5d25" providerId="LiveId" clId="{9E1308BF-A177-40C0-82B5-6746B7321E38}" dt="2020-03-02T06:59:09.482" v="4506" actId="20577"/>
          <ac:spMkLst>
            <pc:docMk/>
            <pc:sldMk cId="2696098380" sldId="264"/>
            <ac:spMk id="6" creationId="{E29BA0A6-2DEF-49ED-825D-FD99F77C56D2}"/>
          </ac:spMkLst>
        </pc:spChg>
        <pc:spChg chg="add mod">
          <ac:chgData name="Xu Yuanchao" userId="ad78827f8dee5d25" providerId="LiveId" clId="{9E1308BF-A177-40C0-82B5-6746B7321E38}" dt="2020-03-02T07:01:11.305" v="4609" actId="2711"/>
          <ac:spMkLst>
            <pc:docMk/>
            <pc:sldMk cId="2696098380" sldId="264"/>
            <ac:spMk id="7" creationId="{01E9AC0A-3D5A-4A00-8BB2-1F45C9E66203}"/>
          </ac:spMkLst>
        </pc:spChg>
      </pc:sldChg>
      <pc:sldChg chg="addSp delSp modSp add mod">
        <pc:chgData name="Xu Yuanchao" userId="ad78827f8dee5d25" providerId="LiveId" clId="{9E1308BF-A177-40C0-82B5-6746B7321E38}" dt="2020-03-02T06:11:30.680" v="3078" actId="1076"/>
        <pc:sldMkLst>
          <pc:docMk/>
          <pc:sldMk cId="2189876772" sldId="265"/>
        </pc:sldMkLst>
        <pc:spChg chg="mod">
          <ac:chgData name="Xu Yuanchao" userId="ad78827f8dee5d25" providerId="LiveId" clId="{9E1308BF-A177-40C0-82B5-6746B7321E38}" dt="2020-03-02T06:04:30.098" v="3000" actId="1076"/>
          <ac:spMkLst>
            <pc:docMk/>
            <pc:sldMk cId="2189876772" sldId="265"/>
            <ac:spMk id="2" creationId="{B1D2E8B5-F664-45DE-917D-0C6C7C5471A2}"/>
          </ac:spMkLst>
        </pc:spChg>
        <pc:spChg chg="del">
          <ac:chgData name="Xu Yuanchao" userId="ad78827f8dee5d25" providerId="LiveId" clId="{9E1308BF-A177-40C0-82B5-6746B7321E38}" dt="2020-03-02T05:50:14.164" v="2308" actId="478"/>
          <ac:spMkLst>
            <pc:docMk/>
            <pc:sldMk cId="2189876772" sldId="265"/>
            <ac:spMk id="3" creationId="{4875E4F4-AF4E-43A6-9DFE-BCB47673F543}"/>
          </ac:spMkLst>
        </pc:spChg>
        <pc:spChg chg="del">
          <ac:chgData name="Xu Yuanchao" userId="ad78827f8dee5d25" providerId="LiveId" clId="{9E1308BF-A177-40C0-82B5-6746B7321E38}" dt="2020-03-02T05:50:10.102" v="2305" actId="478"/>
          <ac:spMkLst>
            <pc:docMk/>
            <pc:sldMk cId="2189876772" sldId="265"/>
            <ac:spMk id="4" creationId="{1CCB62F8-065F-4BE9-874E-D9EDC7DE8104}"/>
          </ac:spMkLst>
        </pc:spChg>
        <pc:spChg chg="del mod">
          <ac:chgData name="Xu Yuanchao" userId="ad78827f8dee5d25" providerId="LiveId" clId="{9E1308BF-A177-40C0-82B5-6746B7321E38}" dt="2020-03-02T05:50:11.540" v="2307" actId="478"/>
          <ac:spMkLst>
            <pc:docMk/>
            <pc:sldMk cId="2189876772" sldId="265"/>
            <ac:spMk id="5" creationId="{2D23E878-439B-4AA6-8820-C4F60ECA00EA}"/>
          </ac:spMkLst>
        </pc:spChg>
        <pc:spChg chg="del">
          <ac:chgData name="Xu Yuanchao" userId="ad78827f8dee5d25" providerId="LiveId" clId="{9E1308BF-A177-40C0-82B5-6746B7321E38}" dt="2020-03-02T05:50:10.102" v="2305" actId="478"/>
          <ac:spMkLst>
            <pc:docMk/>
            <pc:sldMk cId="2189876772" sldId="265"/>
            <ac:spMk id="6" creationId="{0F6F76A0-98B6-4487-B5E1-ECDDABDAAD82}"/>
          </ac:spMkLst>
        </pc:spChg>
        <pc:spChg chg="del">
          <ac:chgData name="Xu Yuanchao" userId="ad78827f8dee5d25" providerId="LiveId" clId="{9E1308BF-A177-40C0-82B5-6746B7321E38}" dt="2020-03-02T05:50:10.102" v="2305" actId="478"/>
          <ac:spMkLst>
            <pc:docMk/>
            <pc:sldMk cId="2189876772" sldId="265"/>
            <ac:spMk id="7" creationId="{A586FCDB-56D5-4356-A710-485D17F8C095}"/>
          </ac:spMkLst>
        </pc:spChg>
        <pc:spChg chg="del">
          <ac:chgData name="Xu Yuanchao" userId="ad78827f8dee5d25" providerId="LiveId" clId="{9E1308BF-A177-40C0-82B5-6746B7321E38}" dt="2020-03-02T05:50:10.102" v="2305" actId="478"/>
          <ac:spMkLst>
            <pc:docMk/>
            <pc:sldMk cId="2189876772" sldId="265"/>
            <ac:spMk id="8" creationId="{926B3B44-BC84-43E5-9A4C-2DC9384A62A3}"/>
          </ac:spMkLst>
        </pc:spChg>
        <pc:spChg chg="del">
          <ac:chgData name="Xu Yuanchao" userId="ad78827f8dee5d25" providerId="LiveId" clId="{9E1308BF-A177-40C0-82B5-6746B7321E38}" dt="2020-03-02T05:50:10.102" v="2305" actId="478"/>
          <ac:spMkLst>
            <pc:docMk/>
            <pc:sldMk cId="2189876772" sldId="265"/>
            <ac:spMk id="9" creationId="{021E930B-770F-4779-854E-FBEC3742F1E8}"/>
          </ac:spMkLst>
        </pc:spChg>
        <pc:spChg chg="add del mod">
          <ac:chgData name="Xu Yuanchao" userId="ad78827f8dee5d25" providerId="LiveId" clId="{9E1308BF-A177-40C0-82B5-6746B7321E38}" dt="2020-03-02T05:54:59.962" v="2437" actId="478"/>
          <ac:spMkLst>
            <pc:docMk/>
            <pc:sldMk cId="2189876772" sldId="265"/>
            <ac:spMk id="11" creationId="{091D5D50-185B-492D-824B-1B6B413AF661}"/>
          </ac:spMkLst>
        </pc:spChg>
        <pc:spChg chg="add del mod">
          <ac:chgData name="Xu Yuanchao" userId="ad78827f8dee5d25" providerId="LiveId" clId="{9E1308BF-A177-40C0-82B5-6746B7321E38}" dt="2020-03-02T05:55:02.330" v="2438" actId="478"/>
          <ac:spMkLst>
            <pc:docMk/>
            <pc:sldMk cId="2189876772" sldId="265"/>
            <ac:spMk id="17" creationId="{74681EC7-BBE3-48CF-BA34-1D5E797A853C}"/>
          </ac:spMkLst>
        </pc:spChg>
        <pc:spChg chg="add mod">
          <ac:chgData name="Xu Yuanchao" userId="ad78827f8dee5d25" providerId="LiveId" clId="{9E1308BF-A177-40C0-82B5-6746B7321E38}" dt="2020-03-02T06:11:30.680" v="3078" actId="1076"/>
          <ac:spMkLst>
            <pc:docMk/>
            <pc:sldMk cId="2189876772" sldId="265"/>
            <ac:spMk id="18" creationId="{1298F527-D62E-49FE-8527-DDCFE9D876AC}"/>
          </ac:spMkLst>
        </pc:spChg>
        <pc:spChg chg="add del mod">
          <ac:chgData name="Xu Yuanchao" userId="ad78827f8dee5d25" providerId="LiveId" clId="{9E1308BF-A177-40C0-82B5-6746B7321E38}" dt="2020-03-02T05:55:43.586" v="2460" actId="478"/>
          <ac:spMkLst>
            <pc:docMk/>
            <pc:sldMk cId="2189876772" sldId="265"/>
            <ac:spMk id="19" creationId="{88B02A39-D07E-48FA-8FAA-9A4B62D75A0F}"/>
          </ac:spMkLst>
        </pc:spChg>
        <pc:spChg chg="add mod">
          <ac:chgData name="Xu Yuanchao" userId="ad78827f8dee5d25" providerId="LiveId" clId="{9E1308BF-A177-40C0-82B5-6746B7321E38}" dt="2020-03-02T06:11:30.680" v="3078" actId="1076"/>
          <ac:spMkLst>
            <pc:docMk/>
            <pc:sldMk cId="2189876772" sldId="265"/>
            <ac:spMk id="20" creationId="{312A05E2-BC66-4EA9-B112-DB5B128AEFBB}"/>
          </ac:spMkLst>
        </pc:spChg>
        <pc:spChg chg="add mod">
          <ac:chgData name="Xu Yuanchao" userId="ad78827f8dee5d25" providerId="LiveId" clId="{9E1308BF-A177-40C0-82B5-6746B7321E38}" dt="2020-03-02T06:11:30.680" v="3078" actId="1076"/>
          <ac:spMkLst>
            <pc:docMk/>
            <pc:sldMk cId="2189876772" sldId="265"/>
            <ac:spMk id="22" creationId="{28AAB9D0-DA39-4DFD-A4AC-DFCC658E3195}"/>
          </ac:spMkLst>
        </pc:spChg>
        <pc:spChg chg="add mod">
          <ac:chgData name="Xu Yuanchao" userId="ad78827f8dee5d25" providerId="LiveId" clId="{9E1308BF-A177-40C0-82B5-6746B7321E38}" dt="2020-03-02T06:05:35.724" v="3026" actId="14100"/>
          <ac:spMkLst>
            <pc:docMk/>
            <pc:sldMk cId="2189876772" sldId="265"/>
            <ac:spMk id="23" creationId="{206447A8-EF78-4F9B-A6AF-9F1E2BE1DD8B}"/>
          </ac:spMkLst>
        </pc:spChg>
        <pc:spChg chg="add mod">
          <ac:chgData name="Xu Yuanchao" userId="ad78827f8dee5d25" providerId="LiveId" clId="{9E1308BF-A177-40C0-82B5-6746B7321E38}" dt="2020-03-02T06:11:30.680" v="3078" actId="1076"/>
          <ac:spMkLst>
            <pc:docMk/>
            <pc:sldMk cId="2189876772" sldId="265"/>
            <ac:spMk id="24" creationId="{76B3B27C-2DFD-449C-A3D5-A87F8199D8DC}"/>
          </ac:spMkLst>
        </pc:spChg>
        <pc:graphicFrameChg chg="add mod modGraphic">
          <ac:chgData name="Xu Yuanchao" userId="ad78827f8dee5d25" providerId="LiveId" clId="{9E1308BF-A177-40C0-82B5-6746B7321E38}" dt="2020-03-02T06:11:30.680" v="3078" actId="1076"/>
          <ac:graphicFrameMkLst>
            <pc:docMk/>
            <pc:sldMk cId="2189876772" sldId="265"/>
            <ac:graphicFrameMk id="12" creationId="{C5B20B08-7659-4D40-9C32-DFF5F2CF8ABD}"/>
          </ac:graphicFrameMkLst>
        </pc:graphicFrameChg>
        <pc:graphicFrameChg chg="add mod modGraphic">
          <ac:chgData name="Xu Yuanchao" userId="ad78827f8dee5d25" providerId="LiveId" clId="{9E1308BF-A177-40C0-82B5-6746B7321E38}" dt="2020-03-02T06:11:30.680" v="3078" actId="1076"/>
          <ac:graphicFrameMkLst>
            <pc:docMk/>
            <pc:sldMk cId="2189876772" sldId="265"/>
            <ac:graphicFrameMk id="14" creationId="{2EC3206D-DE72-451C-B28C-015F733278C8}"/>
          </ac:graphicFrameMkLst>
        </pc:graphicFrameChg>
        <pc:graphicFrameChg chg="add mod modGraphic">
          <ac:chgData name="Xu Yuanchao" userId="ad78827f8dee5d25" providerId="LiveId" clId="{9E1308BF-A177-40C0-82B5-6746B7321E38}" dt="2020-03-02T06:11:30.680" v="3078" actId="1076"/>
          <ac:graphicFrameMkLst>
            <pc:docMk/>
            <pc:sldMk cId="2189876772" sldId="265"/>
            <ac:graphicFrameMk id="15" creationId="{556D9FE5-89C2-48F9-9C4D-B9D07AC2DE3A}"/>
          </ac:graphicFrameMkLst>
        </pc:graphicFrameChg>
        <pc:graphicFrameChg chg="add mod modGraphic">
          <ac:chgData name="Xu Yuanchao" userId="ad78827f8dee5d25" providerId="LiveId" clId="{9E1308BF-A177-40C0-82B5-6746B7321E38}" dt="2020-03-02T06:11:30.680" v="3078" actId="1076"/>
          <ac:graphicFrameMkLst>
            <pc:docMk/>
            <pc:sldMk cId="2189876772" sldId="265"/>
            <ac:graphicFrameMk id="21" creationId="{63569B5C-24AB-4153-A72B-91F3E079A355}"/>
          </ac:graphicFrameMkLst>
        </pc:graphicFrameChg>
      </pc:sldChg>
      <pc:sldChg chg="modSp add mod">
        <pc:chgData name="Xu Yuanchao" userId="ad78827f8dee5d25" providerId="LiveId" clId="{9E1308BF-A177-40C0-82B5-6746B7321E38}" dt="2020-03-02T06:35:38.724" v="4020" actId="20577"/>
        <pc:sldMkLst>
          <pc:docMk/>
          <pc:sldMk cId="3370859093" sldId="266"/>
        </pc:sldMkLst>
        <pc:spChg chg="mod">
          <ac:chgData name="Xu Yuanchao" userId="ad78827f8dee5d25" providerId="LiveId" clId="{9E1308BF-A177-40C0-82B5-6746B7321E38}" dt="2020-03-02T06:30:51.415" v="3680" actId="20577"/>
          <ac:spMkLst>
            <pc:docMk/>
            <pc:sldMk cId="3370859093" sldId="266"/>
            <ac:spMk id="2" creationId="{E488FF57-0D70-4EC1-A6B7-EA95186876EF}"/>
          </ac:spMkLst>
        </pc:spChg>
        <pc:spChg chg="mod">
          <ac:chgData name="Xu Yuanchao" userId="ad78827f8dee5d25" providerId="LiveId" clId="{9E1308BF-A177-40C0-82B5-6746B7321E38}" dt="2020-03-02T06:35:38.724" v="4020" actId="20577"/>
          <ac:spMkLst>
            <pc:docMk/>
            <pc:sldMk cId="3370859093" sldId="266"/>
            <ac:spMk id="3" creationId="{5DDECF5B-5004-48DC-B9F9-CC79091310E3}"/>
          </ac:spMkLst>
        </pc:spChg>
      </pc:sldChg>
      <pc:sldChg chg="addSp delSp modSp add mod">
        <pc:chgData name="Xu Yuanchao" userId="ad78827f8dee5d25" providerId="LiveId" clId="{9E1308BF-A177-40C0-82B5-6746B7321E38}" dt="2020-03-02T06:55:04.792" v="4152" actId="1076"/>
        <pc:sldMkLst>
          <pc:docMk/>
          <pc:sldMk cId="1666023581" sldId="267"/>
        </pc:sldMkLst>
        <pc:spChg chg="mod">
          <ac:chgData name="Xu Yuanchao" userId="ad78827f8dee5d25" providerId="LiveId" clId="{9E1308BF-A177-40C0-82B5-6746B7321E38}" dt="2020-03-02T06:32:41.729" v="3862" actId="20577"/>
          <ac:spMkLst>
            <pc:docMk/>
            <pc:sldMk cId="1666023581" sldId="267"/>
            <ac:spMk id="2" creationId="{E488FF57-0D70-4EC1-A6B7-EA95186876EF}"/>
          </ac:spMkLst>
        </pc:spChg>
        <pc:spChg chg="mod">
          <ac:chgData name="Xu Yuanchao" userId="ad78827f8dee5d25" providerId="LiveId" clId="{9E1308BF-A177-40C0-82B5-6746B7321E38}" dt="2020-03-02T06:46:59.295" v="4025" actId="1076"/>
          <ac:spMkLst>
            <pc:docMk/>
            <pc:sldMk cId="1666023581" sldId="267"/>
            <ac:spMk id="3" creationId="{5DDECF5B-5004-48DC-B9F9-CC79091310E3}"/>
          </ac:spMkLst>
        </pc:spChg>
        <pc:spChg chg="add del mod">
          <ac:chgData name="Xu Yuanchao" userId="ad78827f8dee5d25" providerId="LiveId" clId="{9E1308BF-A177-40C0-82B5-6746B7321E38}" dt="2020-03-02T06:53:23.787" v="4055" actId="11529"/>
          <ac:spMkLst>
            <pc:docMk/>
            <pc:sldMk cId="1666023581" sldId="267"/>
            <ac:spMk id="14" creationId="{019458AC-73E2-4FC3-8787-0BD983A0ABF1}"/>
          </ac:spMkLst>
        </pc:spChg>
        <pc:spChg chg="add mod">
          <ac:chgData name="Xu Yuanchao" userId="ad78827f8dee5d25" providerId="LiveId" clId="{9E1308BF-A177-40C0-82B5-6746B7321E38}" dt="2020-03-02T06:55:04.792" v="4152" actId="1076"/>
          <ac:spMkLst>
            <pc:docMk/>
            <pc:sldMk cId="1666023581" sldId="267"/>
            <ac:spMk id="15" creationId="{769F2F7F-5856-42E2-83DC-CF5A3F63DBB1}"/>
          </ac:spMkLst>
        </pc:spChg>
        <pc:graphicFrameChg chg="add del mod">
          <ac:chgData name="Xu Yuanchao" userId="ad78827f8dee5d25" providerId="LiveId" clId="{9E1308BF-A177-40C0-82B5-6746B7321E38}" dt="2020-03-02T06:47:02.994" v="4026" actId="478"/>
          <ac:graphicFrameMkLst>
            <pc:docMk/>
            <pc:sldMk cId="1666023581" sldId="267"/>
            <ac:graphicFrameMk id="4" creationId="{6A51014E-7266-4E97-A1E0-7E1599FB1C87}"/>
          </ac:graphicFrameMkLst>
        </pc:graphicFrameChg>
        <pc:graphicFrameChg chg="add mod modGraphic">
          <ac:chgData name="Xu Yuanchao" userId="ad78827f8dee5d25" providerId="LiveId" clId="{9E1308BF-A177-40C0-82B5-6746B7321E38}" dt="2020-03-02T06:52:25.754" v="4043" actId="1076"/>
          <ac:graphicFrameMkLst>
            <pc:docMk/>
            <pc:sldMk cId="1666023581" sldId="267"/>
            <ac:graphicFrameMk id="11" creationId="{EC5A073A-8DDB-47FE-9B39-50F7BDB7D89A}"/>
          </ac:graphicFrameMkLst>
        </pc:graphicFrameChg>
        <pc:graphicFrameChg chg="add mod modGraphic">
          <ac:chgData name="Xu Yuanchao" userId="ad78827f8dee5d25" providerId="LiveId" clId="{9E1308BF-A177-40C0-82B5-6746B7321E38}" dt="2020-03-02T06:52:39.540" v="4047" actId="1076"/>
          <ac:graphicFrameMkLst>
            <pc:docMk/>
            <pc:sldMk cId="1666023581" sldId="267"/>
            <ac:graphicFrameMk id="13" creationId="{AEE87B82-317F-438D-B357-936D9BAF7638}"/>
          </ac:graphicFrameMkLst>
        </pc:graphicFrameChg>
        <pc:picChg chg="add del mod">
          <ac:chgData name="Xu Yuanchao" userId="ad78827f8dee5d25" providerId="LiveId" clId="{9E1308BF-A177-40C0-82B5-6746B7321E38}" dt="2020-03-02T06:47:17.642" v="4028" actId="478"/>
          <ac:picMkLst>
            <pc:docMk/>
            <pc:sldMk cId="1666023581" sldId="267"/>
            <ac:picMk id="6" creationId="{09989F50-312A-4F07-B8DE-42CEB7EA0A7B}"/>
          </ac:picMkLst>
        </pc:picChg>
        <pc:picChg chg="add del mod">
          <ac:chgData name="Xu Yuanchao" userId="ad78827f8dee5d25" providerId="LiveId" clId="{9E1308BF-A177-40C0-82B5-6746B7321E38}" dt="2020-03-02T06:51:43.899" v="4035" actId="478"/>
          <ac:picMkLst>
            <pc:docMk/>
            <pc:sldMk cId="1666023581" sldId="267"/>
            <ac:picMk id="8" creationId="{D126C3E5-8AA1-45D4-BAFC-EBCDBF4B55FA}"/>
          </ac:picMkLst>
        </pc:picChg>
        <pc:picChg chg="add mod">
          <ac:chgData name="Xu Yuanchao" userId="ad78827f8dee5d25" providerId="LiveId" clId="{9E1308BF-A177-40C0-82B5-6746B7321E38}" dt="2020-03-02T06:55:01.741" v="4151" actId="1076"/>
          <ac:picMkLst>
            <pc:docMk/>
            <pc:sldMk cId="1666023581" sldId="267"/>
            <ac:picMk id="10" creationId="{1F1BDC0B-153B-4BB0-88A2-3FAB94F59861}"/>
          </ac:picMkLst>
        </pc:picChg>
      </pc:sldChg>
      <pc:sldChg chg="addSp delSp modSp add mod">
        <pc:chgData name="Xu Yuanchao" userId="ad78827f8dee5d25" providerId="LiveId" clId="{9E1308BF-A177-40C0-82B5-6746B7321E38}" dt="2020-03-02T07:04:45.420" v="4763" actId="20577"/>
        <pc:sldMkLst>
          <pc:docMk/>
          <pc:sldMk cId="320684041" sldId="268"/>
        </pc:sldMkLst>
        <pc:spChg chg="mod">
          <ac:chgData name="Xu Yuanchao" userId="ad78827f8dee5d25" providerId="LiveId" clId="{9E1308BF-A177-40C0-82B5-6746B7321E38}" dt="2020-03-02T07:01:21.184" v="4620" actId="20577"/>
          <ac:spMkLst>
            <pc:docMk/>
            <pc:sldMk cId="320684041" sldId="268"/>
            <ac:spMk id="2" creationId="{AF71D77E-4CEA-4632-AFC6-4486DE529DD2}"/>
          </ac:spMkLst>
        </pc:spChg>
        <pc:spChg chg="mod">
          <ac:chgData name="Xu Yuanchao" userId="ad78827f8dee5d25" providerId="LiveId" clId="{9E1308BF-A177-40C0-82B5-6746B7321E38}" dt="2020-03-02T07:04:45.420" v="4763" actId="20577"/>
          <ac:spMkLst>
            <pc:docMk/>
            <pc:sldMk cId="320684041" sldId="268"/>
            <ac:spMk id="3" creationId="{E4E9F5B6-F6C3-4DD1-8952-FD1B5F5C86F3}"/>
          </ac:spMkLst>
        </pc:spChg>
        <pc:picChg chg="add del mod">
          <ac:chgData name="Xu Yuanchao" userId="ad78827f8dee5d25" providerId="LiveId" clId="{9E1308BF-A177-40C0-82B5-6746B7321E38}" dt="2020-03-02T07:02:45.860" v="4627" actId="478"/>
          <ac:picMkLst>
            <pc:docMk/>
            <pc:sldMk cId="320684041" sldId="268"/>
            <ac:picMk id="5" creationId="{F0477600-E10C-4FEF-B901-CA99176B320A}"/>
          </ac:picMkLst>
        </pc:picChg>
        <pc:picChg chg="add mod">
          <ac:chgData name="Xu Yuanchao" userId="ad78827f8dee5d25" providerId="LiveId" clId="{9E1308BF-A177-40C0-82B5-6746B7321E38}" dt="2020-03-02T07:04:00.616" v="4665" actId="1076"/>
          <ac:picMkLst>
            <pc:docMk/>
            <pc:sldMk cId="320684041" sldId="268"/>
            <ac:picMk id="7" creationId="{4AF3744E-C126-400C-829F-07B9468C4F77}"/>
          </ac:picMkLst>
        </pc:picChg>
      </pc:sldChg>
      <pc:sldChg chg="addSp delSp modSp add mod">
        <pc:chgData name="Xu Yuanchao" userId="ad78827f8dee5d25" providerId="LiveId" clId="{9E1308BF-A177-40C0-82B5-6746B7321E38}" dt="2020-03-02T07:38:21.912" v="5697" actId="1076"/>
        <pc:sldMkLst>
          <pc:docMk/>
          <pc:sldMk cId="2392244352" sldId="269"/>
        </pc:sldMkLst>
        <pc:spChg chg="mod">
          <ac:chgData name="Xu Yuanchao" userId="ad78827f8dee5d25" providerId="LiveId" clId="{9E1308BF-A177-40C0-82B5-6746B7321E38}" dt="2020-03-02T07:08:39.003" v="4924" actId="2711"/>
          <ac:spMkLst>
            <pc:docMk/>
            <pc:sldMk cId="2392244352" sldId="269"/>
            <ac:spMk id="2" creationId="{0B889AFC-4054-45FC-8DE1-34F729B67D9F}"/>
          </ac:spMkLst>
        </pc:spChg>
        <pc:spChg chg="del">
          <ac:chgData name="Xu Yuanchao" userId="ad78827f8dee5d25" providerId="LiveId" clId="{9E1308BF-A177-40C0-82B5-6746B7321E38}" dt="2020-03-02T07:08:58.483" v="4925" actId="478"/>
          <ac:spMkLst>
            <pc:docMk/>
            <pc:sldMk cId="2392244352" sldId="269"/>
            <ac:spMk id="3" creationId="{BB6E8A01-520E-4836-92FD-8A51223A9290}"/>
          </ac:spMkLst>
        </pc:spChg>
        <pc:spChg chg="add mod">
          <ac:chgData name="Xu Yuanchao" userId="ad78827f8dee5d25" providerId="LiveId" clId="{9E1308BF-A177-40C0-82B5-6746B7321E38}" dt="2020-03-02T07:38:21.912" v="5697" actId="1076"/>
          <ac:spMkLst>
            <pc:docMk/>
            <pc:sldMk cId="2392244352" sldId="269"/>
            <ac:spMk id="7" creationId="{059C6CC9-A1D9-42A2-8A39-BEC13ECFAE28}"/>
          </ac:spMkLst>
        </pc:spChg>
        <pc:spChg chg="add">
          <ac:chgData name="Xu Yuanchao" userId="ad78827f8dee5d25" providerId="LiveId" clId="{9E1308BF-A177-40C0-82B5-6746B7321E38}" dt="2020-03-02T07:08:58.877" v="4926"/>
          <ac:spMkLst>
            <pc:docMk/>
            <pc:sldMk cId="2392244352" sldId="269"/>
            <ac:spMk id="8" creationId="{0B9DDF6D-E5C1-4B0D-97AB-28ED2C634140}"/>
          </ac:spMkLst>
        </pc:spChg>
        <pc:spChg chg="add mod">
          <ac:chgData name="Xu Yuanchao" userId="ad78827f8dee5d25" providerId="LiveId" clId="{9E1308BF-A177-40C0-82B5-6746B7321E38}" dt="2020-03-02T07:38:19.932" v="5696" actId="1076"/>
          <ac:spMkLst>
            <pc:docMk/>
            <pc:sldMk cId="2392244352" sldId="269"/>
            <ac:spMk id="10" creationId="{DAF2A109-4AC6-4522-A32F-ABD6A1EB5165}"/>
          </ac:spMkLst>
        </pc:spChg>
        <pc:spChg chg="add del">
          <ac:chgData name="Xu Yuanchao" userId="ad78827f8dee5d25" providerId="LiveId" clId="{9E1308BF-A177-40C0-82B5-6746B7321E38}" dt="2020-03-02T07:38:15.195" v="5694" actId="478"/>
          <ac:spMkLst>
            <pc:docMk/>
            <pc:sldMk cId="2392244352" sldId="269"/>
            <ac:spMk id="11" creationId="{F91527FA-069D-449D-9CB1-2FD192409555}"/>
          </ac:spMkLst>
        </pc:spChg>
        <pc:graphicFrameChg chg="add">
          <ac:chgData name="Xu Yuanchao" userId="ad78827f8dee5d25" providerId="LiveId" clId="{9E1308BF-A177-40C0-82B5-6746B7321E38}" dt="2020-03-02T07:08:58.877" v="4926"/>
          <ac:graphicFrameMkLst>
            <pc:docMk/>
            <pc:sldMk cId="2392244352" sldId="269"/>
            <ac:graphicFrameMk id="4" creationId="{1E8973DF-AAF2-438B-9C08-C1C83D22AA08}"/>
          </ac:graphicFrameMkLst>
        </pc:graphicFrameChg>
        <pc:graphicFrameChg chg="add">
          <ac:chgData name="Xu Yuanchao" userId="ad78827f8dee5d25" providerId="LiveId" clId="{9E1308BF-A177-40C0-82B5-6746B7321E38}" dt="2020-03-02T07:08:58.877" v="4926"/>
          <ac:graphicFrameMkLst>
            <pc:docMk/>
            <pc:sldMk cId="2392244352" sldId="269"/>
            <ac:graphicFrameMk id="5" creationId="{FE186B32-9D59-4FF4-B10E-9C67CDC425E1}"/>
          </ac:graphicFrameMkLst>
        </pc:graphicFrameChg>
        <pc:graphicFrameChg chg="add">
          <ac:chgData name="Xu Yuanchao" userId="ad78827f8dee5d25" providerId="LiveId" clId="{9E1308BF-A177-40C0-82B5-6746B7321E38}" dt="2020-03-02T07:08:58.877" v="4926"/>
          <ac:graphicFrameMkLst>
            <pc:docMk/>
            <pc:sldMk cId="2392244352" sldId="269"/>
            <ac:graphicFrameMk id="6" creationId="{207FE883-F86D-4631-BE5B-697AB5498711}"/>
          </ac:graphicFrameMkLst>
        </pc:graphicFrameChg>
        <pc:graphicFrameChg chg="add mod">
          <ac:chgData name="Xu Yuanchao" userId="ad78827f8dee5d25" providerId="LiveId" clId="{9E1308BF-A177-40C0-82B5-6746B7321E38}" dt="2020-03-02T07:38:19.932" v="5696" actId="1076"/>
          <ac:graphicFrameMkLst>
            <pc:docMk/>
            <pc:sldMk cId="2392244352" sldId="269"/>
            <ac:graphicFrameMk id="9" creationId="{CD82DD14-897B-478D-A861-51535DD23AD1}"/>
          </ac:graphicFrameMkLst>
        </pc:graphicFrameChg>
      </pc:sldChg>
      <pc:sldChg chg="delSp modSp add mod">
        <pc:chgData name="Xu Yuanchao" userId="ad78827f8dee5d25" providerId="LiveId" clId="{9E1308BF-A177-40C0-82B5-6746B7321E38}" dt="2020-03-02T07:08:10.969" v="4872" actId="14100"/>
        <pc:sldMkLst>
          <pc:docMk/>
          <pc:sldMk cId="1999582940" sldId="270"/>
        </pc:sldMkLst>
        <pc:spChg chg="mod">
          <ac:chgData name="Xu Yuanchao" userId="ad78827f8dee5d25" providerId="LiveId" clId="{9E1308BF-A177-40C0-82B5-6746B7321E38}" dt="2020-03-02T07:08:10.969" v="4872" actId="14100"/>
          <ac:spMkLst>
            <pc:docMk/>
            <pc:sldMk cId="1999582940" sldId="270"/>
            <ac:spMk id="2" creationId="{198A31AF-5D3D-48D2-93B4-F60A80E36343}"/>
          </ac:spMkLst>
        </pc:spChg>
        <pc:spChg chg="del mod">
          <ac:chgData name="Xu Yuanchao" userId="ad78827f8dee5d25" providerId="LiveId" clId="{9E1308BF-A177-40C0-82B5-6746B7321E38}" dt="2020-03-02T07:07:40.072" v="4790" actId="478"/>
          <ac:spMkLst>
            <pc:docMk/>
            <pc:sldMk cId="1999582940" sldId="270"/>
            <ac:spMk id="3" creationId="{5EF36505-C640-4211-B77F-6E946D5A8E1B}"/>
          </ac:spMkLst>
        </pc:spChg>
      </pc:sldChg>
      <pc:sldChg chg="modSp add mod">
        <pc:chgData name="Xu Yuanchao" userId="ad78827f8dee5d25" providerId="LiveId" clId="{9E1308BF-A177-40C0-82B5-6746B7321E38}" dt="2020-03-02T07:22:03.571" v="5692" actId="20577"/>
        <pc:sldMkLst>
          <pc:docMk/>
          <pc:sldMk cId="1418448634" sldId="271"/>
        </pc:sldMkLst>
        <pc:spChg chg="mod">
          <ac:chgData name="Xu Yuanchao" userId="ad78827f8dee5d25" providerId="LiveId" clId="{9E1308BF-A177-40C0-82B5-6746B7321E38}" dt="2020-03-02T07:13:32.401" v="4938" actId="2711"/>
          <ac:spMkLst>
            <pc:docMk/>
            <pc:sldMk cId="1418448634" sldId="271"/>
            <ac:spMk id="2" creationId="{B43CF73F-D0FD-4E21-853C-DC43FEFC6037}"/>
          </ac:spMkLst>
        </pc:spChg>
        <pc:spChg chg="mod">
          <ac:chgData name="Xu Yuanchao" userId="ad78827f8dee5d25" providerId="LiveId" clId="{9E1308BF-A177-40C0-82B5-6746B7321E38}" dt="2020-03-02T07:22:03.571" v="5692" actId="20577"/>
          <ac:spMkLst>
            <pc:docMk/>
            <pc:sldMk cId="1418448634" sldId="271"/>
            <ac:spMk id="3" creationId="{BA5A79EC-FBA9-4E23-A0B7-4F3744079847}"/>
          </ac:spMkLst>
        </pc:spChg>
      </pc:sldChg>
      <pc:sldChg chg="add">
        <pc:chgData name="Xu Yuanchao" userId="ad78827f8dee5d25" providerId="LiveId" clId="{9E1308BF-A177-40C0-82B5-6746B7321E38}" dt="2020-03-02T07:38:05.184" v="5693"/>
        <pc:sldMkLst>
          <pc:docMk/>
          <pc:sldMk cId="3368671958" sldId="27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9E1FF1-1B39-4713-9DEF-C081CEF29C51}" type="datetimeFigureOut">
              <a:rPr lang="zh-CN" altLang="en-US" smtClean="0"/>
              <a:t>2020/11/13</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120C86-B431-4D9D-B92F-B6B4CDD64778}" type="slidenum">
              <a:rPr lang="zh-CN" altLang="en-US" smtClean="0"/>
              <a:t>‹#›</a:t>
            </a:fld>
            <a:endParaRPr lang="zh-CN" altLang="en-US"/>
          </a:p>
        </p:txBody>
      </p:sp>
    </p:spTree>
    <p:extLst>
      <p:ext uri="{BB962C8B-B14F-4D97-AF65-F5344CB8AC3E}">
        <p14:creationId xmlns:p14="http://schemas.microsoft.com/office/powerpoint/2010/main" val="2650654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A120C86-B431-4D9D-B92F-B6B4CDD64778}" type="slidenum">
              <a:rPr lang="zh-CN" altLang="en-US" smtClean="0"/>
              <a:t>1</a:t>
            </a:fld>
            <a:endParaRPr lang="zh-CN" altLang="en-US"/>
          </a:p>
        </p:txBody>
      </p:sp>
    </p:spTree>
    <p:extLst>
      <p:ext uri="{BB962C8B-B14F-4D97-AF65-F5344CB8AC3E}">
        <p14:creationId xmlns:p14="http://schemas.microsoft.com/office/powerpoint/2010/main" val="2703253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Because current system use a </a:t>
            </a:r>
            <a:r>
              <a:rPr lang="en-US" sz="1200" b="0" i="0" u="none" strike="noStrike" kern="1200" dirty="0" err="1">
                <a:solidFill>
                  <a:schemeClr val="tx1"/>
                </a:solidFill>
                <a:effectLst/>
                <a:latin typeface="+mn-lt"/>
                <a:ea typeface="+mn-ea"/>
                <a:cs typeface="+mn-cs"/>
              </a:rPr>
              <a:t>hiereachy</a:t>
            </a:r>
            <a:r>
              <a:rPr lang="en-US" sz="1200" b="0" i="0" u="none" strike="noStrike" kern="1200" dirty="0">
                <a:solidFill>
                  <a:schemeClr val="tx1"/>
                </a:solidFill>
                <a:effectLst/>
                <a:latin typeface="+mn-lt"/>
                <a:ea typeface="+mn-ea"/>
                <a:cs typeface="+mn-cs"/>
              </a:rPr>
              <a:t> page table. For a 1GB PMO, when a attach system call is invoked, it needs to </a:t>
            </a:r>
            <a:r>
              <a:rPr lang="en-US" sz="1200" b="0" i="0" u="none" strike="noStrike" kern="1200" dirty="0" err="1">
                <a:solidFill>
                  <a:schemeClr val="tx1"/>
                </a:solidFill>
                <a:effectLst/>
                <a:latin typeface="+mn-lt"/>
                <a:ea typeface="+mn-ea"/>
                <a:cs typeface="+mn-cs"/>
              </a:rPr>
              <a:t>initalied</a:t>
            </a:r>
            <a:r>
              <a:rPr lang="en-US" sz="1200" b="0" i="0" u="none" strike="noStrike" kern="1200" dirty="0">
                <a:solidFill>
                  <a:schemeClr val="tx1"/>
                </a:solidFill>
                <a:effectLst/>
                <a:latin typeface="+mn-lt"/>
                <a:ea typeface="+mn-ea"/>
                <a:cs typeface="+mn-cs"/>
              </a:rPr>
              <a:t> 1 PTE in L3 </a:t>
            </a:r>
            <a:r>
              <a:rPr lang="en-US" sz="1200" b="0" i="0" u="none" strike="noStrike" kern="1200" dirty="0" err="1">
                <a:solidFill>
                  <a:schemeClr val="tx1"/>
                </a:solidFill>
                <a:effectLst/>
                <a:latin typeface="+mn-lt"/>
                <a:ea typeface="+mn-ea"/>
                <a:cs typeface="+mn-cs"/>
              </a:rPr>
              <a:t>dircotry</a:t>
            </a:r>
            <a:r>
              <a:rPr lang="en-US" sz="1200" b="0" i="0" u="none" strike="noStrike" kern="1200" dirty="0">
                <a:solidFill>
                  <a:schemeClr val="tx1"/>
                </a:solidFill>
                <a:effectLst/>
                <a:latin typeface="+mn-lt"/>
                <a:ea typeface="+mn-ea"/>
                <a:cs typeface="+mn-cs"/>
              </a:rPr>
              <a:t>, 512 PTEs in L2 </a:t>
            </a:r>
            <a:r>
              <a:rPr lang="en-US" sz="1200" b="0" i="0" u="none" strike="noStrike" kern="1200" dirty="0" err="1">
                <a:solidFill>
                  <a:schemeClr val="tx1"/>
                </a:solidFill>
                <a:effectLst/>
                <a:latin typeface="+mn-lt"/>
                <a:ea typeface="+mn-ea"/>
                <a:cs typeface="+mn-cs"/>
              </a:rPr>
              <a:t>dirctory</a:t>
            </a:r>
            <a:r>
              <a:rPr lang="en-US" sz="1200" b="0" i="0" u="none" strike="noStrike" kern="1200" dirty="0">
                <a:solidFill>
                  <a:schemeClr val="tx1"/>
                </a:solidFill>
                <a:effectLst/>
                <a:latin typeface="+mn-lt"/>
                <a:ea typeface="+mn-ea"/>
                <a:cs typeface="+mn-cs"/>
              </a:rPr>
              <a:t>, 200 thousand PTEs in L1 </a:t>
            </a:r>
            <a:r>
              <a:rPr lang="en-US" sz="1200" b="0" i="0" u="none" strike="noStrike" kern="1200" dirty="0" err="1">
                <a:solidFill>
                  <a:schemeClr val="tx1"/>
                </a:solidFill>
                <a:effectLst/>
                <a:latin typeface="+mn-lt"/>
                <a:ea typeface="+mn-ea"/>
                <a:cs typeface="+mn-cs"/>
              </a:rPr>
              <a:t>dirtory</a:t>
            </a:r>
            <a:r>
              <a:rPr lang="en-US" sz="1200" b="0" i="0" u="none" strike="noStrike" kern="1200" dirty="0">
                <a:solidFill>
                  <a:schemeClr val="tx1"/>
                </a:solidFill>
                <a:effectLst/>
                <a:latin typeface="+mn-lt"/>
                <a:ea typeface="+mn-ea"/>
                <a:cs typeface="+mn-cs"/>
              </a:rPr>
              <a:t>. There are 200 thousand PTE </a:t>
            </a:r>
            <a:r>
              <a:rPr lang="en-US" sz="1200" b="0" i="0" u="none" strike="noStrike" kern="1200" dirty="0" err="1">
                <a:solidFill>
                  <a:schemeClr val="tx1"/>
                </a:solidFill>
                <a:effectLst/>
                <a:latin typeface="+mn-lt"/>
                <a:ea typeface="+mn-ea"/>
                <a:cs typeface="+mn-cs"/>
              </a:rPr>
              <a:t>initilizations</a:t>
            </a:r>
            <a:r>
              <a:rPr lang="en-US" sz="1200" b="0" i="0" u="none" strike="noStrike" kern="1200" dirty="0">
                <a:solidFill>
                  <a:schemeClr val="tx1"/>
                </a:solidFill>
                <a:effectLst/>
                <a:latin typeface="+mn-lt"/>
                <a:ea typeface="+mn-ea"/>
                <a:cs typeface="+mn-cs"/>
              </a:rPr>
              <a:t>. The memory access to a recently-mapped PMO also incurs page faults. The challenge is how to support attach detach </a:t>
            </a:r>
            <a:r>
              <a:rPr lang="en-US" sz="1200" b="0" i="0" u="none" strike="noStrike" kern="1200" dirty="0" err="1">
                <a:solidFill>
                  <a:schemeClr val="tx1"/>
                </a:solidFill>
                <a:effectLst/>
                <a:latin typeface="+mn-lt"/>
                <a:ea typeface="+mn-ea"/>
                <a:cs typeface="+mn-cs"/>
              </a:rPr>
              <a:t>efficently</a:t>
            </a:r>
            <a:r>
              <a:rPr lang="en-US" sz="1200" b="0" i="0" u="none" strike="noStrike"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5"/>
          </p:nvPr>
        </p:nvSpPr>
        <p:spPr/>
        <p:txBody>
          <a:bodyPr/>
          <a:lstStyle/>
          <a:p>
            <a:fld id="{9A120C86-B431-4D9D-B92F-B6B4CDD64778}" type="slidenum">
              <a:rPr lang="zh-CN" altLang="en-US" smtClean="0"/>
              <a:t>10</a:t>
            </a:fld>
            <a:endParaRPr lang="zh-CN" altLang="en-US"/>
          </a:p>
        </p:txBody>
      </p:sp>
    </p:spTree>
    <p:extLst>
      <p:ext uri="{BB962C8B-B14F-4D97-AF65-F5344CB8AC3E}">
        <p14:creationId xmlns:p14="http://schemas.microsoft.com/office/powerpoint/2010/main" val="1811818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Our idea is </a:t>
            </a:r>
            <a:r>
              <a:rPr lang="en-US" sz="1200" b="0" i="0" u="none" strike="noStrike" kern="1200" dirty="0" err="1">
                <a:solidFill>
                  <a:schemeClr val="tx1"/>
                </a:solidFill>
                <a:effectLst/>
                <a:latin typeface="+mn-lt"/>
                <a:ea typeface="+mn-ea"/>
                <a:cs typeface="+mn-cs"/>
              </a:rPr>
              <a:t>embeding</a:t>
            </a:r>
            <a:r>
              <a:rPr lang="en-US" sz="1200" b="0" i="0" u="none" strike="noStrike" kern="1200" dirty="0">
                <a:solidFill>
                  <a:schemeClr val="tx1"/>
                </a:solidFill>
                <a:effectLst/>
                <a:latin typeface="+mn-lt"/>
                <a:ea typeface="+mn-ea"/>
                <a:cs typeface="+mn-cs"/>
              </a:rPr>
              <a:t> the page table subtree into PMO. </a:t>
            </a:r>
            <a:endParaRPr lang="en-US" dirty="0"/>
          </a:p>
        </p:txBody>
      </p:sp>
      <p:sp>
        <p:nvSpPr>
          <p:cNvPr id="4" name="Slide Number Placeholder 3"/>
          <p:cNvSpPr>
            <a:spLocks noGrp="1"/>
          </p:cNvSpPr>
          <p:nvPr>
            <p:ph type="sldNum" sz="quarter" idx="5"/>
          </p:nvPr>
        </p:nvSpPr>
        <p:spPr/>
        <p:txBody>
          <a:bodyPr/>
          <a:lstStyle/>
          <a:p>
            <a:fld id="{9A120C86-B431-4D9D-B92F-B6B4CDD64778}" type="slidenum">
              <a:rPr lang="zh-CN" altLang="en-US" smtClean="0"/>
              <a:t>11</a:t>
            </a:fld>
            <a:endParaRPr lang="zh-CN" altLang="en-US"/>
          </a:p>
        </p:txBody>
      </p:sp>
    </p:spTree>
    <p:extLst>
      <p:ext uri="{BB962C8B-B14F-4D97-AF65-F5344CB8AC3E}">
        <p14:creationId xmlns:p14="http://schemas.microsoft.com/office/powerpoint/2010/main" val="2551545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This page table subtree is a part of metadata in the PMO. Now, when an attach system call is invoked for a 1GB PMO, the process only need to </a:t>
            </a:r>
            <a:r>
              <a:rPr lang="en-US" sz="1200" b="0" i="0" u="none" strike="noStrike" kern="1200" dirty="0" err="1">
                <a:solidFill>
                  <a:schemeClr val="tx1"/>
                </a:solidFill>
                <a:effectLst/>
                <a:latin typeface="+mn-lt"/>
                <a:ea typeface="+mn-ea"/>
                <a:cs typeface="+mn-cs"/>
              </a:rPr>
              <a:t>initlied</a:t>
            </a:r>
            <a:r>
              <a:rPr lang="en-US" sz="1200" b="0" i="0" u="none" strike="noStrike" kern="1200" dirty="0">
                <a:solidFill>
                  <a:schemeClr val="tx1"/>
                </a:solidFill>
                <a:effectLst/>
                <a:latin typeface="+mn-lt"/>
                <a:ea typeface="+mn-ea"/>
                <a:cs typeface="+mn-cs"/>
              </a:rPr>
              <a:t> one PTE. Then this PMO is mapped to this process. The process can use regular </a:t>
            </a:r>
            <a:r>
              <a:rPr lang="en-US" sz="1200" b="0" i="0" u="none" strike="noStrike" kern="1200" dirty="0" err="1">
                <a:solidFill>
                  <a:schemeClr val="tx1"/>
                </a:solidFill>
                <a:effectLst/>
                <a:latin typeface="+mn-lt"/>
                <a:ea typeface="+mn-ea"/>
                <a:cs typeface="+mn-cs"/>
              </a:rPr>
              <a:t>ld</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st</a:t>
            </a:r>
            <a:r>
              <a:rPr lang="en-US" sz="1200" b="0" i="0" u="none" strike="noStrike" kern="1200" dirty="0">
                <a:solidFill>
                  <a:schemeClr val="tx1"/>
                </a:solidFill>
                <a:effectLst/>
                <a:latin typeface="+mn-lt"/>
                <a:ea typeface="+mn-ea"/>
                <a:cs typeface="+mn-cs"/>
              </a:rPr>
              <a:t> instruction to access entire PMO under the permission control. When an detach system call is </a:t>
            </a:r>
            <a:r>
              <a:rPr lang="en-US" sz="1200" b="0" i="0" u="none" strike="noStrike" kern="1200" dirty="0" err="1">
                <a:solidFill>
                  <a:schemeClr val="tx1"/>
                </a:solidFill>
                <a:effectLst/>
                <a:latin typeface="+mn-lt"/>
                <a:ea typeface="+mn-ea"/>
                <a:cs typeface="+mn-cs"/>
              </a:rPr>
              <a:t>invoed</a:t>
            </a:r>
            <a:r>
              <a:rPr lang="en-US" sz="1200" b="0" i="0" u="none" strike="noStrike" kern="1200" dirty="0">
                <a:solidFill>
                  <a:schemeClr val="tx1"/>
                </a:solidFill>
                <a:effectLst/>
                <a:latin typeface="+mn-lt"/>
                <a:ea typeface="+mn-ea"/>
                <a:cs typeface="+mn-cs"/>
              </a:rPr>
              <a:t> to this PMO. The process only need to clean one PTE to remove entire 1GB PMO from the process address space. This process is not able to access any data in this PMO. </a:t>
            </a:r>
            <a:r>
              <a:rPr lang="en-US" sz="1200" b="0" i="0" u="none" strike="noStrike" kern="1200" dirty="0" err="1">
                <a:solidFill>
                  <a:schemeClr val="tx1"/>
                </a:solidFill>
                <a:effectLst/>
                <a:latin typeface="+mn-lt"/>
                <a:ea typeface="+mn-ea"/>
                <a:cs typeface="+mn-cs"/>
              </a:rPr>
              <a:t>Whater</a:t>
            </a:r>
            <a:r>
              <a:rPr lang="en-US" sz="1200" b="0" i="0" u="none" strike="noStrike" kern="1200" dirty="0">
                <a:solidFill>
                  <a:schemeClr val="tx1"/>
                </a:solidFill>
                <a:effectLst/>
                <a:latin typeface="+mn-lt"/>
                <a:ea typeface="+mn-ea"/>
                <a:cs typeface="+mn-cs"/>
              </a:rPr>
              <a:t> how large the PMO is, both attach and detach system calls only need to modify one PTE.</a:t>
            </a:r>
            <a:endParaRPr lang="en-US" b="0" dirty="0">
              <a:effectLst/>
            </a:endParaRPr>
          </a:p>
        </p:txBody>
      </p:sp>
      <p:sp>
        <p:nvSpPr>
          <p:cNvPr id="4" name="Slide Number Placeholder 3"/>
          <p:cNvSpPr>
            <a:spLocks noGrp="1"/>
          </p:cNvSpPr>
          <p:nvPr>
            <p:ph type="sldNum" sz="quarter" idx="5"/>
          </p:nvPr>
        </p:nvSpPr>
        <p:spPr/>
        <p:txBody>
          <a:bodyPr/>
          <a:lstStyle/>
          <a:p>
            <a:fld id="{9A120C86-B431-4D9D-B92F-B6B4CDD64778}" type="slidenum">
              <a:rPr lang="zh-CN" altLang="en-US" smtClean="0"/>
              <a:t>12</a:t>
            </a:fld>
            <a:endParaRPr lang="zh-CN" altLang="en-US"/>
          </a:p>
        </p:txBody>
      </p:sp>
    </p:spTree>
    <p:extLst>
      <p:ext uri="{BB962C8B-B14F-4D97-AF65-F5344CB8AC3E}">
        <p14:creationId xmlns:p14="http://schemas.microsoft.com/office/powerpoint/2010/main" val="417526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Based on this design, we are able to perform fast address space re-randomization. We call it PMO space layout randomization.  For the attach system call, the random selector can select one of many possible PTEs. Then, it just </a:t>
            </a:r>
            <a:r>
              <a:rPr lang="en-US" sz="1200" b="0" i="0" u="none" strike="noStrike" kern="1200" dirty="0" err="1">
                <a:solidFill>
                  <a:schemeClr val="tx1"/>
                </a:solidFill>
                <a:effectLst/>
                <a:latin typeface="+mn-lt"/>
                <a:ea typeface="+mn-ea"/>
                <a:cs typeface="+mn-cs"/>
              </a:rPr>
              <a:t>intilied</a:t>
            </a:r>
            <a:r>
              <a:rPr lang="en-US" sz="1200" b="0" i="0" u="none" strike="noStrike" kern="1200" dirty="0">
                <a:solidFill>
                  <a:schemeClr val="tx1"/>
                </a:solidFill>
                <a:effectLst/>
                <a:latin typeface="+mn-lt"/>
                <a:ea typeface="+mn-ea"/>
                <a:cs typeface="+mn-cs"/>
              </a:rPr>
              <a:t> one PTE, the rerandomization is finished. For the </a:t>
            </a:r>
            <a:r>
              <a:rPr lang="en-US" sz="1200" b="0" i="0" u="none" strike="noStrike" kern="1200" dirty="0" err="1">
                <a:solidFill>
                  <a:schemeClr val="tx1"/>
                </a:solidFill>
                <a:effectLst/>
                <a:latin typeface="+mn-lt"/>
                <a:ea typeface="+mn-ea"/>
                <a:cs typeface="+mn-cs"/>
              </a:rPr>
              <a:t>relocatability</a:t>
            </a:r>
            <a:r>
              <a:rPr lang="en-US" sz="1200" b="0" i="0" u="none" strike="noStrike" kern="1200" dirty="0">
                <a:solidFill>
                  <a:schemeClr val="tx1"/>
                </a:solidFill>
                <a:effectLst/>
                <a:latin typeface="+mn-lt"/>
                <a:ea typeface="+mn-ea"/>
                <a:cs typeface="+mn-cs"/>
              </a:rPr>
              <a:t> support, </a:t>
            </a:r>
            <a:r>
              <a:rPr lang="en-US" sz="1200" b="0" i="0" u="none" strike="noStrike" kern="1200" dirty="0" err="1">
                <a:solidFill>
                  <a:schemeClr val="tx1"/>
                </a:solidFill>
                <a:effectLst/>
                <a:latin typeface="+mn-lt"/>
                <a:ea typeface="+mn-ea"/>
                <a:cs typeface="+mn-cs"/>
              </a:rPr>
              <a:t>perisistent</a:t>
            </a:r>
            <a:r>
              <a:rPr lang="en-US" sz="1200" b="0" i="0" u="none" strike="noStrike" kern="1200" dirty="0">
                <a:solidFill>
                  <a:schemeClr val="tx1"/>
                </a:solidFill>
                <a:effectLst/>
                <a:latin typeface="+mn-lt"/>
                <a:ea typeface="+mn-ea"/>
                <a:cs typeface="+mn-cs"/>
              </a:rPr>
              <a:t> memory programming model already has the </a:t>
            </a:r>
            <a:r>
              <a:rPr lang="en-US" sz="1200" b="0" i="0" u="none" strike="noStrike" kern="1200" dirty="0" err="1">
                <a:solidFill>
                  <a:schemeClr val="tx1"/>
                </a:solidFill>
                <a:effectLst/>
                <a:latin typeface="+mn-lt"/>
                <a:ea typeface="+mn-ea"/>
                <a:cs typeface="+mn-cs"/>
              </a:rPr>
              <a:t>relocalability</a:t>
            </a:r>
            <a:r>
              <a:rPr lang="en-US" sz="1200" b="0" i="0" u="none" strike="noStrike" kern="1200" dirty="0">
                <a:solidFill>
                  <a:schemeClr val="tx1"/>
                </a:solidFill>
                <a:effectLst/>
                <a:latin typeface="+mn-lt"/>
                <a:ea typeface="+mn-ea"/>
                <a:cs typeface="+mn-cs"/>
              </a:rPr>
              <a:t> support in software or hardware. we already have all reduction and randomization support. However, a new problem raises</a:t>
            </a:r>
            <a:endParaRPr lang="en-US" dirty="0"/>
          </a:p>
        </p:txBody>
      </p:sp>
      <p:sp>
        <p:nvSpPr>
          <p:cNvPr id="4" name="Slide Number Placeholder 3"/>
          <p:cNvSpPr>
            <a:spLocks noGrp="1"/>
          </p:cNvSpPr>
          <p:nvPr>
            <p:ph type="sldNum" sz="quarter" idx="5"/>
          </p:nvPr>
        </p:nvSpPr>
        <p:spPr/>
        <p:txBody>
          <a:bodyPr/>
          <a:lstStyle/>
          <a:p>
            <a:fld id="{9A120C86-B431-4D9D-B92F-B6B4CDD64778}" type="slidenum">
              <a:rPr lang="zh-CN" altLang="en-US" smtClean="0"/>
              <a:t>13</a:t>
            </a:fld>
            <a:endParaRPr lang="zh-CN" altLang="en-US"/>
          </a:p>
        </p:txBody>
      </p:sp>
    </p:spTree>
    <p:extLst>
      <p:ext uri="{BB962C8B-B14F-4D97-AF65-F5344CB8AC3E}">
        <p14:creationId xmlns:p14="http://schemas.microsoft.com/office/powerpoint/2010/main" val="3439663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problem is permission control of PMO. When the process finishes the attach system call as previous steps. </a:t>
            </a:r>
            <a:endParaRPr lang="en-US" dirty="0"/>
          </a:p>
        </p:txBody>
      </p:sp>
      <p:sp>
        <p:nvSpPr>
          <p:cNvPr id="4" name="Slide Number Placeholder 3"/>
          <p:cNvSpPr>
            <a:spLocks noGrp="1"/>
          </p:cNvSpPr>
          <p:nvPr>
            <p:ph type="sldNum" sz="quarter" idx="5"/>
          </p:nvPr>
        </p:nvSpPr>
        <p:spPr/>
        <p:txBody>
          <a:bodyPr/>
          <a:lstStyle/>
          <a:p>
            <a:fld id="{9A120C86-B431-4D9D-B92F-B6B4CDD64778}" type="slidenum">
              <a:rPr lang="zh-CN" altLang="en-US" smtClean="0"/>
              <a:t>14</a:t>
            </a:fld>
            <a:endParaRPr lang="zh-CN" altLang="en-US"/>
          </a:p>
        </p:txBody>
      </p:sp>
    </p:spTree>
    <p:extLst>
      <p:ext uri="{BB962C8B-B14F-4D97-AF65-F5344CB8AC3E}">
        <p14:creationId xmlns:p14="http://schemas.microsoft.com/office/powerpoint/2010/main" val="13449348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requested read write permission is actually supported. In the current system, permission is per page permission which is checked in TLB. The permission is set and stored in the last level page table directory. We may use a default permission of this PMO. But when the requested permission is different from the default permission. All of last level PTEs need to be changed.</a:t>
            </a:r>
            <a:endParaRPr lang="en-US" dirty="0"/>
          </a:p>
        </p:txBody>
      </p:sp>
      <p:sp>
        <p:nvSpPr>
          <p:cNvPr id="4" name="Slide Number Placeholder 3"/>
          <p:cNvSpPr>
            <a:spLocks noGrp="1"/>
          </p:cNvSpPr>
          <p:nvPr>
            <p:ph type="sldNum" sz="quarter" idx="5"/>
          </p:nvPr>
        </p:nvSpPr>
        <p:spPr/>
        <p:txBody>
          <a:bodyPr/>
          <a:lstStyle/>
          <a:p>
            <a:fld id="{9A120C86-B431-4D9D-B92F-B6B4CDD64778}" type="slidenum">
              <a:rPr lang="zh-CN" altLang="en-US" smtClean="0"/>
              <a:t>15</a:t>
            </a:fld>
            <a:endParaRPr lang="zh-CN" altLang="en-US"/>
          </a:p>
        </p:txBody>
      </p:sp>
    </p:spTree>
    <p:extLst>
      <p:ext uri="{BB962C8B-B14F-4D97-AF65-F5344CB8AC3E}">
        <p14:creationId xmlns:p14="http://schemas.microsoft.com/office/powerpoint/2010/main" val="17621855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Moreover, when a PMO is shared by two process with different permission, read write and read only. Only one embedded page table subtree cannot support this.</a:t>
            </a:r>
            <a:endParaRPr lang="en-US" dirty="0"/>
          </a:p>
        </p:txBody>
      </p:sp>
      <p:sp>
        <p:nvSpPr>
          <p:cNvPr id="4" name="Slide Number Placeholder 3"/>
          <p:cNvSpPr>
            <a:spLocks noGrp="1"/>
          </p:cNvSpPr>
          <p:nvPr>
            <p:ph type="sldNum" sz="quarter" idx="5"/>
          </p:nvPr>
        </p:nvSpPr>
        <p:spPr/>
        <p:txBody>
          <a:bodyPr/>
          <a:lstStyle/>
          <a:p>
            <a:fld id="{9A120C86-B431-4D9D-B92F-B6B4CDD64778}" type="slidenum">
              <a:rPr lang="zh-CN" altLang="en-US" smtClean="0"/>
              <a:t>16</a:t>
            </a:fld>
            <a:endParaRPr lang="zh-CN" altLang="en-US"/>
          </a:p>
        </p:txBody>
      </p:sp>
    </p:spTree>
    <p:extLst>
      <p:ext uri="{BB962C8B-B14F-4D97-AF65-F5344CB8AC3E}">
        <p14:creationId xmlns:p14="http://schemas.microsoft.com/office/powerpoint/2010/main" val="15813319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Therefore, we propose an on-chip permission matrix per core to support Process wide PMO permissions in different processes. The basic idea is following, the </a:t>
            </a:r>
            <a:r>
              <a:rPr lang="en-US" sz="1200" b="0" i="0" u="none" strike="noStrike" kern="1200" dirty="0" err="1">
                <a:solidFill>
                  <a:schemeClr val="tx1"/>
                </a:solidFill>
                <a:effectLst/>
                <a:latin typeface="+mn-lt"/>
                <a:ea typeface="+mn-ea"/>
                <a:cs typeface="+mn-cs"/>
              </a:rPr>
              <a:t>ld</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st</a:t>
            </a:r>
            <a:r>
              <a:rPr lang="en-US" sz="1200" b="0" i="0" u="none" strike="noStrike" kern="1200" dirty="0">
                <a:solidFill>
                  <a:schemeClr val="tx1"/>
                </a:solidFill>
                <a:effectLst/>
                <a:latin typeface="+mn-lt"/>
                <a:ea typeface="+mn-ea"/>
                <a:cs typeface="+mn-cs"/>
              </a:rPr>
              <a:t> instruction will use </a:t>
            </a:r>
            <a:r>
              <a:rPr lang="en-US" sz="1200" b="0" i="0" u="none" strike="noStrike" kern="1200" dirty="0" err="1">
                <a:solidFill>
                  <a:schemeClr val="tx1"/>
                </a:solidFill>
                <a:effectLst/>
                <a:latin typeface="+mn-lt"/>
                <a:ea typeface="+mn-ea"/>
                <a:cs typeface="+mn-cs"/>
              </a:rPr>
              <a:t>viritull</a:t>
            </a:r>
            <a:r>
              <a:rPr lang="en-US" sz="1200" b="0" i="0" u="none" strike="noStrike" kern="1200" dirty="0">
                <a:solidFill>
                  <a:schemeClr val="tx1"/>
                </a:solidFill>
                <a:effectLst/>
                <a:latin typeface="+mn-lt"/>
                <a:ea typeface="+mn-ea"/>
                <a:cs typeface="+mn-cs"/>
              </a:rPr>
              <a:t> address to check </a:t>
            </a:r>
            <a:r>
              <a:rPr lang="en-US" sz="1200" b="0" i="0" u="none" strike="noStrike" kern="1200" dirty="0" err="1">
                <a:solidFill>
                  <a:schemeClr val="tx1"/>
                </a:solidFill>
                <a:effectLst/>
                <a:latin typeface="+mn-lt"/>
                <a:ea typeface="+mn-ea"/>
                <a:cs typeface="+mn-cs"/>
              </a:rPr>
              <a:t>agained</a:t>
            </a:r>
            <a:r>
              <a:rPr lang="en-US" sz="1200" b="0" i="0" u="none" strike="noStrike" kern="1200" dirty="0">
                <a:solidFill>
                  <a:schemeClr val="tx1"/>
                </a:solidFill>
                <a:effectLst/>
                <a:latin typeface="+mn-lt"/>
                <a:ea typeface="+mn-ea"/>
                <a:cs typeface="+mn-cs"/>
              </a:rPr>
              <a:t> both TLB and permission matrix. Then, the process-wide PMO permission and page-level permission are obtained. After that, this access will check against most strict permission among these two to decide whether this access is </a:t>
            </a:r>
            <a:r>
              <a:rPr lang="en-US" sz="1200" b="0" i="0" u="none" strike="noStrike" kern="1200" dirty="0" err="1">
                <a:solidFill>
                  <a:schemeClr val="tx1"/>
                </a:solidFill>
                <a:effectLst/>
                <a:latin typeface="+mn-lt"/>
                <a:ea typeface="+mn-ea"/>
                <a:cs typeface="+mn-cs"/>
              </a:rPr>
              <a:t>legmaticl</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Entires</a:t>
            </a:r>
            <a:r>
              <a:rPr lang="en-US" sz="1200" b="0" i="0" u="none" strike="noStrike" kern="1200" dirty="0">
                <a:solidFill>
                  <a:schemeClr val="tx1"/>
                </a:solidFill>
                <a:effectLst/>
                <a:latin typeface="+mn-lt"/>
                <a:ea typeface="+mn-ea"/>
                <a:cs typeface="+mn-cs"/>
              </a:rPr>
              <a:t> in the permission matrix are added by attach and </a:t>
            </a:r>
            <a:r>
              <a:rPr lang="en-US" sz="1200" b="0" i="0" u="none" strike="noStrike" kern="1200" dirty="0" err="1">
                <a:solidFill>
                  <a:schemeClr val="tx1"/>
                </a:solidFill>
                <a:effectLst/>
                <a:latin typeface="+mn-lt"/>
                <a:ea typeface="+mn-ea"/>
                <a:cs typeface="+mn-cs"/>
              </a:rPr>
              <a:t>entires</a:t>
            </a:r>
            <a:r>
              <a:rPr lang="en-US" sz="1200" b="0" i="0" u="none" strike="noStrike" kern="1200" dirty="0">
                <a:solidFill>
                  <a:schemeClr val="tx1"/>
                </a:solidFill>
                <a:effectLst/>
                <a:latin typeface="+mn-lt"/>
                <a:ea typeface="+mn-ea"/>
                <a:cs typeface="+mn-cs"/>
              </a:rPr>
              <a:t> are removed by detach.</a:t>
            </a:r>
            <a:endParaRPr lang="en-US" dirty="0"/>
          </a:p>
        </p:txBody>
      </p:sp>
      <p:sp>
        <p:nvSpPr>
          <p:cNvPr id="4" name="Slide Number Placeholder 3"/>
          <p:cNvSpPr>
            <a:spLocks noGrp="1"/>
          </p:cNvSpPr>
          <p:nvPr>
            <p:ph type="sldNum" sz="quarter" idx="5"/>
          </p:nvPr>
        </p:nvSpPr>
        <p:spPr/>
        <p:txBody>
          <a:bodyPr/>
          <a:lstStyle/>
          <a:p>
            <a:fld id="{9A120C86-B431-4D9D-B92F-B6B4CDD64778}" type="slidenum">
              <a:rPr lang="zh-CN" altLang="en-US" smtClean="0"/>
              <a:t>17</a:t>
            </a:fld>
            <a:endParaRPr lang="zh-CN" altLang="en-US"/>
          </a:p>
        </p:txBody>
      </p:sp>
    </p:spTree>
    <p:extLst>
      <p:ext uri="{BB962C8B-B14F-4D97-AF65-F5344CB8AC3E}">
        <p14:creationId xmlns:p14="http://schemas.microsoft.com/office/powerpoint/2010/main" val="21645031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A basic design of this idea is following: For attached PMO, the </a:t>
            </a:r>
            <a:r>
              <a:rPr lang="en-US" sz="1200" b="0" i="0" u="none" strike="noStrike" kern="1200" dirty="0" err="1">
                <a:solidFill>
                  <a:schemeClr val="tx1"/>
                </a:solidFill>
                <a:effectLst/>
                <a:latin typeface="+mn-lt"/>
                <a:ea typeface="+mn-ea"/>
                <a:cs typeface="+mn-cs"/>
              </a:rPr>
              <a:t>entiry</a:t>
            </a:r>
            <a:r>
              <a:rPr lang="en-US" sz="1200" b="0" i="0" u="none" strike="noStrike" kern="1200" dirty="0">
                <a:solidFill>
                  <a:schemeClr val="tx1"/>
                </a:solidFill>
                <a:effectLst/>
                <a:latin typeface="+mn-lt"/>
                <a:ea typeface="+mn-ea"/>
                <a:cs typeface="+mn-cs"/>
              </a:rPr>
              <a:t> of this PMO in the permission matrix has virtual address start, virtual address end and the permission. There are several entries in the permission matrix. The virtual address need to check all of them to find a match. Because this permission matrix check is on the </a:t>
            </a:r>
            <a:r>
              <a:rPr lang="en-US" sz="1200" b="0" i="0" u="none" strike="noStrike" kern="1200" dirty="0" err="1">
                <a:solidFill>
                  <a:schemeClr val="tx1"/>
                </a:solidFill>
                <a:effectLst/>
                <a:latin typeface="+mn-lt"/>
                <a:ea typeface="+mn-ea"/>
                <a:cs typeface="+mn-cs"/>
              </a:rPr>
              <a:t>crtital</a:t>
            </a:r>
            <a:r>
              <a:rPr lang="en-US" sz="1200" b="0" i="0" u="none" strike="noStrike" kern="1200" dirty="0">
                <a:solidFill>
                  <a:schemeClr val="tx1"/>
                </a:solidFill>
                <a:effectLst/>
                <a:latin typeface="+mn-lt"/>
                <a:ea typeface="+mn-ea"/>
                <a:cs typeface="+mn-cs"/>
              </a:rPr>
              <a:t> path. Even several cycles overhead is </a:t>
            </a:r>
            <a:r>
              <a:rPr lang="en-US" sz="1200" b="0" i="0" u="none" strike="noStrike" kern="1200" dirty="0" err="1">
                <a:solidFill>
                  <a:schemeClr val="tx1"/>
                </a:solidFill>
                <a:effectLst/>
                <a:latin typeface="+mn-lt"/>
                <a:ea typeface="+mn-ea"/>
                <a:cs typeface="+mn-cs"/>
              </a:rPr>
              <a:t>critial</a:t>
            </a:r>
            <a:r>
              <a:rPr lang="en-US" sz="1200" b="0" i="0" u="none" strike="noStrike" kern="1200" dirty="0">
                <a:solidFill>
                  <a:schemeClr val="tx1"/>
                </a:solidFill>
                <a:effectLst/>
                <a:latin typeface="+mn-lt"/>
                <a:ea typeface="+mn-ea"/>
                <a:cs typeface="+mn-cs"/>
              </a:rPr>
              <a:t>. To solve this problem, we propose a virtual address tag to check against virtual addresses.</a:t>
            </a:r>
            <a:endParaRPr lang="en-US" dirty="0"/>
          </a:p>
        </p:txBody>
      </p:sp>
      <p:sp>
        <p:nvSpPr>
          <p:cNvPr id="4" name="Slide Number Placeholder 3"/>
          <p:cNvSpPr>
            <a:spLocks noGrp="1"/>
          </p:cNvSpPr>
          <p:nvPr>
            <p:ph type="sldNum" sz="quarter" idx="5"/>
          </p:nvPr>
        </p:nvSpPr>
        <p:spPr/>
        <p:txBody>
          <a:bodyPr/>
          <a:lstStyle/>
          <a:p>
            <a:fld id="{9A120C86-B431-4D9D-B92F-B6B4CDD64778}" type="slidenum">
              <a:rPr lang="zh-CN" altLang="en-US" smtClean="0"/>
              <a:t>18</a:t>
            </a:fld>
            <a:endParaRPr lang="zh-CN" altLang="en-US"/>
          </a:p>
        </p:txBody>
      </p:sp>
    </p:spTree>
    <p:extLst>
      <p:ext uri="{BB962C8B-B14F-4D97-AF65-F5344CB8AC3E}">
        <p14:creationId xmlns:p14="http://schemas.microsoft.com/office/powerpoint/2010/main" val="38701143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Let’s go back to the page table. For a PMO, the size is larger than 4KB and  it is smaller than or equal to 2MB. During attach system call, a L2 directory entry will point to the embedding page table subtree in this PMO. The </a:t>
            </a:r>
            <a:r>
              <a:rPr lang="en-US" sz="1200" b="0" i="0" u="none" strike="noStrike" kern="1200" dirty="0" err="1">
                <a:solidFill>
                  <a:schemeClr val="tx1"/>
                </a:solidFill>
                <a:effectLst/>
                <a:latin typeface="+mn-lt"/>
                <a:ea typeface="+mn-ea"/>
                <a:cs typeface="+mn-cs"/>
              </a:rPr>
              <a:t>direcotry</a:t>
            </a:r>
            <a:r>
              <a:rPr lang="en-US" sz="1200" b="0" i="0" u="none" strike="noStrike" kern="1200" dirty="0">
                <a:solidFill>
                  <a:schemeClr val="tx1"/>
                </a:solidFill>
                <a:effectLst/>
                <a:latin typeface="+mn-lt"/>
                <a:ea typeface="+mn-ea"/>
                <a:cs typeface="+mn-cs"/>
              </a:rPr>
              <a:t> is also page </a:t>
            </a:r>
            <a:r>
              <a:rPr lang="en-US" sz="1200" b="0" i="0" u="none" strike="noStrike" kern="1200" dirty="0" err="1">
                <a:solidFill>
                  <a:schemeClr val="tx1"/>
                </a:solidFill>
                <a:effectLst/>
                <a:latin typeface="+mn-lt"/>
                <a:ea typeface="+mn-ea"/>
                <a:cs typeface="+mn-cs"/>
              </a:rPr>
              <a:t>alined</a:t>
            </a:r>
            <a:r>
              <a:rPr lang="en-US" sz="1200" b="0" i="0" u="none" strike="noStrike" kern="1200" dirty="0">
                <a:solidFill>
                  <a:schemeClr val="tx1"/>
                </a:solidFill>
                <a:effectLst/>
                <a:latin typeface="+mn-lt"/>
                <a:ea typeface="+mn-ea"/>
                <a:cs typeface="+mn-cs"/>
              </a:rPr>
              <a:t>. So some of above </a:t>
            </a:r>
            <a:r>
              <a:rPr lang="en-US" sz="1200" b="0" i="0" u="none" strike="noStrike" kern="1200" dirty="0" err="1">
                <a:solidFill>
                  <a:schemeClr val="tx1"/>
                </a:solidFill>
                <a:effectLst/>
                <a:latin typeface="+mn-lt"/>
                <a:ea typeface="+mn-ea"/>
                <a:cs typeface="+mn-cs"/>
              </a:rPr>
              <a:t>entires</a:t>
            </a:r>
            <a:r>
              <a:rPr lang="en-US" sz="1200" b="0" i="0" u="none" strike="noStrike" kern="1200" dirty="0">
                <a:solidFill>
                  <a:schemeClr val="tx1"/>
                </a:solidFill>
                <a:effectLst/>
                <a:latin typeface="+mn-lt"/>
                <a:ea typeface="+mn-ea"/>
                <a:cs typeface="+mn-cs"/>
              </a:rPr>
              <a:t> in this </a:t>
            </a:r>
            <a:r>
              <a:rPr lang="en-US" sz="1200" b="0" i="0" u="none" strike="noStrike" kern="1200" dirty="0" err="1">
                <a:solidFill>
                  <a:schemeClr val="tx1"/>
                </a:solidFill>
                <a:effectLst/>
                <a:latin typeface="+mn-lt"/>
                <a:ea typeface="+mn-ea"/>
                <a:cs typeface="+mn-cs"/>
              </a:rPr>
              <a:t>direcotry</a:t>
            </a:r>
            <a:r>
              <a:rPr lang="en-US" sz="1200" b="0" i="0" u="none" strike="noStrike" kern="1200" dirty="0">
                <a:solidFill>
                  <a:schemeClr val="tx1"/>
                </a:solidFill>
                <a:effectLst/>
                <a:latin typeface="+mn-lt"/>
                <a:ea typeface="+mn-ea"/>
                <a:cs typeface="+mn-cs"/>
              </a:rPr>
              <a:t> page point to actual data. Other bottom </a:t>
            </a:r>
            <a:r>
              <a:rPr lang="en-US" sz="1200" b="0" i="0" u="none" strike="noStrike" kern="1200" dirty="0" err="1">
                <a:solidFill>
                  <a:schemeClr val="tx1"/>
                </a:solidFill>
                <a:effectLst/>
                <a:latin typeface="+mn-lt"/>
                <a:ea typeface="+mn-ea"/>
                <a:cs typeface="+mn-cs"/>
              </a:rPr>
              <a:t>entires</a:t>
            </a:r>
            <a:r>
              <a:rPr lang="en-US" sz="1200" b="0" i="0" u="none" strike="noStrike" kern="1200" dirty="0">
                <a:solidFill>
                  <a:schemeClr val="tx1"/>
                </a:solidFill>
                <a:effectLst/>
                <a:latin typeface="+mn-lt"/>
                <a:ea typeface="+mn-ea"/>
                <a:cs typeface="+mn-cs"/>
              </a:rPr>
              <a:t> are </a:t>
            </a:r>
            <a:r>
              <a:rPr lang="en-US" sz="1200" b="0" i="0" u="none" strike="noStrike" kern="1200" dirty="0" err="1">
                <a:solidFill>
                  <a:schemeClr val="tx1"/>
                </a:solidFill>
                <a:effectLst/>
                <a:latin typeface="+mn-lt"/>
                <a:ea typeface="+mn-ea"/>
                <a:cs typeface="+mn-cs"/>
              </a:rPr>
              <a:t>invalied</a:t>
            </a:r>
            <a:r>
              <a:rPr lang="en-US" sz="1200" b="0" i="0" u="none" strike="noStrike" kern="1200" dirty="0">
                <a:solidFill>
                  <a:schemeClr val="tx1"/>
                </a:solidFill>
                <a:effectLst/>
                <a:latin typeface="+mn-lt"/>
                <a:ea typeface="+mn-ea"/>
                <a:cs typeface="+mn-cs"/>
              </a:rPr>
              <a:t>. The VA start is the VA that the first valid PTE points to. The VA end is the VA that the last valid PTE point to. Actually, these invalid PTE won’t be used by process address space. Then, we can partition the VA address range for a PMO into two parts. The prefix is used to locate the last level PTE outside PMO page table subtree. The suffix is used to locate the PTE inside PMO subtree. All data in the PMO can use the same size suffix to locate. Then, we can design VA tag to represent virtual address range of a PMO. VA tag has two parts. </a:t>
            </a:r>
            <a:endParaRPr lang="en-US" dirty="0"/>
          </a:p>
        </p:txBody>
      </p:sp>
      <p:sp>
        <p:nvSpPr>
          <p:cNvPr id="4" name="Slide Number Placeholder 3"/>
          <p:cNvSpPr>
            <a:spLocks noGrp="1"/>
          </p:cNvSpPr>
          <p:nvPr>
            <p:ph type="sldNum" sz="quarter" idx="5"/>
          </p:nvPr>
        </p:nvSpPr>
        <p:spPr/>
        <p:txBody>
          <a:bodyPr/>
          <a:lstStyle/>
          <a:p>
            <a:fld id="{9A120C86-B431-4D9D-B92F-B6B4CDD64778}" type="slidenum">
              <a:rPr lang="zh-CN" altLang="en-US" smtClean="0"/>
              <a:t>19</a:t>
            </a:fld>
            <a:endParaRPr lang="zh-CN" altLang="en-US"/>
          </a:p>
        </p:txBody>
      </p:sp>
    </p:spTree>
    <p:extLst>
      <p:ext uri="{BB962C8B-B14F-4D97-AF65-F5344CB8AC3E}">
        <p14:creationId xmlns:p14="http://schemas.microsoft.com/office/powerpoint/2010/main" val="1313537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2: In the traditional memory hierarchy, DRAM </a:t>
            </a:r>
            <a:r>
              <a:rPr lang="en-US" sz="1200" b="0" i="0" u="none" strike="noStrike" kern="1200" dirty="0" err="1">
                <a:solidFill>
                  <a:schemeClr val="tx1"/>
                </a:solidFill>
                <a:effectLst/>
                <a:latin typeface="+mn-lt"/>
                <a:ea typeface="+mn-ea"/>
                <a:cs typeface="+mn-cs"/>
              </a:rPr>
              <a:t>prodive</a:t>
            </a:r>
            <a:r>
              <a:rPr lang="en-US" sz="1200" b="0" i="0" u="none" strike="noStrike" kern="1200" dirty="0">
                <a:solidFill>
                  <a:schemeClr val="tx1"/>
                </a:solidFill>
                <a:effectLst/>
                <a:latin typeface="+mn-lt"/>
                <a:ea typeface="+mn-ea"/>
                <a:cs typeface="+mn-cs"/>
              </a:rPr>
              <a:t> a good performance. But the data is volatile. The data in the disk is non-volatile. But accessing disk data is slow. Now, there is a new technology, persistent memory. It combines the advantages of DRAM and Disk. Persistent memory provides DRAM-like performance, non-</a:t>
            </a:r>
            <a:r>
              <a:rPr lang="en-US" sz="1200" b="0" i="0" u="none" strike="noStrike" kern="1200" dirty="0" err="1">
                <a:solidFill>
                  <a:schemeClr val="tx1"/>
                </a:solidFill>
                <a:effectLst/>
                <a:latin typeface="+mn-lt"/>
                <a:ea typeface="+mn-ea"/>
                <a:cs typeface="+mn-cs"/>
              </a:rPr>
              <a:t>volitile</a:t>
            </a:r>
            <a:r>
              <a:rPr lang="en-US" sz="1200" b="0" i="0" u="none" strike="noStrike" kern="1200" dirty="0">
                <a:solidFill>
                  <a:schemeClr val="tx1"/>
                </a:solidFill>
                <a:effectLst/>
                <a:latin typeface="+mn-lt"/>
                <a:ea typeface="+mn-ea"/>
                <a:cs typeface="+mn-cs"/>
              </a:rPr>
              <a:t> and high density features. Processors can use regular </a:t>
            </a:r>
            <a:r>
              <a:rPr lang="en-US" sz="1200" b="0" i="0" u="none" strike="noStrike" kern="1200" dirty="0" err="1">
                <a:solidFill>
                  <a:schemeClr val="tx1"/>
                </a:solidFill>
                <a:effectLst/>
                <a:latin typeface="+mn-lt"/>
                <a:ea typeface="+mn-ea"/>
                <a:cs typeface="+mn-cs"/>
              </a:rPr>
              <a:t>ld</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st</a:t>
            </a:r>
            <a:r>
              <a:rPr lang="en-US" sz="1200" b="0" i="0" u="none" strike="noStrike" kern="1200" dirty="0">
                <a:solidFill>
                  <a:schemeClr val="tx1"/>
                </a:solidFill>
                <a:effectLst/>
                <a:latin typeface="+mn-lt"/>
                <a:ea typeface="+mn-ea"/>
                <a:cs typeface="+mn-cs"/>
              </a:rPr>
              <a:t> instructions to access persistent data without serialization of the file system. Persistent memory also keeps fruitful data structure as  persistent data to avoid re-construction. However, when we enjoy the </a:t>
            </a:r>
            <a:r>
              <a:rPr lang="en-US" sz="1200" b="0" i="0" u="none" strike="noStrike" kern="1200" dirty="0" err="1">
                <a:solidFill>
                  <a:schemeClr val="tx1"/>
                </a:solidFill>
                <a:effectLst/>
                <a:latin typeface="+mn-lt"/>
                <a:ea typeface="+mn-ea"/>
                <a:cs typeface="+mn-cs"/>
              </a:rPr>
              <a:t>benifits</a:t>
            </a:r>
            <a:r>
              <a:rPr lang="en-US" sz="1200" b="0" i="0" u="none" strike="noStrike" kern="1200" dirty="0">
                <a:solidFill>
                  <a:schemeClr val="tx1"/>
                </a:solidFill>
                <a:effectLst/>
                <a:latin typeface="+mn-lt"/>
                <a:ea typeface="+mn-ea"/>
                <a:cs typeface="+mn-cs"/>
              </a:rPr>
              <a:t> of persistent memory. We also meet security problems.</a:t>
            </a:r>
            <a:endParaRPr lang="en-US" dirty="0"/>
          </a:p>
        </p:txBody>
      </p:sp>
      <p:sp>
        <p:nvSpPr>
          <p:cNvPr id="4" name="Slide Number Placeholder 3"/>
          <p:cNvSpPr>
            <a:spLocks noGrp="1"/>
          </p:cNvSpPr>
          <p:nvPr>
            <p:ph type="sldNum" sz="quarter" idx="5"/>
          </p:nvPr>
        </p:nvSpPr>
        <p:spPr/>
        <p:txBody>
          <a:bodyPr/>
          <a:lstStyle/>
          <a:p>
            <a:fld id="{9A120C86-B431-4D9D-B92F-B6B4CDD64778}" type="slidenum">
              <a:rPr lang="zh-CN" altLang="en-US" smtClean="0"/>
              <a:t>2</a:t>
            </a:fld>
            <a:endParaRPr lang="zh-CN" altLang="en-US"/>
          </a:p>
        </p:txBody>
      </p:sp>
    </p:spTree>
    <p:extLst>
      <p:ext uri="{BB962C8B-B14F-4D97-AF65-F5344CB8AC3E}">
        <p14:creationId xmlns:p14="http://schemas.microsoft.com/office/powerpoint/2010/main" val="656130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first part is the prefix. The second part are </a:t>
            </a:r>
            <a:r>
              <a:rPr lang="en-US" sz="1200" b="0" i="0" u="none" strike="noStrike" kern="1200" dirty="0" err="1">
                <a:solidFill>
                  <a:schemeClr val="tx1"/>
                </a:solidFill>
                <a:effectLst/>
                <a:latin typeface="+mn-lt"/>
                <a:ea typeface="+mn-ea"/>
                <a:cs typeface="+mn-cs"/>
              </a:rPr>
              <a:t>represetn</a:t>
            </a:r>
            <a:r>
              <a:rPr lang="en-US" sz="1200" b="0" i="0" u="none" strike="noStrike" kern="1200" dirty="0">
                <a:solidFill>
                  <a:schemeClr val="tx1"/>
                </a:solidFill>
                <a:effectLst/>
                <a:latin typeface="+mn-lt"/>
                <a:ea typeface="+mn-ea"/>
                <a:cs typeface="+mn-cs"/>
              </a:rPr>
              <a:t> as several x</a:t>
            </a:r>
            <a:endParaRPr lang="en-US" dirty="0"/>
          </a:p>
        </p:txBody>
      </p:sp>
      <p:sp>
        <p:nvSpPr>
          <p:cNvPr id="4" name="Slide Number Placeholder 3"/>
          <p:cNvSpPr>
            <a:spLocks noGrp="1"/>
          </p:cNvSpPr>
          <p:nvPr>
            <p:ph type="sldNum" sz="quarter" idx="5"/>
          </p:nvPr>
        </p:nvSpPr>
        <p:spPr/>
        <p:txBody>
          <a:bodyPr/>
          <a:lstStyle/>
          <a:p>
            <a:fld id="{9A120C86-B431-4D9D-B92F-B6B4CDD64778}" type="slidenum">
              <a:rPr lang="zh-CN" altLang="en-US" smtClean="0"/>
              <a:t>20</a:t>
            </a:fld>
            <a:endParaRPr lang="zh-CN" altLang="en-US"/>
          </a:p>
        </p:txBody>
      </p:sp>
    </p:spTree>
    <p:extLst>
      <p:ext uri="{BB962C8B-B14F-4D97-AF65-F5344CB8AC3E}">
        <p14:creationId xmlns:p14="http://schemas.microsoft.com/office/powerpoint/2010/main" val="9004341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X means all match when it compare against VA. Then </a:t>
            </a:r>
            <a:r>
              <a:rPr lang="en-US" sz="1200" b="0" i="0" u="none" strike="noStrike" kern="1200" dirty="0" err="1">
                <a:solidFill>
                  <a:schemeClr val="tx1"/>
                </a:solidFill>
                <a:effectLst/>
                <a:latin typeface="+mn-lt"/>
                <a:ea typeface="+mn-ea"/>
                <a:cs typeface="+mn-cs"/>
              </a:rPr>
              <a:t>dependes</a:t>
            </a:r>
            <a:r>
              <a:rPr lang="en-US" sz="1200" b="0" i="0" u="none" strike="noStrike" kern="1200" dirty="0">
                <a:solidFill>
                  <a:schemeClr val="tx1"/>
                </a:solidFill>
                <a:effectLst/>
                <a:latin typeface="+mn-lt"/>
                <a:ea typeface="+mn-ea"/>
                <a:cs typeface="+mn-cs"/>
              </a:rPr>
              <a:t> on the PMO size, the suffix has </a:t>
            </a:r>
            <a:r>
              <a:rPr lang="en-US" sz="1200" b="0" i="0" u="none" strike="noStrike" kern="1200" dirty="0" err="1">
                <a:solidFill>
                  <a:schemeClr val="tx1"/>
                </a:solidFill>
                <a:effectLst/>
                <a:latin typeface="+mn-lt"/>
                <a:ea typeface="+mn-ea"/>
                <a:cs typeface="+mn-cs"/>
              </a:rPr>
              <a:t>differnt</a:t>
            </a:r>
            <a:r>
              <a:rPr lang="en-US" sz="1200" b="0" i="0" u="none" strike="noStrike" kern="1200" dirty="0">
                <a:solidFill>
                  <a:schemeClr val="tx1"/>
                </a:solidFill>
                <a:effectLst/>
                <a:latin typeface="+mn-lt"/>
                <a:ea typeface="+mn-ea"/>
                <a:cs typeface="+mn-cs"/>
              </a:rPr>
              <a:t> wide. For the PMO has 4KB. There is 0 bit suffix. For the PMO is larger than 4KB smaller than or equal to 2MB, VA tag with 9bits x suffix can represent all virtual address of this size PMO. For the PMO is larger than 2MB but smaller than or equal to 1GB. VA tag with 18bits x suffix can represent all virtual address of this size PMO. These VA tag are non-overlapped. With this tag design, we can use content addressable memory to locate  the entry in on shot.</a:t>
            </a:r>
            <a:endParaRPr lang="en-US" b="0" dirty="0">
              <a:effectLst/>
            </a:endParaRPr>
          </a:p>
          <a:p>
            <a:endParaRPr lang="en-US" dirty="0"/>
          </a:p>
        </p:txBody>
      </p:sp>
      <p:sp>
        <p:nvSpPr>
          <p:cNvPr id="4" name="Slide Number Placeholder 3"/>
          <p:cNvSpPr>
            <a:spLocks noGrp="1"/>
          </p:cNvSpPr>
          <p:nvPr>
            <p:ph type="sldNum" sz="quarter" idx="5"/>
          </p:nvPr>
        </p:nvSpPr>
        <p:spPr/>
        <p:txBody>
          <a:bodyPr/>
          <a:lstStyle/>
          <a:p>
            <a:fld id="{9A120C86-B431-4D9D-B92F-B6B4CDD64778}" type="slidenum">
              <a:rPr lang="zh-CN" altLang="en-US" smtClean="0"/>
              <a:t>21</a:t>
            </a:fld>
            <a:endParaRPr lang="zh-CN" altLang="en-US"/>
          </a:p>
        </p:txBody>
      </p:sp>
    </p:spTree>
    <p:extLst>
      <p:ext uri="{BB962C8B-B14F-4D97-AF65-F5344CB8AC3E}">
        <p14:creationId xmlns:p14="http://schemas.microsoft.com/office/powerpoint/2010/main" val="31661684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In this way, permission matrix </a:t>
            </a:r>
            <a:r>
              <a:rPr lang="en-US" sz="1200" b="0" i="0" u="none" strike="noStrike" kern="1200" dirty="0" err="1">
                <a:solidFill>
                  <a:schemeClr val="tx1"/>
                </a:solidFill>
                <a:effectLst/>
                <a:latin typeface="+mn-lt"/>
                <a:ea typeface="+mn-ea"/>
                <a:cs typeface="+mn-cs"/>
              </a:rPr>
              <a:t>entires</a:t>
            </a:r>
            <a:r>
              <a:rPr lang="en-US" sz="1200" b="0" i="0" u="none" strike="noStrike" kern="1200" dirty="0">
                <a:solidFill>
                  <a:schemeClr val="tx1"/>
                </a:solidFill>
                <a:effectLst/>
                <a:latin typeface="+mn-lt"/>
                <a:ea typeface="+mn-ea"/>
                <a:cs typeface="+mn-cs"/>
              </a:rPr>
              <a:t> have VA tag and permission. The virtual address is compared against all </a:t>
            </a:r>
            <a:r>
              <a:rPr lang="en-US" sz="1200" b="0" i="0" u="none" strike="noStrike" kern="1200" dirty="0" err="1">
                <a:solidFill>
                  <a:schemeClr val="tx1"/>
                </a:solidFill>
                <a:effectLst/>
                <a:latin typeface="+mn-lt"/>
                <a:ea typeface="+mn-ea"/>
                <a:cs typeface="+mn-cs"/>
              </a:rPr>
              <a:t>entires</a:t>
            </a:r>
            <a:r>
              <a:rPr lang="en-US" sz="1200" b="0" i="0" u="none" strike="noStrike" kern="1200" dirty="0">
                <a:solidFill>
                  <a:schemeClr val="tx1"/>
                </a:solidFill>
                <a:effectLst/>
                <a:latin typeface="+mn-lt"/>
                <a:ea typeface="+mn-ea"/>
                <a:cs typeface="+mn-cs"/>
              </a:rPr>
              <a:t> in CAM. The permission is derived when these is a match.</a:t>
            </a:r>
            <a:endParaRPr lang="en-US" dirty="0"/>
          </a:p>
        </p:txBody>
      </p:sp>
      <p:sp>
        <p:nvSpPr>
          <p:cNvPr id="4" name="Slide Number Placeholder 3"/>
          <p:cNvSpPr>
            <a:spLocks noGrp="1"/>
          </p:cNvSpPr>
          <p:nvPr>
            <p:ph type="sldNum" sz="quarter" idx="5"/>
          </p:nvPr>
        </p:nvSpPr>
        <p:spPr/>
        <p:txBody>
          <a:bodyPr/>
          <a:lstStyle/>
          <a:p>
            <a:fld id="{9A120C86-B431-4D9D-B92F-B6B4CDD64778}" type="slidenum">
              <a:rPr lang="zh-CN" altLang="en-US" smtClean="0"/>
              <a:t>22</a:t>
            </a:fld>
            <a:endParaRPr lang="zh-CN" altLang="en-US"/>
          </a:p>
        </p:txBody>
      </p:sp>
    </p:spTree>
    <p:extLst>
      <p:ext uri="{BB962C8B-B14F-4D97-AF65-F5344CB8AC3E}">
        <p14:creationId xmlns:p14="http://schemas.microsoft.com/office/powerpoint/2010/main" val="41325157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Then, it is the time to evaluate the whole design. We use WHIPSER </a:t>
            </a:r>
            <a:r>
              <a:rPr lang="en-US" sz="1200" b="0" i="0" u="none" strike="noStrike" kern="1200" dirty="0" err="1">
                <a:solidFill>
                  <a:schemeClr val="tx1"/>
                </a:solidFill>
                <a:effectLst/>
                <a:latin typeface="+mn-lt"/>
                <a:ea typeface="+mn-ea"/>
                <a:cs typeface="+mn-cs"/>
              </a:rPr>
              <a:t>benchamrks</a:t>
            </a:r>
            <a:r>
              <a:rPr lang="en-US" sz="1200" b="0" i="0" u="none" strike="noStrike" kern="1200" dirty="0">
                <a:solidFill>
                  <a:schemeClr val="tx1"/>
                </a:solidFill>
                <a:effectLst/>
                <a:latin typeface="+mn-lt"/>
                <a:ea typeface="+mn-ea"/>
                <a:cs typeface="+mn-cs"/>
              </a:rPr>
              <a:t> to evaluation our results. This benchmarks are built from real world </a:t>
            </a:r>
            <a:r>
              <a:rPr lang="en-US" sz="1200" b="0" i="0" u="none" strike="noStrike" kern="1200" dirty="0" err="1">
                <a:solidFill>
                  <a:schemeClr val="tx1"/>
                </a:solidFill>
                <a:effectLst/>
                <a:latin typeface="+mn-lt"/>
                <a:ea typeface="+mn-ea"/>
                <a:cs typeface="+mn-cs"/>
              </a:rPr>
              <a:t>perisistent</a:t>
            </a:r>
            <a:r>
              <a:rPr lang="en-US" sz="1200" b="0" i="0" u="none" strike="noStrike" kern="1200" dirty="0">
                <a:solidFill>
                  <a:schemeClr val="tx1"/>
                </a:solidFill>
                <a:effectLst/>
                <a:latin typeface="+mn-lt"/>
                <a:ea typeface="+mn-ea"/>
                <a:cs typeface="+mn-cs"/>
              </a:rPr>
              <a:t> memory application. For the operating system  overhead, we implement attach/detach </a:t>
            </a:r>
            <a:r>
              <a:rPr lang="en-US" sz="1200" b="0" i="0" u="none" strike="noStrike" kern="1200" dirty="0" err="1">
                <a:solidFill>
                  <a:schemeClr val="tx1"/>
                </a:solidFill>
                <a:effectLst/>
                <a:latin typeface="+mn-lt"/>
                <a:ea typeface="+mn-ea"/>
                <a:cs typeface="+mn-cs"/>
              </a:rPr>
              <a:t>libary</a:t>
            </a:r>
            <a:r>
              <a:rPr lang="en-US" sz="1200" b="0" i="0" u="none" strike="noStrike" kern="1200" dirty="0">
                <a:solidFill>
                  <a:schemeClr val="tx1"/>
                </a:solidFill>
                <a:effectLst/>
                <a:latin typeface="+mn-lt"/>
                <a:ea typeface="+mn-ea"/>
                <a:cs typeface="+mn-cs"/>
              </a:rPr>
              <a:t> to replace </a:t>
            </a:r>
            <a:r>
              <a:rPr lang="en-US" sz="1200" b="0" i="0" u="none" strike="noStrike" kern="1200" dirty="0" err="1">
                <a:solidFill>
                  <a:schemeClr val="tx1"/>
                </a:solidFill>
                <a:effectLst/>
                <a:latin typeface="+mn-lt"/>
                <a:ea typeface="+mn-ea"/>
                <a:cs typeface="+mn-cs"/>
              </a:rPr>
              <a:t>mmap</a:t>
            </a:r>
            <a:r>
              <a:rPr lang="en-US" sz="1200" b="0" i="0" u="none" strike="noStrike" kern="1200" dirty="0">
                <a:solidFill>
                  <a:schemeClr val="tx1"/>
                </a:solidFill>
                <a:effectLst/>
                <a:latin typeface="+mn-lt"/>
                <a:ea typeface="+mn-ea"/>
                <a:cs typeface="+mn-cs"/>
              </a:rPr>
              <a:t>() and </a:t>
            </a:r>
            <a:r>
              <a:rPr lang="en-US" sz="1200" b="0" i="0" u="none" strike="noStrike" kern="1200" dirty="0" err="1">
                <a:solidFill>
                  <a:schemeClr val="tx1"/>
                </a:solidFill>
                <a:effectLst/>
                <a:latin typeface="+mn-lt"/>
                <a:ea typeface="+mn-ea"/>
                <a:cs typeface="+mn-cs"/>
              </a:rPr>
              <a:t>munmap</a:t>
            </a:r>
            <a:r>
              <a:rPr lang="en-US" sz="1200" b="0" i="0" u="none" strike="noStrike" kern="1200" dirty="0">
                <a:solidFill>
                  <a:schemeClr val="tx1"/>
                </a:solidFill>
                <a:effectLst/>
                <a:latin typeface="+mn-lt"/>
                <a:ea typeface="+mn-ea"/>
                <a:cs typeface="+mn-cs"/>
              </a:rPr>
              <a:t>(). We obtain the operating system overhead on the real </a:t>
            </a:r>
            <a:r>
              <a:rPr lang="en-US" sz="1200" b="0" i="0" u="none" strike="noStrike" kern="1200" dirty="0" err="1">
                <a:solidFill>
                  <a:schemeClr val="tx1"/>
                </a:solidFill>
                <a:effectLst/>
                <a:latin typeface="+mn-lt"/>
                <a:ea typeface="+mn-ea"/>
                <a:cs typeface="+mn-cs"/>
              </a:rPr>
              <a:t>matchine</a:t>
            </a:r>
            <a:r>
              <a:rPr lang="en-US" sz="1200" b="0" i="0" u="none" strike="noStrike" kern="1200" dirty="0">
                <a:solidFill>
                  <a:schemeClr val="tx1"/>
                </a:solidFill>
                <a:effectLst/>
                <a:latin typeface="+mn-lt"/>
                <a:ea typeface="+mn-ea"/>
                <a:cs typeface="+mn-cs"/>
              </a:rPr>
              <a:t>. We use Trace driven </a:t>
            </a:r>
            <a:r>
              <a:rPr lang="en-US" sz="1200" b="0" i="0" u="none" strike="noStrike" kern="1200" dirty="0" err="1">
                <a:solidFill>
                  <a:schemeClr val="tx1"/>
                </a:solidFill>
                <a:effectLst/>
                <a:latin typeface="+mn-lt"/>
                <a:ea typeface="+mn-ea"/>
                <a:cs typeface="+mn-cs"/>
              </a:rPr>
              <a:t>simulatoion</a:t>
            </a:r>
            <a:r>
              <a:rPr lang="en-US" sz="1200" b="0" i="0" u="none" strike="noStrike" kern="1200" dirty="0">
                <a:solidFill>
                  <a:schemeClr val="tx1"/>
                </a:solidFill>
                <a:effectLst/>
                <a:latin typeface="+mn-lt"/>
                <a:ea typeface="+mn-ea"/>
                <a:cs typeface="+mn-cs"/>
              </a:rPr>
              <a:t> to obtain the architectural overhead. </a:t>
            </a:r>
            <a:endParaRPr lang="en-US" dirty="0"/>
          </a:p>
        </p:txBody>
      </p:sp>
      <p:sp>
        <p:nvSpPr>
          <p:cNvPr id="4" name="Slide Number Placeholder 3"/>
          <p:cNvSpPr>
            <a:spLocks noGrp="1"/>
          </p:cNvSpPr>
          <p:nvPr>
            <p:ph type="sldNum" sz="quarter" idx="5"/>
          </p:nvPr>
        </p:nvSpPr>
        <p:spPr/>
        <p:txBody>
          <a:bodyPr/>
          <a:lstStyle/>
          <a:p>
            <a:fld id="{9A120C86-B431-4D9D-B92F-B6B4CDD64778}" type="slidenum">
              <a:rPr lang="zh-CN" altLang="en-US" smtClean="0"/>
              <a:t>23</a:t>
            </a:fld>
            <a:endParaRPr lang="zh-CN" altLang="en-US"/>
          </a:p>
        </p:txBody>
      </p:sp>
    </p:spTree>
    <p:extLst>
      <p:ext uri="{BB962C8B-B14F-4D97-AF65-F5344CB8AC3E}">
        <p14:creationId xmlns:p14="http://schemas.microsoft.com/office/powerpoint/2010/main" val="24581267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We mainly use 3 metrics during the evaluation. First is attached memory exposure rate.</a:t>
            </a:r>
            <a:endParaRPr lang="en-US" dirty="0"/>
          </a:p>
        </p:txBody>
      </p:sp>
      <p:sp>
        <p:nvSpPr>
          <p:cNvPr id="4" name="Slide Number Placeholder 3"/>
          <p:cNvSpPr>
            <a:spLocks noGrp="1"/>
          </p:cNvSpPr>
          <p:nvPr>
            <p:ph type="sldNum" sz="quarter" idx="5"/>
          </p:nvPr>
        </p:nvSpPr>
        <p:spPr/>
        <p:txBody>
          <a:bodyPr/>
          <a:lstStyle/>
          <a:p>
            <a:fld id="{9A120C86-B431-4D9D-B92F-B6B4CDD64778}" type="slidenum">
              <a:rPr lang="zh-CN" altLang="en-US" smtClean="0"/>
              <a:t>24</a:t>
            </a:fld>
            <a:endParaRPr lang="zh-CN" altLang="en-US"/>
          </a:p>
        </p:txBody>
      </p:sp>
    </p:spTree>
    <p:extLst>
      <p:ext uri="{BB962C8B-B14F-4D97-AF65-F5344CB8AC3E}">
        <p14:creationId xmlns:p14="http://schemas.microsoft.com/office/powerpoint/2010/main" val="28698636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This represent the overall exposure time after the reduction. Second is memory exposure window.  This represent the size of temporal memory exposure window. The third is PMO space layout randomization frequency. This present how much time a PSLR is perform.</a:t>
            </a:r>
            <a:endParaRPr lang="en-US" dirty="0"/>
          </a:p>
        </p:txBody>
      </p:sp>
      <p:sp>
        <p:nvSpPr>
          <p:cNvPr id="4" name="Slide Number Placeholder 3"/>
          <p:cNvSpPr>
            <a:spLocks noGrp="1"/>
          </p:cNvSpPr>
          <p:nvPr>
            <p:ph type="sldNum" sz="quarter" idx="5"/>
          </p:nvPr>
        </p:nvSpPr>
        <p:spPr/>
        <p:txBody>
          <a:bodyPr/>
          <a:lstStyle/>
          <a:p>
            <a:fld id="{9A120C86-B431-4D9D-B92F-B6B4CDD64778}" type="slidenum">
              <a:rPr lang="zh-CN" altLang="en-US" smtClean="0"/>
              <a:t>25</a:t>
            </a:fld>
            <a:endParaRPr lang="zh-CN" altLang="en-US"/>
          </a:p>
        </p:txBody>
      </p:sp>
    </p:spTree>
    <p:extLst>
      <p:ext uri="{BB962C8B-B14F-4D97-AF65-F5344CB8AC3E}">
        <p14:creationId xmlns:p14="http://schemas.microsoft.com/office/powerpoint/2010/main" val="15355948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 this example, there are 3 times randomization during the </a:t>
            </a:r>
            <a:r>
              <a:rPr lang="en-US" sz="1200" b="0" i="0" u="none" strike="noStrike" kern="1200" dirty="0" err="1">
                <a:solidFill>
                  <a:schemeClr val="tx1"/>
                </a:solidFill>
                <a:effectLst/>
                <a:latin typeface="+mn-lt"/>
                <a:ea typeface="+mn-ea"/>
                <a:cs typeface="+mn-cs"/>
              </a:rPr>
              <a:t>exeuction</a:t>
            </a:r>
            <a:r>
              <a:rPr lang="en-US" sz="1200" b="0" i="0" u="none" strike="noStrike" kern="1200" dirty="0">
                <a:solidFill>
                  <a:schemeClr val="tx1"/>
                </a:solidFill>
                <a:effectLst/>
                <a:latin typeface="+mn-lt"/>
                <a:ea typeface="+mn-ea"/>
                <a:cs typeface="+mn-cs"/>
              </a:rPr>
              <a:t>.</a:t>
            </a:r>
            <a:endParaRPr lang="en-US" b="0" dirty="0">
              <a:effectLst/>
            </a:endParaRPr>
          </a:p>
          <a:p>
            <a:pPr rtl="0"/>
            <a:r>
              <a:rPr lang="en-US" b="0" dirty="0">
                <a:effectLst/>
              </a:rPr>
              <a:t> </a:t>
            </a:r>
          </a:p>
          <a:p>
            <a:br>
              <a:rPr lang="en-US" dirty="0"/>
            </a:br>
            <a:endParaRPr lang="en-US" dirty="0"/>
          </a:p>
        </p:txBody>
      </p:sp>
      <p:sp>
        <p:nvSpPr>
          <p:cNvPr id="4" name="Slide Number Placeholder 3"/>
          <p:cNvSpPr>
            <a:spLocks noGrp="1"/>
          </p:cNvSpPr>
          <p:nvPr>
            <p:ph type="sldNum" sz="quarter" idx="5"/>
          </p:nvPr>
        </p:nvSpPr>
        <p:spPr/>
        <p:txBody>
          <a:bodyPr/>
          <a:lstStyle/>
          <a:p>
            <a:fld id="{9A120C86-B431-4D9D-B92F-B6B4CDD64778}" type="slidenum">
              <a:rPr lang="zh-CN" altLang="en-US" smtClean="0"/>
              <a:t>26</a:t>
            </a:fld>
            <a:endParaRPr lang="zh-CN" altLang="en-US"/>
          </a:p>
        </p:txBody>
      </p:sp>
    </p:spTree>
    <p:extLst>
      <p:ext uri="{BB962C8B-B14F-4D97-AF65-F5344CB8AC3E}">
        <p14:creationId xmlns:p14="http://schemas.microsoft.com/office/powerpoint/2010/main" val="29887758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Lets take a look of performance overhead. The value of these three metrics are strong related to the overhead. There are many sensitive study of these metrics in the paper. Now, we only introduce that, with 10% overhead,  our design is able to provide 70% memory exposure reduction, maximal 80us MEW, PSLR is perform every 41 us. How much </a:t>
            </a:r>
            <a:r>
              <a:rPr lang="en-US" sz="1200" b="0" i="0" u="none" strike="noStrike" kern="1200" dirty="0" err="1">
                <a:solidFill>
                  <a:schemeClr val="tx1"/>
                </a:solidFill>
                <a:effectLst/>
                <a:latin typeface="+mn-lt"/>
                <a:ea typeface="+mn-ea"/>
                <a:cs typeface="+mn-cs"/>
              </a:rPr>
              <a:t>efficieny</a:t>
            </a:r>
            <a:r>
              <a:rPr lang="en-US" sz="1200" b="0" i="0" u="none" strike="noStrike" kern="1200" dirty="0">
                <a:solidFill>
                  <a:schemeClr val="tx1"/>
                </a:solidFill>
                <a:effectLst/>
                <a:latin typeface="+mn-lt"/>
                <a:ea typeface="+mn-ea"/>
                <a:cs typeface="+mn-cs"/>
              </a:rPr>
              <a:t> we obtained from these design? To achieve above goals, basic attach/detach system call overhead is linearly with the size of PMO. For 1 GB PMO, our method is 2700 faster than default attach/detach. How is the performance with other work. Enhanced ASLR provides heap data runtime randomization. At the 10% overhead, our frequency is 100 thousand higher than this work. </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9A120C86-B431-4D9D-B92F-B6B4CDD64778}" type="slidenum">
              <a:rPr lang="zh-CN" altLang="en-US" smtClean="0"/>
              <a:t>27</a:t>
            </a:fld>
            <a:endParaRPr lang="zh-CN" altLang="en-US"/>
          </a:p>
        </p:txBody>
      </p:sp>
    </p:spTree>
    <p:extLst>
      <p:ext uri="{BB962C8B-B14F-4D97-AF65-F5344CB8AC3E}">
        <p14:creationId xmlns:p14="http://schemas.microsoft.com/office/powerpoint/2010/main" val="35731797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Lets take a look of </a:t>
            </a:r>
            <a:r>
              <a:rPr lang="en-US" sz="1200" b="0" i="0" u="none" strike="noStrike" kern="1200" dirty="0" err="1">
                <a:solidFill>
                  <a:schemeClr val="tx1"/>
                </a:solidFill>
                <a:effectLst/>
                <a:latin typeface="+mn-lt"/>
                <a:ea typeface="+mn-ea"/>
                <a:cs typeface="+mn-cs"/>
              </a:rPr>
              <a:t>securty</a:t>
            </a:r>
            <a:r>
              <a:rPr lang="en-US" sz="1200" b="0" i="0" u="none" strike="noStrike" kern="1200" dirty="0">
                <a:solidFill>
                  <a:schemeClr val="tx1"/>
                </a:solidFill>
                <a:effectLst/>
                <a:latin typeface="+mn-lt"/>
                <a:ea typeface="+mn-ea"/>
                <a:cs typeface="+mn-cs"/>
              </a:rPr>
              <a:t> analysis. For a no protection program, The attack needs to prob to get information, weaponize the attack, then </a:t>
            </a:r>
            <a:r>
              <a:rPr lang="en-US" sz="1200" b="0" i="0" u="none" strike="noStrike" kern="1200" dirty="0" err="1">
                <a:solidFill>
                  <a:schemeClr val="tx1"/>
                </a:solidFill>
                <a:effectLst/>
                <a:latin typeface="+mn-lt"/>
                <a:ea typeface="+mn-ea"/>
                <a:cs typeface="+mn-cs"/>
              </a:rPr>
              <a:t>lauch</a:t>
            </a:r>
            <a:r>
              <a:rPr lang="en-US" sz="1200" b="0" i="0" u="none" strike="noStrike" kern="1200" dirty="0">
                <a:solidFill>
                  <a:schemeClr val="tx1"/>
                </a:solidFill>
                <a:effectLst/>
                <a:latin typeface="+mn-lt"/>
                <a:ea typeface="+mn-ea"/>
                <a:cs typeface="+mn-cs"/>
              </a:rPr>
              <a:t> the attack. Attacks typically use 10mill seconds at the probe stage. With one </a:t>
            </a:r>
            <a:r>
              <a:rPr lang="en-US" sz="1200" b="0" i="0" u="none" strike="noStrike" kern="1200" dirty="0" err="1">
                <a:solidFill>
                  <a:schemeClr val="tx1"/>
                </a:solidFill>
                <a:effectLst/>
                <a:latin typeface="+mn-lt"/>
                <a:ea typeface="+mn-ea"/>
                <a:cs typeface="+mn-cs"/>
              </a:rPr>
              <a:t>timeASLR</a:t>
            </a:r>
            <a:r>
              <a:rPr lang="en-US" sz="1200" b="0" i="0" u="none" strike="noStrike" kern="1200" dirty="0">
                <a:solidFill>
                  <a:schemeClr val="tx1"/>
                </a:solidFill>
                <a:effectLst/>
                <a:latin typeface="+mn-lt"/>
                <a:ea typeface="+mn-ea"/>
                <a:cs typeface="+mn-cs"/>
              </a:rPr>
              <a:t> support, attacker just need seconds to  probe the information. With our 80us maximal MEW, the when the attackers probe outside the window, they </a:t>
            </a:r>
            <a:r>
              <a:rPr lang="en-US" sz="1200" b="0" i="0" u="none" strike="noStrike" kern="1200" dirty="0" err="1">
                <a:solidFill>
                  <a:schemeClr val="tx1"/>
                </a:solidFill>
                <a:effectLst/>
                <a:latin typeface="+mn-lt"/>
                <a:ea typeface="+mn-ea"/>
                <a:cs typeface="+mn-cs"/>
              </a:rPr>
              <a:t>actualy</a:t>
            </a:r>
            <a:r>
              <a:rPr lang="en-US" sz="1200" b="0" i="0" u="none" strike="noStrike" kern="1200" dirty="0">
                <a:solidFill>
                  <a:schemeClr val="tx1"/>
                </a:solidFill>
                <a:effectLst/>
                <a:latin typeface="+mn-lt"/>
                <a:ea typeface="+mn-ea"/>
                <a:cs typeface="+mn-cs"/>
              </a:rPr>
              <a:t> perform a false probe for a PMO since they will just </a:t>
            </a:r>
            <a:r>
              <a:rPr lang="en-US" sz="1200" b="0" i="0" u="none" strike="noStrike" kern="1200" dirty="0" err="1">
                <a:solidFill>
                  <a:schemeClr val="tx1"/>
                </a:solidFill>
                <a:effectLst/>
                <a:latin typeface="+mn-lt"/>
                <a:ea typeface="+mn-ea"/>
                <a:cs typeface="+mn-cs"/>
              </a:rPr>
              <a:t>recieve</a:t>
            </a:r>
            <a:r>
              <a:rPr lang="en-US" sz="1200" b="0" i="0" u="none" strike="noStrike" kern="1200" dirty="0">
                <a:solidFill>
                  <a:schemeClr val="tx1"/>
                </a:solidFill>
                <a:effectLst/>
                <a:latin typeface="+mn-lt"/>
                <a:ea typeface="+mn-ea"/>
                <a:cs typeface="+mn-cs"/>
              </a:rPr>
              <a:t> error. Even though the meltdown can bypass kernel space isolation, it still can’t read unmapped data. Combined with PSLR, the memory layout information is changed every time when the data is exposed. The memory layout information the attacker obtained is invalid every times when they are able to perform a real probe. They only have 80us attack surface to perform attacks. There are more examples and analysis in the paper.</a:t>
            </a:r>
            <a:endParaRPr lang="en-US" dirty="0"/>
          </a:p>
        </p:txBody>
      </p:sp>
      <p:sp>
        <p:nvSpPr>
          <p:cNvPr id="4" name="Slide Number Placeholder 3"/>
          <p:cNvSpPr>
            <a:spLocks noGrp="1"/>
          </p:cNvSpPr>
          <p:nvPr>
            <p:ph type="sldNum" sz="quarter" idx="5"/>
          </p:nvPr>
        </p:nvSpPr>
        <p:spPr/>
        <p:txBody>
          <a:bodyPr/>
          <a:lstStyle/>
          <a:p>
            <a:fld id="{9A120C86-B431-4D9D-B92F-B6B4CDD64778}" type="slidenum">
              <a:rPr lang="zh-CN" altLang="en-US" smtClean="0"/>
              <a:t>28</a:t>
            </a:fld>
            <a:endParaRPr lang="zh-CN" altLang="en-US"/>
          </a:p>
        </p:txBody>
      </p:sp>
    </p:spTree>
    <p:extLst>
      <p:ext uri="{BB962C8B-B14F-4D97-AF65-F5344CB8AC3E}">
        <p14:creationId xmlns:p14="http://schemas.microsoft.com/office/powerpoint/2010/main" val="16367176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p>
        </p:txBody>
      </p:sp>
      <p:sp>
        <p:nvSpPr>
          <p:cNvPr id="4" name="Slide Number Placeholder 3"/>
          <p:cNvSpPr>
            <a:spLocks noGrp="1"/>
          </p:cNvSpPr>
          <p:nvPr>
            <p:ph type="sldNum" sz="quarter" idx="5"/>
          </p:nvPr>
        </p:nvSpPr>
        <p:spPr/>
        <p:txBody>
          <a:bodyPr/>
          <a:lstStyle/>
          <a:p>
            <a:fld id="{9A120C86-B431-4D9D-B92F-B6B4CDD64778}" type="slidenum">
              <a:rPr lang="zh-CN" altLang="en-US" smtClean="0"/>
              <a:t>29</a:t>
            </a:fld>
            <a:endParaRPr lang="zh-CN" altLang="en-US"/>
          </a:p>
        </p:txBody>
      </p:sp>
    </p:spTree>
    <p:extLst>
      <p:ext uri="{BB962C8B-B14F-4D97-AF65-F5344CB8AC3E}">
        <p14:creationId xmlns:p14="http://schemas.microsoft.com/office/powerpoint/2010/main" val="2764106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3: Security in the PM is more important. Without system calls protection, like open or close files. The attacker is able to use a dangling pointer to perform unauthorized reads and writes to the data. After they corrupted data, the corrupted data in the DRAM won’t be propagated to other processes beyond this process lifetime. However, the corrupted persistent memory data is able to propagate to other users beyond this process lifetime. To improve the security of persistent memory</a:t>
            </a:r>
            <a:endParaRPr lang="en-US" dirty="0"/>
          </a:p>
        </p:txBody>
      </p:sp>
      <p:sp>
        <p:nvSpPr>
          <p:cNvPr id="4" name="Slide Number Placeholder 3"/>
          <p:cNvSpPr>
            <a:spLocks noGrp="1"/>
          </p:cNvSpPr>
          <p:nvPr>
            <p:ph type="sldNum" sz="quarter" idx="5"/>
          </p:nvPr>
        </p:nvSpPr>
        <p:spPr/>
        <p:txBody>
          <a:bodyPr/>
          <a:lstStyle/>
          <a:p>
            <a:fld id="{9A120C86-B431-4D9D-B92F-B6B4CDD64778}" type="slidenum">
              <a:rPr lang="zh-CN" altLang="en-US" smtClean="0"/>
              <a:t>3</a:t>
            </a:fld>
            <a:endParaRPr lang="zh-CN" altLang="en-US"/>
          </a:p>
        </p:txBody>
      </p:sp>
    </p:spTree>
    <p:extLst>
      <p:ext uri="{BB962C8B-B14F-4D97-AF65-F5344CB8AC3E}">
        <p14:creationId xmlns:p14="http://schemas.microsoft.com/office/powerpoint/2010/main" val="4229247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We propose an idea:~</a:t>
            </a:r>
            <a:endParaRPr lang="en-US" b="0" dirty="0">
              <a:effectLst/>
            </a:endParaRPr>
          </a:p>
          <a:p>
            <a:pPr rtl="0"/>
            <a:r>
              <a:rPr lang="en-US" sz="1200" b="0" i="0" u="none" strike="noStrike" kern="1200" dirty="0">
                <a:solidFill>
                  <a:schemeClr val="tx1"/>
                </a:solidFill>
                <a:effectLst/>
                <a:latin typeface="+mn-lt"/>
                <a:ea typeface="+mn-ea"/>
                <a:cs typeface="+mn-cs"/>
              </a:rPr>
              <a:t>In the traditional program, the program will malloc the data and then perform </a:t>
            </a:r>
            <a:r>
              <a:rPr lang="en-US" sz="1200" b="0" i="0" u="none" strike="noStrike" kern="1200" dirty="0" err="1">
                <a:solidFill>
                  <a:schemeClr val="tx1"/>
                </a:solidFill>
                <a:effectLst/>
                <a:latin typeface="+mn-lt"/>
                <a:ea typeface="+mn-ea"/>
                <a:cs typeface="+mn-cs"/>
              </a:rPr>
              <a:t>acessess</a:t>
            </a:r>
            <a:r>
              <a:rPr lang="en-US" sz="1200" b="0" i="0" u="none" strike="noStrike" kern="1200" dirty="0">
                <a:solidFill>
                  <a:schemeClr val="tx1"/>
                </a:solidFill>
                <a:effectLst/>
                <a:latin typeface="+mn-lt"/>
                <a:ea typeface="+mn-ea"/>
                <a:cs typeface="+mn-cs"/>
              </a:rPr>
              <a:t>. After the last access, the program free the data. Between the malloc and free, the data is memory </a:t>
            </a:r>
            <a:r>
              <a:rPr lang="en-US" sz="1200" b="0" i="0" u="none" strike="noStrike" kern="1200" dirty="0" err="1">
                <a:solidFill>
                  <a:schemeClr val="tx1"/>
                </a:solidFill>
                <a:effectLst/>
                <a:latin typeface="+mn-lt"/>
                <a:ea typeface="+mn-ea"/>
                <a:cs typeface="+mn-cs"/>
              </a:rPr>
              <a:t>maped</a:t>
            </a:r>
            <a:r>
              <a:rPr lang="en-US" sz="1200" b="0" i="0" u="none" strike="noStrike" kern="1200" dirty="0">
                <a:solidFill>
                  <a:schemeClr val="tx1"/>
                </a:solidFill>
                <a:effectLst/>
                <a:latin typeface="+mn-lt"/>
                <a:ea typeface="+mn-ea"/>
                <a:cs typeface="+mn-cs"/>
              </a:rPr>
              <a:t> to this process. We regard this memory is exposed. This period time is memory exposure. The attacker is able to use the vulnerabilities to </a:t>
            </a:r>
            <a:r>
              <a:rPr lang="en-US" sz="1200" b="0" i="0" u="none" strike="noStrike" kern="1200" dirty="0" err="1">
                <a:solidFill>
                  <a:schemeClr val="tx1"/>
                </a:solidFill>
                <a:effectLst/>
                <a:latin typeface="+mn-lt"/>
                <a:ea typeface="+mn-ea"/>
                <a:cs typeface="+mn-cs"/>
              </a:rPr>
              <a:t>lauch</a:t>
            </a:r>
            <a:r>
              <a:rPr lang="en-US" sz="1200" b="0" i="0" u="none" strike="noStrike" kern="1200" dirty="0">
                <a:solidFill>
                  <a:schemeClr val="tx1"/>
                </a:solidFill>
                <a:effectLst/>
                <a:latin typeface="+mn-lt"/>
                <a:ea typeface="+mn-ea"/>
                <a:cs typeface="+mn-cs"/>
              </a:rPr>
              <a:t> attacks during the memory exposure. Our idea is to reduce the memory exposure into small temperature windows. </a:t>
            </a:r>
            <a:endParaRPr lang="en-US" b="0" dirty="0">
              <a:effectLst/>
            </a:endParaRPr>
          </a:p>
        </p:txBody>
      </p:sp>
      <p:sp>
        <p:nvSpPr>
          <p:cNvPr id="4" name="Slide Number Placeholder 3"/>
          <p:cNvSpPr>
            <a:spLocks noGrp="1"/>
          </p:cNvSpPr>
          <p:nvPr>
            <p:ph type="sldNum" sz="quarter" idx="5"/>
          </p:nvPr>
        </p:nvSpPr>
        <p:spPr/>
        <p:txBody>
          <a:bodyPr/>
          <a:lstStyle/>
          <a:p>
            <a:fld id="{9A120C86-B431-4D9D-B92F-B6B4CDD64778}" type="slidenum">
              <a:rPr lang="zh-CN" altLang="en-US" smtClean="0"/>
              <a:t>4</a:t>
            </a:fld>
            <a:endParaRPr lang="zh-CN" altLang="en-US"/>
          </a:p>
        </p:txBody>
      </p:sp>
    </p:spTree>
    <p:extLst>
      <p:ext uri="{BB962C8B-B14F-4D97-AF65-F5344CB8AC3E}">
        <p14:creationId xmlns:p14="http://schemas.microsoft.com/office/powerpoint/2010/main" val="543766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data is not mapped to a process  out size these windows. Every time when we open the small temperature window, we also perform a runtime randomization. In this way, when the attackers try to launch software attacks outside the </a:t>
            </a:r>
            <a:r>
              <a:rPr lang="en-US" sz="1200" b="0" i="0" u="none" strike="noStrike" kern="1200" dirty="0" err="1">
                <a:solidFill>
                  <a:schemeClr val="tx1"/>
                </a:solidFill>
                <a:effectLst/>
                <a:latin typeface="+mn-lt"/>
                <a:ea typeface="+mn-ea"/>
                <a:cs typeface="+mn-cs"/>
              </a:rPr>
              <a:t>windeos</a:t>
            </a:r>
            <a:r>
              <a:rPr lang="en-US" sz="1200" b="0" i="0" u="none" strike="noStrike" kern="1200" dirty="0">
                <a:solidFill>
                  <a:schemeClr val="tx1"/>
                </a:solidFill>
                <a:effectLst/>
                <a:latin typeface="+mn-lt"/>
                <a:ea typeface="+mn-ea"/>
                <a:cs typeface="+mn-cs"/>
              </a:rPr>
              <a:t>, they will </a:t>
            </a:r>
            <a:r>
              <a:rPr lang="en-US" sz="1200" b="0" i="0" u="none" strike="noStrike" kern="1200" dirty="0" err="1">
                <a:solidFill>
                  <a:schemeClr val="tx1"/>
                </a:solidFill>
                <a:effectLst/>
                <a:latin typeface="+mn-lt"/>
                <a:ea typeface="+mn-ea"/>
                <a:cs typeface="+mn-cs"/>
              </a:rPr>
              <a:t>recive</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segement</a:t>
            </a:r>
            <a:r>
              <a:rPr lang="en-US" sz="1200" b="0" i="0" u="none" strike="noStrike" kern="1200" dirty="0">
                <a:solidFill>
                  <a:schemeClr val="tx1"/>
                </a:solidFill>
                <a:effectLst/>
                <a:latin typeface="+mn-lt"/>
                <a:ea typeface="+mn-ea"/>
                <a:cs typeface="+mn-cs"/>
              </a:rPr>
              <a:t> faults since the data is not mapped. Even though the </a:t>
            </a:r>
            <a:r>
              <a:rPr lang="en-US" sz="1200" b="0" i="0" u="none" strike="noStrike" kern="1200" dirty="0" err="1">
                <a:solidFill>
                  <a:schemeClr val="tx1"/>
                </a:solidFill>
                <a:effectLst/>
                <a:latin typeface="+mn-lt"/>
                <a:ea typeface="+mn-ea"/>
                <a:cs typeface="+mn-cs"/>
              </a:rPr>
              <a:t>attcker</a:t>
            </a:r>
            <a:r>
              <a:rPr lang="en-US" sz="1200" b="0" i="0" u="none" strike="noStrike" kern="1200" dirty="0">
                <a:solidFill>
                  <a:schemeClr val="tx1"/>
                </a:solidFill>
                <a:effectLst/>
                <a:latin typeface="+mn-lt"/>
                <a:ea typeface="+mn-ea"/>
                <a:cs typeface="+mn-cs"/>
              </a:rPr>
              <a:t> obtain some information, like memory layout, from a previous window. These </a:t>
            </a:r>
            <a:r>
              <a:rPr lang="en-US" sz="1200" b="0" i="0" u="none" strike="noStrike" kern="1200" dirty="0" err="1">
                <a:solidFill>
                  <a:schemeClr val="tx1"/>
                </a:solidFill>
                <a:effectLst/>
                <a:latin typeface="+mn-lt"/>
                <a:ea typeface="+mn-ea"/>
                <a:cs typeface="+mn-cs"/>
              </a:rPr>
              <a:t>infomation</a:t>
            </a:r>
            <a:r>
              <a:rPr lang="en-US" sz="1200" b="0" i="0" u="none" strike="noStrike" kern="1200" dirty="0">
                <a:solidFill>
                  <a:schemeClr val="tx1"/>
                </a:solidFill>
                <a:effectLst/>
                <a:latin typeface="+mn-lt"/>
                <a:ea typeface="+mn-ea"/>
                <a:cs typeface="+mn-cs"/>
              </a:rPr>
              <a:t> is useless in the next window due to runtime re-randomization.</a:t>
            </a:r>
            <a:endParaRPr lang="en-US" b="0" dirty="0">
              <a:effectLst/>
            </a:endParaRPr>
          </a:p>
          <a:p>
            <a:pPr rtl="0"/>
            <a:r>
              <a:rPr lang="en-US" b="0" dirty="0">
                <a:effectLst/>
              </a:rPr>
              <a:t> </a:t>
            </a:r>
          </a:p>
          <a:p>
            <a:pPr rtl="0"/>
            <a:r>
              <a:rPr lang="en-US" sz="1200" b="0" i="0" u="none" strike="noStrike" kern="1200" dirty="0">
                <a:solidFill>
                  <a:schemeClr val="tx1"/>
                </a:solidFill>
                <a:effectLst/>
                <a:latin typeface="+mn-lt"/>
                <a:ea typeface="+mn-ea"/>
                <a:cs typeface="+mn-cs"/>
              </a:rPr>
              <a:t>Our method is not </a:t>
            </a:r>
            <a:r>
              <a:rPr lang="en-US" sz="1200" b="0" i="0" u="none" strike="noStrike" kern="1200" dirty="0" err="1">
                <a:solidFill>
                  <a:schemeClr val="tx1"/>
                </a:solidFill>
                <a:effectLst/>
                <a:latin typeface="+mn-lt"/>
                <a:ea typeface="+mn-ea"/>
                <a:cs typeface="+mn-cs"/>
              </a:rPr>
              <a:t>spefici</a:t>
            </a:r>
            <a:r>
              <a:rPr lang="en-US" sz="1200" b="0" i="0" u="none" strike="noStrike" kern="1200" dirty="0">
                <a:solidFill>
                  <a:schemeClr val="tx1"/>
                </a:solidFill>
                <a:effectLst/>
                <a:latin typeface="+mn-lt"/>
                <a:ea typeface="+mn-ea"/>
                <a:cs typeface="+mn-cs"/>
              </a:rPr>
              <a:t> to a </a:t>
            </a:r>
            <a:r>
              <a:rPr lang="en-US" sz="1200" b="0" i="0" u="none" strike="noStrike" kern="1200" dirty="0" err="1">
                <a:solidFill>
                  <a:schemeClr val="tx1"/>
                </a:solidFill>
                <a:effectLst/>
                <a:latin typeface="+mn-lt"/>
                <a:ea typeface="+mn-ea"/>
                <a:cs typeface="+mn-cs"/>
              </a:rPr>
              <a:t>perticular</a:t>
            </a:r>
            <a:r>
              <a:rPr lang="en-US" sz="1200" b="0" i="0" u="none" strike="noStrike" kern="1200" dirty="0">
                <a:solidFill>
                  <a:schemeClr val="tx1"/>
                </a:solidFill>
                <a:effectLst/>
                <a:latin typeface="+mn-lt"/>
                <a:ea typeface="+mn-ea"/>
                <a:cs typeface="+mn-cs"/>
              </a:rPr>
              <a:t> kind of attacks. We generally reduce </a:t>
            </a:r>
            <a:r>
              <a:rPr lang="en-US" sz="1200" b="0" i="0" u="none" strike="noStrike" kern="1200" dirty="0" err="1">
                <a:solidFill>
                  <a:schemeClr val="tx1"/>
                </a:solidFill>
                <a:effectLst/>
                <a:latin typeface="+mn-lt"/>
                <a:ea typeface="+mn-ea"/>
                <a:cs typeface="+mn-cs"/>
              </a:rPr>
              <a:t>vulbility</a:t>
            </a:r>
            <a:r>
              <a:rPr lang="en-US" sz="1200" b="0" i="0" u="none" strike="noStrike" kern="1200" dirty="0">
                <a:solidFill>
                  <a:schemeClr val="tx1"/>
                </a:solidFill>
                <a:effectLst/>
                <a:latin typeface="+mn-lt"/>
                <a:ea typeface="+mn-ea"/>
                <a:cs typeface="+mn-cs"/>
              </a:rPr>
              <a:t> to perform software memory </a:t>
            </a:r>
            <a:r>
              <a:rPr lang="en-US" sz="1200" b="0" i="0" u="none" strike="noStrike" kern="1200" dirty="0" err="1">
                <a:solidFill>
                  <a:schemeClr val="tx1"/>
                </a:solidFill>
                <a:effectLst/>
                <a:latin typeface="+mn-lt"/>
                <a:ea typeface="+mn-ea"/>
                <a:cs typeface="+mn-cs"/>
              </a:rPr>
              <a:t>discure</a:t>
            </a:r>
            <a:r>
              <a:rPr lang="en-US" sz="1200" b="0" i="0" u="none" strike="noStrike" kern="1200" dirty="0">
                <a:solidFill>
                  <a:schemeClr val="tx1"/>
                </a:solidFill>
                <a:effectLst/>
                <a:latin typeface="+mn-lt"/>
                <a:ea typeface="+mn-ea"/>
                <a:cs typeface="+mn-cs"/>
              </a:rPr>
              <a:t> and memory </a:t>
            </a:r>
            <a:r>
              <a:rPr lang="en-US" sz="1200" b="0" i="0" u="none" strike="noStrike" kern="1200" dirty="0" err="1">
                <a:solidFill>
                  <a:schemeClr val="tx1"/>
                </a:solidFill>
                <a:effectLst/>
                <a:latin typeface="+mn-lt"/>
                <a:ea typeface="+mn-ea"/>
                <a:cs typeface="+mn-cs"/>
              </a:rPr>
              <a:t>currption</a:t>
            </a:r>
            <a:r>
              <a:rPr lang="en-US" sz="1200" b="0" i="0" u="none" strike="noStrike" kern="1200" dirty="0">
                <a:solidFill>
                  <a:schemeClr val="tx1"/>
                </a:solidFill>
                <a:effectLst/>
                <a:latin typeface="+mn-lt"/>
                <a:ea typeface="+mn-ea"/>
                <a:cs typeface="+mn-cs"/>
              </a:rPr>
              <a:t> attacks. To </a:t>
            </a:r>
            <a:r>
              <a:rPr lang="en-US" sz="1200" b="0" i="0" u="none" strike="noStrike" kern="1200" dirty="0" err="1">
                <a:solidFill>
                  <a:schemeClr val="tx1"/>
                </a:solidFill>
                <a:effectLst/>
                <a:latin typeface="+mn-lt"/>
                <a:ea typeface="+mn-ea"/>
                <a:cs typeface="+mn-cs"/>
              </a:rPr>
              <a:t>efficently</a:t>
            </a:r>
            <a:r>
              <a:rPr lang="en-US" sz="1200" b="0" i="0" u="none" strike="noStrike" kern="1200" dirty="0">
                <a:solidFill>
                  <a:schemeClr val="tx1"/>
                </a:solidFill>
                <a:effectLst/>
                <a:latin typeface="+mn-lt"/>
                <a:ea typeface="+mn-ea"/>
                <a:cs typeface="+mn-cs"/>
              </a:rPr>
              <a:t> support this idea, we design MERR</a:t>
            </a:r>
            <a:endParaRPr lang="en-US" b="0" dirty="0">
              <a:effectLst/>
            </a:endParaRPr>
          </a:p>
        </p:txBody>
      </p:sp>
      <p:sp>
        <p:nvSpPr>
          <p:cNvPr id="4" name="Slide Number Placeholder 3"/>
          <p:cNvSpPr>
            <a:spLocks noGrp="1"/>
          </p:cNvSpPr>
          <p:nvPr>
            <p:ph type="sldNum" sz="quarter" idx="5"/>
          </p:nvPr>
        </p:nvSpPr>
        <p:spPr/>
        <p:txBody>
          <a:bodyPr/>
          <a:lstStyle/>
          <a:p>
            <a:fld id="{9A120C86-B431-4D9D-B92F-B6B4CDD64778}" type="slidenum">
              <a:rPr lang="zh-CN" altLang="en-US" smtClean="0"/>
              <a:t>5</a:t>
            </a:fld>
            <a:endParaRPr lang="zh-CN" altLang="en-US"/>
          </a:p>
        </p:txBody>
      </p:sp>
    </p:spTree>
    <p:extLst>
      <p:ext uri="{BB962C8B-B14F-4D97-AF65-F5344CB8AC3E}">
        <p14:creationId xmlns:p14="http://schemas.microsoft.com/office/powerpoint/2010/main" val="594144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It includes a simple but </a:t>
            </a:r>
            <a:r>
              <a:rPr lang="en-US" sz="1200" b="0" i="0" u="none" strike="noStrike" kern="1200" dirty="0" err="1">
                <a:solidFill>
                  <a:schemeClr val="tx1"/>
                </a:solidFill>
                <a:effectLst/>
                <a:latin typeface="+mn-lt"/>
                <a:ea typeface="+mn-ea"/>
                <a:cs typeface="+mn-cs"/>
              </a:rPr>
              <a:t>efficent</a:t>
            </a:r>
            <a:r>
              <a:rPr lang="en-US" sz="1200" b="0" i="0" u="none" strike="noStrike" kern="1200" dirty="0">
                <a:solidFill>
                  <a:schemeClr val="tx1"/>
                </a:solidFill>
                <a:effectLst/>
                <a:latin typeface="+mn-lt"/>
                <a:ea typeface="+mn-ea"/>
                <a:cs typeface="+mn-cs"/>
              </a:rPr>
              <a:t> page table design and a novel architecture support</a:t>
            </a:r>
            <a:endParaRPr lang="en-US" dirty="0"/>
          </a:p>
        </p:txBody>
      </p:sp>
      <p:sp>
        <p:nvSpPr>
          <p:cNvPr id="4" name="Slide Number Placeholder 3"/>
          <p:cNvSpPr>
            <a:spLocks noGrp="1"/>
          </p:cNvSpPr>
          <p:nvPr>
            <p:ph type="sldNum" sz="quarter" idx="5"/>
          </p:nvPr>
        </p:nvSpPr>
        <p:spPr/>
        <p:txBody>
          <a:bodyPr/>
          <a:lstStyle/>
          <a:p>
            <a:fld id="{9A120C86-B431-4D9D-B92F-B6B4CDD64778}" type="slidenum">
              <a:rPr lang="zh-CN" altLang="en-US" smtClean="0"/>
              <a:t>6</a:t>
            </a:fld>
            <a:endParaRPr lang="zh-CN" altLang="en-US"/>
          </a:p>
        </p:txBody>
      </p:sp>
    </p:spTree>
    <p:extLst>
      <p:ext uri="{BB962C8B-B14F-4D97-AF65-F5344CB8AC3E}">
        <p14:creationId xmlns:p14="http://schemas.microsoft.com/office/powerpoint/2010/main" val="3978159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entire design is able to reduce 70% memory exposure rate with 10% overhead. Meanwhile, it provides a maximum 80us temporal window. At the same time, it provides 100 </a:t>
            </a:r>
            <a:r>
              <a:rPr lang="en-US" sz="1200" b="0" i="0" u="none" strike="noStrike" kern="1200" dirty="0" err="1">
                <a:solidFill>
                  <a:schemeClr val="tx1"/>
                </a:solidFill>
                <a:effectLst/>
                <a:latin typeface="+mn-lt"/>
                <a:ea typeface="+mn-ea"/>
                <a:cs typeface="+mn-cs"/>
              </a:rPr>
              <a:t>thougs</a:t>
            </a:r>
            <a:r>
              <a:rPr lang="en-US" sz="1200" b="0" i="0" u="none" strike="noStrike" kern="1200" dirty="0">
                <a:solidFill>
                  <a:schemeClr val="tx1"/>
                </a:solidFill>
                <a:effectLst/>
                <a:latin typeface="+mn-lt"/>
                <a:ea typeface="+mn-ea"/>
                <a:cs typeface="+mn-cs"/>
              </a:rPr>
              <a:t> randomization frequency with similar overhead compared to state-of-art heap data randomization work.</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9A120C86-B431-4D9D-B92F-B6B4CDD64778}" type="slidenum">
              <a:rPr lang="zh-CN" altLang="en-US" smtClean="0"/>
              <a:t>7</a:t>
            </a:fld>
            <a:endParaRPr lang="zh-CN" altLang="en-US"/>
          </a:p>
        </p:txBody>
      </p:sp>
    </p:spTree>
    <p:extLst>
      <p:ext uri="{BB962C8B-B14F-4D97-AF65-F5344CB8AC3E}">
        <p14:creationId xmlns:p14="http://schemas.microsoft.com/office/powerpoint/2010/main" val="1678243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following presentation </a:t>
            </a:r>
            <a:endParaRPr lang="en-US" dirty="0"/>
          </a:p>
        </p:txBody>
      </p:sp>
      <p:sp>
        <p:nvSpPr>
          <p:cNvPr id="4" name="Slide Number Placeholder 3"/>
          <p:cNvSpPr>
            <a:spLocks noGrp="1"/>
          </p:cNvSpPr>
          <p:nvPr>
            <p:ph type="sldNum" sz="quarter" idx="5"/>
          </p:nvPr>
        </p:nvSpPr>
        <p:spPr/>
        <p:txBody>
          <a:bodyPr/>
          <a:lstStyle/>
          <a:p>
            <a:fld id="{9A120C86-B431-4D9D-B92F-B6B4CDD64778}" type="slidenum">
              <a:rPr lang="zh-CN" altLang="en-US" smtClean="0"/>
              <a:t>8</a:t>
            </a:fld>
            <a:endParaRPr lang="zh-CN" altLang="en-US"/>
          </a:p>
        </p:txBody>
      </p:sp>
    </p:spTree>
    <p:extLst>
      <p:ext uri="{BB962C8B-B14F-4D97-AF65-F5344CB8AC3E}">
        <p14:creationId xmlns:p14="http://schemas.microsoft.com/office/powerpoint/2010/main" val="15382578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One programming model of persistent memory uses attach and detach system calls. The persistent data is </a:t>
            </a:r>
            <a:r>
              <a:rPr lang="en-US" sz="1200" b="0" i="0" u="none" strike="noStrike" kern="1200" dirty="0" err="1">
                <a:solidFill>
                  <a:schemeClr val="tx1"/>
                </a:solidFill>
                <a:effectLst/>
                <a:latin typeface="+mn-lt"/>
                <a:ea typeface="+mn-ea"/>
                <a:cs typeface="+mn-cs"/>
              </a:rPr>
              <a:t>ognized</a:t>
            </a:r>
            <a:r>
              <a:rPr lang="en-US" sz="1200" b="0" i="0" u="none" strike="noStrike" kern="1200" dirty="0">
                <a:solidFill>
                  <a:schemeClr val="tx1"/>
                </a:solidFill>
                <a:effectLst/>
                <a:latin typeface="+mn-lt"/>
                <a:ea typeface="+mn-ea"/>
                <a:cs typeface="+mn-cs"/>
              </a:rPr>
              <a:t> as persistent memory </a:t>
            </a:r>
            <a:r>
              <a:rPr lang="en-US" sz="1200" b="0" i="0" u="none" strike="noStrike" kern="1200" dirty="0" err="1">
                <a:solidFill>
                  <a:schemeClr val="tx1"/>
                </a:solidFill>
                <a:effectLst/>
                <a:latin typeface="+mn-lt"/>
                <a:ea typeface="+mn-ea"/>
                <a:cs typeface="+mn-cs"/>
              </a:rPr>
              <a:t>objests</a:t>
            </a:r>
            <a:r>
              <a:rPr lang="en-US" sz="1200" b="0" i="0" u="none" strike="noStrike" kern="1200" dirty="0">
                <a:solidFill>
                  <a:schemeClr val="tx1"/>
                </a:solidFill>
                <a:effectLst/>
                <a:latin typeface="+mn-lt"/>
                <a:ea typeface="+mn-ea"/>
                <a:cs typeface="+mn-cs"/>
              </a:rPr>
              <a:t> in the </a:t>
            </a:r>
            <a:r>
              <a:rPr lang="en-US" sz="1200" b="0" i="0" u="none" strike="noStrike" kern="1200" dirty="0" err="1">
                <a:solidFill>
                  <a:schemeClr val="tx1"/>
                </a:solidFill>
                <a:effectLst/>
                <a:latin typeface="+mn-lt"/>
                <a:ea typeface="+mn-ea"/>
                <a:cs typeface="+mn-cs"/>
              </a:rPr>
              <a:t>physcial</a:t>
            </a:r>
            <a:r>
              <a:rPr lang="en-US" sz="1200" b="0" i="0" u="none" strike="noStrike" kern="1200" dirty="0">
                <a:solidFill>
                  <a:schemeClr val="tx1"/>
                </a:solidFill>
                <a:effectLst/>
                <a:latin typeface="+mn-lt"/>
                <a:ea typeface="+mn-ea"/>
                <a:cs typeface="+mn-cs"/>
              </a:rPr>
              <a:t> memory space. When an attach system call is invoked with PMO ID and permission. The process will </a:t>
            </a:r>
            <a:r>
              <a:rPr lang="en-US" sz="1200" b="0" i="0" u="none" strike="noStrike" kern="1200" dirty="0" err="1">
                <a:solidFill>
                  <a:schemeClr val="tx1"/>
                </a:solidFill>
                <a:effectLst/>
                <a:latin typeface="+mn-lt"/>
                <a:ea typeface="+mn-ea"/>
                <a:cs typeface="+mn-cs"/>
              </a:rPr>
              <a:t>initialied</a:t>
            </a:r>
            <a:r>
              <a:rPr lang="en-US" sz="1200" b="0" i="0" u="none" strike="noStrike" kern="1200" dirty="0">
                <a:solidFill>
                  <a:schemeClr val="tx1"/>
                </a:solidFill>
                <a:effectLst/>
                <a:latin typeface="+mn-lt"/>
                <a:ea typeface="+mn-ea"/>
                <a:cs typeface="+mn-cs"/>
              </a:rPr>
              <a:t> PETs that point to this PMO. The process can just use regular </a:t>
            </a:r>
            <a:r>
              <a:rPr lang="en-US" sz="1200" b="0" i="0" u="none" strike="noStrike" kern="1200" dirty="0" err="1">
                <a:solidFill>
                  <a:schemeClr val="tx1"/>
                </a:solidFill>
                <a:effectLst/>
                <a:latin typeface="+mn-lt"/>
                <a:ea typeface="+mn-ea"/>
                <a:cs typeface="+mn-cs"/>
              </a:rPr>
              <a:t>ld</a:t>
            </a:r>
            <a:r>
              <a:rPr lang="en-US" sz="1200" b="0" i="0" u="none" strike="noStrike" kern="1200" dirty="0">
                <a:solidFill>
                  <a:schemeClr val="tx1"/>
                </a:solidFill>
                <a:effectLst/>
                <a:latin typeface="+mn-lt"/>
                <a:ea typeface="+mn-ea"/>
                <a:cs typeface="+mn-cs"/>
              </a:rPr>
              <a:t>/</a:t>
            </a:r>
            <a:r>
              <a:rPr lang="en-US" sz="1200" b="0" i="0" u="none" strike="noStrike" kern="1200" dirty="0" err="1">
                <a:solidFill>
                  <a:schemeClr val="tx1"/>
                </a:solidFill>
                <a:effectLst/>
                <a:latin typeface="+mn-lt"/>
                <a:ea typeface="+mn-ea"/>
                <a:cs typeface="+mn-cs"/>
              </a:rPr>
              <a:t>st</a:t>
            </a:r>
            <a:r>
              <a:rPr lang="en-US" sz="1200" b="0" i="0" u="none" strike="noStrike" kern="1200" dirty="0">
                <a:solidFill>
                  <a:schemeClr val="tx1"/>
                </a:solidFill>
                <a:effectLst/>
                <a:latin typeface="+mn-lt"/>
                <a:ea typeface="+mn-ea"/>
                <a:cs typeface="+mn-cs"/>
              </a:rPr>
              <a:t> instructions to access this PMO. We assume the system has </a:t>
            </a:r>
            <a:r>
              <a:rPr lang="en-US" sz="1200" b="0" i="0" u="none" strike="noStrike" kern="1200" dirty="0" err="1">
                <a:solidFill>
                  <a:schemeClr val="tx1"/>
                </a:solidFill>
                <a:effectLst/>
                <a:latin typeface="+mn-lt"/>
                <a:ea typeface="+mn-ea"/>
                <a:cs typeface="+mn-cs"/>
              </a:rPr>
              <a:t>relocality</a:t>
            </a:r>
            <a:r>
              <a:rPr lang="en-US" sz="1200" b="0" i="0" u="none" strike="noStrike" kern="1200" dirty="0">
                <a:solidFill>
                  <a:schemeClr val="tx1"/>
                </a:solidFill>
                <a:effectLst/>
                <a:latin typeface="+mn-lt"/>
                <a:ea typeface="+mn-ea"/>
                <a:cs typeface="+mn-cs"/>
              </a:rPr>
              <a:t> support. This support can be either hardware or software. When a detach system call is invoked with PMO ID. This process will clean these PETs. Then, this data is removed from process address space. However, the overhead of attach/detach is not small.</a:t>
            </a:r>
            <a:endParaRPr lang="en-US" dirty="0"/>
          </a:p>
        </p:txBody>
      </p:sp>
      <p:sp>
        <p:nvSpPr>
          <p:cNvPr id="4" name="Slide Number Placeholder 3"/>
          <p:cNvSpPr>
            <a:spLocks noGrp="1"/>
          </p:cNvSpPr>
          <p:nvPr>
            <p:ph type="sldNum" sz="quarter" idx="5"/>
          </p:nvPr>
        </p:nvSpPr>
        <p:spPr/>
        <p:txBody>
          <a:bodyPr/>
          <a:lstStyle/>
          <a:p>
            <a:fld id="{9A120C86-B431-4D9D-B92F-B6B4CDD64778}" type="slidenum">
              <a:rPr lang="zh-CN" altLang="en-US" smtClean="0"/>
              <a:t>9</a:t>
            </a:fld>
            <a:endParaRPr lang="zh-CN" altLang="en-US"/>
          </a:p>
        </p:txBody>
      </p:sp>
    </p:spTree>
    <p:extLst>
      <p:ext uri="{BB962C8B-B14F-4D97-AF65-F5344CB8AC3E}">
        <p14:creationId xmlns:p14="http://schemas.microsoft.com/office/powerpoint/2010/main" val="22082195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F1B54291-74A8-429B-9A62-B628125E18F1}" type="datetime1">
              <a:rPr lang="zh-CN" altLang="en-US" smtClean="0"/>
              <a:t>2020/11/13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FF6B7B6-595F-408B-AA88-41FA1CB51C2E}" type="slidenum">
              <a:rPr lang="zh-CN" altLang="en-US" smtClean="0"/>
              <a:t>‹#›</a:t>
            </a:fld>
            <a:endParaRPr lang="zh-CN" altLang="en-US"/>
          </a:p>
        </p:txBody>
      </p:sp>
    </p:spTree>
    <p:extLst>
      <p:ext uri="{BB962C8B-B14F-4D97-AF65-F5344CB8AC3E}">
        <p14:creationId xmlns:p14="http://schemas.microsoft.com/office/powerpoint/2010/main" val="135635038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1B54291-74A8-429B-9A62-B628125E18F1}" type="datetime1">
              <a:rPr lang="zh-CN" altLang="en-US" smtClean="0"/>
              <a:t>2020/11/13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FF6B7B6-595F-408B-AA88-41FA1CB51C2E}" type="slidenum">
              <a:rPr lang="zh-CN" altLang="en-US" smtClean="0"/>
              <a:t>‹#›</a:t>
            </a:fld>
            <a:endParaRPr lang="zh-CN" altLang="en-US"/>
          </a:p>
        </p:txBody>
      </p:sp>
    </p:spTree>
    <p:extLst>
      <p:ext uri="{BB962C8B-B14F-4D97-AF65-F5344CB8AC3E}">
        <p14:creationId xmlns:p14="http://schemas.microsoft.com/office/powerpoint/2010/main" val="69340253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F1B54291-74A8-429B-9A62-B628125E18F1}" type="datetime1">
              <a:rPr lang="zh-CN" altLang="en-US" smtClean="0"/>
              <a:t>2020/11/13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FF6B7B6-595F-408B-AA88-41FA1CB51C2E}" type="slidenum">
              <a:rPr lang="zh-CN" altLang="en-US" smtClean="0"/>
              <a:t>‹#›</a:t>
            </a:fld>
            <a:endParaRPr lang="zh-CN" altLang="en-US"/>
          </a:p>
        </p:txBody>
      </p:sp>
    </p:spTree>
    <p:extLst>
      <p:ext uri="{BB962C8B-B14F-4D97-AF65-F5344CB8AC3E}">
        <p14:creationId xmlns:p14="http://schemas.microsoft.com/office/powerpoint/2010/main" val="341476687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1B54291-74A8-429B-9A62-B628125E18F1}" type="datetime1">
              <a:rPr lang="zh-CN" altLang="en-US" smtClean="0"/>
              <a:t>2020/11/13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FF6B7B6-595F-408B-AA88-41FA1CB51C2E}" type="slidenum">
              <a:rPr lang="zh-CN" altLang="en-US" smtClean="0"/>
              <a:t>‹#›</a:t>
            </a:fld>
            <a:endParaRPr lang="zh-CN" altLang="en-US"/>
          </a:p>
        </p:txBody>
      </p:sp>
    </p:spTree>
    <p:extLst>
      <p:ext uri="{BB962C8B-B14F-4D97-AF65-F5344CB8AC3E}">
        <p14:creationId xmlns:p14="http://schemas.microsoft.com/office/powerpoint/2010/main" val="22540906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F1B54291-74A8-429B-9A62-B628125E18F1}" type="datetime1">
              <a:rPr lang="zh-CN" altLang="en-US" smtClean="0"/>
              <a:t>2020/11/13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1FF6B7B6-595F-408B-AA88-41FA1CB51C2E}" type="slidenum">
              <a:rPr lang="zh-CN" altLang="en-US" smtClean="0"/>
              <a:t>‹#›</a:t>
            </a:fld>
            <a:endParaRPr lang="zh-CN" altLang="en-US"/>
          </a:p>
        </p:txBody>
      </p:sp>
    </p:spTree>
    <p:extLst>
      <p:ext uri="{BB962C8B-B14F-4D97-AF65-F5344CB8AC3E}">
        <p14:creationId xmlns:p14="http://schemas.microsoft.com/office/powerpoint/2010/main" val="261917233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F1B54291-74A8-429B-9A62-B628125E18F1}" type="datetime1">
              <a:rPr lang="zh-CN" altLang="en-US" smtClean="0"/>
              <a:t>2020/11/13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FF6B7B6-595F-408B-AA88-41FA1CB51C2E}" type="slidenum">
              <a:rPr lang="zh-CN" altLang="en-US" smtClean="0"/>
              <a:t>‹#›</a:t>
            </a:fld>
            <a:endParaRPr lang="zh-CN" altLang="en-US"/>
          </a:p>
        </p:txBody>
      </p:sp>
    </p:spTree>
    <p:extLst>
      <p:ext uri="{BB962C8B-B14F-4D97-AF65-F5344CB8AC3E}">
        <p14:creationId xmlns:p14="http://schemas.microsoft.com/office/powerpoint/2010/main" val="158844731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F1B54291-74A8-429B-9A62-B628125E18F1}" type="datetime1">
              <a:rPr lang="zh-CN" altLang="en-US" smtClean="0"/>
              <a:t>2020/11/13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1FF6B7B6-595F-408B-AA88-41FA1CB51C2E}" type="slidenum">
              <a:rPr lang="zh-CN" altLang="en-US" smtClean="0"/>
              <a:t>‹#›</a:t>
            </a:fld>
            <a:endParaRPr lang="zh-CN" alt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extLst>
      <p:ext uri="{BB962C8B-B14F-4D97-AF65-F5344CB8AC3E}">
        <p14:creationId xmlns:p14="http://schemas.microsoft.com/office/powerpoint/2010/main" val="359212238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1B54291-74A8-429B-9A62-B628125E18F1}" type="datetime1">
              <a:rPr lang="zh-CN" altLang="en-US" smtClean="0"/>
              <a:t>2020/11/13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1FF6B7B6-595F-408B-AA88-41FA1CB51C2E}" type="slidenum">
              <a:rPr lang="zh-CN" altLang="en-US" smtClean="0"/>
              <a:t>‹#›</a:t>
            </a:fld>
            <a:endParaRPr lang="zh-CN" alt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398276986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B54291-74A8-429B-9A62-B628125E18F1}" type="datetime1">
              <a:rPr lang="zh-CN" altLang="en-US" smtClean="0"/>
              <a:t>2020/11/13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1FF6B7B6-595F-408B-AA88-41FA1CB51C2E}" type="slidenum">
              <a:rPr lang="zh-CN" altLang="en-US" smtClean="0"/>
              <a:t>‹#›</a:t>
            </a:fld>
            <a:endParaRPr lang="zh-CN" altLang="en-US"/>
          </a:p>
        </p:txBody>
      </p:sp>
    </p:spTree>
    <p:extLst>
      <p:ext uri="{BB962C8B-B14F-4D97-AF65-F5344CB8AC3E}">
        <p14:creationId xmlns:p14="http://schemas.microsoft.com/office/powerpoint/2010/main" val="424227036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1B54291-74A8-429B-9A62-B628125E18F1}" type="datetime1">
              <a:rPr lang="zh-CN" altLang="en-US" smtClean="0"/>
              <a:t>2020/11/13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FF6B7B6-595F-408B-AA88-41FA1CB51C2E}" type="slidenum">
              <a:rPr lang="zh-CN" altLang="en-US" smtClean="0"/>
              <a:t>‹#›</a:t>
            </a:fld>
            <a:endParaRPr lang="zh-CN" altLang="en-US"/>
          </a:p>
        </p:txBody>
      </p:sp>
    </p:spTree>
    <p:extLst>
      <p:ext uri="{BB962C8B-B14F-4D97-AF65-F5344CB8AC3E}">
        <p14:creationId xmlns:p14="http://schemas.microsoft.com/office/powerpoint/2010/main" val="317966768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F1B54291-74A8-429B-9A62-B628125E18F1}" type="datetime1">
              <a:rPr lang="zh-CN" altLang="en-US" smtClean="0"/>
              <a:t>2020/11/13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1FF6B7B6-595F-408B-AA88-41FA1CB51C2E}" type="slidenum">
              <a:rPr lang="zh-CN" altLang="en-US" smtClean="0"/>
              <a:t>‹#›</a:t>
            </a:fld>
            <a:endParaRPr lang="zh-CN" altLang="en-US"/>
          </a:p>
        </p:txBody>
      </p:sp>
    </p:spTree>
    <p:extLst>
      <p:ext uri="{BB962C8B-B14F-4D97-AF65-F5344CB8AC3E}">
        <p14:creationId xmlns:p14="http://schemas.microsoft.com/office/powerpoint/2010/main" val="273590478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F1B54291-74A8-429B-9A62-B628125E18F1}" type="datetime1">
              <a:rPr lang="zh-CN" altLang="en-US" smtClean="0"/>
              <a:t>2020/11/13</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zh-CN" alt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FF6B7B6-595F-408B-AA88-41FA1CB51C2E}" type="slidenum">
              <a:rPr lang="zh-CN" altLang="en-US" smtClean="0"/>
              <a:t>‹#›</a:t>
            </a:fld>
            <a:endParaRPr lang="zh-CN" altLang="en-US"/>
          </a:p>
        </p:txBody>
      </p:sp>
    </p:spTree>
    <p:extLst>
      <p:ext uri="{BB962C8B-B14F-4D97-AF65-F5344CB8AC3E}">
        <p14:creationId xmlns:p14="http://schemas.microsoft.com/office/powerpoint/2010/main" val="2349428412"/>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4.png"/><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A31AF-5D3D-48D2-93B4-F60A80E36343}"/>
              </a:ext>
            </a:extLst>
          </p:cNvPr>
          <p:cNvSpPr>
            <a:spLocks noGrp="1"/>
          </p:cNvSpPr>
          <p:nvPr>
            <p:ph type="ctrTitle"/>
          </p:nvPr>
        </p:nvSpPr>
        <p:spPr>
          <a:xfrm>
            <a:off x="1524000" y="1122363"/>
            <a:ext cx="9144000" cy="1927603"/>
          </a:xfrm>
        </p:spPr>
        <p:txBody>
          <a:bodyPr>
            <a:noAutofit/>
          </a:bodyPr>
          <a:lstStyle/>
          <a:p>
            <a:r>
              <a:rPr lang="en-US" altLang="zh-CN" sz="3600" dirty="0">
                <a:latin typeface="Times New Roman" panose="02020603050405020304" pitchFamily="18" charset="0"/>
                <a:cs typeface="Times New Roman" panose="02020603050405020304" pitchFamily="18" charset="0"/>
              </a:rPr>
              <a:t>MERR: Improving Security of Persistent Memory Objects via Efficient </a:t>
            </a:r>
            <a:r>
              <a:rPr lang="en-US" altLang="zh-CN" sz="3600" u="sng" dirty="0">
                <a:latin typeface="Times New Roman" panose="02020603050405020304" pitchFamily="18" charset="0"/>
                <a:cs typeface="Times New Roman" panose="02020603050405020304" pitchFamily="18" charset="0"/>
              </a:rPr>
              <a:t>M</a:t>
            </a:r>
            <a:r>
              <a:rPr lang="en-US" altLang="zh-CN" sz="3600" dirty="0">
                <a:latin typeface="Times New Roman" panose="02020603050405020304" pitchFamily="18" charset="0"/>
                <a:cs typeface="Times New Roman" panose="02020603050405020304" pitchFamily="18" charset="0"/>
              </a:rPr>
              <a:t>emory </a:t>
            </a:r>
            <a:r>
              <a:rPr lang="en-US" altLang="zh-CN" sz="3600" u="sng" dirty="0">
                <a:latin typeface="Times New Roman" panose="02020603050405020304" pitchFamily="18" charset="0"/>
                <a:cs typeface="Times New Roman" panose="02020603050405020304" pitchFamily="18" charset="0"/>
              </a:rPr>
              <a:t>E</a:t>
            </a:r>
            <a:r>
              <a:rPr lang="en-US" altLang="zh-CN" sz="3600" dirty="0">
                <a:latin typeface="Times New Roman" panose="02020603050405020304" pitchFamily="18" charset="0"/>
                <a:cs typeface="Times New Roman" panose="02020603050405020304" pitchFamily="18" charset="0"/>
              </a:rPr>
              <a:t>xposure </a:t>
            </a:r>
            <a:r>
              <a:rPr lang="en-US" altLang="zh-CN" sz="3600" u="sng" dirty="0">
                <a:latin typeface="Times New Roman" panose="02020603050405020304" pitchFamily="18" charset="0"/>
                <a:cs typeface="Times New Roman" panose="02020603050405020304" pitchFamily="18" charset="0"/>
              </a:rPr>
              <a:t>R</a:t>
            </a:r>
            <a:r>
              <a:rPr lang="en-US" altLang="zh-CN" sz="3600" dirty="0">
                <a:latin typeface="Times New Roman" panose="02020603050405020304" pitchFamily="18" charset="0"/>
                <a:cs typeface="Times New Roman" panose="02020603050405020304" pitchFamily="18" charset="0"/>
              </a:rPr>
              <a:t>eduction and </a:t>
            </a:r>
            <a:r>
              <a:rPr lang="en-US" altLang="zh-CN" sz="3600" u="sng" dirty="0">
                <a:latin typeface="Times New Roman" panose="02020603050405020304" pitchFamily="18" charset="0"/>
                <a:cs typeface="Times New Roman" panose="02020603050405020304" pitchFamily="18" charset="0"/>
              </a:rPr>
              <a:t>R</a:t>
            </a:r>
            <a:r>
              <a:rPr lang="en-US" altLang="zh-CN" sz="3600" dirty="0">
                <a:latin typeface="Times New Roman" panose="02020603050405020304" pitchFamily="18" charset="0"/>
                <a:cs typeface="Times New Roman" panose="02020603050405020304" pitchFamily="18" charset="0"/>
              </a:rPr>
              <a:t>andomization</a:t>
            </a:r>
            <a:endParaRPr lang="zh-CN" altLang="en-US" sz="3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EF36505-C640-4211-B77F-6E946D5A8E1B}"/>
              </a:ext>
            </a:extLst>
          </p:cNvPr>
          <p:cNvSpPr>
            <a:spLocks noGrp="1"/>
          </p:cNvSpPr>
          <p:nvPr>
            <p:ph type="subTitle" idx="1"/>
          </p:nvPr>
        </p:nvSpPr>
        <p:spPr>
          <a:xfrm>
            <a:off x="1524000" y="3602038"/>
            <a:ext cx="9144000" cy="503913"/>
          </a:xfrm>
        </p:spPr>
        <p:txBody>
          <a:bodyPr/>
          <a:lstStyle/>
          <a:p>
            <a:r>
              <a:rPr lang="en-US" altLang="zh-CN" b="1" dirty="0">
                <a:latin typeface="Times New Roman" panose="02020603050405020304" pitchFamily="18" charset="0"/>
                <a:cs typeface="Times New Roman" panose="02020603050405020304" pitchFamily="18" charset="0"/>
              </a:rPr>
              <a:t>Yuanchao Xu</a:t>
            </a:r>
            <a:r>
              <a:rPr lang="en-US" altLang="zh-CN" dirty="0">
                <a:latin typeface="Times New Roman" panose="02020603050405020304" pitchFamily="18" charset="0"/>
                <a:cs typeface="Times New Roman" panose="02020603050405020304" pitchFamily="18" charset="0"/>
              </a:rPr>
              <a:t>, Yan </a:t>
            </a:r>
            <a:r>
              <a:rPr lang="en-US" altLang="zh-CN" dirty="0" err="1">
                <a:latin typeface="Times New Roman" panose="02020603050405020304" pitchFamily="18" charset="0"/>
                <a:cs typeface="Times New Roman" panose="02020603050405020304" pitchFamily="18" charset="0"/>
              </a:rPr>
              <a:t>Solihin</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Xipeng</a:t>
            </a:r>
            <a:r>
              <a:rPr lang="en-US" altLang="zh-CN" dirty="0">
                <a:latin typeface="Times New Roman" panose="02020603050405020304" pitchFamily="18" charset="0"/>
                <a:cs typeface="Times New Roman" panose="02020603050405020304" pitchFamily="18" charset="0"/>
              </a:rPr>
              <a:t> Shen</a:t>
            </a:r>
            <a:endParaRPr lang="zh-CN" altLang="en-US"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80DF0A1C-AB6F-4728-8B4A-5D00BBDF97D8}"/>
              </a:ext>
            </a:extLst>
          </p:cNvPr>
          <p:cNvSpPr>
            <a:spLocks noGrp="1"/>
          </p:cNvSpPr>
          <p:nvPr>
            <p:ph type="sldNum" sz="quarter" idx="12"/>
          </p:nvPr>
        </p:nvSpPr>
        <p:spPr/>
        <p:txBody>
          <a:bodyPr>
            <a:normAutofit/>
          </a:bodyPr>
          <a:lstStyle/>
          <a:p>
            <a:fld id="{1FF6B7B6-595F-408B-AA88-41FA1CB51C2E}" type="slidenum">
              <a:rPr lang="zh-CN" altLang="en-US" smtClean="0"/>
              <a:t>1</a:t>
            </a:fld>
            <a:endParaRPr lang="zh-CN" altLang="en-US"/>
          </a:p>
        </p:txBody>
      </p:sp>
      <p:pic>
        <p:nvPicPr>
          <p:cNvPr id="5" name="Picture 4" descr="A close up of a logo&#10;&#10;Description automatically generated">
            <a:extLst>
              <a:ext uri="{FF2B5EF4-FFF2-40B4-BE49-F238E27FC236}">
                <a16:creationId xmlns:a16="http://schemas.microsoft.com/office/drawing/2014/main" id="{CAE80CD4-E8CE-41D7-A43D-FE5173D1CF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8882" y="4687018"/>
            <a:ext cx="4188029" cy="1000223"/>
          </a:xfrm>
          <a:prstGeom prst="rect">
            <a:avLst/>
          </a:prstGeom>
        </p:spPr>
      </p:pic>
      <p:pic>
        <p:nvPicPr>
          <p:cNvPr id="7" name="Picture 6" descr="A picture containing drawing, stop, sign, red&#10;&#10;Description automatically generated">
            <a:extLst>
              <a:ext uri="{FF2B5EF4-FFF2-40B4-BE49-F238E27FC236}">
                <a16:creationId xmlns:a16="http://schemas.microsoft.com/office/drawing/2014/main" id="{75D1EB38-E187-467D-B8F2-FE7D461CDC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4042" y="4687018"/>
            <a:ext cx="2279475" cy="1097525"/>
          </a:xfrm>
          <a:prstGeom prst="rect">
            <a:avLst/>
          </a:prstGeom>
        </p:spPr>
      </p:pic>
    </p:spTree>
    <p:extLst>
      <p:ext uri="{BB962C8B-B14F-4D97-AF65-F5344CB8AC3E}">
        <p14:creationId xmlns:p14="http://schemas.microsoft.com/office/powerpoint/2010/main" val="3986852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E8B5-F664-45DE-917D-0C6C7C5471A2}"/>
              </a:ext>
            </a:extLst>
          </p:cNvPr>
          <p:cNvSpPr>
            <a:spLocks noGrp="1"/>
          </p:cNvSpPr>
          <p:nvPr>
            <p:ph type="title"/>
          </p:nvPr>
        </p:nvSpPr>
        <p:spPr>
          <a:xfrm>
            <a:off x="554736" y="550257"/>
            <a:ext cx="11082528" cy="733813"/>
          </a:xfrm>
        </p:spPr>
        <p:txBody>
          <a:bodyPr>
            <a:normAutofit/>
          </a:bodyPr>
          <a:lstStyle/>
          <a:p>
            <a:r>
              <a:rPr lang="en-US" altLang="zh-CN" sz="4000" dirty="0">
                <a:solidFill>
                  <a:srgbClr val="646B5F"/>
                </a:solidFill>
                <a:latin typeface="Rockwell" panose="02060603020205020403" pitchFamily="18" charset="0"/>
                <a:cs typeface="Times New Roman" panose="02020603050405020304" pitchFamily="18" charset="0"/>
              </a:rPr>
              <a:t>Efficiency Challenge</a:t>
            </a:r>
            <a:endParaRPr lang="zh-CN" altLang="en-US" sz="4000" dirty="0">
              <a:solidFill>
                <a:srgbClr val="646B5F"/>
              </a:solidFill>
              <a:latin typeface="Rockwell" panose="02060603020205020403"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65C9097-CADB-4548-9F95-C95E43B484B9}"/>
              </a:ext>
            </a:extLst>
          </p:cNvPr>
          <p:cNvSpPr>
            <a:spLocks noGrp="1"/>
          </p:cNvSpPr>
          <p:nvPr>
            <p:ph type="sldNum" sz="quarter" idx="12"/>
          </p:nvPr>
        </p:nvSpPr>
        <p:spPr/>
        <p:txBody>
          <a:bodyPr>
            <a:normAutofit/>
          </a:bodyPr>
          <a:lstStyle/>
          <a:p>
            <a:fld id="{1FF6B7B6-595F-408B-AA88-41FA1CB51C2E}" type="slidenum">
              <a:rPr lang="zh-CN" altLang="en-US" smtClean="0"/>
              <a:t>10</a:t>
            </a:fld>
            <a:endParaRPr lang="zh-CN" altLang="en-US"/>
          </a:p>
        </p:txBody>
      </p:sp>
      <p:sp>
        <p:nvSpPr>
          <p:cNvPr id="22" name="Rectangle: Rounded Corners 7">
            <a:extLst>
              <a:ext uri="{FF2B5EF4-FFF2-40B4-BE49-F238E27FC236}">
                <a16:creationId xmlns:a16="http://schemas.microsoft.com/office/drawing/2014/main" id="{B0374E8D-47F3-415B-8CAE-AAD53CC218D4}"/>
              </a:ext>
            </a:extLst>
          </p:cNvPr>
          <p:cNvSpPr/>
          <p:nvPr/>
        </p:nvSpPr>
        <p:spPr>
          <a:xfrm>
            <a:off x="10094976" y="3380831"/>
            <a:ext cx="1121537" cy="878758"/>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b="100000"/>
            </a:path>
            <a:tileRect t="-100000" r="-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I GB PMO</a:t>
            </a:r>
            <a:endParaRPr lang="zh-CN" altLang="en-US" sz="2800" dirty="0">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BB723A3C-1BC7-46A0-B1AF-9AE208B8EC03}"/>
              </a:ext>
            </a:extLst>
          </p:cNvPr>
          <p:cNvCxnSpPr/>
          <p:nvPr/>
        </p:nvCxnSpPr>
        <p:spPr>
          <a:xfrm>
            <a:off x="10094976" y="2271636"/>
            <a:ext cx="0" cy="3468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400816DD-73E1-483A-BC52-C7D66947971D}"/>
              </a:ext>
            </a:extLst>
          </p:cNvPr>
          <p:cNvCxnSpPr/>
          <p:nvPr/>
        </p:nvCxnSpPr>
        <p:spPr>
          <a:xfrm>
            <a:off x="11216513" y="2271636"/>
            <a:ext cx="0" cy="3468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Content Placeholder 2">
            <a:extLst>
              <a:ext uri="{FF2B5EF4-FFF2-40B4-BE49-F238E27FC236}">
                <a16:creationId xmlns:a16="http://schemas.microsoft.com/office/drawing/2014/main" id="{E9ACC87D-30A2-403E-8ABF-24E1AE241B59}"/>
              </a:ext>
            </a:extLst>
          </p:cNvPr>
          <p:cNvSpPr txBox="1">
            <a:spLocks/>
          </p:cNvSpPr>
          <p:nvPr/>
        </p:nvSpPr>
        <p:spPr>
          <a:xfrm>
            <a:off x="9505442" y="1827651"/>
            <a:ext cx="2686558" cy="3651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6">
                    <a:lumMod val="75000"/>
                  </a:schemeClr>
                </a:solidFill>
                <a:latin typeface="Sitka Banner" panose="02000505000000020004" pitchFamily="2" charset="0"/>
                <a:cs typeface="Times New Roman" panose="02020603050405020304" pitchFamily="18" charset="0"/>
              </a:rPr>
              <a:t>Physical Address Space</a:t>
            </a:r>
            <a:endParaRPr lang="zh-CN" altLang="en-US" sz="2000" dirty="0">
              <a:solidFill>
                <a:schemeClr val="accent6">
                  <a:lumMod val="75000"/>
                </a:schemeClr>
              </a:solidFill>
              <a:latin typeface="Sitka Banner" panose="02000505000000020004" pitchFamily="2" charset="0"/>
              <a:cs typeface="Times New Roman" panose="02020603050405020304" pitchFamily="18" charset="0"/>
            </a:endParaRPr>
          </a:p>
        </p:txBody>
      </p:sp>
      <p:sp>
        <p:nvSpPr>
          <p:cNvPr id="27" name="Rectangle: Rounded Corners 43">
            <a:extLst>
              <a:ext uri="{FF2B5EF4-FFF2-40B4-BE49-F238E27FC236}">
                <a16:creationId xmlns:a16="http://schemas.microsoft.com/office/drawing/2014/main" id="{EECB19DF-0EE0-4BB6-B71F-3BA1AC43A16A}"/>
              </a:ext>
            </a:extLst>
          </p:cNvPr>
          <p:cNvSpPr/>
          <p:nvPr/>
        </p:nvSpPr>
        <p:spPr>
          <a:xfrm>
            <a:off x="717070" y="2762065"/>
            <a:ext cx="2160369" cy="528772"/>
          </a:xfrm>
          <a:prstGeom prst="round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Attach</a:t>
            </a:r>
          </a:p>
          <a:p>
            <a:pPr algn="ctr"/>
            <a:r>
              <a:rPr lang="en-US" altLang="zh-CN" dirty="0"/>
              <a:t>(PMO ID, Permission)</a:t>
            </a:r>
            <a:endParaRPr lang="zh-CN" altLang="en-US" dirty="0"/>
          </a:p>
        </p:txBody>
      </p:sp>
      <p:cxnSp>
        <p:nvCxnSpPr>
          <p:cNvPr id="28" name="直接连接符 27">
            <a:extLst>
              <a:ext uri="{FF2B5EF4-FFF2-40B4-BE49-F238E27FC236}">
                <a16:creationId xmlns:a16="http://schemas.microsoft.com/office/drawing/2014/main" id="{D027C098-8534-469A-B56E-76BF503B8D35}"/>
              </a:ext>
            </a:extLst>
          </p:cNvPr>
          <p:cNvCxnSpPr/>
          <p:nvPr/>
        </p:nvCxnSpPr>
        <p:spPr>
          <a:xfrm>
            <a:off x="3998976" y="2271636"/>
            <a:ext cx="0" cy="3468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08896318-24D6-44B9-BCA6-87C8EB95D3DD}"/>
              </a:ext>
            </a:extLst>
          </p:cNvPr>
          <p:cNvCxnSpPr/>
          <p:nvPr/>
        </p:nvCxnSpPr>
        <p:spPr>
          <a:xfrm>
            <a:off x="8735441" y="2192776"/>
            <a:ext cx="0" cy="3468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A7A8FA21-A6FA-45B9-95ED-B315747832B0}"/>
              </a:ext>
            </a:extLst>
          </p:cNvPr>
          <p:cNvSpPr txBox="1">
            <a:spLocks/>
          </p:cNvSpPr>
          <p:nvPr/>
        </p:nvSpPr>
        <p:spPr>
          <a:xfrm>
            <a:off x="4980432" y="1807579"/>
            <a:ext cx="3054096" cy="3651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lumMod val="75000"/>
                  </a:schemeClr>
                </a:solidFill>
                <a:latin typeface="Sitka Banner" panose="02000505000000020004" pitchFamily="2" charset="0"/>
                <a:cs typeface="Times New Roman" panose="02020603050405020304" pitchFamily="18" charset="0"/>
              </a:rPr>
              <a:t>Process Hierarchy Page Table</a:t>
            </a:r>
            <a:endParaRPr lang="zh-CN" altLang="en-US" sz="2000" dirty="0">
              <a:solidFill>
                <a:schemeClr val="accent5">
                  <a:lumMod val="75000"/>
                </a:schemeClr>
              </a:solidFill>
              <a:latin typeface="Sitka Banner" panose="02000505000000020004" pitchFamily="2" charset="0"/>
              <a:cs typeface="Times New Roman" panose="02020603050405020304" pitchFamily="18" charset="0"/>
            </a:endParaRPr>
          </a:p>
        </p:txBody>
      </p:sp>
      <p:cxnSp>
        <p:nvCxnSpPr>
          <p:cNvPr id="10" name="直接箭头连接符 9">
            <a:extLst>
              <a:ext uri="{FF2B5EF4-FFF2-40B4-BE49-F238E27FC236}">
                <a16:creationId xmlns:a16="http://schemas.microsoft.com/office/drawing/2014/main" id="{29D28182-D358-49CA-8F52-27F5DB672F92}"/>
              </a:ext>
            </a:extLst>
          </p:cNvPr>
          <p:cNvCxnSpPr>
            <a:cxnSpLocks/>
          </p:cNvCxnSpPr>
          <p:nvPr/>
        </p:nvCxnSpPr>
        <p:spPr>
          <a:xfrm>
            <a:off x="8332564" y="3026451"/>
            <a:ext cx="1762411" cy="459608"/>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5A33206F-8E7C-4F40-A6B6-1FA23218D694}"/>
              </a:ext>
            </a:extLst>
          </p:cNvPr>
          <p:cNvCxnSpPr>
            <a:cxnSpLocks/>
          </p:cNvCxnSpPr>
          <p:nvPr/>
        </p:nvCxnSpPr>
        <p:spPr>
          <a:xfrm flipV="1">
            <a:off x="8361592" y="4211420"/>
            <a:ext cx="1733384" cy="101702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11C5A309-7407-428B-82B7-C2D17193EED9}"/>
              </a:ext>
            </a:extLst>
          </p:cNvPr>
          <p:cNvSpPr txBox="1">
            <a:spLocks/>
          </p:cNvSpPr>
          <p:nvPr/>
        </p:nvSpPr>
        <p:spPr>
          <a:xfrm>
            <a:off x="4083369" y="2354869"/>
            <a:ext cx="1563103" cy="341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dirty="0">
                <a:solidFill>
                  <a:schemeClr val="accent5">
                    <a:lumMod val="75000"/>
                  </a:schemeClr>
                </a:solidFill>
                <a:latin typeface="Rockwell" panose="02060603020205020403" pitchFamily="18" charset="0"/>
                <a:cs typeface="Times New Roman" panose="02020603050405020304" pitchFamily="18" charset="0"/>
              </a:rPr>
              <a:t>L3 Directory</a:t>
            </a:r>
          </a:p>
        </p:txBody>
      </p:sp>
      <p:sp>
        <p:nvSpPr>
          <p:cNvPr id="32" name="Content Placeholder 2">
            <a:extLst>
              <a:ext uri="{FF2B5EF4-FFF2-40B4-BE49-F238E27FC236}">
                <a16:creationId xmlns:a16="http://schemas.microsoft.com/office/drawing/2014/main" id="{965A8B8B-D26F-4FB6-95DB-C487E0B60150}"/>
              </a:ext>
            </a:extLst>
          </p:cNvPr>
          <p:cNvSpPr txBox="1">
            <a:spLocks/>
          </p:cNvSpPr>
          <p:nvPr/>
        </p:nvSpPr>
        <p:spPr>
          <a:xfrm>
            <a:off x="5646472" y="2354869"/>
            <a:ext cx="1525865" cy="341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dirty="0">
                <a:solidFill>
                  <a:schemeClr val="accent5">
                    <a:lumMod val="75000"/>
                  </a:schemeClr>
                </a:solidFill>
                <a:latin typeface="Rockwell" panose="02060603020205020403" pitchFamily="18" charset="0"/>
                <a:cs typeface="Times New Roman" panose="02020603050405020304" pitchFamily="18" charset="0"/>
              </a:rPr>
              <a:t>L2 Directory</a:t>
            </a:r>
          </a:p>
        </p:txBody>
      </p:sp>
      <p:sp>
        <p:nvSpPr>
          <p:cNvPr id="33" name="Content Placeholder 2">
            <a:extLst>
              <a:ext uri="{FF2B5EF4-FFF2-40B4-BE49-F238E27FC236}">
                <a16:creationId xmlns:a16="http://schemas.microsoft.com/office/drawing/2014/main" id="{C1BC777E-4C78-4B4F-8C15-F3C88E9F9CB1}"/>
              </a:ext>
            </a:extLst>
          </p:cNvPr>
          <p:cNvSpPr txBox="1">
            <a:spLocks/>
          </p:cNvSpPr>
          <p:nvPr/>
        </p:nvSpPr>
        <p:spPr>
          <a:xfrm>
            <a:off x="7172337" y="2354869"/>
            <a:ext cx="1525857" cy="341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dirty="0">
                <a:solidFill>
                  <a:schemeClr val="accent5">
                    <a:lumMod val="75000"/>
                  </a:schemeClr>
                </a:solidFill>
                <a:latin typeface="Rockwell" panose="02060603020205020403" pitchFamily="18" charset="0"/>
                <a:cs typeface="Times New Roman" panose="02020603050405020304" pitchFamily="18" charset="0"/>
              </a:rPr>
              <a:t>L1 Directory</a:t>
            </a:r>
          </a:p>
        </p:txBody>
      </p:sp>
      <p:sp>
        <p:nvSpPr>
          <p:cNvPr id="35" name="Rectangle: Rounded Corners 7">
            <a:extLst>
              <a:ext uri="{FF2B5EF4-FFF2-40B4-BE49-F238E27FC236}">
                <a16:creationId xmlns:a16="http://schemas.microsoft.com/office/drawing/2014/main" id="{236B4802-F386-4BD1-8594-315D03316103}"/>
              </a:ext>
            </a:extLst>
          </p:cNvPr>
          <p:cNvSpPr/>
          <p:nvPr/>
        </p:nvSpPr>
        <p:spPr>
          <a:xfrm>
            <a:off x="4188079" y="2948359"/>
            <a:ext cx="1121537"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37" name="Rectangle: Rounded Corners 7">
            <a:extLst>
              <a:ext uri="{FF2B5EF4-FFF2-40B4-BE49-F238E27FC236}">
                <a16:creationId xmlns:a16="http://schemas.microsoft.com/office/drawing/2014/main" id="{82FEC8EA-05A1-4030-8FE2-9E7E7A65B495}"/>
              </a:ext>
            </a:extLst>
          </p:cNvPr>
          <p:cNvSpPr/>
          <p:nvPr/>
        </p:nvSpPr>
        <p:spPr>
          <a:xfrm>
            <a:off x="5742495" y="2948359"/>
            <a:ext cx="1121537"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38" name="Rectangle: Rounded Corners 7">
            <a:extLst>
              <a:ext uri="{FF2B5EF4-FFF2-40B4-BE49-F238E27FC236}">
                <a16:creationId xmlns:a16="http://schemas.microsoft.com/office/drawing/2014/main" id="{16E7FDD7-6F45-4F57-A7D7-103FCA76A571}"/>
              </a:ext>
            </a:extLst>
          </p:cNvPr>
          <p:cNvSpPr/>
          <p:nvPr/>
        </p:nvSpPr>
        <p:spPr>
          <a:xfrm>
            <a:off x="5743447" y="3346564"/>
            <a:ext cx="1121537"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39" name="Rectangle: Rounded Corners 7">
            <a:extLst>
              <a:ext uri="{FF2B5EF4-FFF2-40B4-BE49-F238E27FC236}">
                <a16:creationId xmlns:a16="http://schemas.microsoft.com/office/drawing/2014/main" id="{528E16A7-AE7D-4A41-8B82-EA45B302126A}"/>
              </a:ext>
            </a:extLst>
          </p:cNvPr>
          <p:cNvSpPr/>
          <p:nvPr/>
        </p:nvSpPr>
        <p:spPr>
          <a:xfrm>
            <a:off x="5742495" y="3744769"/>
            <a:ext cx="1121537"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cxnSp>
        <p:nvCxnSpPr>
          <p:cNvPr id="40" name="直接箭头连接符 39">
            <a:extLst>
              <a:ext uri="{FF2B5EF4-FFF2-40B4-BE49-F238E27FC236}">
                <a16:creationId xmlns:a16="http://schemas.microsoft.com/office/drawing/2014/main" id="{F7C24EE0-6289-42AF-BAD5-3463F9CACD4C}"/>
              </a:ext>
            </a:extLst>
          </p:cNvPr>
          <p:cNvCxnSpPr>
            <a:cxnSpLocks/>
            <a:stCxn id="35" idx="3"/>
          </p:cNvCxnSpPr>
          <p:nvPr/>
        </p:nvCxnSpPr>
        <p:spPr>
          <a:xfrm flipV="1">
            <a:off x="5309616" y="3026451"/>
            <a:ext cx="463327" cy="121011"/>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Rounded Corners 7">
            <a:extLst>
              <a:ext uri="{FF2B5EF4-FFF2-40B4-BE49-F238E27FC236}">
                <a16:creationId xmlns:a16="http://schemas.microsoft.com/office/drawing/2014/main" id="{307F07E0-445C-472D-AF8F-EA239CC79C88}"/>
              </a:ext>
            </a:extLst>
          </p:cNvPr>
          <p:cNvSpPr/>
          <p:nvPr/>
        </p:nvSpPr>
        <p:spPr>
          <a:xfrm>
            <a:off x="7214946" y="2948358"/>
            <a:ext cx="1121537"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42" name="Rectangle: Rounded Corners 43">
            <a:extLst>
              <a:ext uri="{FF2B5EF4-FFF2-40B4-BE49-F238E27FC236}">
                <a16:creationId xmlns:a16="http://schemas.microsoft.com/office/drawing/2014/main" id="{096AC8EA-F3B2-4DC0-BA4C-70AD5929F1F9}"/>
              </a:ext>
            </a:extLst>
          </p:cNvPr>
          <p:cNvSpPr/>
          <p:nvPr/>
        </p:nvSpPr>
        <p:spPr>
          <a:xfrm>
            <a:off x="4654297" y="5304432"/>
            <a:ext cx="3442883" cy="528772"/>
          </a:xfrm>
          <a:prstGeom prst="roundRect">
            <a:avLst/>
          </a:prstGeom>
          <a:solidFill>
            <a:srgbClr val="C0504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262657 PTE Initiations!</a:t>
            </a:r>
            <a:endParaRPr lang="zh-CN" altLang="en-US" sz="2400" dirty="0"/>
          </a:p>
        </p:txBody>
      </p:sp>
      <p:sp>
        <p:nvSpPr>
          <p:cNvPr id="43" name="Rectangle: Rounded Corners 7">
            <a:extLst>
              <a:ext uri="{FF2B5EF4-FFF2-40B4-BE49-F238E27FC236}">
                <a16:creationId xmlns:a16="http://schemas.microsoft.com/office/drawing/2014/main" id="{7C4BD530-E1A5-41D7-9B7C-BE802C51467D}"/>
              </a:ext>
            </a:extLst>
          </p:cNvPr>
          <p:cNvSpPr/>
          <p:nvPr/>
        </p:nvSpPr>
        <p:spPr>
          <a:xfrm>
            <a:off x="7213994" y="3346564"/>
            <a:ext cx="1121537"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44" name="Rectangle: Rounded Corners 7">
            <a:extLst>
              <a:ext uri="{FF2B5EF4-FFF2-40B4-BE49-F238E27FC236}">
                <a16:creationId xmlns:a16="http://schemas.microsoft.com/office/drawing/2014/main" id="{9E822F54-674B-42D1-BC3E-8AEB1EF7242A}"/>
              </a:ext>
            </a:extLst>
          </p:cNvPr>
          <p:cNvSpPr/>
          <p:nvPr/>
        </p:nvSpPr>
        <p:spPr>
          <a:xfrm>
            <a:off x="7213994" y="3738815"/>
            <a:ext cx="1121537"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45" name="Rectangle: Rounded Corners 7">
            <a:extLst>
              <a:ext uri="{FF2B5EF4-FFF2-40B4-BE49-F238E27FC236}">
                <a16:creationId xmlns:a16="http://schemas.microsoft.com/office/drawing/2014/main" id="{841C4AB1-36A0-4361-B559-888F3853CE8B}"/>
              </a:ext>
            </a:extLst>
          </p:cNvPr>
          <p:cNvSpPr/>
          <p:nvPr/>
        </p:nvSpPr>
        <p:spPr>
          <a:xfrm>
            <a:off x="7213994" y="4135708"/>
            <a:ext cx="1121537"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46" name="Rectangle: Rounded Corners 7">
            <a:extLst>
              <a:ext uri="{FF2B5EF4-FFF2-40B4-BE49-F238E27FC236}">
                <a16:creationId xmlns:a16="http://schemas.microsoft.com/office/drawing/2014/main" id="{43DCCE8B-E696-43B1-9979-E2C63875FE1E}"/>
              </a:ext>
            </a:extLst>
          </p:cNvPr>
          <p:cNvSpPr/>
          <p:nvPr/>
        </p:nvSpPr>
        <p:spPr>
          <a:xfrm>
            <a:off x="7211027" y="4526647"/>
            <a:ext cx="1121537"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47" name="TextBox 44">
            <a:extLst>
              <a:ext uri="{FF2B5EF4-FFF2-40B4-BE49-F238E27FC236}">
                <a16:creationId xmlns:a16="http://schemas.microsoft.com/office/drawing/2014/main" id="{90678200-2768-40A2-8668-57300A13380E}"/>
              </a:ext>
            </a:extLst>
          </p:cNvPr>
          <p:cNvSpPr txBox="1"/>
          <p:nvPr/>
        </p:nvSpPr>
        <p:spPr>
          <a:xfrm>
            <a:off x="6144905" y="4339944"/>
            <a:ext cx="461665" cy="255839"/>
          </a:xfrm>
          <a:prstGeom prst="rect">
            <a:avLst/>
          </a:prstGeom>
          <a:noFill/>
        </p:spPr>
        <p:txBody>
          <a:bodyPr vert="eaVert" wrap="none" rtlCol="0">
            <a:spAutoFit/>
          </a:bodyPr>
          <a:lstStyle/>
          <a:p>
            <a:r>
              <a:rPr lang="en-US" altLang="zh-CN" b="1" dirty="0">
                <a:solidFill>
                  <a:schemeClr val="accent5">
                    <a:lumMod val="75000"/>
                  </a:schemeClr>
                </a:solidFill>
              </a:rPr>
              <a:t>…</a:t>
            </a:r>
            <a:endParaRPr lang="zh-CN" altLang="en-US" b="1" dirty="0">
              <a:solidFill>
                <a:schemeClr val="accent5">
                  <a:lumMod val="75000"/>
                </a:schemeClr>
              </a:solidFill>
            </a:endParaRPr>
          </a:p>
        </p:txBody>
      </p:sp>
      <p:sp>
        <p:nvSpPr>
          <p:cNvPr id="48" name="TextBox 44">
            <a:extLst>
              <a:ext uri="{FF2B5EF4-FFF2-40B4-BE49-F238E27FC236}">
                <a16:creationId xmlns:a16="http://schemas.microsoft.com/office/drawing/2014/main" id="{449D648F-83A8-43AB-ACD7-D376B5DD862B}"/>
              </a:ext>
            </a:extLst>
          </p:cNvPr>
          <p:cNvSpPr txBox="1"/>
          <p:nvPr/>
        </p:nvSpPr>
        <p:spPr>
          <a:xfrm>
            <a:off x="7618456" y="4944826"/>
            <a:ext cx="461665" cy="255839"/>
          </a:xfrm>
          <a:prstGeom prst="rect">
            <a:avLst/>
          </a:prstGeom>
          <a:noFill/>
        </p:spPr>
        <p:txBody>
          <a:bodyPr vert="eaVert" wrap="none" rtlCol="0">
            <a:spAutoFit/>
          </a:bodyPr>
          <a:lstStyle/>
          <a:p>
            <a:r>
              <a:rPr lang="en-US" altLang="zh-CN" b="1" dirty="0">
                <a:solidFill>
                  <a:schemeClr val="accent5">
                    <a:lumMod val="75000"/>
                  </a:schemeClr>
                </a:solidFill>
              </a:rPr>
              <a:t>…</a:t>
            </a:r>
            <a:endParaRPr lang="zh-CN" altLang="en-US" b="1" dirty="0">
              <a:solidFill>
                <a:schemeClr val="accent5">
                  <a:lumMod val="75000"/>
                </a:schemeClr>
              </a:solidFill>
            </a:endParaRPr>
          </a:p>
        </p:txBody>
      </p:sp>
      <p:cxnSp>
        <p:nvCxnSpPr>
          <p:cNvPr id="49" name="直接箭头连接符 48">
            <a:extLst>
              <a:ext uri="{FF2B5EF4-FFF2-40B4-BE49-F238E27FC236}">
                <a16:creationId xmlns:a16="http://schemas.microsoft.com/office/drawing/2014/main" id="{36CEE58C-9C79-4E7C-B211-D12800D41E55}"/>
              </a:ext>
            </a:extLst>
          </p:cNvPr>
          <p:cNvCxnSpPr>
            <a:cxnSpLocks/>
            <a:stCxn id="37" idx="3"/>
          </p:cNvCxnSpPr>
          <p:nvPr/>
        </p:nvCxnSpPr>
        <p:spPr>
          <a:xfrm flipV="1">
            <a:off x="6864032" y="3026452"/>
            <a:ext cx="376024" cy="12101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2019CB4C-A9EB-43F1-8745-537179E510EA}"/>
              </a:ext>
            </a:extLst>
          </p:cNvPr>
          <p:cNvCxnSpPr>
            <a:cxnSpLocks/>
            <a:stCxn id="38" idx="3"/>
          </p:cNvCxnSpPr>
          <p:nvPr/>
        </p:nvCxnSpPr>
        <p:spPr>
          <a:xfrm>
            <a:off x="6864984" y="3545667"/>
            <a:ext cx="375072" cy="1505659"/>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Rounded Corners 43">
            <a:extLst>
              <a:ext uri="{FF2B5EF4-FFF2-40B4-BE49-F238E27FC236}">
                <a16:creationId xmlns:a16="http://schemas.microsoft.com/office/drawing/2014/main" id="{B9EA82A8-9E39-4DEA-AD7F-758A75C8F02E}"/>
              </a:ext>
            </a:extLst>
          </p:cNvPr>
          <p:cNvSpPr/>
          <p:nvPr/>
        </p:nvSpPr>
        <p:spPr>
          <a:xfrm>
            <a:off x="4654298" y="5868472"/>
            <a:ext cx="3442882" cy="528772"/>
          </a:xfrm>
          <a:prstGeom prst="roundRect">
            <a:avLst/>
          </a:prstGeom>
          <a:solidFill>
            <a:srgbClr val="C0504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Page Faults</a:t>
            </a:r>
            <a:endParaRPr lang="zh-CN" altLang="en-US" sz="2400" dirty="0"/>
          </a:p>
        </p:txBody>
      </p:sp>
      <p:sp>
        <p:nvSpPr>
          <p:cNvPr id="52" name="Rectangle: Rounded Corners 43">
            <a:extLst>
              <a:ext uri="{FF2B5EF4-FFF2-40B4-BE49-F238E27FC236}">
                <a16:creationId xmlns:a16="http://schemas.microsoft.com/office/drawing/2014/main" id="{536C2B5C-AF4D-4A52-953C-DCAFCDD6FB20}"/>
              </a:ext>
            </a:extLst>
          </p:cNvPr>
          <p:cNvSpPr/>
          <p:nvPr/>
        </p:nvSpPr>
        <p:spPr>
          <a:xfrm>
            <a:off x="717070" y="3503494"/>
            <a:ext cx="2160369" cy="528772"/>
          </a:xfrm>
          <a:prstGeom prst="round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PMO Access</a:t>
            </a:r>
            <a:endParaRPr lang="zh-CN" altLang="en-US" dirty="0"/>
          </a:p>
        </p:txBody>
      </p:sp>
    </p:spTree>
    <p:extLst>
      <p:ext uri="{BB962C8B-B14F-4D97-AF65-F5344CB8AC3E}">
        <p14:creationId xmlns:p14="http://schemas.microsoft.com/office/powerpoint/2010/main" val="22961754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left)">
                                      <p:cBhvr>
                                        <p:cTn id="11" dur="500"/>
                                        <p:tgtEl>
                                          <p:spTgt spid="3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ipe(left)">
                                      <p:cBhvr>
                                        <p:cTn id="15" dur="500"/>
                                        <p:tgtEl>
                                          <p:spTgt spid="33"/>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7"/>
                                        </p:tgtEl>
                                        <p:attrNameLst>
                                          <p:attrName>style.visibility</p:attrName>
                                        </p:attrNameLst>
                                      </p:cBhvr>
                                      <p:to>
                                        <p:strVal val="visible"/>
                                      </p:to>
                                    </p:set>
                                    <p:anim calcmode="lin" valueType="num">
                                      <p:cBhvr additive="base">
                                        <p:cTn id="20" dur="500" fill="hold"/>
                                        <p:tgtEl>
                                          <p:spTgt spid="27"/>
                                        </p:tgtEl>
                                        <p:attrNameLst>
                                          <p:attrName>ppt_x</p:attrName>
                                        </p:attrNameLst>
                                      </p:cBhvr>
                                      <p:tavLst>
                                        <p:tav tm="0">
                                          <p:val>
                                            <p:strVal val="#ppt_x"/>
                                          </p:val>
                                        </p:tav>
                                        <p:tav tm="100000">
                                          <p:val>
                                            <p:strVal val="#ppt_x"/>
                                          </p:val>
                                        </p:tav>
                                      </p:tavLst>
                                    </p:anim>
                                    <p:anim calcmode="lin" valueType="num">
                                      <p:cBhvr additive="base">
                                        <p:cTn id="21"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wipe(left)">
                                      <p:cBhvr>
                                        <p:cTn id="26" dur="500"/>
                                        <p:tgtEl>
                                          <p:spTgt spid="35"/>
                                        </p:tgtEl>
                                      </p:cBhvr>
                                    </p:animEffect>
                                  </p:childTnLst>
                                </p:cTn>
                              </p:par>
                            </p:childTnLst>
                          </p:cTn>
                        </p:par>
                        <p:par>
                          <p:cTn id="27" fill="hold">
                            <p:stCondLst>
                              <p:cond delay="500"/>
                            </p:stCondLst>
                            <p:childTnLst>
                              <p:par>
                                <p:cTn id="28" presetID="22" presetClass="entr" presetSubtype="4" fill="hold" nodeType="after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wipe(down)">
                                      <p:cBhvr>
                                        <p:cTn id="30" dur="500"/>
                                        <p:tgtEl>
                                          <p:spTgt spid="40"/>
                                        </p:tgtEl>
                                      </p:cBhvr>
                                    </p:animEffect>
                                  </p:childTnLst>
                                </p:cTn>
                              </p:par>
                            </p:childTnLst>
                          </p:cTn>
                        </p:par>
                        <p:par>
                          <p:cTn id="31" fill="hold">
                            <p:stCondLst>
                              <p:cond delay="1000"/>
                            </p:stCondLst>
                            <p:childTnLst>
                              <p:par>
                                <p:cTn id="32" presetID="22" presetClass="entr" presetSubtype="8" fill="hold" grpId="0" nodeType="after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wipe(left)">
                                      <p:cBhvr>
                                        <p:cTn id="34" dur="500"/>
                                        <p:tgtEl>
                                          <p:spTgt spid="37"/>
                                        </p:tgtEl>
                                      </p:cBhvr>
                                    </p:animEffect>
                                  </p:childTnLst>
                                </p:cTn>
                              </p:par>
                              <p:par>
                                <p:cTn id="35" presetID="22" presetClass="entr" presetSubtype="8" fill="hold" grpId="0" nodeType="withEffect">
                                  <p:stCondLst>
                                    <p:cond delay="250"/>
                                  </p:stCondLst>
                                  <p:childTnLst>
                                    <p:set>
                                      <p:cBhvr>
                                        <p:cTn id="36" dur="1" fill="hold">
                                          <p:stCondLst>
                                            <p:cond delay="0"/>
                                          </p:stCondLst>
                                        </p:cTn>
                                        <p:tgtEl>
                                          <p:spTgt spid="38"/>
                                        </p:tgtEl>
                                        <p:attrNameLst>
                                          <p:attrName>style.visibility</p:attrName>
                                        </p:attrNameLst>
                                      </p:cBhvr>
                                      <p:to>
                                        <p:strVal val="visible"/>
                                      </p:to>
                                    </p:set>
                                    <p:animEffect transition="in" filter="wipe(left)">
                                      <p:cBhvr>
                                        <p:cTn id="37" dur="500"/>
                                        <p:tgtEl>
                                          <p:spTgt spid="38"/>
                                        </p:tgtEl>
                                      </p:cBhvr>
                                    </p:animEffect>
                                  </p:childTnLst>
                                </p:cTn>
                              </p:par>
                              <p:par>
                                <p:cTn id="38" presetID="22" presetClass="entr" presetSubtype="8" fill="hold" grpId="0" nodeType="withEffect">
                                  <p:stCondLst>
                                    <p:cond delay="500"/>
                                  </p:stCondLst>
                                  <p:childTnLst>
                                    <p:set>
                                      <p:cBhvr>
                                        <p:cTn id="39" dur="1" fill="hold">
                                          <p:stCondLst>
                                            <p:cond delay="0"/>
                                          </p:stCondLst>
                                        </p:cTn>
                                        <p:tgtEl>
                                          <p:spTgt spid="39"/>
                                        </p:tgtEl>
                                        <p:attrNameLst>
                                          <p:attrName>style.visibility</p:attrName>
                                        </p:attrNameLst>
                                      </p:cBhvr>
                                      <p:to>
                                        <p:strVal val="visible"/>
                                      </p:to>
                                    </p:set>
                                    <p:animEffect transition="in" filter="wipe(left)">
                                      <p:cBhvr>
                                        <p:cTn id="40" dur="500"/>
                                        <p:tgtEl>
                                          <p:spTgt spid="39"/>
                                        </p:tgtEl>
                                      </p:cBhvr>
                                    </p:animEffect>
                                  </p:childTnLst>
                                </p:cTn>
                              </p:par>
                              <p:par>
                                <p:cTn id="41" presetID="22" presetClass="entr" presetSubtype="1" fill="hold" grpId="0" nodeType="withEffect">
                                  <p:stCondLst>
                                    <p:cond delay="750"/>
                                  </p:stCondLst>
                                  <p:childTnLst>
                                    <p:set>
                                      <p:cBhvr>
                                        <p:cTn id="42" dur="1" fill="hold">
                                          <p:stCondLst>
                                            <p:cond delay="0"/>
                                          </p:stCondLst>
                                        </p:cTn>
                                        <p:tgtEl>
                                          <p:spTgt spid="47"/>
                                        </p:tgtEl>
                                        <p:attrNameLst>
                                          <p:attrName>style.visibility</p:attrName>
                                        </p:attrNameLst>
                                      </p:cBhvr>
                                      <p:to>
                                        <p:strVal val="visible"/>
                                      </p:to>
                                    </p:set>
                                    <p:animEffect transition="in" filter="wipe(up)">
                                      <p:cBhvr>
                                        <p:cTn id="43" dur="500"/>
                                        <p:tgtEl>
                                          <p:spTgt spid="47"/>
                                        </p:tgtEl>
                                      </p:cBhvr>
                                    </p:animEffect>
                                  </p:childTnLst>
                                </p:cTn>
                              </p:par>
                            </p:childTnLst>
                          </p:cTn>
                        </p:par>
                        <p:par>
                          <p:cTn id="44" fill="hold">
                            <p:stCondLst>
                              <p:cond delay="2250"/>
                            </p:stCondLst>
                            <p:childTnLst>
                              <p:par>
                                <p:cTn id="45" presetID="22" presetClass="entr" presetSubtype="8" fill="hold" nodeType="after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wipe(left)">
                                      <p:cBhvr>
                                        <p:cTn id="47" dur="500"/>
                                        <p:tgtEl>
                                          <p:spTgt spid="49"/>
                                        </p:tgtEl>
                                      </p:cBhvr>
                                    </p:animEffect>
                                  </p:childTnLst>
                                </p:cTn>
                              </p:par>
                              <p:par>
                                <p:cTn id="48" presetID="22" presetClass="entr" presetSubtype="8" fill="hold" nodeType="withEffect">
                                  <p:stCondLst>
                                    <p:cond delay="0"/>
                                  </p:stCondLst>
                                  <p:childTnLst>
                                    <p:set>
                                      <p:cBhvr>
                                        <p:cTn id="49" dur="1" fill="hold">
                                          <p:stCondLst>
                                            <p:cond delay="0"/>
                                          </p:stCondLst>
                                        </p:cTn>
                                        <p:tgtEl>
                                          <p:spTgt spid="50"/>
                                        </p:tgtEl>
                                        <p:attrNameLst>
                                          <p:attrName>style.visibility</p:attrName>
                                        </p:attrNameLst>
                                      </p:cBhvr>
                                      <p:to>
                                        <p:strVal val="visible"/>
                                      </p:to>
                                    </p:set>
                                    <p:animEffect transition="in" filter="wipe(left)">
                                      <p:cBhvr>
                                        <p:cTn id="50" dur="500"/>
                                        <p:tgtEl>
                                          <p:spTgt spid="50"/>
                                        </p:tgtEl>
                                      </p:cBhvr>
                                    </p:animEffect>
                                  </p:childTnLst>
                                </p:cTn>
                              </p:par>
                            </p:childTnLst>
                          </p:cTn>
                        </p:par>
                        <p:par>
                          <p:cTn id="51" fill="hold">
                            <p:stCondLst>
                              <p:cond delay="2750"/>
                            </p:stCondLst>
                            <p:childTnLst>
                              <p:par>
                                <p:cTn id="52" presetID="22" presetClass="entr" presetSubtype="8" fill="hold" grpId="0" nodeType="afterEffect">
                                  <p:stCondLst>
                                    <p:cond delay="0"/>
                                  </p:stCondLst>
                                  <p:childTnLst>
                                    <p:set>
                                      <p:cBhvr>
                                        <p:cTn id="53" dur="1" fill="hold">
                                          <p:stCondLst>
                                            <p:cond delay="0"/>
                                          </p:stCondLst>
                                        </p:cTn>
                                        <p:tgtEl>
                                          <p:spTgt spid="41"/>
                                        </p:tgtEl>
                                        <p:attrNameLst>
                                          <p:attrName>style.visibility</p:attrName>
                                        </p:attrNameLst>
                                      </p:cBhvr>
                                      <p:to>
                                        <p:strVal val="visible"/>
                                      </p:to>
                                    </p:set>
                                    <p:animEffect transition="in" filter="wipe(left)">
                                      <p:cBhvr>
                                        <p:cTn id="54" dur="500"/>
                                        <p:tgtEl>
                                          <p:spTgt spid="41"/>
                                        </p:tgtEl>
                                      </p:cBhvr>
                                    </p:animEffect>
                                  </p:childTnLst>
                                </p:cTn>
                              </p:par>
                              <p:par>
                                <p:cTn id="55" presetID="22" presetClass="entr" presetSubtype="8" fill="hold" grpId="0" nodeType="withEffect">
                                  <p:stCondLst>
                                    <p:cond delay="250"/>
                                  </p:stCondLst>
                                  <p:childTnLst>
                                    <p:set>
                                      <p:cBhvr>
                                        <p:cTn id="56" dur="1" fill="hold">
                                          <p:stCondLst>
                                            <p:cond delay="0"/>
                                          </p:stCondLst>
                                        </p:cTn>
                                        <p:tgtEl>
                                          <p:spTgt spid="43"/>
                                        </p:tgtEl>
                                        <p:attrNameLst>
                                          <p:attrName>style.visibility</p:attrName>
                                        </p:attrNameLst>
                                      </p:cBhvr>
                                      <p:to>
                                        <p:strVal val="visible"/>
                                      </p:to>
                                    </p:set>
                                    <p:animEffect transition="in" filter="wipe(left)">
                                      <p:cBhvr>
                                        <p:cTn id="57" dur="500"/>
                                        <p:tgtEl>
                                          <p:spTgt spid="43"/>
                                        </p:tgtEl>
                                      </p:cBhvr>
                                    </p:animEffect>
                                  </p:childTnLst>
                                </p:cTn>
                              </p:par>
                              <p:par>
                                <p:cTn id="58" presetID="22" presetClass="entr" presetSubtype="8" fill="hold" grpId="0" nodeType="withEffect">
                                  <p:stCondLst>
                                    <p:cond delay="500"/>
                                  </p:stCondLst>
                                  <p:childTnLst>
                                    <p:set>
                                      <p:cBhvr>
                                        <p:cTn id="59" dur="1" fill="hold">
                                          <p:stCondLst>
                                            <p:cond delay="0"/>
                                          </p:stCondLst>
                                        </p:cTn>
                                        <p:tgtEl>
                                          <p:spTgt spid="44"/>
                                        </p:tgtEl>
                                        <p:attrNameLst>
                                          <p:attrName>style.visibility</p:attrName>
                                        </p:attrNameLst>
                                      </p:cBhvr>
                                      <p:to>
                                        <p:strVal val="visible"/>
                                      </p:to>
                                    </p:set>
                                    <p:animEffect transition="in" filter="wipe(left)">
                                      <p:cBhvr>
                                        <p:cTn id="60" dur="500"/>
                                        <p:tgtEl>
                                          <p:spTgt spid="44"/>
                                        </p:tgtEl>
                                      </p:cBhvr>
                                    </p:animEffect>
                                  </p:childTnLst>
                                </p:cTn>
                              </p:par>
                              <p:par>
                                <p:cTn id="61" presetID="22" presetClass="entr" presetSubtype="8" fill="hold" grpId="0" nodeType="withEffect">
                                  <p:stCondLst>
                                    <p:cond delay="750"/>
                                  </p:stCondLst>
                                  <p:childTnLst>
                                    <p:set>
                                      <p:cBhvr>
                                        <p:cTn id="62" dur="1" fill="hold">
                                          <p:stCondLst>
                                            <p:cond delay="0"/>
                                          </p:stCondLst>
                                        </p:cTn>
                                        <p:tgtEl>
                                          <p:spTgt spid="45"/>
                                        </p:tgtEl>
                                        <p:attrNameLst>
                                          <p:attrName>style.visibility</p:attrName>
                                        </p:attrNameLst>
                                      </p:cBhvr>
                                      <p:to>
                                        <p:strVal val="visible"/>
                                      </p:to>
                                    </p:set>
                                    <p:animEffect transition="in" filter="wipe(left)">
                                      <p:cBhvr>
                                        <p:cTn id="63" dur="500"/>
                                        <p:tgtEl>
                                          <p:spTgt spid="45"/>
                                        </p:tgtEl>
                                      </p:cBhvr>
                                    </p:animEffect>
                                  </p:childTnLst>
                                </p:cTn>
                              </p:par>
                              <p:par>
                                <p:cTn id="64" presetID="22" presetClass="entr" presetSubtype="8" fill="hold" grpId="0" nodeType="withEffect">
                                  <p:stCondLst>
                                    <p:cond delay="1000"/>
                                  </p:stCondLst>
                                  <p:childTnLst>
                                    <p:set>
                                      <p:cBhvr>
                                        <p:cTn id="65" dur="1" fill="hold">
                                          <p:stCondLst>
                                            <p:cond delay="0"/>
                                          </p:stCondLst>
                                        </p:cTn>
                                        <p:tgtEl>
                                          <p:spTgt spid="46"/>
                                        </p:tgtEl>
                                        <p:attrNameLst>
                                          <p:attrName>style.visibility</p:attrName>
                                        </p:attrNameLst>
                                      </p:cBhvr>
                                      <p:to>
                                        <p:strVal val="visible"/>
                                      </p:to>
                                    </p:set>
                                    <p:animEffect transition="in" filter="wipe(left)">
                                      <p:cBhvr>
                                        <p:cTn id="66" dur="500"/>
                                        <p:tgtEl>
                                          <p:spTgt spid="46"/>
                                        </p:tgtEl>
                                      </p:cBhvr>
                                    </p:animEffect>
                                  </p:childTnLst>
                                </p:cTn>
                              </p:par>
                            </p:childTnLst>
                          </p:cTn>
                        </p:par>
                        <p:par>
                          <p:cTn id="67" fill="hold">
                            <p:stCondLst>
                              <p:cond delay="4250"/>
                            </p:stCondLst>
                            <p:childTnLst>
                              <p:par>
                                <p:cTn id="68" presetID="22" presetClass="entr" presetSubtype="1" fill="hold" grpId="0" nodeType="afterEffect">
                                  <p:stCondLst>
                                    <p:cond delay="0"/>
                                  </p:stCondLst>
                                  <p:childTnLst>
                                    <p:set>
                                      <p:cBhvr>
                                        <p:cTn id="69" dur="1" fill="hold">
                                          <p:stCondLst>
                                            <p:cond delay="0"/>
                                          </p:stCondLst>
                                        </p:cTn>
                                        <p:tgtEl>
                                          <p:spTgt spid="48"/>
                                        </p:tgtEl>
                                        <p:attrNameLst>
                                          <p:attrName>style.visibility</p:attrName>
                                        </p:attrNameLst>
                                      </p:cBhvr>
                                      <p:to>
                                        <p:strVal val="visible"/>
                                      </p:to>
                                    </p:set>
                                    <p:animEffect transition="in" filter="wipe(up)">
                                      <p:cBhvr>
                                        <p:cTn id="70" dur="500"/>
                                        <p:tgtEl>
                                          <p:spTgt spid="48"/>
                                        </p:tgtEl>
                                      </p:cBhvr>
                                    </p:animEffect>
                                  </p:childTnLst>
                                </p:cTn>
                              </p:par>
                            </p:childTnLst>
                          </p:cTn>
                        </p:par>
                        <p:par>
                          <p:cTn id="71" fill="hold">
                            <p:stCondLst>
                              <p:cond delay="4750"/>
                            </p:stCondLst>
                            <p:childTnLst>
                              <p:par>
                                <p:cTn id="72" presetID="22" presetClass="entr" presetSubtype="8" fill="hold" nodeType="afterEffect">
                                  <p:stCondLst>
                                    <p:cond delay="0"/>
                                  </p:stCondLst>
                                  <p:childTnLst>
                                    <p:set>
                                      <p:cBhvr>
                                        <p:cTn id="73" dur="1" fill="hold">
                                          <p:stCondLst>
                                            <p:cond delay="0"/>
                                          </p:stCondLst>
                                        </p:cTn>
                                        <p:tgtEl>
                                          <p:spTgt spid="10"/>
                                        </p:tgtEl>
                                        <p:attrNameLst>
                                          <p:attrName>style.visibility</p:attrName>
                                        </p:attrNameLst>
                                      </p:cBhvr>
                                      <p:to>
                                        <p:strVal val="visible"/>
                                      </p:to>
                                    </p:set>
                                    <p:animEffect transition="in" filter="wipe(left)">
                                      <p:cBhvr>
                                        <p:cTn id="74" dur="500"/>
                                        <p:tgtEl>
                                          <p:spTgt spid="10"/>
                                        </p:tgtEl>
                                      </p:cBhvr>
                                    </p:animEffect>
                                  </p:childTnLst>
                                </p:cTn>
                              </p:par>
                              <p:par>
                                <p:cTn id="75" presetID="22" presetClass="entr" presetSubtype="8" fill="hold" nodeType="with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wipe(left)">
                                      <p:cBhvr>
                                        <p:cTn id="77" dur="500"/>
                                        <p:tgtEl>
                                          <p:spTgt spid="34"/>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ntr" presetSubtype="21" fill="hold" grpId="0" nodeType="clickEffect">
                                  <p:stCondLst>
                                    <p:cond delay="0"/>
                                  </p:stCondLst>
                                  <p:childTnLst>
                                    <p:set>
                                      <p:cBhvr>
                                        <p:cTn id="81" dur="1" fill="hold">
                                          <p:stCondLst>
                                            <p:cond delay="0"/>
                                          </p:stCondLst>
                                        </p:cTn>
                                        <p:tgtEl>
                                          <p:spTgt spid="42"/>
                                        </p:tgtEl>
                                        <p:attrNameLst>
                                          <p:attrName>style.visibility</p:attrName>
                                        </p:attrNameLst>
                                      </p:cBhvr>
                                      <p:to>
                                        <p:strVal val="visible"/>
                                      </p:to>
                                    </p:set>
                                    <p:animEffect transition="in" filter="barn(inVertical)">
                                      <p:cBhvr>
                                        <p:cTn id="82" dur="500"/>
                                        <p:tgtEl>
                                          <p:spTgt spid="42"/>
                                        </p:tgtEl>
                                      </p:cBhvr>
                                    </p:animEffect>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52"/>
                                        </p:tgtEl>
                                        <p:attrNameLst>
                                          <p:attrName>style.visibility</p:attrName>
                                        </p:attrNameLst>
                                      </p:cBhvr>
                                      <p:to>
                                        <p:strVal val="visible"/>
                                      </p:to>
                                    </p:set>
                                    <p:anim calcmode="lin" valueType="num">
                                      <p:cBhvr additive="base">
                                        <p:cTn id="87" dur="500" fill="hold"/>
                                        <p:tgtEl>
                                          <p:spTgt spid="52"/>
                                        </p:tgtEl>
                                        <p:attrNameLst>
                                          <p:attrName>ppt_x</p:attrName>
                                        </p:attrNameLst>
                                      </p:cBhvr>
                                      <p:tavLst>
                                        <p:tav tm="0">
                                          <p:val>
                                            <p:strVal val="#ppt_x"/>
                                          </p:val>
                                        </p:tav>
                                        <p:tav tm="100000">
                                          <p:val>
                                            <p:strVal val="#ppt_x"/>
                                          </p:val>
                                        </p:tav>
                                      </p:tavLst>
                                    </p:anim>
                                    <p:anim calcmode="lin" valueType="num">
                                      <p:cBhvr additive="base">
                                        <p:cTn id="88" dur="500" fill="hold"/>
                                        <p:tgtEl>
                                          <p:spTgt spid="52"/>
                                        </p:tgtEl>
                                        <p:attrNameLst>
                                          <p:attrName>ppt_y</p:attrName>
                                        </p:attrNameLst>
                                      </p:cBhvr>
                                      <p:tavLst>
                                        <p:tav tm="0">
                                          <p:val>
                                            <p:strVal val="1+#ppt_h/2"/>
                                          </p:val>
                                        </p:tav>
                                        <p:tav tm="100000">
                                          <p:val>
                                            <p:strVal val="#ppt_y"/>
                                          </p:val>
                                        </p:tav>
                                      </p:tavLst>
                                    </p:anim>
                                  </p:childTnLst>
                                </p:cTn>
                              </p:par>
                            </p:childTnLst>
                          </p:cTn>
                        </p:par>
                        <p:par>
                          <p:cTn id="89" fill="hold">
                            <p:stCondLst>
                              <p:cond delay="500"/>
                            </p:stCondLst>
                            <p:childTnLst>
                              <p:par>
                                <p:cTn id="90" presetID="16" presetClass="entr" presetSubtype="21" fill="hold" grpId="0" nodeType="afterEffect">
                                  <p:stCondLst>
                                    <p:cond delay="0"/>
                                  </p:stCondLst>
                                  <p:childTnLst>
                                    <p:set>
                                      <p:cBhvr>
                                        <p:cTn id="91" dur="1" fill="hold">
                                          <p:stCondLst>
                                            <p:cond delay="0"/>
                                          </p:stCondLst>
                                        </p:cTn>
                                        <p:tgtEl>
                                          <p:spTgt spid="51"/>
                                        </p:tgtEl>
                                        <p:attrNameLst>
                                          <p:attrName>style.visibility</p:attrName>
                                        </p:attrNameLst>
                                      </p:cBhvr>
                                      <p:to>
                                        <p:strVal val="visible"/>
                                      </p:to>
                                    </p:set>
                                    <p:animEffect transition="in" filter="barn(inVertical)">
                                      <p:cBhvr>
                                        <p:cTn id="92"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3" grpId="0"/>
      <p:bldP spid="32" grpId="0"/>
      <p:bldP spid="33" grpId="0"/>
      <p:bldP spid="35" grpId="0" animBg="1"/>
      <p:bldP spid="37" grpId="0" animBg="1"/>
      <p:bldP spid="38" grpId="0" animBg="1"/>
      <p:bldP spid="39" grpId="0" animBg="1"/>
      <p:bldP spid="41" grpId="0" animBg="1"/>
      <p:bldP spid="42" grpId="0" animBg="1"/>
      <p:bldP spid="43" grpId="0" animBg="1"/>
      <p:bldP spid="44" grpId="0" animBg="1"/>
      <p:bldP spid="45" grpId="0" animBg="1"/>
      <p:bldP spid="46" grpId="0" animBg="1"/>
      <p:bldP spid="47" grpId="0"/>
      <p:bldP spid="48" grpId="0"/>
      <p:bldP spid="51" grpId="0" animBg="1"/>
      <p:bldP spid="5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E8B5-F664-45DE-917D-0C6C7C5471A2}"/>
              </a:ext>
            </a:extLst>
          </p:cNvPr>
          <p:cNvSpPr>
            <a:spLocks noGrp="1"/>
          </p:cNvSpPr>
          <p:nvPr>
            <p:ph type="title"/>
          </p:nvPr>
        </p:nvSpPr>
        <p:spPr>
          <a:xfrm>
            <a:off x="554736" y="550257"/>
            <a:ext cx="11082528" cy="733813"/>
          </a:xfrm>
        </p:spPr>
        <p:txBody>
          <a:bodyPr>
            <a:normAutofit/>
          </a:bodyPr>
          <a:lstStyle/>
          <a:p>
            <a:r>
              <a:rPr lang="en-US" altLang="zh-CN" sz="4000" dirty="0">
                <a:solidFill>
                  <a:srgbClr val="646B5F"/>
                </a:solidFill>
                <a:latin typeface="Rockwell" panose="02060603020205020403" pitchFamily="18" charset="0"/>
                <a:cs typeface="Times New Roman" panose="02020603050405020304" pitchFamily="18" charset="0"/>
              </a:rPr>
              <a:t>Embedding Page Table Subtree</a:t>
            </a:r>
            <a:endParaRPr lang="zh-CN" altLang="en-US" sz="4000" dirty="0">
              <a:solidFill>
                <a:srgbClr val="646B5F"/>
              </a:solidFill>
              <a:latin typeface="Rockwell" panose="02060603020205020403"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65C9097-CADB-4548-9F95-C95E43B484B9}"/>
              </a:ext>
            </a:extLst>
          </p:cNvPr>
          <p:cNvSpPr>
            <a:spLocks noGrp="1"/>
          </p:cNvSpPr>
          <p:nvPr>
            <p:ph type="sldNum" sz="quarter" idx="12"/>
          </p:nvPr>
        </p:nvSpPr>
        <p:spPr/>
        <p:txBody>
          <a:bodyPr>
            <a:normAutofit/>
          </a:bodyPr>
          <a:lstStyle/>
          <a:p>
            <a:fld id="{1FF6B7B6-595F-408B-AA88-41FA1CB51C2E}" type="slidenum">
              <a:rPr lang="zh-CN" altLang="en-US" smtClean="0"/>
              <a:t>11</a:t>
            </a:fld>
            <a:endParaRPr lang="zh-CN" altLang="en-US"/>
          </a:p>
        </p:txBody>
      </p:sp>
      <p:sp>
        <p:nvSpPr>
          <p:cNvPr id="22" name="Rectangle: Rounded Corners 7">
            <a:extLst>
              <a:ext uri="{FF2B5EF4-FFF2-40B4-BE49-F238E27FC236}">
                <a16:creationId xmlns:a16="http://schemas.microsoft.com/office/drawing/2014/main" id="{B0374E8D-47F3-415B-8CAE-AAD53CC218D4}"/>
              </a:ext>
            </a:extLst>
          </p:cNvPr>
          <p:cNvSpPr/>
          <p:nvPr/>
        </p:nvSpPr>
        <p:spPr>
          <a:xfrm>
            <a:off x="10094976" y="3380831"/>
            <a:ext cx="1121537" cy="878758"/>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b="100000"/>
            </a:path>
            <a:tileRect t="-100000" r="-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I GB PMO</a:t>
            </a:r>
            <a:endParaRPr lang="zh-CN" altLang="en-US" sz="2800" dirty="0">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BB723A3C-1BC7-46A0-B1AF-9AE208B8EC03}"/>
              </a:ext>
            </a:extLst>
          </p:cNvPr>
          <p:cNvCxnSpPr/>
          <p:nvPr/>
        </p:nvCxnSpPr>
        <p:spPr>
          <a:xfrm>
            <a:off x="6983651" y="2203605"/>
            <a:ext cx="0" cy="3468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400816DD-73E1-483A-BC52-C7D66947971D}"/>
              </a:ext>
            </a:extLst>
          </p:cNvPr>
          <p:cNvCxnSpPr/>
          <p:nvPr/>
        </p:nvCxnSpPr>
        <p:spPr>
          <a:xfrm>
            <a:off x="11216513" y="2271636"/>
            <a:ext cx="0" cy="3468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Content Placeholder 2">
            <a:extLst>
              <a:ext uri="{FF2B5EF4-FFF2-40B4-BE49-F238E27FC236}">
                <a16:creationId xmlns:a16="http://schemas.microsoft.com/office/drawing/2014/main" id="{E9ACC87D-30A2-403E-8ABF-24E1AE241B59}"/>
              </a:ext>
            </a:extLst>
          </p:cNvPr>
          <p:cNvSpPr txBox="1">
            <a:spLocks/>
          </p:cNvSpPr>
          <p:nvPr/>
        </p:nvSpPr>
        <p:spPr>
          <a:xfrm>
            <a:off x="7969186" y="1803230"/>
            <a:ext cx="2686558" cy="3651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6">
                    <a:lumMod val="75000"/>
                  </a:schemeClr>
                </a:solidFill>
                <a:latin typeface="Sitka Banner" panose="02000505000000020004" pitchFamily="2" charset="0"/>
                <a:cs typeface="Times New Roman" panose="02020603050405020304" pitchFamily="18" charset="0"/>
              </a:rPr>
              <a:t>Physical Address Space</a:t>
            </a:r>
            <a:endParaRPr lang="zh-CN" altLang="en-US" sz="2000" dirty="0">
              <a:solidFill>
                <a:schemeClr val="accent6">
                  <a:lumMod val="75000"/>
                </a:schemeClr>
              </a:solidFill>
              <a:latin typeface="Sitka Banner" panose="02000505000000020004" pitchFamily="2" charset="0"/>
              <a:cs typeface="Times New Roman" panose="02020603050405020304" pitchFamily="18" charset="0"/>
            </a:endParaRPr>
          </a:p>
        </p:txBody>
      </p:sp>
      <p:cxnSp>
        <p:nvCxnSpPr>
          <p:cNvPr id="28" name="直接连接符 27">
            <a:extLst>
              <a:ext uri="{FF2B5EF4-FFF2-40B4-BE49-F238E27FC236}">
                <a16:creationId xmlns:a16="http://schemas.microsoft.com/office/drawing/2014/main" id="{D027C098-8534-469A-B56E-76BF503B8D35}"/>
              </a:ext>
            </a:extLst>
          </p:cNvPr>
          <p:cNvCxnSpPr/>
          <p:nvPr/>
        </p:nvCxnSpPr>
        <p:spPr>
          <a:xfrm>
            <a:off x="3998976" y="2271636"/>
            <a:ext cx="0" cy="3468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08896318-24D6-44B9-BCA6-87C8EB95D3DD}"/>
              </a:ext>
            </a:extLst>
          </p:cNvPr>
          <p:cNvCxnSpPr/>
          <p:nvPr/>
        </p:nvCxnSpPr>
        <p:spPr>
          <a:xfrm>
            <a:off x="5494362" y="2192776"/>
            <a:ext cx="0" cy="3468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A7A8FA21-A6FA-45B9-95ED-B315747832B0}"/>
              </a:ext>
            </a:extLst>
          </p:cNvPr>
          <p:cNvSpPr txBox="1">
            <a:spLocks/>
          </p:cNvSpPr>
          <p:nvPr/>
        </p:nvSpPr>
        <p:spPr>
          <a:xfrm>
            <a:off x="3261818" y="1803231"/>
            <a:ext cx="3054096" cy="3651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lumMod val="75000"/>
                  </a:schemeClr>
                </a:solidFill>
                <a:latin typeface="Sitka Banner" panose="02000505000000020004" pitchFamily="2" charset="0"/>
                <a:cs typeface="Times New Roman" panose="02020603050405020304" pitchFamily="18" charset="0"/>
              </a:rPr>
              <a:t>Process Hierarchy Page Table</a:t>
            </a:r>
            <a:endParaRPr lang="zh-CN" altLang="en-US" sz="2000" dirty="0">
              <a:solidFill>
                <a:schemeClr val="accent5">
                  <a:lumMod val="75000"/>
                </a:schemeClr>
              </a:solidFill>
              <a:latin typeface="Sitka Banner" panose="02000505000000020004" pitchFamily="2" charset="0"/>
              <a:cs typeface="Times New Roman" panose="02020603050405020304" pitchFamily="18" charset="0"/>
            </a:endParaRPr>
          </a:p>
        </p:txBody>
      </p:sp>
      <p:cxnSp>
        <p:nvCxnSpPr>
          <p:cNvPr id="10" name="直接箭头连接符 9">
            <a:extLst>
              <a:ext uri="{FF2B5EF4-FFF2-40B4-BE49-F238E27FC236}">
                <a16:creationId xmlns:a16="http://schemas.microsoft.com/office/drawing/2014/main" id="{29D28182-D358-49CA-8F52-27F5DB672F92}"/>
              </a:ext>
            </a:extLst>
          </p:cNvPr>
          <p:cNvCxnSpPr>
            <a:cxnSpLocks/>
          </p:cNvCxnSpPr>
          <p:nvPr/>
        </p:nvCxnSpPr>
        <p:spPr>
          <a:xfrm>
            <a:off x="9690353" y="2994686"/>
            <a:ext cx="404622" cy="491373"/>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5A33206F-8E7C-4F40-A6B6-1FA23218D694}"/>
              </a:ext>
            </a:extLst>
          </p:cNvPr>
          <p:cNvCxnSpPr>
            <a:cxnSpLocks/>
          </p:cNvCxnSpPr>
          <p:nvPr/>
        </p:nvCxnSpPr>
        <p:spPr>
          <a:xfrm flipV="1">
            <a:off x="9704867" y="4211420"/>
            <a:ext cx="390109" cy="938583"/>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Content Placeholder 2">
            <a:extLst>
              <a:ext uri="{FF2B5EF4-FFF2-40B4-BE49-F238E27FC236}">
                <a16:creationId xmlns:a16="http://schemas.microsoft.com/office/drawing/2014/main" id="{965A8B8B-D26F-4FB6-95DB-C487E0B60150}"/>
              </a:ext>
            </a:extLst>
          </p:cNvPr>
          <p:cNvSpPr txBox="1">
            <a:spLocks/>
          </p:cNvSpPr>
          <p:nvPr/>
        </p:nvSpPr>
        <p:spPr>
          <a:xfrm>
            <a:off x="6989747" y="2354869"/>
            <a:ext cx="1410992" cy="341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6">
                    <a:lumMod val="75000"/>
                  </a:schemeClr>
                </a:solidFill>
                <a:latin typeface="Sitka Banner" panose="02000505000000020004" pitchFamily="2" charset="0"/>
                <a:cs typeface="Times New Roman" panose="02020603050405020304" pitchFamily="18" charset="0"/>
              </a:rPr>
              <a:t>L2 Directory</a:t>
            </a:r>
          </a:p>
        </p:txBody>
      </p:sp>
      <p:sp>
        <p:nvSpPr>
          <p:cNvPr id="33" name="Content Placeholder 2">
            <a:extLst>
              <a:ext uri="{FF2B5EF4-FFF2-40B4-BE49-F238E27FC236}">
                <a16:creationId xmlns:a16="http://schemas.microsoft.com/office/drawing/2014/main" id="{C1BC777E-4C78-4B4F-8C15-F3C88E9F9CB1}"/>
              </a:ext>
            </a:extLst>
          </p:cNvPr>
          <p:cNvSpPr txBox="1">
            <a:spLocks/>
          </p:cNvSpPr>
          <p:nvPr/>
        </p:nvSpPr>
        <p:spPr>
          <a:xfrm>
            <a:off x="8515612" y="2354869"/>
            <a:ext cx="1410992" cy="341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6">
                    <a:lumMod val="75000"/>
                  </a:schemeClr>
                </a:solidFill>
                <a:latin typeface="Sitka Banner" panose="02000505000000020004" pitchFamily="2" charset="0"/>
                <a:cs typeface="Times New Roman" panose="02020603050405020304" pitchFamily="18" charset="0"/>
              </a:rPr>
              <a:t>L1 Directory</a:t>
            </a:r>
          </a:p>
        </p:txBody>
      </p:sp>
      <p:sp>
        <p:nvSpPr>
          <p:cNvPr id="37" name="Rectangle: Rounded Corners 7">
            <a:extLst>
              <a:ext uri="{FF2B5EF4-FFF2-40B4-BE49-F238E27FC236}">
                <a16:creationId xmlns:a16="http://schemas.microsoft.com/office/drawing/2014/main" id="{82FEC8EA-05A1-4030-8FE2-9E7E7A65B495}"/>
              </a:ext>
            </a:extLst>
          </p:cNvPr>
          <p:cNvSpPr/>
          <p:nvPr/>
        </p:nvSpPr>
        <p:spPr>
          <a:xfrm>
            <a:off x="7085769" y="2948359"/>
            <a:ext cx="1121537" cy="398205"/>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38" name="Rectangle: Rounded Corners 7">
            <a:extLst>
              <a:ext uri="{FF2B5EF4-FFF2-40B4-BE49-F238E27FC236}">
                <a16:creationId xmlns:a16="http://schemas.microsoft.com/office/drawing/2014/main" id="{16E7FDD7-6F45-4F57-A7D7-103FCA76A571}"/>
              </a:ext>
            </a:extLst>
          </p:cNvPr>
          <p:cNvSpPr/>
          <p:nvPr/>
        </p:nvSpPr>
        <p:spPr>
          <a:xfrm>
            <a:off x="7086721" y="3346564"/>
            <a:ext cx="1121537" cy="398205"/>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39" name="Rectangle: Rounded Corners 7">
            <a:extLst>
              <a:ext uri="{FF2B5EF4-FFF2-40B4-BE49-F238E27FC236}">
                <a16:creationId xmlns:a16="http://schemas.microsoft.com/office/drawing/2014/main" id="{528E16A7-AE7D-4A41-8B82-EA45B302126A}"/>
              </a:ext>
            </a:extLst>
          </p:cNvPr>
          <p:cNvSpPr/>
          <p:nvPr/>
        </p:nvSpPr>
        <p:spPr>
          <a:xfrm>
            <a:off x="7085769" y="3744769"/>
            <a:ext cx="1121537" cy="398205"/>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41" name="Rectangle: Rounded Corners 7">
            <a:extLst>
              <a:ext uri="{FF2B5EF4-FFF2-40B4-BE49-F238E27FC236}">
                <a16:creationId xmlns:a16="http://schemas.microsoft.com/office/drawing/2014/main" id="{307F07E0-445C-472D-AF8F-EA239CC79C88}"/>
              </a:ext>
            </a:extLst>
          </p:cNvPr>
          <p:cNvSpPr/>
          <p:nvPr/>
        </p:nvSpPr>
        <p:spPr>
          <a:xfrm>
            <a:off x="8558220" y="2948358"/>
            <a:ext cx="1121537" cy="398205"/>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43" name="Rectangle: Rounded Corners 7">
            <a:extLst>
              <a:ext uri="{FF2B5EF4-FFF2-40B4-BE49-F238E27FC236}">
                <a16:creationId xmlns:a16="http://schemas.microsoft.com/office/drawing/2014/main" id="{7C4BD530-E1A5-41D7-9B7C-BE802C51467D}"/>
              </a:ext>
            </a:extLst>
          </p:cNvPr>
          <p:cNvSpPr/>
          <p:nvPr/>
        </p:nvSpPr>
        <p:spPr>
          <a:xfrm>
            <a:off x="8557268" y="3346564"/>
            <a:ext cx="1121537" cy="398205"/>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44" name="Rectangle: Rounded Corners 7">
            <a:extLst>
              <a:ext uri="{FF2B5EF4-FFF2-40B4-BE49-F238E27FC236}">
                <a16:creationId xmlns:a16="http://schemas.microsoft.com/office/drawing/2014/main" id="{9E822F54-674B-42D1-BC3E-8AEB1EF7242A}"/>
              </a:ext>
            </a:extLst>
          </p:cNvPr>
          <p:cNvSpPr/>
          <p:nvPr/>
        </p:nvSpPr>
        <p:spPr>
          <a:xfrm>
            <a:off x="8557268" y="3738815"/>
            <a:ext cx="1121537" cy="398205"/>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45" name="Rectangle: Rounded Corners 7">
            <a:extLst>
              <a:ext uri="{FF2B5EF4-FFF2-40B4-BE49-F238E27FC236}">
                <a16:creationId xmlns:a16="http://schemas.microsoft.com/office/drawing/2014/main" id="{841C4AB1-36A0-4361-B559-888F3853CE8B}"/>
              </a:ext>
            </a:extLst>
          </p:cNvPr>
          <p:cNvSpPr/>
          <p:nvPr/>
        </p:nvSpPr>
        <p:spPr>
          <a:xfrm>
            <a:off x="8557268" y="4135708"/>
            <a:ext cx="1121537" cy="398205"/>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46" name="Rectangle: Rounded Corners 7">
            <a:extLst>
              <a:ext uri="{FF2B5EF4-FFF2-40B4-BE49-F238E27FC236}">
                <a16:creationId xmlns:a16="http://schemas.microsoft.com/office/drawing/2014/main" id="{43DCCE8B-E696-43B1-9979-E2C63875FE1E}"/>
              </a:ext>
            </a:extLst>
          </p:cNvPr>
          <p:cNvSpPr/>
          <p:nvPr/>
        </p:nvSpPr>
        <p:spPr>
          <a:xfrm>
            <a:off x="8554301" y="4526647"/>
            <a:ext cx="1121537" cy="398205"/>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47" name="TextBox 44">
            <a:extLst>
              <a:ext uri="{FF2B5EF4-FFF2-40B4-BE49-F238E27FC236}">
                <a16:creationId xmlns:a16="http://schemas.microsoft.com/office/drawing/2014/main" id="{90678200-2768-40A2-8668-57300A13380E}"/>
              </a:ext>
            </a:extLst>
          </p:cNvPr>
          <p:cNvSpPr txBox="1"/>
          <p:nvPr/>
        </p:nvSpPr>
        <p:spPr>
          <a:xfrm>
            <a:off x="7488179" y="4339944"/>
            <a:ext cx="461665" cy="255839"/>
          </a:xfrm>
          <a:prstGeom prst="rect">
            <a:avLst/>
          </a:prstGeom>
          <a:noFill/>
          <a:ln>
            <a:noFill/>
          </a:ln>
        </p:spPr>
        <p:txBody>
          <a:bodyPr vert="eaVert" wrap="none" rtlCol="0">
            <a:spAutoFit/>
          </a:bodyPr>
          <a:lstStyle/>
          <a:p>
            <a:r>
              <a:rPr lang="en-US" altLang="zh-CN" b="1" dirty="0">
                <a:solidFill>
                  <a:schemeClr val="accent6">
                    <a:lumMod val="75000"/>
                  </a:schemeClr>
                </a:solidFill>
              </a:rPr>
              <a:t>…</a:t>
            </a:r>
            <a:endParaRPr lang="zh-CN" altLang="en-US" b="1" dirty="0">
              <a:solidFill>
                <a:schemeClr val="accent6">
                  <a:lumMod val="75000"/>
                </a:schemeClr>
              </a:solidFill>
            </a:endParaRPr>
          </a:p>
        </p:txBody>
      </p:sp>
      <p:sp>
        <p:nvSpPr>
          <p:cNvPr id="48" name="TextBox 44">
            <a:extLst>
              <a:ext uri="{FF2B5EF4-FFF2-40B4-BE49-F238E27FC236}">
                <a16:creationId xmlns:a16="http://schemas.microsoft.com/office/drawing/2014/main" id="{449D648F-83A8-43AB-ACD7-D376B5DD862B}"/>
              </a:ext>
            </a:extLst>
          </p:cNvPr>
          <p:cNvSpPr txBox="1"/>
          <p:nvPr/>
        </p:nvSpPr>
        <p:spPr>
          <a:xfrm>
            <a:off x="8961730" y="4944826"/>
            <a:ext cx="461665" cy="255839"/>
          </a:xfrm>
          <a:prstGeom prst="rect">
            <a:avLst/>
          </a:prstGeom>
          <a:noFill/>
          <a:ln>
            <a:noFill/>
          </a:ln>
        </p:spPr>
        <p:txBody>
          <a:bodyPr vert="eaVert" wrap="none" rtlCol="0">
            <a:spAutoFit/>
          </a:bodyPr>
          <a:lstStyle/>
          <a:p>
            <a:r>
              <a:rPr lang="en-US" altLang="zh-CN" b="1" dirty="0">
                <a:solidFill>
                  <a:schemeClr val="accent6">
                    <a:lumMod val="75000"/>
                  </a:schemeClr>
                </a:solidFill>
              </a:rPr>
              <a:t>…</a:t>
            </a:r>
            <a:endParaRPr lang="zh-CN" altLang="en-US" b="1" dirty="0">
              <a:solidFill>
                <a:schemeClr val="accent6">
                  <a:lumMod val="75000"/>
                </a:schemeClr>
              </a:solidFill>
            </a:endParaRPr>
          </a:p>
        </p:txBody>
      </p:sp>
      <p:cxnSp>
        <p:nvCxnSpPr>
          <p:cNvPr id="49" name="直接箭头连接符 48">
            <a:extLst>
              <a:ext uri="{FF2B5EF4-FFF2-40B4-BE49-F238E27FC236}">
                <a16:creationId xmlns:a16="http://schemas.microsoft.com/office/drawing/2014/main" id="{36CEE58C-9C79-4E7C-B211-D12800D41E55}"/>
              </a:ext>
            </a:extLst>
          </p:cNvPr>
          <p:cNvCxnSpPr>
            <a:cxnSpLocks/>
            <a:stCxn id="37" idx="3"/>
          </p:cNvCxnSpPr>
          <p:nvPr/>
        </p:nvCxnSpPr>
        <p:spPr>
          <a:xfrm flipV="1">
            <a:off x="8207306" y="3026452"/>
            <a:ext cx="376024" cy="12101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2019CB4C-A9EB-43F1-8745-537179E510EA}"/>
              </a:ext>
            </a:extLst>
          </p:cNvPr>
          <p:cNvCxnSpPr>
            <a:cxnSpLocks/>
            <a:stCxn id="38" idx="3"/>
          </p:cNvCxnSpPr>
          <p:nvPr/>
        </p:nvCxnSpPr>
        <p:spPr>
          <a:xfrm>
            <a:off x="8208258" y="3545667"/>
            <a:ext cx="375072" cy="1505659"/>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Content Placeholder 2">
            <a:extLst>
              <a:ext uri="{FF2B5EF4-FFF2-40B4-BE49-F238E27FC236}">
                <a16:creationId xmlns:a16="http://schemas.microsoft.com/office/drawing/2014/main" id="{CC64176A-19DE-421D-9C65-27CD673B5E3D}"/>
              </a:ext>
            </a:extLst>
          </p:cNvPr>
          <p:cNvSpPr txBox="1">
            <a:spLocks/>
          </p:cNvSpPr>
          <p:nvPr/>
        </p:nvSpPr>
        <p:spPr>
          <a:xfrm>
            <a:off x="3998976" y="2354869"/>
            <a:ext cx="1495386" cy="341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dirty="0">
                <a:solidFill>
                  <a:schemeClr val="accent5">
                    <a:lumMod val="75000"/>
                  </a:schemeClr>
                </a:solidFill>
                <a:latin typeface="Rockwell" panose="02060603020205020403" pitchFamily="18" charset="0"/>
                <a:cs typeface="Times New Roman" panose="02020603050405020304" pitchFamily="18" charset="0"/>
              </a:rPr>
              <a:t>L3 Directory</a:t>
            </a:r>
          </a:p>
        </p:txBody>
      </p:sp>
    </p:spTree>
    <p:extLst>
      <p:ext uri="{BB962C8B-B14F-4D97-AF65-F5344CB8AC3E}">
        <p14:creationId xmlns:p14="http://schemas.microsoft.com/office/powerpoint/2010/main" val="37796744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Rounded Corners 7">
            <a:extLst>
              <a:ext uri="{FF2B5EF4-FFF2-40B4-BE49-F238E27FC236}">
                <a16:creationId xmlns:a16="http://schemas.microsoft.com/office/drawing/2014/main" id="{1737594F-5DA0-4438-AF42-44DA26ACDDF9}"/>
              </a:ext>
            </a:extLst>
          </p:cNvPr>
          <p:cNvSpPr/>
          <p:nvPr/>
        </p:nvSpPr>
        <p:spPr>
          <a:xfrm>
            <a:off x="7669200" y="3987926"/>
            <a:ext cx="1121537" cy="398205"/>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56" name="Rectangle: Rounded Corners 7">
            <a:extLst>
              <a:ext uri="{FF2B5EF4-FFF2-40B4-BE49-F238E27FC236}">
                <a16:creationId xmlns:a16="http://schemas.microsoft.com/office/drawing/2014/main" id="{01DA0B6A-5383-4E25-88F2-0873F99E0E5C}"/>
              </a:ext>
            </a:extLst>
          </p:cNvPr>
          <p:cNvSpPr/>
          <p:nvPr/>
        </p:nvSpPr>
        <p:spPr>
          <a:xfrm>
            <a:off x="7718611" y="4158348"/>
            <a:ext cx="1121537" cy="398205"/>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57" name="Rectangle: Rounded Corners 7">
            <a:extLst>
              <a:ext uri="{FF2B5EF4-FFF2-40B4-BE49-F238E27FC236}">
                <a16:creationId xmlns:a16="http://schemas.microsoft.com/office/drawing/2014/main" id="{55EE1C10-12BB-4050-897F-006658AFC65D}"/>
              </a:ext>
            </a:extLst>
          </p:cNvPr>
          <p:cNvSpPr/>
          <p:nvPr/>
        </p:nvSpPr>
        <p:spPr>
          <a:xfrm>
            <a:off x="7418838" y="3794553"/>
            <a:ext cx="1121537" cy="398205"/>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58" name="Rectangle: Rounded Corners 7">
            <a:extLst>
              <a:ext uri="{FF2B5EF4-FFF2-40B4-BE49-F238E27FC236}">
                <a16:creationId xmlns:a16="http://schemas.microsoft.com/office/drawing/2014/main" id="{504B1678-03C8-40C6-A1BB-7346463188DC}"/>
              </a:ext>
            </a:extLst>
          </p:cNvPr>
          <p:cNvSpPr/>
          <p:nvPr/>
        </p:nvSpPr>
        <p:spPr>
          <a:xfrm>
            <a:off x="7571238" y="3946953"/>
            <a:ext cx="1121537" cy="398205"/>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59" name="Rectangle: Rounded Corners 7">
            <a:extLst>
              <a:ext uri="{FF2B5EF4-FFF2-40B4-BE49-F238E27FC236}">
                <a16:creationId xmlns:a16="http://schemas.microsoft.com/office/drawing/2014/main" id="{1FC76B5C-1BE6-4757-8561-0358C1A5A91E}"/>
              </a:ext>
            </a:extLst>
          </p:cNvPr>
          <p:cNvSpPr/>
          <p:nvPr/>
        </p:nvSpPr>
        <p:spPr>
          <a:xfrm>
            <a:off x="7723638" y="4099353"/>
            <a:ext cx="1121537" cy="398205"/>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60" name="Rectangle: Rounded Corners 7">
            <a:extLst>
              <a:ext uri="{FF2B5EF4-FFF2-40B4-BE49-F238E27FC236}">
                <a16:creationId xmlns:a16="http://schemas.microsoft.com/office/drawing/2014/main" id="{3CBBAC5A-0B84-482A-97B3-1FB316775136}"/>
              </a:ext>
            </a:extLst>
          </p:cNvPr>
          <p:cNvSpPr/>
          <p:nvPr/>
        </p:nvSpPr>
        <p:spPr>
          <a:xfrm>
            <a:off x="7703393" y="4032266"/>
            <a:ext cx="1121537" cy="398205"/>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61" name="Rectangle: Rounded Corners 7">
            <a:extLst>
              <a:ext uri="{FF2B5EF4-FFF2-40B4-BE49-F238E27FC236}">
                <a16:creationId xmlns:a16="http://schemas.microsoft.com/office/drawing/2014/main" id="{0ACBBC21-A868-4B79-99A0-88BB62C8F62A}"/>
              </a:ext>
            </a:extLst>
          </p:cNvPr>
          <p:cNvSpPr/>
          <p:nvPr/>
        </p:nvSpPr>
        <p:spPr>
          <a:xfrm>
            <a:off x="7871011" y="3751132"/>
            <a:ext cx="1121537" cy="398205"/>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53" name="Rectangle: Rounded Corners 7">
            <a:extLst>
              <a:ext uri="{FF2B5EF4-FFF2-40B4-BE49-F238E27FC236}">
                <a16:creationId xmlns:a16="http://schemas.microsoft.com/office/drawing/2014/main" id="{CB60DBA2-405A-40FF-A5F2-5D0A8DD2FCB2}"/>
              </a:ext>
            </a:extLst>
          </p:cNvPr>
          <p:cNvSpPr/>
          <p:nvPr/>
        </p:nvSpPr>
        <p:spPr>
          <a:xfrm>
            <a:off x="7566211" y="4005948"/>
            <a:ext cx="1121537" cy="398205"/>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2" name="Title 1">
            <a:extLst>
              <a:ext uri="{FF2B5EF4-FFF2-40B4-BE49-F238E27FC236}">
                <a16:creationId xmlns:a16="http://schemas.microsoft.com/office/drawing/2014/main" id="{B1D2E8B5-F664-45DE-917D-0C6C7C5471A2}"/>
              </a:ext>
            </a:extLst>
          </p:cNvPr>
          <p:cNvSpPr>
            <a:spLocks noGrp="1"/>
          </p:cNvSpPr>
          <p:nvPr>
            <p:ph type="title"/>
          </p:nvPr>
        </p:nvSpPr>
        <p:spPr>
          <a:xfrm>
            <a:off x="554736" y="550257"/>
            <a:ext cx="11082528" cy="733813"/>
          </a:xfrm>
        </p:spPr>
        <p:txBody>
          <a:bodyPr>
            <a:normAutofit/>
          </a:bodyPr>
          <a:lstStyle/>
          <a:p>
            <a:r>
              <a:rPr lang="en-US" altLang="zh-CN" sz="4000" dirty="0">
                <a:solidFill>
                  <a:srgbClr val="646B5F"/>
                </a:solidFill>
                <a:latin typeface="Rockwell" panose="02060603020205020403" pitchFamily="18" charset="0"/>
                <a:cs typeface="Times New Roman" panose="02020603050405020304" pitchFamily="18" charset="0"/>
              </a:rPr>
              <a:t>Embedding Page Table Subtree</a:t>
            </a:r>
            <a:endParaRPr lang="zh-CN" altLang="en-US" sz="4000" dirty="0">
              <a:solidFill>
                <a:srgbClr val="646B5F"/>
              </a:solidFill>
              <a:latin typeface="Rockwell" panose="02060603020205020403"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65C9097-CADB-4548-9F95-C95E43B484B9}"/>
              </a:ext>
            </a:extLst>
          </p:cNvPr>
          <p:cNvSpPr>
            <a:spLocks noGrp="1"/>
          </p:cNvSpPr>
          <p:nvPr>
            <p:ph type="sldNum" sz="quarter" idx="12"/>
          </p:nvPr>
        </p:nvSpPr>
        <p:spPr/>
        <p:txBody>
          <a:bodyPr>
            <a:normAutofit/>
          </a:bodyPr>
          <a:lstStyle/>
          <a:p>
            <a:fld id="{1FF6B7B6-595F-408B-AA88-41FA1CB51C2E}" type="slidenum">
              <a:rPr lang="zh-CN" altLang="en-US" smtClean="0"/>
              <a:t>12</a:t>
            </a:fld>
            <a:endParaRPr lang="zh-CN" altLang="en-US"/>
          </a:p>
        </p:txBody>
      </p:sp>
      <p:sp>
        <p:nvSpPr>
          <p:cNvPr id="22" name="Rectangle: Rounded Corners 7">
            <a:extLst>
              <a:ext uri="{FF2B5EF4-FFF2-40B4-BE49-F238E27FC236}">
                <a16:creationId xmlns:a16="http://schemas.microsoft.com/office/drawing/2014/main" id="{B0374E8D-47F3-415B-8CAE-AAD53CC218D4}"/>
              </a:ext>
            </a:extLst>
          </p:cNvPr>
          <p:cNvSpPr/>
          <p:nvPr/>
        </p:nvSpPr>
        <p:spPr>
          <a:xfrm>
            <a:off x="10016679" y="3712715"/>
            <a:ext cx="1059754" cy="878758"/>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b="100000"/>
            </a:path>
            <a:tileRect t="-100000" r="-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Data</a:t>
            </a:r>
            <a:endParaRPr lang="zh-CN" altLang="en-US" sz="2800" dirty="0">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BB723A3C-1BC7-46A0-B1AF-9AE208B8EC03}"/>
              </a:ext>
            </a:extLst>
          </p:cNvPr>
          <p:cNvCxnSpPr/>
          <p:nvPr/>
        </p:nvCxnSpPr>
        <p:spPr>
          <a:xfrm>
            <a:off x="6983651" y="2203605"/>
            <a:ext cx="0" cy="3468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400816DD-73E1-483A-BC52-C7D66947971D}"/>
              </a:ext>
            </a:extLst>
          </p:cNvPr>
          <p:cNvCxnSpPr/>
          <p:nvPr/>
        </p:nvCxnSpPr>
        <p:spPr>
          <a:xfrm>
            <a:off x="11216513" y="2271636"/>
            <a:ext cx="0" cy="3468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Content Placeholder 2">
            <a:extLst>
              <a:ext uri="{FF2B5EF4-FFF2-40B4-BE49-F238E27FC236}">
                <a16:creationId xmlns:a16="http://schemas.microsoft.com/office/drawing/2014/main" id="{E9ACC87D-30A2-403E-8ABF-24E1AE241B59}"/>
              </a:ext>
            </a:extLst>
          </p:cNvPr>
          <p:cNvSpPr txBox="1">
            <a:spLocks/>
          </p:cNvSpPr>
          <p:nvPr/>
        </p:nvSpPr>
        <p:spPr>
          <a:xfrm>
            <a:off x="8052786" y="1803230"/>
            <a:ext cx="2686558" cy="3651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6">
                    <a:lumMod val="75000"/>
                  </a:schemeClr>
                </a:solidFill>
                <a:latin typeface="Sitka Banner" panose="02000505000000020004" pitchFamily="2" charset="0"/>
                <a:cs typeface="Times New Roman" panose="02020603050405020304" pitchFamily="18" charset="0"/>
              </a:rPr>
              <a:t>Physical Address Space</a:t>
            </a:r>
            <a:endParaRPr lang="zh-CN" altLang="en-US" sz="2000" dirty="0">
              <a:solidFill>
                <a:schemeClr val="accent6">
                  <a:lumMod val="75000"/>
                </a:schemeClr>
              </a:solidFill>
              <a:latin typeface="Sitka Banner" panose="02000505000000020004" pitchFamily="2" charset="0"/>
              <a:cs typeface="Times New Roman" panose="02020603050405020304" pitchFamily="18" charset="0"/>
            </a:endParaRPr>
          </a:p>
        </p:txBody>
      </p:sp>
      <p:sp>
        <p:nvSpPr>
          <p:cNvPr id="27" name="Rectangle: Rounded Corners 43">
            <a:extLst>
              <a:ext uri="{FF2B5EF4-FFF2-40B4-BE49-F238E27FC236}">
                <a16:creationId xmlns:a16="http://schemas.microsoft.com/office/drawing/2014/main" id="{EECB19DF-0EE0-4BB6-B71F-3BA1AC43A16A}"/>
              </a:ext>
            </a:extLst>
          </p:cNvPr>
          <p:cNvSpPr/>
          <p:nvPr/>
        </p:nvSpPr>
        <p:spPr>
          <a:xfrm>
            <a:off x="717070" y="2762065"/>
            <a:ext cx="2160369" cy="528772"/>
          </a:xfrm>
          <a:prstGeom prst="round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Attach</a:t>
            </a:r>
          </a:p>
          <a:p>
            <a:pPr algn="ctr"/>
            <a:r>
              <a:rPr lang="en-US" altLang="zh-CN" dirty="0"/>
              <a:t>(PMO ID, Permission)</a:t>
            </a:r>
            <a:endParaRPr lang="zh-CN" altLang="en-US" dirty="0"/>
          </a:p>
        </p:txBody>
      </p:sp>
      <p:cxnSp>
        <p:nvCxnSpPr>
          <p:cNvPr id="28" name="直接连接符 27">
            <a:extLst>
              <a:ext uri="{FF2B5EF4-FFF2-40B4-BE49-F238E27FC236}">
                <a16:creationId xmlns:a16="http://schemas.microsoft.com/office/drawing/2014/main" id="{D027C098-8534-469A-B56E-76BF503B8D35}"/>
              </a:ext>
            </a:extLst>
          </p:cNvPr>
          <p:cNvCxnSpPr/>
          <p:nvPr/>
        </p:nvCxnSpPr>
        <p:spPr>
          <a:xfrm>
            <a:off x="3998976" y="2271636"/>
            <a:ext cx="0" cy="3468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08896318-24D6-44B9-BCA6-87C8EB95D3DD}"/>
              </a:ext>
            </a:extLst>
          </p:cNvPr>
          <p:cNvCxnSpPr/>
          <p:nvPr/>
        </p:nvCxnSpPr>
        <p:spPr>
          <a:xfrm>
            <a:off x="5494362" y="2192776"/>
            <a:ext cx="0" cy="3468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A7A8FA21-A6FA-45B9-95ED-B315747832B0}"/>
              </a:ext>
            </a:extLst>
          </p:cNvPr>
          <p:cNvSpPr txBox="1">
            <a:spLocks/>
          </p:cNvSpPr>
          <p:nvPr/>
        </p:nvSpPr>
        <p:spPr>
          <a:xfrm>
            <a:off x="3261818" y="1803231"/>
            <a:ext cx="3054096" cy="3651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lumMod val="75000"/>
                  </a:schemeClr>
                </a:solidFill>
                <a:latin typeface="Sitka Banner" panose="02000505000000020004" pitchFamily="2" charset="0"/>
                <a:cs typeface="Times New Roman" panose="02020603050405020304" pitchFamily="18" charset="0"/>
              </a:rPr>
              <a:t>Process Hierarchy Page Table</a:t>
            </a:r>
            <a:endParaRPr lang="zh-CN" altLang="en-US" sz="2000" dirty="0">
              <a:solidFill>
                <a:schemeClr val="accent5">
                  <a:lumMod val="75000"/>
                </a:schemeClr>
              </a:solidFill>
              <a:latin typeface="Sitka Banner" panose="02000505000000020004" pitchFamily="2" charset="0"/>
              <a:cs typeface="Times New Roman" panose="02020603050405020304" pitchFamily="18" charset="0"/>
            </a:endParaRPr>
          </a:p>
        </p:txBody>
      </p:sp>
      <p:cxnSp>
        <p:nvCxnSpPr>
          <p:cNvPr id="10" name="直接箭头连接符 9">
            <a:extLst>
              <a:ext uri="{FF2B5EF4-FFF2-40B4-BE49-F238E27FC236}">
                <a16:creationId xmlns:a16="http://schemas.microsoft.com/office/drawing/2014/main" id="{29D28182-D358-49CA-8F52-27F5DB672F92}"/>
              </a:ext>
            </a:extLst>
          </p:cNvPr>
          <p:cNvCxnSpPr>
            <a:cxnSpLocks/>
          </p:cNvCxnSpPr>
          <p:nvPr/>
        </p:nvCxnSpPr>
        <p:spPr>
          <a:xfrm flipV="1">
            <a:off x="9022212" y="3758871"/>
            <a:ext cx="994466" cy="2013"/>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5A33206F-8E7C-4F40-A6B6-1FA23218D694}"/>
              </a:ext>
            </a:extLst>
          </p:cNvPr>
          <p:cNvCxnSpPr>
            <a:cxnSpLocks/>
          </p:cNvCxnSpPr>
          <p:nvPr/>
        </p:nvCxnSpPr>
        <p:spPr>
          <a:xfrm>
            <a:off x="9062888" y="4543478"/>
            <a:ext cx="953790" cy="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Content Placeholder 2">
            <a:extLst>
              <a:ext uri="{FF2B5EF4-FFF2-40B4-BE49-F238E27FC236}">
                <a16:creationId xmlns:a16="http://schemas.microsoft.com/office/drawing/2014/main" id="{965A8B8B-D26F-4FB6-95DB-C487E0B60150}"/>
              </a:ext>
            </a:extLst>
          </p:cNvPr>
          <p:cNvSpPr txBox="1">
            <a:spLocks/>
          </p:cNvSpPr>
          <p:nvPr/>
        </p:nvSpPr>
        <p:spPr>
          <a:xfrm>
            <a:off x="7159364" y="3157835"/>
            <a:ext cx="1410992" cy="341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6">
                    <a:lumMod val="50000"/>
                  </a:schemeClr>
                </a:solidFill>
                <a:latin typeface="Sitka Banner" panose="02000505000000020004" pitchFamily="2" charset="0"/>
                <a:cs typeface="Times New Roman" panose="02020603050405020304" pitchFamily="18" charset="0"/>
              </a:rPr>
              <a:t>Metadata</a:t>
            </a:r>
          </a:p>
        </p:txBody>
      </p:sp>
      <p:sp>
        <p:nvSpPr>
          <p:cNvPr id="33" name="Content Placeholder 2">
            <a:extLst>
              <a:ext uri="{FF2B5EF4-FFF2-40B4-BE49-F238E27FC236}">
                <a16:creationId xmlns:a16="http://schemas.microsoft.com/office/drawing/2014/main" id="{C1BC777E-4C78-4B4F-8C15-F3C88E9F9CB1}"/>
              </a:ext>
            </a:extLst>
          </p:cNvPr>
          <p:cNvSpPr txBox="1">
            <a:spLocks/>
          </p:cNvSpPr>
          <p:nvPr/>
        </p:nvSpPr>
        <p:spPr>
          <a:xfrm>
            <a:off x="9904896" y="3193765"/>
            <a:ext cx="672550" cy="341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6">
                    <a:lumMod val="50000"/>
                  </a:schemeClr>
                </a:solidFill>
                <a:latin typeface="Sitka Banner" panose="02000505000000020004" pitchFamily="2" charset="0"/>
                <a:cs typeface="Times New Roman" panose="02020603050405020304" pitchFamily="18" charset="0"/>
              </a:rPr>
              <a:t>Data</a:t>
            </a:r>
          </a:p>
        </p:txBody>
      </p:sp>
      <p:sp>
        <p:nvSpPr>
          <p:cNvPr id="35" name="Rectangle: Rounded Corners 7">
            <a:extLst>
              <a:ext uri="{FF2B5EF4-FFF2-40B4-BE49-F238E27FC236}">
                <a16:creationId xmlns:a16="http://schemas.microsoft.com/office/drawing/2014/main" id="{236B4802-F386-4BD1-8594-315D03316103}"/>
              </a:ext>
            </a:extLst>
          </p:cNvPr>
          <p:cNvSpPr/>
          <p:nvPr/>
        </p:nvSpPr>
        <p:spPr>
          <a:xfrm>
            <a:off x="4188079" y="2948359"/>
            <a:ext cx="1121537"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52" name="Rectangle: Rounded Corners 43">
            <a:extLst>
              <a:ext uri="{FF2B5EF4-FFF2-40B4-BE49-F238E27FC236}">
                <a16:creationId xmlns:a16="http://schemas.microsoft.com/office/drawing/2014/main" id="{536C2B5C-AF4D-4A52-953C-DCAFCDD6FB20}"/>
              </a:ext>
            </a:extLst>
          </p:cNvPr>
          <p:cNvSpPr/>
          <p:nvPr/>
        </p:nvSpPr>
        <p:spPr>
          <a:xfrm>
            <a:off x="717070" y="3503494"/>
            <a:ext cx="2160369" cy="528772"/>
          </a:xfrm>
          <a:prstGeom prst="round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Detach (PMO ID)</a:t>
            </a:r>
            <a:endParaRPr lang="zh-CN" altLang="en-US" dirty="0"/>
          </a:p>
        </p:txBody>
      </p:sp>
      <p:pic>
        <p:nvPicPr>
          <p:cNvPr id="31" name="图形 30" descr="数据库">
            <a:extLst>
              <a:ext uri="{FF2B5EF4-FFF2-40B4-BE49-F238E27FC236}">
                <a16:creationId xmlns:a16="http://schemas.microsoft.com/office/drawing/2014/main" id="{1D635A09-37AB-470F-B8CE-35FE9C3FF6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07401" y="3022431"/>
            <a:ext cx="764479" cy="764479"/>
          </a:xfrm>
          <a:prstGeom prst="rect">
            <a:avLst/>
          </a:prstGeom>
        </p:spPr>
      </p:pic>
      <p:pic>
        <p:nvPicPr>
          <p:cNvPr id="36" name="图形 35" descr="文档">
            <a:extLst>
              <a:ext uri="{FF2B5EF4-FFF2-40B4-BE49-F238E27FC236}">
                <a16:creationId xmlns:a16="http://schemas.microsoft.com/office/drawing/2014/main" id="{E3101AE7-88ED-406B-B498-F2D63067B3B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26980" y="3024866"/>
            <a:ext cx="691919" cy="691919"/>
          </a:xfrm>
          <a:prstGeom prst="rect">
            <a:avLst/>
          </a:prstGeom>
        </p:spPr>
      </p:pic>
      <p:sp>
        <p:nvSpPr>
          <p:cNvPr id="40" name="Rectangle: Rounded Corners 7">
            <a:extLst>
              <a:ext uri="{FF2B5EF4-FFF2-40B4-BE49-F238E27FC236}">
                <a16:creationId xmlns:a16="http://schemas.microsoft.com/office/drawing/2014/main" id="{DCA0EB9D-FD19-4056-AF0E-243ADDD1025D}"/>
              </a:ext>
            </a:extLst>
          </p:cNvPr>
          <p:cNvSpPr/>
          <p:nvPr/>
        </p:nvSpPr>
        <p:spPr>
          <a:xfrm>
            <a:off x="7078185" y="3712716"/>
            <a:ext cx="2041354" cy="878757"/>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Page Table Sub Tree</a:t>
            </a:r>
          </a:p>
        </p:txBody>
      </p:sp>
      <p:sp>
        <p:nvSpPr>
          <p:cNvPr id="42" name="Rectangle: Rounded Corners 7">
            <a:extLst>
              <a:ext uri="{FF2B5EF4-FFF2-40B4-BE49-F238E27FC236}">
                <a16:creationId xmlns:a16="http://schemas.microsoft.com/office/drawing/2014/main" id="{976344B2-AC0F-4360-9DF7-EB803F4205D1}"/>
              </a:ext>
            </a:extLst>
          </p:cNvPr>
          <p:cNvSpPr/>
          <p:nvPr/>
        </p:nvSpPr>
        <p:spPr>
          <a:xfrm>
            <a:off x="7050987" y="2430019"/>
            <a:ext cx="4076261" cy="2771969"/>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Times New Roman" panose="02020603050405020304" pitchFamily="18" charset="0"/>
              <a:cs typeface="Times New Roman" panose="02020603050405020304" pitchFamily="18" charset="0"/>
            </a:endParaRPr>
          </a:p>
        </p:txBody>
      </p:sp>
      <p:sp>
        <p:nvSpPr>
          <p:cNvPr id="51" name="Content Placeholder 2">
            <a:extLst>
              <a:ext uri="{FF2B5EF4-FFF2-40B4-BE49-F238E27FC236}">
                <a16:creationId xmlns:a16="http://schemas.microsoft.com/office/drawing/2014/main" id="{E779C040-C734-4A0F-A654-1FD8772C9165}"/>
              </a:ext>
            </a:extLst>
          </p:cNvPr>
          <p:cNvSpPr txBox="1">
            <a:spLocks/>
          </p:cNvSpPr>
          <p:nvPr/>
        </p:nvSpPr>
        <p:spPr>
          <a:xfrm>
            <a:off x="8451133" y="2400969"/>
            <a:ext cx="1565545" cy="341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solidFill>
                  <a:schemeClr val="accent6">
                    <a:lumMod val="75000"/>
                  </a:schemeClr>
                </a:solidFill>
                <a:latin typeface="Rockwell" panose="02060603020205020403" pitchFamily="18" charset="0"/>
                <a:cs typeface="Times New Roman" panose="02020603050405020304" pitchFamily="18" charset="0"/>
              </a:rPr>
              <a:t>1GB PMO</a:t>
            </a:r>
          </a:p>
        </p:txBody>
      </p:sp>
      <p:cxnSp>
        <p:nvCxnSpPr>
          <p:cNvPr id="16" name="直接箭头连接符 15">
            <a:extLst>
              <a:ext uri="{FF2B5EF4-FFF2-40B4-BE49-F238E27FC236}">
                <a16:creationId xmlns:a16="http://schemas.microsoft.com/office/drawing/2014/main" id="{A1841222-9B04-4403-B183-A2BD7BC7B27F}"/>
              </a:ext>
            </a:extLst>
          </p:cNvPr>
          <p:cNvCxnSpPr>
            <a:endCxn id="42" idx="1"/>
          </p:cNvCxnSpPr>
          <p:nvPr/>
        </p:nvCxnSpPr>
        <p:spPr>
          <a:xfrm>
            <a:off x="5297424" y="3022431"/>
            <a:ext cx="1753563" cy="793573"/>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Rounded Corners 43">
            <a:extLst>
              <a:ext uri="{FF2B5EF4-FFF2-40B4-BE49-F238E27FC236}">
                <a16:creationId xmlns:a16="http://schemas.microsoft.com/office/drawing/2014/main" id="{C7DC4614-2795-4241-9F10-201368A91208}"/>
              </a:ext>
            </a:extLst>
          </p:cNvPr>
          <p:cNvSpPr/>
          <p:nvPr/>
        </p:nvSpPr>
        <p:spPr>
          <a:xfrm>
            <a:off x="3993338" y="5737538"/>
            <a:ext cx="3442883" cy="528772"/>
          </a:xfrm>
          <a:prstGeom prst="roundRect">
            <a:avLst/>
          </a:prstGeom>
          <a:solidFill>
            <a:srgbClr val="C0504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One PTE Modification!</a:t>
            </a:r>
            <a:endParaRPr lang="zh-CN" altLang="en-US" sz="2400" dirty="0"/>
          </a:p>
        </p:txBody>
      </p:sp>
      <p:sp>
        <p:nvSpPr>
          <p:cNvPr id="37" name="Content Placeholder 2">
            <a:extLst>
              <a:ext uri="{FF2B5EF4-FFF2-40B4-BE49-F238E27FC236}">
                <a16:creationId xmlns:a16="http://schemas.microsoft.com/office/drawing/2014/main" id="{F7B5812B-1F94-4EFF-8691-714D9C53029F}"/>
              </a:ext>
            </a:extLst>
          </p:cNvPr>
          <p:cNvSpPr txBox="1">
            <a:spLocks/>
          </p:cNvSpPr>
          <p:nvPr/>
        </p:nvSpPr>
        <p:spPr>
          <a:xfrm>
            <a:off x="3998976" y="2354869"/>
            <a:ext cx="1495386" cy="341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dirty="0">
                <a:solidFill>
                  <a:schemeClr val="accent5">
                    <a:lumMod val="75000"/>
                  </a:schemeClr>
                </a:solidFill>
                <a:latin typeface="Rockwell" panose="02060603020205020403" pitchFamily="18" charset="0"/>
                <a:cs typeface="Times New Roman" panose="02020603050405020304" pitchFamily="18" charset="0"/>
              </a:rPr>
              <a:t>L3 Directory</a:t>
            </a:r>
          </a:p>
        </p:txBody>
      </p:sp>
    </p:spTree>
    <p:extLst>
      <p:ext uri="{BB962C8B-B14F-4D97-AF65-F5344CB8AC3E}">
        <p14:creationId xmlns:p14="http://schemas.microsoft.com/office/powerpoint/2010/main" val="4020738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left)">
                                      <p:cBhvr>
                                        <p:cTn id="13" dur="500"/>
                                        <p:tgtEl>
                                          <p:spTgt spid="35"/>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2"/>
                                        </p:tgtEl>
                                        <p:attrNameLst>
                                          <p:attrName>style.visibility</p:attrName>
                                        </p:attrNameLst>
                                      </p:cBhvr>
                                      <p:to>
                                        <p:strVal val="visible"/>
                                      </p:to>
                                    </p:set>
                                    <p:anim calcmode="lin" valueType="num">
                                      <p:cBhvr additive="base">
                                        <p:cTn id="22" dur="500" fill="hold"/>
                                        <p:tgtEl>
                                          <p:spTgt spid="52"/>
                                        </p:tgtEl>
                                        <p:attrNameLst>
                                          <p:attrName>ppt_x</p:attrName>
                                        </p:attrNameLst>
                                      </p:cBhvr>
                                      <p:tavLst>
                                        <p:tav tm="0">
                                          <p:val>
                                            <p:strVal val="#ppt_x"/>
                                          </p:val>
                                        </p:tav>
                                        <p:tav tm="100000">
                                          <p:val>
                                            <p:strVal val="#ppt_x"/>
                                          </p:val>
                                        </p:tav>
                                      </p:tavLst>
                                    </p:anim>
                                    <p:anim calcmode="lin" valueType="num">
                                      <p:cBhvr additive="base">
                                        <p:cTn id="23"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xit" presetSubtype="2" fill="hold" nodeType="clickEffect">
                                  <p:stCondLst>
                                    <p:cond delay="0"/>
                                  </p:stCondLst>
                                  <p:childTnLst>
                                    <p:animEffect transition="out" filter="wipe(right)">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childTnLst>
                          </p:cTn>
                        </p:par>
                        <p:par>
                          <p:cTn id="29" fill="hold">
                            <p:stCondLst>
                              <p:cond delay="500"/>
                            </p:stCondLst>
                            <p:childTnLst>
                              <p:par>
                                <p:cTn id="30" presetID="22" presetClass="exit" presetSubtype="2" fill="hold" grpId="1" nodeType="afterEffect">
                                  <p:stCondLst>
                                    <p:cond delay="0"/>
                                  </p:stCondLst>
                                  <p:childTnLst>
                                    <p:animEffect transition="out" filter="wipe(right)">
                                      <p:cBhvr>
                                        <p:cTn id="31" dur="500"/>
                                        <p:tgtEl>
                                          <p:spTgt spid="35"/>
                                        </p:tgtEl>
                                      </p:cBhvr>
                                    </p:animEffect>
                                    <p:set>
                                      <p:cBhvr>
                                        <p:cTn id="32" dur="1" fill="hold">
                                          <p:stCondLst>
                                            <p:cond delay="499"/>
                                          </p:stCondLst>
                                        </p:cTn>
                                        <p:tgtEl>
                                          <p:spTgt spid="3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62"/>
                                        </p:tgtEl>
                                        <p:attrNameLst>
                                          <p:attrName>style.visibility</p:attrName>
                                        </p:attrNameLst>
                                      </p:cBhvr>
                                      <p:to>
                                        <p:strVal val="visible"/>
                                      </p:to>
                                    </p:set>
                                    <p:animEffect transition="in" filter="barn(inVertical)">
                                      <p:cBhvr>
                                        <p:cTn id="37"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5" grpId="0" animBg="1"/>
      <p:bldP spid="35" grpId="1" animBg="1"/>
      <p:bldP spid="52" grpId="0" animBg="1"/>
      <p:bldP spid="6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Rounded Corners 7">
            <a:extLst>
              <a:ext uri="{FF2B5EF4-FFF2-40B4-BE49-F238E27FC236}">
                <a16:creationId xmlns:a16="http://schemas.microsoft.com/office/drawing/2014/main" id="{1737594F-5DA0-4438-AF42-44DA26ACDDF9}"/>
              </a:ext>
            </a:extLst>
          </p:cNvPr>
          <p:cNvSpPr/>
          <p:nvPr/>
        </p:nvSpPr>
        <p:spPr>
          <a:xfrm>
            <a:off x="7669200" y="3987926"/>
            <a:ext cx="1121537" cy="398205"/>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56" name="Rectangle: Rounded Corners 7">
            <a:extLst>
              <a:ext uri="{FF2B5EF4-FFF2-40B4-BE49-F238E27FC236}">
                <a16:creationId xmlns:a16="http://schemas.microsoft.com/office/drawing/2014/main" id="{01DA0B6A-5383-4E25-88F2-0873F99E0E5C}"/>
              </a:ext>
            </a:extLst>
          </p:cNvPr>
          <p:cNvSpPr/>
          <p:nvPr/>
        </p:nvSpPr>
        <p:spPr>
          <a:xfrm>
            <a:off x="7718611" y="4158348"/>
            <a:ext cx="1121537" cy="398205"/>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57" name="Rectangle: Rounded Corners 7">
            <a:extLst>
              <a:ext uri="{FF2B5EF4-FFF2-40B4-BE49-F238E27FC236}">
                <a16:creationId xmlns:a16="http://schemas.microsoft.com/office/drawing/2014/main" id="{55EE1C10-12BB-4050-897F-006658AFC65D}"/>
              </a:ext>
            </a:extLst>
          </p:cNvPr>
          <p:cNvSpPr/>
          <p:nvPr/>
        </p:nvSpPr>
        <p:spPr>
          <a:xfrm>
            <a:off x="7418838" y="3794553"/>
            <a:ext cx="1121537" cy="398205"/>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58" name="Rectangle: Rounded Corners 7">
            <a:extLst>
              <a:ext uri="{FF2B5EF4-FFF2-40B4-BE49-F238E27FC236}">
                <a16:creationId xmlns:a16="http://schemas.microsoft.com/office/drawing/2014/main" id="{504B1678-03C8-40C6-A1BB-7346463188DC}"/>
              </a:ext>
            </a:extLst>
          </p:cNvPr>
          <p:cNvSpPr/>
          <p:nvPr/>
        </p:nvSpPr>
        <p:spPr>
          <a:xfrm>
            <a:off x="7571238" y="3946953"/>
            <a:ext cx="1121537" cy="398205"/>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59" name="Rectangle: Rounded Corners 7">
            <a:extLst>
              <a:ext uri="{FF2B5EF4-FFF2-40B4-BE49-F238E27FC236}">
                <a16:creationId xmlns:a16="http://schemas.microsoft.com/office/drawing/2014/main" id="{1FC76B5C-1BE6-4757-8561-0358C1A5A91E}"/>
              </a:ext>
            </a:extLst>
          </p:cNvPr>
          <p:cNvSpPr/>
          <p:nvPr/>
        </p:nvSpPr>
        <p:spPr>
          <a:xfrm>
            <a:off x="7723638" y="4099353"/>
            <a:ext cx="1121537" cy="398205"/>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60" name="Rectangle: Rounded Corners 7">
            <a:extLst>
              <a:ext uri="{FF2B5EF4-FFF2-40B4-BE49-F238E27FC236}">
                <a16:creationId xmlns:a16="http://schemas.microsoft.com/office/drawing/2014/main" id="{3CBBAC5A-0B84-482A-97B3-1FB316775136}"/>
              </a:ext>
            </a:extLst>
          </p:cNvPr>
          <p:cNvSpPr/>
          <p:nvPr/>
        </p:nvSpPr>
        <p:spPr>
          <a:xfrm>
            <a:off x="7703393" y="4032266"/>
            <a:ext cx="1121537" cy="398205"/>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61" name="Rectangle: Rounded Corners 7">
            <a:extLst>
              <a:ext uri="{FF2B5EF4-FFF2-40B4-BE49-F238E27FC236}">
                <a16:creationId xmlns:a16="http://schemas.microsoft.com/office/drawing/2014/main" id="{0ACBBC21-A868-4B79-99A0-88BB62C8F62A}"/>
              </a:ext>
            </a:extLst>
          </p:cNvPr>
          <p:cNvSpPr/>
          <p:nvPr/>
        </p:nvSpPr>
        <p:spPr>
          <a:xfrm>
            <a:off x="7871011" y="3751132"/>
            <a:ext cx="1121537" cy="398205"/>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53" name="Rectangle: Rounded Corners 7">
            <a:extLst>
              <a:ext uri="{FF2B5EF4-FFF2-40B4-BE49-F238E27FC236}">
                <a16:creationId xmlns:a16="http://schemas.microsoft.com/office/drawing/2014/main" id="{CB60DBA2-405A-40FF-A5F2-5D0A8DD2FCB2}"/>
              </a:ext>
            </a:extLst>
          </p:cNvPr>
          <p:cNvSpPr/>
          <p:nvPr/>
        </p:nvSpPr>
        <p:spPr>
          <a:xfrm>
            <a:off x="7566211" y="4005948"/>
            <a:ext cx="1121537" cy="398205"/>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2" name="Title 1">
            <a:extLst>
              <a:ext uri="{FF2B5EF4-FFF2-40B4-BE49-F238E27FC236}">
                <a16:creationId xmlns:a16="http://schemas.microsoft.com/office/drawing/2014/main" id="{B1D2E8B5-F664-45DE-917D-0C6C7C5471A2}"/>
              </a:ext>
            </a:extLst>
          </p:cNvPr>
          <p:cNvSpPr>
            <a:spLocks noGrp="1"/>
          </p:cNvSpPr>
          <p:nvPr>
            <p:ph type="title"/>
          </p:nvPr>
        </p:nvSpPr>
        <p:spPr>
          <a:xfrm>
            <a:off x="554736" y="550257"/>
            <a:ext cx="11082528" cy="733813"/>
          </a:xfrm>
        </p:spPr>
        <p:txBody>
          <a:bodyPr>
            <a:normAutofit/>
          </a:bodyPr>
          <a:lstStyle/>
          <a:p>
            <a:r>
              <a:rPr lang="en-US" altLang="zh-CN" sz="4000" dirty="0">
                <a:solidFill>
                  <a:srgbClr val="646B5F"/>
                </a:solidFill>
                <a:latin typeface="Rockwell" panose="02060603020205020403" pitchFamily="18" charset="0"/>
                <a:cs typeface="Times New Roman" panose="02020603050405020304" pitchFamily="18" charset="0"/>
              </a:rPr>
              <a:t>PMO Space Layout Randomization</a:t>
            </a:r>
            <a:endParaRPr lang="zh-CN" altLang="en-US" sz="4000" dirty="0">
              <a:solidFill>
                <a:srgbClr val="646B5F"/>
              </a:solidFill>
              <a:latin typeface="Rockwell" panose="02060603020205020403"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65C9097-CADB-4548-9F95-C95E43B484B9}"/>
              </a:ext>
            </a:extLst>
          </p:cNvPr>
          <p:cNvSpPr>
            <a:spLocks noGrp="1"/>
          </p:cNvSpPr>
          <p:nvPr>
            <p:ph type="sldNum" sz="quarter" idx="12"/>
          </p:nvPr>
        </p:nvSpPr>
        <p:spPr/>
        <p:txBody>
          <a:bodyPr>
            <a:normAutofit/>
          </a:bodyPr>
          <a:lstStyle/>
          <a:p>
            <a:fld id="{1FF6B7B6-595F-408B-AA88-41FA1CB51C2E}" type="slidenum">
              <a:rPr lang="zh-CN" altLang="en-US" smtClean="0"/>
              <a:t>13</a:t>
            </a:fld>
            <a:endParaRPr lang="zh-CN" altLang="en-US"/>
          </a:p>
        </p:txBody>
      </p:sp>
      <p:sp>
        <p:nvSpPr>
          <p:cNvPr id="22" name="Rectangle: Rounded Corners 7">
            <a:extLst>
              <a:ext uri="{FF2B5EF4-FFF2-40B4-BE49-F238E27FC236}">
                <a16:creationId xmlns:a16="http://schemas.microsoft.com/office/drawing/2014/main" id="{B0374E8D-47F3-415B-8CAE-AAD53CC218D4}"/>
              </a:ext>
            </a:extLst>
          </p:cNvPr>
          <p:cNvSpPr/>
          <p:nvPr/>
        </p:nvSpPr>
        <p:spPr>
          <a:xfrm>
            <a:off x="10016679" y="3712715"/>
            <a:ext cx="1059754" cy="878758"/>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b="100000"/>
            </a:path>
            <a:tileRect t="-100000" r="-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Data</a:t>
            </a:r>
            <a:endParaRPr lang="zh-CN" altLang="en-US" sz="2800" dirty="0">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BB723A3C-1BC7-46A0-B1AF-9AE208B8EC03}"/>
              </a:ext>
            </a:extLst>
          </p:cNvPr>
          <p:cNvCxnSpPr/>
          <p:nvPr/>
        </p:nvCxnSpPr>
        <p:spPr>
          <a:xfrm>
            <a:off x="6983651" y="2203605"/>
            <a:ext cx="0" cy="3468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400816DD-73E1-483A-BC52-C7D66947971D}"/>
              </a:ext>
            </a:extLst>
          </p:cNvPr>
          <p:cNvCxnSpPr/>
          <p:nvPr/>
        </p:nvCxnSpPr>
        <p:spPr>
          <a:xfrm>
            <a:off x="11216513" y="2271636"/>
            <a:ext cx="0" cy="3468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Content Placeholder 2">
            <a:extLst>
              <a:ext uri="{FF2B5EF4-FFF2-40B4-BE49-F238E27FC236}">
                <a16:creationId xmlns:a16="http://schemas.microsoft.com/office/drawing/2014/main" id="{E9ACC87D-30A2-403E-8ABF-24E1AE241B59}"/>
              </a:ext>
            </a:extLst>
          </p:cNvPr>
          <p:cNvSpPr txBox="1">
            <a:spLocks/>
          </p:cNvSpPr>
          <p:nvPr/>
        </p:nvSpPr>
        <p:spPr>
          <a:xfrm>
            <a:off x="8052786" y="1803230"/>
            <a:ext cx="2686558" cy="3651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6">
                    <a:lumMod val="75000"/>
                  </a:schemeClr>
                </a:solidFill>
                <a:latin typeface="Sitka Banner" panose="02000505000000020004" pitchFamily="2" charset="0"/>
                <a:cs typeface="Times New Roman" panose="02020603050405020304" pitchFamily="18" charset="0"/>
              </a:rPr>
              <a:t>Physical Address Space</a:t>
            </a:r>
            <a:endParaRPr lang="zh-CN" altLang="en-US" sz="2000" dirty="0">
              <a:solidFill>
                <a:schemeClr val="accent6">
                  <a:lumMod val="75000"/>
                </a:schemeClr>
              </a:solidFill>
              <a:latin typeface="Sitka Banner" panose="02000505000000020004" pitchFamily="2" charset="0"/>
              <a:cs typeface="Times New Roman" panose="02020603050405020304" pitchFamily="18" charset="0"/>
            </a:endParaRPr>
          </a:p>
        </p:txBody>
      </p:sp>
      <p:sp>
        <p:nvSpPr>
          <p:cNvPr id="27" name="Rectangle: Rounded Corners 43">
            <a:extLst>
              <a:ext uri="{FF2B5EF4-FFF2-40B4-BE49-F238E27FC236}">
                <a16:creationId xmlns:a16="http://schemas.microsoft.com/office/drawing/2014/main" id="{EECB19DF-0EE0-4BB6-B71F-3BA1AC43A16A}"/>
              </a:ext>
            </a:extLst>
          </p:cNvPr>
          <p:cNvSpPr/>
          <p:nvPr/>
        </p:nvSpPr>
        <p:spPr>
          <a:xfrm>
            <a:off x="717070" y="2762065"/>
            <a:ext cx="2160369" cy="528772"/>
          </a:xfrm>
          <a:prstGeom prst="round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Attach</a:t>
            </a:r>
          </a:p>
          <a:p>
            <a:pPr algn="ctr"/>
            <a:r>
              <a:rPr lang="en-US" altLang="zh-CN" dirty="0"/>
              <a:t>(PMO ID, Permission)</a:t>
            </a:r>
            <a:endParaRPr lang="zh-CN" altLang="en-US" dirty="0"/>
          </a:p>
        </p:txBody>
      </p:sp>
      <p:cxnSp>
        <p:nvCxnSpPr>
          <p:cNvPr id="28" name="直接连接符 27">
            <a:extLst>
              <a:ext uri="{FF2B5EF4-FFF2-40B4-BE49-F238E27FC236}">
                <a16:creationId xmlns:a16="http://schemas.microsoft.com/office/drawing/2014/main" id="{D027C098-8534-469A-B56E-76BF503B8D35}"/>
              </a:ext>
            </a:extLst>
          </p:cNvPr>
          <p:cNvCxnSpPr/>
          <p:nvPr/>
        </p:nvCxnSpPr>
        <p:spPr>
          <a:xfrm>
            <a:off x="3998976" y="2271636"/>
            <a:ext cx="0" cy="3468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08896318-24D6-44B9-BCA6-87C8EB95D3DD}"/>
              </a:ext>
            </a:extLst>
          </p:cNvPr>
          <p:cNvCxnSpPr/>
          <p:nvPr/>
        </p:nvCxnSpPr>
        <p:spPr>
          <a:xfrm>
            <a:off x="5494362" y="2192776"/>
            <a:ext cx="0" cy="3468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A7A8FA21-A6FA-45B9-95ED-B315747832B0}"/>
              </a:ext>
            </a:extLst>
          </p:cNvPr>
          <p:cNvSpPr txBox="1">
            <a:spLocks/>
          </p:cNvSpPr>
          <p:nvPr/>
        </p:nvSpPr>
        <p:spPr>
          <a:xfrm>
            <a:off x="3261818" y="1803231"/>
            <a:ext cx="3054096" cy="3651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lumMod val="75000"/>
                  </a:schemeClr>
                </a:solidFill>
                <a:latin typeface="Sitka Banner" panose="02000505000000020004" pitchFamily="2" charset="0"/>
                <a:cs typeface="Times New Roman" panose="02020603050405020304" pitchFamily="18" charset="0"/>
              </a:rPr>
              <a:t>Process Hierarchy Page Table</a:t>
            </a:r>
            <a:endParaRPr lang="zh-CN" altLang="en-US" sz="2000" dirty="0">
              <a:solidFill>
                <a:schemeClr val="accent5">
                  <a:lumMod val="75000"/>
                </a:schemeClr>
              </a:solidFill>
              <a:latin typeface="Sitka Banner" panose="02000505000000020004" pitchFamily="2" charset="0"/>
              <a:cs typeface="Times New Roman" panose="02020603050405020304" pitchFamily="18" charset="0"/>
            </a:endParaRPr>
          </a:p>
        </p:txBody>
      </p:sp>
      <p:cxnSp>
        <p:nvCxnSpPr>
          <p:cNvPr id="10" name="直接箭头连接符 9">
            <a:extLst>
              <a:ext uri="{FF2B5EF4-FFF2-40B4-BE49-F238E27FC236}">
                <a16:creationId xmlns:a16="http://schemas.microsoft.com/office/drawing/2014/main" id="{29D28182-D358-49CA-8F52-27F5DB672F92}"/>
              </a:ext>
            </a:extLst>
          </p:cNvPr>
          <p:cNvCxnSpPr>
            <a:cxnSpLocks/>
          </p:cNvCxnSpPr>
          <p:nvPr/>
        </p:nvCxnSpPr>
        <p:spPr>
          <a:xfrm flipV="1">
            <a:off x="9022212" y="3758871"/>
            <a:ext cx="994466" cy="2013"/>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5A33206F-8E7C-4F40-A6B6-1FA23218D694}"/>
              </a:ext>
            </a:extLst>
          </p:cNvPr>
          <p:cNvCxnSpPr>
            <a:cxnSpLocks/>
          </p:cNvCxnSpPr>
          <p:nvPr/>
        </p:nvCxnSpPr>
        <p:spPr>
          <a:xfrm>
            <a:off x="9062888" y="4543478"/>
            <a:ext cx="953790" cy="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Content Placeholder 2">
            <a:extLst>
              <a:ext uri="{FF2B5EF4-FFF2-40B4-BE49-F238E27FC236}">
                <a16:creationId xmlns:a16="http://schemas.microsoft.com/office/drawing/2014/main" id="{965A8B8B-D26F-4FB6-95DB-C487E0B60150}"/>
              </a:ext>
            </a:extLst>
          </p:cNvPr>
          <p:cNvSpPr txBox="1">
            <a:spLocks/>
          </p:cNvSpPr>
          <p:nvPr/>
        </p:nvSpPr>
        <p:spPr>
          <a:xfrm>
            <a:off x="7159364" y="3157835"/>
            <a:ext cx="1410992" cy="341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6">
                    <a:lumMod val="50000"/>
                  </a:schemeClr>
                </a:solidFill>
                <a:latin typeface="Sitka Banner" panose="02000505000000020004" pitchFamily="2" charset="0"/>
                <a:cs typeface="Times New Roman" panose="02020603050405020304" pitchFamily="18" charset="0"/>
              </a:rPr>
              <a:t>Metadata</a:t>
            </a:r>
          </a:p>
        </p:txBody>
      </p:sp>
      <p:sp>
        <p:nvSpPr>
          <p:cNvPr id="33" name="Content Placeholder 2">
            <a:extLst>
              <a:ext uri="{FF2B5EF4-FFF2-40B4-BE49-F238E27FC236}">
                <a16:creationId xmlns:a16="http://schemas.microsoft.com/office/drawing/2014/main" id="{C1BC777E-4C78-4B4F-8C15-F3C88E9F9CB1}"/>
              </a:ext>
            </a:extLst>
          </p:cNvPr>
          <p:cNvSpPr txBox="1">
            <a:spLocks/>
          </p:cNvSpPr>
          <p:nvPr/>
        </p:nvSpPr>
        <p:spPr>
          <a:xfrm>
            <a:off x="9904896" y="3193765"/>
            <a:ext cx="672550" cy="341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6">
                    <a:lumMod val="50000"/>
                  </a:schemeClr>
                </a:solidFill>
                <a:latin typeface="Sitka Banner" panose="02000505000000020004" pitchFamily="2" charset="0"/>
                <a:cs typeface="Times New Roman" panose="02020603050405020304" pitchFamily="18" charset="0"/>
              </a:rPr>
              <a:t>Data</a:t>
            </a:r>
          </a:p>
        </p:txBody>
      </p:sp>
      <p:sp>
        <p:nvSpPr>
          <p:cNvPr id="35" name="Rectangle: Rounded Corners 7">
            <a:extLst>
              <a:ext uri="{FF2B5EF4-FFF2-40B4-BE49-F238E27FC236}">
                <a16:creationId xmlns:a16="http://schemas.microsoft.com/office/drawing/2014/main" id="{236B4802-F386-4BD1-8594-315D03316103}"/>
              </a:ext>
            </a:extLst>
          </p:cNvPr>
          <p:cNvSpPr/>
          <p:nvPr/>
        </p:nvSpPr>
        <p:spPr>
          <a:xfrm>
            <a:off x="4188079" y="2948359"/>
            <a:ext cx="1121537"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pic>
        <p:nvPicPr>
          <p:cNvPr id="31" name="图形 30" descr="数据库">
            <a:extLst>
              <a:ext uri="{FF2B5EF4-FFF2-40B4-BE49-F238E27FC236}">
                <a16:creationId xmlns:a16="http://schemas.microsoft.com/office/drawing/2014/main" id="{1D635A09-37AB-470F-B8CE-35FE9C3FF6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07401" y="3022431"/>
            <a:ext cx="764479" cy="764479"/>
          </a:xfrm>
          <a:prstGeom prst="rect">
            <a:avLst/>
          </a:prstGeom>
        </p:spPr>
      </p:pic>
      <p:pic>
        <p:nvPicPr>
          <p:cNvPr id="36" name="图形 35" descr="文档">
            <a:extLst>
              <a:ext uri="{FF2B5EF4-FFF2-40B4-BE49-F238E27FC236}">
                <a16:creationId xmlns:a16="http://schemas.microsoft.com/office/drawing/2014/main" id="{E3101AE7-88ED-406B-B498-F2D63067B3B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26980" y="3024866"/>
            <a:ext cx="691919" cy="691919"/>
          </a:xfrm>
          <a:prstGeom prst="rect">
            <a:avLst/>
          </a:prstGeom>
        </p:spPr>
      </p:pic>
      <p:sp>
        <p:nvSpPr>
          <p:cNvPr id="40" name="Rectangle: Rounded Corners 7">
            <a:extLst>
              <a:ext uri="{FF2B5EF4-FFF2-40B4-BE49-F238E27FC236}">
                <a16:creationId xmlns:a16="http://schemas.microsoft.com/office/drawing/2014/main" id="{DCA0EB9D-FD19-4056-AF0E-243ADDD1025D}"/>
              </a:ext>
            </a:extLst>
          </p:cNvPr>
          <p:cNvSpPr/>
          <p:nvPr/>
        </p:nvSpPr>
        <p:spPr>
          <a:xfrm>
            <a:off x="7078185" y="3712716"/>
            <a:ext cx="2041354" cy="878757"/>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Page Table Sub Tree</a:t>
            </a:r>
          </a:p>
        </p:txBody>
      </p:sp>
      <p:sp>
        <p:nvSpPr>
          <p:cNvPr id="42" name="Rectangle: Rounded Corners 7">
            <a:extLst>
              <a:ext uri="{FF2B5EF4-FFF2-40B4-BE49-F238E27FC236}">
                <a16:creationId xmlns:a16="http://schemas.microsoft.com/office/drawing/2014/main" id="{976344B2-AC0F-4360-9DF7-EB803F4205D1}"/>
              </a:ext>
            </a:extLst>
          </p:cNvPr>
          <p:cNvSpPr/>
          <p:nvPr/>
        </p:nvSpPr>
        <p:spPr>
          <a:xfrm>
            <a:off x="7050987" y="2430019"/>
            <a:ext cx="4076261" cy="2771969"/>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Times New Roman" panose="02020603050405020304" pitchFamily="18" charset="0"/>
              <a:cs typeface="Times New Roman" panose="02020603050405020304" pitchFamily="18" charset="0"/>
            </a:endParaRPr>
          </a:p>
        </p:txBody>
      </p:sp>
      <p:cxnSp>
        <p:nvCxnSpPr>
          <p:cNvPr id="16" name="直接箭头连接符 15">
            <a:extLst>
              <a:ext uri="{FF2B5EF4-FFF2-40B4-BE49-F238E27FC236}">
                <a16:creationId xmlns:a16="http://schemas.microsoft.com/office/drawing/2014/main" id="{A1841222-9B04-4403-B183-A2BD7BC7B27F}"/>
              </a:ext>
            </a:extLst>
          </p:cNvPr>
          <p:cNvCxnSpPr>
            <a:cxnSpLocks/>
            <a:stCxn id="37" idx="3"/>
            <a:endCxn id="42" idx="1"/>
          </p:cNvCxnSpPr>
          <p:nvPr/>
        </p:nvCxnSpPr>
        <p:spPr>
          <a:xfrm>
            <a:off x="5303520" y="3707756"/>
            <a:ext cx="1747467" cy="108248"/>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Rounded Corners 7">
            <a:extLst>
              <a:ext uri="{FF2B5EF4-FFF2-40B4-BE49-F238E27FC236}">
                <a16:creationId xmlns:a16="http://schemas.microsoft.com/office/drawing/2014/main" id="{18A4F319-AF91-4397-BF1F-45F8ADB42230}"/>
              </a:ext>
            </a:extLst>
          </p:cNvPr>
          <p:cNvSpPr/>
          <p:nvPr/>
        </p:nvSpPr>
        <p:spPr>
          <a:xfrm>
            <a:off x="4181983" y="3508653"/>
            <a:ext cx="1121537"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38" name="Rectangle: Rounded Corners 7">
            <a:extLst>
              <a:ext uri="{FF2B5EF4-FFF2-40B4-BE49-F238E27FC236}">
                <a16:creationId xmlns:a16="http://schemas.microsoft.com/office/drawing/2014/main" id="{6873951A-7491-4B4E-B578-7FB0FA5371C9}"/>
              </a:ext>
            </a:extLst>
          </p:cNvPr>
          <p:cNvSpPr/>
          <p:nvPr/>
        </p:nvSpPr>
        <p:spPr>
          <a:xfrm>
            <a:off x="4175063" y="4017773"/>
            <a:ext cx="1121537"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cxnSp>
        <p:nvCxnSpPr>
          <p:cNvPr id="39" name="直接箭头连接符 38">
            <a:extLst>
              <a:ext uri="{FF2B5EF4-FFF2-40B4-BE49-F238E27FC236}">
                <a16:creationId xmlns:a16="http://schemas.microsoft.com/office/drawing/2014/main" id="{B279B052-5ACE-4EF4-A5AA-94B935032283}"/>
              </a:ext>
            </a:extLst>
          </p:cNvPr>
          <p:cNvCxnSpPr>
            <a:cxnSpLocks/>
            <a:stCxn id="27" idx="3"/>
            <a:endCxn id="35" idx="1"/>
          </p:cNvCxnSpPr>
          <p:nvPr/>
        </p:nvCxnSpPr>
        <p:spPr>
          <a:xfrm>
            <a:off x="2877439" y="3026451"/>
            <a:ext cx="1310640" cy="121011"/>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3B87BE87-5E06-491F-A875-991809F1E942}"/>
              </a:ext>
            </a:extLst>
          </p:cNvPr>
          <p:cNvCxnSpPr>
            <a:cxnSpLocks/>
            <a:stCxn id="27" idx="3"/>
            <a:endCxn id="37" idx="1"/>
          </p:cNvCxnSpPr>
          <p:nvPr/>
        </p:nvCxnSpPr>
        <p:spPr>
          <a:xfrm>
            <a:off x="2877439" y="3026451"/>
            <a:ext cx="1304544" cy="681305"/>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70191972-D7FB-489E-A60F-71EB6EEEA598}"/>
              </a:ext>
            </a:extLst>
          </p:cNvPr>
          <p:cNvCxnSpPr>
            <a:cxnSpLocks/>
            <a:stCxn id="27" idx="3"/>
            <a:endCxn id="38" idx="1"/>
          </p:cNvCxnSpPr>
          <p:nvPr/>
        </p:nvCxnSpPr>
        <p:spPr>
          <a:xfrm>
            <a:off x="2877439" y="3026451"/>
            <a:ext cx="1297624" cy="1190425"/>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4">
            <a:extLst>
              <a:ext uri="{FF2B5EF4-FFF2-40B4-BE49-F238E27FC236}">
                <a16:creationId xmlns:a16="http://schemas.microsoft.com/office/drawing/2014/main" id="{44F8A0A6-4B87-4736-B679-F4CD4D53EC53}"/>
              </a:ext>
            </a:extLst>
          </p:cNvPr>
          <p:cNvSpPr txBox="1"/>
          <p:nvPr/>
        </p:nvSpPr>
        <p:spPr>
          <a:xfrm>
            <a:off x="4584127" y="4576346"/>
            <a:ext cx="461665" cy="255839"/>
          </a:xfrm>
          <a:prstGeom prst="rect">
            <a:avLst/>
          </a:prstGeom>
          <a:noFill/>
          <a:ln>
            <a:noFill/>
          </a:ln>
        </p:spPr>
        <p:txBody>
          <a:bodyPr vert="eaVert" wrap="none" rtlCol="0">
            <a:spAutoFit/>
          </a:bodyPr>
          <a:lstStyle/>
          <a:p>
            <a:r>
              <a:rPr lang="en-US" altLang="zh-CN" b="1" dirty="0">
                <a:solidFill>
                  <a:schemeClr val="accent5">
                    <a:lumMod val="75000"/>
                  </a:schemeClr>
                </a:solidFill>
              </a:rPr>
              <a:t>…</a:t>
            </a:r>
            <a:endParaRPr lang="zh-CN" altLang="en-US" b="1" dirty="0">
              <a:solidFill>
                <a:schemeClr val="accent5">
                  <a:lumMod val="75000"/>
                </a:schemeClr>
              </a:solidFill>
            </a:endParaRPr>
          </a:p>
        </p:txBody>
      </p:sp>
      <p:sp>
        <p:nvSpPr>
          <p:cNvPr id="44" name="Content Placeholder 2">
            <a:extLst>
              <a:ext uri="{FF2B5EF4-FFF2-40B4-BE49-F238E27FC236}">
                <a16:creationId xmlns:a16="http://schemas.microsoft.com/office/drawing/2014/main" id="{07E03023-601D-4DF8-A398-7158A0EFB276}"/>
              </a:ext>
            </a:extLst>
          </p:cNvPr>
          <p:cNvSpPr txBox="1">
            <a:spLocks/>
          </p:cNvSpPr>
          <p:nvPr/>
        </p:nvSpPr>
        <p:spPr>
          <a:xfrm>
            <a:off x="3998976" y="2354869"/>
            <a:ext cx="1495386" cy="341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dirty="0">
                <a:solidFill>
                  <a:schemeClr val="accent5">
                    <a:lumMod val="75000"/>
                  </a:schemeClr>
                </a:solidFill>
                <a:latin typeface="Rockwell" panose="02060603020205020403" pitchFamily="18" charset="0"/>
                <a:cs typeface="Times New Roman" panose="02020603050405020304" pitchFamily="18" charset="0"/>
              </a:rPr>
              <a:t>L3 Directory</a:t>
            </a:r>
          </a:p>
        </p:txBody>
      </p:sp>
      <p:sp>
        <p:nvSpPr>
          <p:cNvPr id="45" name="Content Placeholder 2">
            <a:extLst>
              <a:ext uri="{FF2B5EF4-FFF2-40B4-BE49-F238E27FC236}">
                <a16:creationId xmlns:a16="http://schemas.microsoft.com/office/drawing/2014/main" id="{4A1182F5-8A3D-42BF-9BD3-1C8646E4638B}"/>
              </a:ext>
            </a:extLst>
          </p:cNvPr>
          <p:cNvSpPr txBox="1">
            <a:spLocks/>
          </p:cNvSpPr>
          <p:nvPr/>
        </p:nvSpPr>
        <p:spPr>
          <a:xfrm>
            <a:off x="8451133" y="2400969"/>
            <a:ext cx="1565545" cy="341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solidFill>
                  <a:schemeClr val="accent6">
                    <a:lumMod val="75000"/>
                  </a:schemeClr>
                </a:solidFill>
                <a:latin typeface="Rockwell" panose="02060603020205020403" pitchFamily="18" charset="0"/>
                <a:cs typeface="Times New Roman" panose="02020603050405020304" pitchFamily="18" charset="0"/>
              </a:rPr>
              <a:t>1GB PMO</a:t>
            </a:r>
          </a:p>
        </p:txBody>
      </p:sp>
    </p:spTree>
    <p:extLst>
      <p:ext uri="{BB962C8B-B14F-4D97-AF65-F5344CB8AC3E}">
        <p14:creationId xmlns:p14="http://schemas.microsoft.com/office/powerpoint/2010/main" val="13515779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wipe(left)">
                                      <p:cBhvr>
                                        <p:cTn id="7" dur="500"/>
                                        <p:tgtEl>
                                          <p:spTgt spid="39"/>
                                        </p:tgtEl>
                                      </p:cBhvr>
                                    </p:animEffect>
                                  </p:childTnLst>
                                </p:cTn>
                              </p:par>
                              <p:par>
                                <p:cTn id="8" presetID="22" presetClass="entr" presetSubtype="8"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wipe(left)">
                                      <p:cBhvr>
                                        <p:cTn id="10" dur="500"/>
                                        <p:tgtEl>
                                          <p:spTgt spid="41"/>
                                        </p:tgtEl>
                                      </p:cBhvr>
                                    </p:animEffect>
                                  </p:childTnLst>
                                </p:cTn>
                              </p:par>
                              <p:par>
                                <p:cTn id="11" presetID="22" presetClass="entr" presetSubtype="8"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wipe(left)">
                                      <p:cBhvr>
                                        <p:cTn id="13" dur="500"/>
                                        <p:tgtEl>
                                          <p:spTgt spid="43"/>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wipe(left)">
                                      <p:cBhvr>
                                        <p:cTn id="17" dur="500"/>
                                        <p:tgtEl>
                                          <p:spTgt spid="37"/>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8"/>
                                        </p:tgtEl>
                                        <p:attrNameLst>
                                          <p:attrName>style.visibility</p:attrName>
                                        </p:attrNameLst>
                                      </p:cBhvr>
                                      <p:to>
                                        <p:strVal val="visible"/>
                                      </p:to>
                                    </p:set>
                                    <p:animEffect transition="in" filter="wipe(left)">
                                      <p:cBhvr>
                                        <p:cTn id="20" dur="500"/>
                                        <p:tgtEl>
                                          <p:spTgt spid="38"/>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left)">
                                      <p:cBhvr>
                                        <p:cTn id="23" dur="500"/>
                                        <p:tgtEl>
                                          <p:spTgt spid="35"/>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47"/>
                                        </p:tgtEl>
                                        <p:attrNameLst>
                                          <p:attrName>style.visibility</p:attrName>
                                        </p:attrNameLst>
                                      </p:cBhvr>
                                      <p:to>
                                        <p:strVal val="visible"/>
                                      </p:to>
                                    </p:set>
                                    <p:animEffect transition="in" filter="wipe(down)">
                                      <p:cBhvr>
                                        <p:cTn id="26" dur="500"/>
                                        <p:tgtEl>
                                          <p:spTgt spid="47"/>
                                        </p:tgtEl>
                                      </p:cBhvr>
                                    </p:animEffect>
                                  </p:childTnLst>
                                </p:cTn>
                              </p:par>
                            </p:childTnLst>
                          </p:cTn>
                        </p:par>
                      </p:childTnLst>
                    </p:cTn>
                  </p:par>
                  <p:par>
                    <p:cTn id="27" fill="hold">
                      <p:stCondLst>
                        <p:cond delay="indefinite"/>
                      </p:stCondLst>
                      <p:childTnLst>
                        <p:par>
                          <p:cTn id="28" fill="hold">
                            <p:stCondLst>
                              <p:cond delay="0"/>
                            </p:stCondLst>
                            <p:childTnLst>
                              <p:par>
                                <p:cTn id="29" presetID="27" presetClass="emph" presetSubtype="0" fill="remove" grpId="1" nodeType="clickEffect">
                                  <p:stCondLst>
                                    <p:cond delay="0"/>
                                  </p:stCondLst>
                                  <p:childTnLst>
                                    <p:animClr clrSpc="rgb" dir="cw">
                                      <p:cBhvr override="childStyle">
                                        <p:cTn id="30" dur="250" autoRev="1" fill="remove"/>
                                        <p:tgtEl>
                                          <p:spTgt spid="37"/>
                                        </p:tgtEl>
                                        <p:attrNameLst>
                                          <p:attrName>style.color</p:attrName>
                                        </p:attrNameLst>
                                      </p:cBhvr>
                                      <p:to>
                                        <a:schemeClr val="bg1"/>
                                      </p:to>
                                    </p:animClr>
                                    <p:animClr clrSpc="rgb" dir="cw">
                                      <p:cBhvr>
                                        <p:cTn id="31" dur="250" autoRev="1" fill="remove"/>
                                        <p:tgtEl>
                                          <p:spTgt spid="37"/>
                                        </p:tgtEl>
                                        <p:attrNameLst>
                                          <p:attrName>fillcolor</p:attrName>
                                        </p:attrNameLst>
                                      </p:cBhvr>
                                      <p:to>
                                        <a:schemeClr val="bg1"/>
                                      </p:to>
                                    </p:animClr>
                                    <p:set>
                                      <p:cBhvr>
                                        <p:cTn id="32" dur="250" autoRev="1" fill="remove"/>
                                        <p:tgtEl>
                                          <p:spTgt spid="37"/>
                                        </p:tgtEl>
                                        <p:attrNameLst>
                                          <p:attrName>fill.type</p:attrName>
                                        </p:attrNameLst>
                                      </p:cBhvr>
                                      <p:to>
                                        <p:strVal val="solid"/>
                                      </p:to>
                                    </p:set>
                                    <p:set>
                                      <p:cBhvr>
                                        <p:cTn id="33" dur="250" autoRev="1" fill="remove"/>
                                        <p:tgtEl>
                                          <p:spTgt spid="37"/>
                                        </p:tgtEl>
                                        <p:attrNameLst>
                                          <p:attrName>fill.on</p:attrName>
                                        </p:attrNameLst>
                                      </p:cBhvr>
                                      <p:to>
                                        <p:strVal val="true"/>
                                      </p:to>
                                    </p:se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7" grpId="0" animBg="1"/>
      <p:bldP spid="37" grpId="1" animBg="1"/>
      <p:bldP spid="38" grpId="0" animBg="1"/>
      <p:bldP spid="4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Rounded Corners 7">
            <a:extLst>
              <a:ext uri="{FF2B5EF4-FFF2-40B4-BE49-F238E27FC236}">
                <a16:creationId xmlns:a16="http://schemas.microsoft.com/office/drawing/2014/main" id="{1737594F-5DA0-4438-AF42-44DA26ACDDF9}"/>
              </a:ext>
            </a:extLst>
          </p:cNvPr>
          <p:cNvSpPr/>
          <p:nvPr/>
        </p:nvSpPr>
        <p:spPr>
          <a:xfrm>
            <a:off x="7669200" y="3987926"/>
            <a:ext cx="1121537" cy="398205"/>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56" name="Rectangle: Rounded Corners 7">
            <a:extLst>
              <a:ext uri="{FF2B5EF4-FFF2-40B4-BE49-F238E27FC236}">
                <a16:creationId xmlns:a16="http://schemas.microsoft.com/office/drawing/2014/main" id="{01DA0B6A-5383-4E25-88F2-0873F99E0E5C}"/>
              </a:ext>
            </a:extLst>
          </p:cNvPr>
          <p:cNvSpPr/>
          <p:nvPr/>
        </p:nvSpPr>
        <p:spPr>
          <a:xfrm>
            <a:off x="7718611" y="4158348"/>
            <a:ext cx="1121537" cy="398205"/>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57" name="Rectangle: Rounded Corners 7">
            <a:extLst>
              <a:ext uri="{FF2B5EF4-FFF2-40B4-BE49-F238E27FC236}">
                <a16:creationId xmlns:a16="http://schemas.microsoft.com/office/drawing/2014/main" id="{55EE1C10-12BB-4050-897F-006658AFC65D}"/>
              </a:ext>
            </a:extLst>
          </p:cNvPr>
          <p:cNvSpPr/>
          <p:nvPr/>
        </p:nvSpPr>
        <p:spPr>
          <a:xfrm>
            <a:off x="7418838" y="3794553"/>
            <a:ext cx="1121537" cy="398205"/>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58" name="Rectangle: Rounded Corners 7">
            <a:extLst>
              <a:ext uri="{FF2B5EF4-FFF2-40B4-BE49-F238E27FC236}">
                <a16:creationId xmlns:a16="http://schemas.microsoft.com/office/drawing/2014/main" id="{504B1678-03C8-40C6-A1BB-7346463188DC}"/>
              </a:ext>
            </a:extLst>
          </p:cNvPr>
          <p:cNvSpPr/>
          <p:nvPr/>
        </p:nvSpPr>
        <p:spPr>
          <a:xfrm>
            <a:off x="7571238" y="3946953"/>
            <a:ext cx="1121537" cy="398205"/>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59" name="Rectangle: Rounded Corners 7">
            <a:extLst>
              <a:ext uri="{FF2B5EF4-FFF2-40B4-BE49-F238E27FC236}">
                <a16:creationId xmlns:a16="http://schemas.microsoft.com/office/drawing/2014/main" id="{1FC76B5C-1BE6-4757-8561-0358C1A5A91E}"/>
              </a:ext>
            </a:extLst>
          </p:cNvPr>
          <p:cNvSpPr/>
          <p:nvPr/>
        </p:nvSpPr>
        <p:spPr>
          <a:xfrm>
            <a:off x="7723638" y="4099353"/>
            <a:ext cx="1121537" cy="398205"/>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60" name="Rectangle: Rounded Corners 7">
            <a:extLst>
              <a:ext uri="{FF2B5EF4-FFF2-40B4-BE49-F238E27FC236}">
                <a16:creationId xmlns:a16="http://schemas.microsoft.com/office/drawing/2014/main" id="{3CBBAC5A-0B84-482A-97B3-1FB316775136}"/>
              </a:ext>
            </a:extLst>
          </p:cNvPr>
          <p:cNvSpPr/>
          <p:nvPr/>
        </p:nvSpPr>
        <p:spPr>
          <a:xfrm>
            <a:off x="7703393" y="4032266"/>
            <a:ext cx="1121537" cy="398205"/>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61" name="Rectangle: Rounded Corners 7">
            <a:extLst>
              <a:ext uri="{FF2B5EF4-FFF2-40B4-BE49-F238E27FC236}">
                <a16:creationId xmlns:a16="http://schemas.microsoft.com/office/drawing/2014/main" id="{0ACBBC21-A868-4B79-99A0-88BB62C8F62A}"/>
              </a:ext>
            </a:extLst>
          </p:cNvPr>
          <p:cNvSpPr/>
          <p:nvPr/>
        </p:nvSpPr>
        <p:spPr>
          <a:xfrm>
            <a:off x="7871011" y="3751132"/>
            <a:ext cx="1121537" cy="398205"/>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53" name="Rectangle: Rounded Corners 7">
            <a:extLst>
              <a:ext uri="{FF2B5EF4-FFF2-40B4-BE49-F238E27FC236}">
                <a16:creationId xmlns:a16="http://schemas.microsoft.com/office/drawing/2014/main" id="{CB60DBA2-405A-40FF-A5F2-5D0A8DD2FCB2}"/>
              </a:ext>
            </a:extLst>
          </p:cNvPr>
          <p:cNvSpPr/>
          <p:nvPr/>
        </p:nvSpPr>
        <p:spPr>
          <a:xfrm>
            <a:off x="7566211" y="4005948"/>
            <a:ext cx="1121537" cy="398205"/>
          </a:xfrm>
          <a:prstGeom prst="round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2" name="Title 1">
            <a:extLst>
              <a:ext uri="{FF2B5EF4-FFF2-40B4-BE49-F238E27FC236}">
                <a16:creationId xmlns:a16="http://schemas.microsoft.com/office/drawing/2014/main" id="{B1D2E8B5-F664-45DE-917D-0C6C7C5471A2}"/>
              </a:ext>
            </a:extLst>
          </p:cNvPr>
          <p:cNvSpPr>
            <a:spLocks noGrp="1"/>
          </p:cNvSpPr>
          <p:nvPr>
            <p:ph type="title"/>
          </p:nvPr>
        </p:nvSpPr>
        <p:spPr>
          <a:xfrm>
            <a:off x="554736" y="550257"/>
            <a:ext cx="11082528" cy="733813"/>
          </a:xfrm>
        </p:spPr>
        <p:txBody>
          <a:bodyPr>
            <a:normAutofit/>
          </a:bodyPr>
          <a:lstStyle/>
          <a:p>
            <a:r>
              <a:rPr lang="en-US" altLang="zh-CN" sz="4000" dirty="0">
                <a:solidFill>
                  <a:srgbClr val="646B5F"/>
                </a:solidFill>
                <a:latin typeface="Rockwell" panose="02060603020205020403" pitchFamily="18" charset="0"/>
                <a:cs typeface="Times New Roman" panose="02020603050405020304" pitchFamily="18" charset="0"/>
              </a:rPr>
              <a:t>Permission Control Challenges</a:t>
            </a:r>
            <a:endParaRPr lang="zh-CN" altLang="en-US" sz="4000" dirty="0">
              <a:solidFill>
                <a:srgbClr val="646B5F"/>
              </a:solidFill>
              <a:latin typeface="Rockwell" panose="02060603020205020403"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65C9097-CADB-4548-9F95-C95E43B484B9}"/>
              </a:ext>
            </a:extLst>
          </p:cNvPr>
          <p:cNvSpPr>
            <a:spLocks noGrp="1"/>
          </p:cNvSpPr>
          <p:nvPr>
            <p:ph type="sldNum" sz="quarter" idx="12"/>
          </p:nvPr>
        </p:nvSpPr>
        <p:spPr/>
        <p:txBody>
          <a:bodyPr>
            <a:normAutofit/>
          </a:bodyPr>
          <a:lstStyle/>
          <a:p>
            <a:fld id="{1FF6B7B6-595F-408B-AA88-41FA1CB51C2E}" type="slidenum">
              <a:rPr lang="zh-CN" altLang="en-US" smtClean="0"/>
              <a:t>14</a:t>
            </a:fld>
            <a:endParaRPr lang="zh-CN" altLang="en-US"/>
          </a:p>
        </p:txBody>
      </p:sp>
      <p:sp>
        <p:nvSpPr>
          <p:cNvPr id="22" name="Rectangle: Rounded Corners 7">
            <a:extLst>
              <a:ext uri="{FF2B5EF4-FFF2-40B4-BE49-F238E27FC236}">
                <a16:creationId xmlns:a16="http://schemas.microsoft.com/office/drawing/2014/main" id="{B0374E8D-47F3-415B-8CAE-AAD53CC218D4}"/>
              </a:ext>
            </a:extLst>
          </p:cNvPr>
          <p:cNvSpPr/>
          <p:nvPr/>
        </p:nvSpPr>
        <p:spPr>
          <a:xfrm>
            <a:off x="10016679" y="3712715"/>
            <a:ext cx="1059754" cy="878758"/>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b="100000"/>
            </a:path>
            <a:tileRect t="-100000" r="-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Data</a:t>
            </a:r>
            <a:endParaRPr lang="zh-CN" altLang="en-US" sz="2800" dirty="0">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BB723A3C-1BC7-46A0-B1AF-9AE208B8EC03}"/>
              </a:ext>
            </a:extLst>
          </p:cNvPr>
          <p:cNvCxnSpPr/>
          <p:nvPr/>
        </p:nvCxnSpPr>
        <p:spPr>
          <a:xfrm>
            <a:off x="6983651" y="2203605"/>
            <a:ext cx="0" cy="3468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400816DD-73E1-483A-BC52-C7D66947971D}"/>
              </a:ext>
            </a:extLst>
          </p:cNvPr>
          <p:cNvCxnSpPr/>
          <p:nvPr/>
        </p:nvCxnSpPr>
        <p:spPr>
          <a:xfrm>
            <a:off x="11216513" y="2271636"/>
            <a:ext cx="0" cy="3468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Content Placeholder 2">
            <a:extLst>
              <a:ext uri="{FF2B5EF4-FFF2-40B4-BE49-F238E27FC236}">
                <a16:creationId xmlns:a16="http://schemas.microsoft.com/office/drawing/2014/main" id="{E9ACC87D-30A2-403E-8ABF-24E1AE241B59}"/>
              </a:ext>
            </a:extLst>
          </p:cNvPr>
          <p:cNvSpPr txBox="1">
            <a:spLocks/>
          </p:cNvSpPr>
          <p:nvPr/>
        </p:nvSpPr>
        <p:spPr>
          <a:xfrm>
            <a:off x="8052786" y="1803230"/>
            <a:ext cx="2686558" cy="3651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6">
                    <a:lumMod val="75000"/>
                  </a:schemeClr>
                </a:solidFill>
                <a:latin typeface="Sitka Banner" panose="02000505000000020004" pitchFamily="2" charset="0"/>
                <a:cs typeface="Times New Roman" panose="02020603050405020304" pitchFamily="18" charset="0"/>
              </a:rPr>
              <a:t>Physical Address Space</a:t>
            </a:r>
            <a:endParaRPr lang="zh-CN" altLang="en-US" sz="2000" dirty="0">
              <a:solidFill>
                <a:schemeClr val="accent6">
                  <a:lumMod val="75000"/>
                </a:schemeClr>
              </a:solidFill>
              <a:latin typeface="Sitka Banner" panose="02000505000000020004" pitchFamily="2" charset="0"/>
              <a:cs typeface="Times New Roman" panose="02020603050405020304" pitchFamily="18" charset="0"/>
            </a:endParaRPr>
          </a:p>
        </p:txBody>
      </p:sp>
      <p:cxnSp>
        <p:nvCxnSpPr>
          <p:cNvPr id="28" name="直接连接符 27">
            <a:extLst>
              <a:ext uri="{FF2B5EF4-FFF2-40B4-BE49-F238E27FC236}">
                <a16:creationId xmlns:a16="http://schemas.microsoft.com/office/drawing/2014/main" id="{D027C098-8534-469A-B56E-76BF503B8D35}"/>
              </a:ext>
            </a:extLst>
          </p:cNvPr>
          <p:cNvCxnSpPr>
            <a:cxnSpLocks/>
          </p:cNvCxnSpPr>
          <p:nvPr/>
        </p:nvCxnSpPr>
        <p:spPr>
          <a:xfrm>
            <a:off x="3998976" y="2271636"/>
            <a:ext cx="0" cy="3468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08896318-24D6-44B9-BCA6-87C8EB95D3DD}"/>
              </a:ext>
            </a:extLst>
          </p:cNvPr>
          <p:cNvCxnSpPr>
            <a:cxnSpLocks/>
          </p:cNvCxnSpPr>
          <p:nvPr/>
        </p:nvCxnSpPr>
        <p:spPr>
          <a:xfrm>
            <a:off x="5494362" y="2192776"/>
            <a:ext cx="0" cy="3468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A7A8FA21-A6FA-45B9-95ED-B315747832B0}"/>
              </a:ext>
            </a:extLst>
          </p:cNvPr>
          <p:cNvSpPr txBox="1">
            <a:spLocks/>
          </p:cNvSpPr>
          <p:nvPr/>
        </p:nvSpPr>
        <p:spPr>
          <a:xfrm>
            <a:off x="3261818" y="1803231"/>
            <a:ext cx="3054096" cy="3651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lumMod val="75000"/>
                  </a:schemeClr>
                </a:solidFill>
                <a:latin typeface="Sitka Banner" panose="02000505000000020004" pitchFamily="2" charset="0"/>
                <a:cs typeface="Times New Roman" panose="02020603050405020304" pitchFamily="18" charset="0"/>
              </a:rPr>
              <a:t>Process Hierarchy Page Table</a:t>
            </a:r>
            <a:endParaRPr lang="zh-CN" altLang="en-US" sz="2000" dirty="0">
              <a:solidFill>
                <a:schemeClr val="accent5">
                  <a:lumMod val="75000"/>
                </a:schemeClr>
              </a:solidFill>
              <a:latin typeface="Sitka Banner" panose="02000505000000020004" pitchFamily="2" charset="0"/>
              <a:cs typeface="Times New Roman" panose="02020603050405020304" pitchFamily="18" charset="0"/>
            </a:endParaRPr>
          </a:p>
        </p:txBody>
      </p:sp>
      <p:cxnSp>
        <p:nvCxnSpPr>
          <p:cNvPr id="10" name="直接箭头连接符 9">
            <a:extLst>
              <a:ext uri="{FF2B5EF4-FFF2-40B4-BE49-F238E27FC236}">
                <a16:creationId xmlns:a16="http://schemas.microsoft.com/office/drawing/2014/main" id="{29D28182-D358-49CA-8F52-27F5DB672F92}"/>
              </a:ext>
            </a:extLst>
          </p:cNvPr>
          <p:cNvCxnSpPr>
            <a:cxnSpLocks/>
          </p:cNvCxnSpPr>
          <p:nvPr/>
        </p:nvCxnSpPr>
        <p:spPr>
          <a:xfrm flipV="1">
            <a:off x="9022212" y="3758871"/>
            <a:ext cx="994466" cy="2013"/>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5A33206F-8E7C-4F40-A6B6-1FA23218D694}"/>
              </a:ext>
            </a:extLst>
          </p:cNvPr>
          <p:cNvCxnSpPr>
            <a:cxnSpLocks/>
          </p:cNvCxnSpPr>
          <p:nvPr/>
        </p:nvCxnSpPr>
        <p:spPr>
          <a:xfrm>
            <a:off x="9062888" y="4543478"/>
            <a:ext cx="953790" cy="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Content Placeholder 2">
            <a:extLst>
              <a:ext uri="{FF2B5EF4-FFF2-40B4-BE49-F238E27FC236}">
                <a16:creationId xmlns:a16="http://schemas.microsoft.com/office/drawing/2014/main" id="{965A8B8B-D26F-4FB6-95DB-C487E0B60150}"/>
              </a:ext>
            </a:extLst>
          </p:cNvPr>
          <p:cNvSpPr txBox="1">
            <a:spLocks/>
          </p:cNvSpPr>
          <p:nvPr/>
        </p:nvSpPr>
        <p:spPr>
          <a:xfrm>
            <a:off x="7159364" y="3157835"/>
            <a:ext cx="1410992" cy="341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6">
                    <a:lumMod val="50000"/>
                  </a:schemeClr>
                </a:solidFill>
                <a:latin typeface="Sitka Banner" panose="02000505000000020004" pitchFamily="2" charset="0"/>
                <a:cs typeface="Times New Roman" panose="02020603050405020304" pitchFamily="18" charset="0"/>
              </a:rPr>
              <a:t>Metadata</a:t>
            </a:r>
          </a:p>
        </p:txBody>
      </p:sp>
      <p:sp>
        <p:nvSpPr>
          <p:cNvPr id="33" name="Content Placeholder 2">
            <a:extLst>
              <a:ext uri="{FF2B5EF4-FFF2-40B4-BE49-F238E27FC236}">
                <a16:creationId xmlns:a16="http://schemas.microsoft.com/office/drawing/2014/main" id="{C1BC777E-4C78-4B4F-8C15-F3C88E9F9CB1}"/>
              </a:ext>
            </a:extLst>
          </p:cNvPr>
          <p:cNvSpPr txBox="1">
            <a:spLocks/>
          </p:cNvSpPr>
          <p:nvPr/>
        </p:nvSpPr>
        <p:spPr>
          <a:xfrm>
            <a:off x="9904896" y="3193765"/>
            <a:ext cx="672550" cy="341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6">
                    <a:lumMod val="50000"/>
                  </a:schemeClr>
                </a:solidFill>
                <a:latin typeface="Sitka Banner" panose="02000505000000020004" pitchFamily="2" charset="0"/>
                <a:cs typeface="Times New Roman" panose="02020603050405020304" pitchFamily="18" charset="0"/>
              </a:rPr>
              <a:t>Data</a:t>
            </a:r>
          </a:p>
        </p:txBody>
      </p:sp>
      <p:sp>
        <p:nvSpPr>
          <p:cNvPr id="35" name="Rectangle: Rounded Corners 7">
            <a:extLst>
              <a:ext uri="{FF2B5EF4-FFF2-40B4-BE49-F238E27FC236}">
                <a16:creationId xmlns:a16="http://schemas.microsoft.com/office/drawing/2014/main" id="{236B4802-F386-4BD1-8594-315D03316103}"/>
              </a:ext>
            </a:extLst>
          </p:cNvPr>
          <p:cNvSpPr/>
          <p:nvPr/>
        </p:nvSpPr>
        <p:spPr>
          <a:xfrm>
            <a:off x="4188079" y="2948359"/>
            <a:ext cx="1121537"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pic>
        <p:nvPicPr>
          <p:cNvPr id="31" name="图形 30" descr="数据库">
            <a:extLst>
              <a:ext uri="{FF2B5EF4-FFF2-40B4-BE49-F238E27FC236}">
                <a16:creationId xmlns:a16="http://schemas.microsoft.com/office/drawing/2014/main" id="{1D635A09-37AB-470F-B8CE-35FE9C3FF6D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407401" y="3022431"/>
            <a:ext cx="764479" cy="764479"/>
          </a:xfrm>
          <a:prstGeom prst="rect">
            <a:avLst/>
          </a:prstGeom>
        </p:spPr>
      </p:pic>
      <p:pic>
        <p:nvPicPr>
          <p:cNvPr id="36" name="图形 35" descr="文档">
            <a:extLst>
              <a:ext uri="{FF2B5EF4-FFF2-40B4-BE49-F238E27FC236}">
                <a16:creationId xmlns:a16="http://schemas.microsoft.com/office/drawing/2014/main" id="{E3101AE7-88ED-406B-B498-F2D63067B3B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26980" y="3024866"/>
            <a:ext cx="691919" cy="691919"/>
          </a:xfrm>
          <a:prstGeom prst="rect">
            <a:avLst/>
          </a:prstGeom>
        </p:spPr>
      </p:pic>
      <p:sp>
        <p:nvSpPr>
          <p:cNvPr id="40" name="Rectangle: Rounded Corners 7">
            <a:extLst>
              <a:ext uri="{FF2B5EF4-FFF2-40B4-BE49-F238E27FC236}">
                <a16:creationId xmlns:a16="http://schemas.microsoft.com/office/drawing/2014/main" id="{DCA0EB9D-FD19-4056-AF0E-243ADDD1025D}"/>
              </a:ext>
            </a:extLst>
          </p:cNvPr>
          <p:cNvSpPr/>
          <p:nvPr/>
        </p:nvSpPr>
        <p:spPr>
          <a:xfrm>
            <a:off x="7078185" y="3712716"/>
            <a:ext cx="2041354" cy="878757"/>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Page Table Sub Tree</a:t>
            </a:r>
          </a:p>
        </p:txBody>
      </p:sp>
      <p:sp>
        <p:nvSpPr>
          <p:cNvPr id="42" name="Rectangle: Rounded Corners 7">
            <a:extLst>
              <a:ext uri="{FF2B5EF4-FFF2-40B4-BE49-F238E27FC236}">
                <a16:creationId xmlns:a16="http://schemas.microsoft.com/office/drawing/2014/main" id="{976344B2-AC0F-4360-9DF7-EB803F4205D1}"/>
              </a:ext>
            </a:extLst>
          </p:cNvPr>
          <p:cNvSpPr/>
          <p:nvPr/>
        </p:nvSpPr>
        <p:spPr>
          <a:xfrm>
            <a:off x="7050987" y="2430019"/>
            <a:ext cx="4076261" cy="2771969"/>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Times New Roman" panose="02020603050405020304" pitchFamily="18" charset="0"/>
              <a:cs typeface="Times New Roman" panose="02020603050405020304" pitchFamily="18" charset="0"/>
            </a:endParaRPr>
          </a:p>
        </p:txBody>
      </p:sp>
      <p:cxnSp>
        <p:nvCxnSpPr>
          <p:cNvPr id="16" name="直接箭头连接符 15">
            <a:extLst>
              <a:ext uri="{FF2B5EF4-FFF2-40B4-BE49-F238E27FC236}">
                <a16:creationId xmlns:a16="http://schemas.microsoft.com/office/drawing/2014/main" id="{A1841222-9B04-4403-B183-A2BD7BC7B27F}"/>
              </a:ext>
            </a:extLst>
          </p:cNvPr>
          <p:cNvCxnSpPr>
            <a:endCxn id="42" idx="1"/>
          </p:cNvCxnSpPr>
          <p:nvPr/>
        </p:nvCxnSpPr>
        <p:spPr>
          <a:xfrm>
            <a:off x="5297424" y="3022431"/>
            <a:ext cx="1753563" cy="793573"/>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Rounded Corners 43">
            <a:extLst>
              <a:ext uri="{FF2B5EF4-FFF2-40B4-BE49-F238E27FC236}">
                <a16:creationId xmlns:a16="http://schemas.microsoft.com/office/drawing/2014/main" id="{DC6AF352-92D4-47FB-9285-362097085E8F}"/>
              </a:ext>
            </a:extLst>
          </p:cNvPr>
          <p:cNvSpPr/>
          <p:nvPr/>
        </p:nvSpPr>
        <p:spPr>
          <a:xfrm>
            <a:off x="717070" y="2762065"/>
            <a:ext cx="2160369" cy="528772"/>
          </a:xfrm>
          <a:prstGeom prst="round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Attach</a:t>
            </a:r>
          </a:p>
          <a:p>
            <a:pPr algn="ctr"/>
            <a:r>
              <a:rPr lang="en-US" altLang="zh-CN" dirty="0"/>
              <a:t>(PMO ID, Permission)</a:t>
            </a:r>
            <a:endParaRPr lang="zh-CN" altLang="en-US" dirty="0"/>
          </a:p>
        </p:txBody>
      </p:sp>
      <p:sp>
        <p:nvSpPr>
          <p:cNvPr id="37" name="Content Placeholder 2">
            <a:extLst>
              <a:ext uri="{FF2B5EF4-FFF2-40B4-BE49-F238E27FC236}">
                <a16:creationId xmlns:a16="http://schemas.microsoft.com/office/drawing/2014/main" id="{F6F0CA4C-72FB-44E0-8901-1E75D5FFF616}"/>
              </a:ext>
            </a:extLst>
          </p:cNvPr>
          <p:cNvSpPr txBox="1">
            <a:spLocks/>
          </p:cNvSpPr>
          <p:nvPr/>
        </p:nvSpPr>
        <p:spPr>
          <a:xfrm>
            <a:off x="3998976" y="2354869"/>
            <a:ext cx="1495386" cy="341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dirty="0">
                <a:solidFill>
                  <a:schemeClr val="accent5">
                    <a:lumMod val="75000"/>
                  </a:schemeClr>
                </a:solidFill>
                <a:latin typeface="Rockwell" panose="02060603020205020403" pitchFamily="18" charset="0"/>
                <a:cs typeface="Times New Roman" panose="02020603050405020304" pitchFamily="18" charset="0"/>
              </a:rPr>
              <a:t>L3 Directory</a:t>
            </a:r>
          </a:p>
        </p:txBody>
      </p:sp>
      <p:sp>
        <p:nvSpPr>
          <p:cNvPr id="38" name="Content Placeholder 2">
            <a:extLst>
              <a:ext uri="{FF2B5EF4-FFF2-40B4-BE49-F238E27FC236}">
                <a16:creationId xmlns:a16="http://schemas.microsoft.com/office/drawing/2014/main" id="{42FCC401-EE98-4643-8062-7CE220E8C92A}"/>
              </a:ext>
            </a:extLst>
          </p:cNvPr>
          <p:cNvSpPr txBox="1">
            <a:spLocks/>
          </p:cNvSpPr>
          <p:nvPr/>
        </p:nvSpPr>
        <p:spPr>
          <a:xfrm>
            <a:off x="8451133" y="2400969"/>
            <a:ext cx="1565545" cy="341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solidFill>
                  <a:schemeClr val="accent6">
                    <a:lumMod val="75000"/>
                  </a:schemeClr>
                </a:solidFill>
                <a:latin typeface="Rockwell" panose="02060603020205020403" pitchFamily="18" charset="0"/>
                <a:cs typeface="Times New Roman" panose="02020603050405020304" pitchFamily="18" charset="0"/>
              </a:rPr>
              <a:t>1GB PMO</a:t>
            </a:r>
          </a:p>
        </p:txBody>
      </p:sp>
    </p:spTree>
    <p:extLst>
      <p:ext uri="{BB962C8B-B14F-4D97-AF65-F5344CB8AC3E}">
        <p14:creationId xmlns:p14="http://schemas.microsoft.com/office/powerpoint/2010/main" val="11868629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 calcmode="lin" valueType="num">
                                      <p:cBhvr additive="base">
                                        <p:cTn id="7" dur="500" fill="hold"/>
                                        <p:tgtEl>
                                          <p:spTgt spid="62"/>
                                        </p:tgtEl>
                                        <p:attrNameLst>
                                          <p:attrName>ppt_x</p:attrName>
                                        </p:attrNameLst>
                                      </p:cBhvr>
                                      <p:tavLst>
                                        <p:tav tm="0">
                                          <p:val>
                                            <p:strVal val="#ppt_x"/>
                                          </p:val>
                                        </p:tav>
                                        <p:tav tm="100000">
                                          <p:val>
                                            <p:strVal val="#ppt_x"/>
                                          </p:val>
                                        </p:tav>
                                      </p:tavLst>
                                    </p:anim>
                                    <p:anim calcmode="lin" valueType="num">
                                      <p:cBhvr additive="base">
                                        <p:cTn id="8"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animEffect transition="in" filter="wipe(left)">
                                      <p:cBhvr>
                                        <p:cTn id="13" dur="500"/>
                                        <p:tgtEl>
                                          <p:spTgt spid="35"/>
                                        </p:tgtEl>
                                      </p:cBhvr>
                                    </p:animEffect>
                                  </p:childTnLst>
                                </p:cTn>
                              </p:par>
                            </p:childTnLst>
                          </p:cTn>
                        </p:par>
                        <p:par>
                          <p:cTn id="14" fill="hold">
                            <p:stCondLst>
                              <p:cond delay="500"/>
                            </p:stCondLst>
                            <p:childTnLst>
                              <p:par>
                                <p:cTn id="15" presetID="22" presetClass="entr" presetSubtype="8" fill="hold" nodeType="after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6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E8B5-F664-45DE-917D-0C6C7C5471A2}"/>
              </a:ext>
            </a:extLst>
          </p:cNvPr>
          <p:cNvSpPr>
            <a:spLocks noGrp="1"/>
          </p:cNvSpPr>
          <p:nvPr>
            <p:ph type="title"/>
          </p:nvPr>
        </p:nvSpPr>
        <p:spPr>
          <a:xfrm>
            <a:off x="554736" y="550257"/>
            <a:ext cx="11082528" cy="733813"/>
          </a:xfrm>
        </p:spPr>
        <p:txBody>
          <a:bodyPr>
            <a:normAutofit/>
          </a:bodyPr>
          <a:lstStyle/>
          <a:p>
            <a:r>
              <a:rPr lang="en-US" altLang="zh-CN" sz="4000" dirty="0">
                <a:solidFill>
                  <a:srgbClr val="646B5F"/>
                </a:solidFill>
                <a:latin typeface="Rockwell" panose="02060603020205020403" pitchFamily="18" charset="0"/>
                <a:cs typeface="Times New Roman" panose="02020603050405020304" pitchFamily="18" charset="0"/>
              </a:rPr>
              <a:t>Permission Control Challenges</a:t>
            </a:r>
            <a:endParaRPr lang="zh-CN" altLang="en-US" sz="4000" dirty="0">
              <a:solidFill>
                <a:srgbClr val="646B5F"/>
              </a:solidFill>
              <a:latin typeface="Rockwell" panose="02060603020205020403"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65C9097-CADB-4548-9F95-C95E43B484B9}"/>
              </a:ext>
            </a:extLst>
          </p:cNvPr>
          <p:cNvSpPr>
            <a:spLocks noGrp="1"/>
          </p:cNvSpPr>
          <p:nvPr>
            <p:ph type="sldNum" sz="quarter" idx="12"/>
          </p:nvPr>
        </p:nvSpPr>
        <p:spPr/>
        <p:txBody>
          <a:bodyPr>
            <a:normAutofit/>
          </a:bodyPr>
          <a:lstStyle/>
          <a:p>
            <a:fld id="{1FF6B7B6-595F-408B-AA88-41FA1CB51C2E}" type="slidenum">
              <a:rPr lang="zh-CN" altLang="en-US" smtClean="0"/>
              <a:t>15</a:t>
            </a:fld>
            <a:endParaRPr lang="zh-CN" altLang="en-US"/>
          </a:p>
        </p:txBody>
      </p:sp>
      <p:sp>
        <p:nvSpPr>
          <p:cNvPr id="22" name="Rectangle: Rounded Corners 7">
            <a:extLst>
              <a:ext uri="{FF2B5EF4-FFF2-40B4-BE49-F238E27FC236}">
                <a16:creationId xmlns:a16="http://schemas.microsoft.com/office/drawing/2014/main" id="{B0374E8D-47F3-415B-8CAE-AAD53CC218D4}"/>
              </a:ext>
            </a:extLst>
          </p:cNvPr>
          <p:cNvSpPr/>
          <p:nvPr/>
        </p:nvSpPr>
        <p:spPr>
          <a:xfrm>
            <a:off x="10094977" y="3380831"/>
            <a:ext cx="1042868" cy="878758"/>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b="100000"/>
            </a:path>
            <a:tileRect t="-100000" r="-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Data</a:t>
            </a:r>
            <a:endParaRPr lang="zh-CN" altLang="en-US" sz="2800" dirty="0">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BB723A3C-1BC7-46A0-B1AF-9AE208B8EC03}"/>
              </a:ext>
            </a:extLst>
          </p:cNvPr>
          <p:cNvCxnSpPr/>
          <p:nvPr/>
        </p:nvCxnSpPr>
        <p:spPr>
          <a:xfrm>
            <a:off x="6983651" y="2203605"/>
            <a:ext cx="0" cy="3468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400816DD-73E1-483A-BC52-C7D66947971D}"/>
              </a:ext>
            </a:extLst>
          </p:cNvPr>
          <p:cNvCxnSpPr/>
          <p:nvPr/>
        </p:nvCxnSpPr>
        <p:spPr>
          <a:xfrm>
            <a:off x="11265281" y="2271636"/>
            <a:ext cx="0" cy="3468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Content Placeholder 2">
            <a:extLst>
              <a:ext uri="{FF2B5EF4-FFF2-40B4-BE49-F238E27FC236}">
                <a16:creationId xmlns:a16="http://schemas.microsoft.com/office/drawing/2014/main" id="{E9ACC87D-30A2-403E-8ABF-24E1AE241B59}"/>
              </a:ext>
            </a:extLst>
          </p:cNvPr>
          <p:cNvSpPr txBox="1">
            <a:spLocks/>
          </p:cNvSpPr>
          <p:nvPr/>
        </p:nvSpPr>
        <p:spPr>
          <a:xfrm>
            <a:off x="8052786" y="1803230"/>
            <a:ext cx="2686558" cy="3651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6">
                    <a:lumMod val="75000"/>
                  </a:schemeClr>
                </a:solidFill>
                <a:latin typeface="Sitka Banner" panose="02000505000000020004" pitchFamily="2" charset="0"/>
                <a:cs typeface="Times New Roman" panose="02020603050405020304" pitchFamily="18" charset="0"/>
              </a:rPr>
              <a:t>Physical Address Space</a:t>
            </a:r>
            <a:endParaRPr lang="zh-CN" altLang="en-US" sz="2000" dirty="0">
              <a:solidFill>
                <a:schemeClr val="accent6">
                  <a:lumMod val="75000"/>
                </a:schemeClr>
              </a:solidFill>
              <a:latin typeface="Sitka Banner" panose="02000505000000020004" pitchFamily="2" charset="0"/>
              <a:cs typeface="Times New Roman" panose="02020603050405020304" pitchFamily="18" charset="0"/>
            </a:endParaRPr>
          </a:p>
        </p:txBody>
      </p:sp>
      <p:sp>
        <p:nvSpPr>
          <p:cNvPr id="27" name="Rectangle: Rounded Corners 43">
            <a:extLst>
              <a:ext uri="{FF2B5EF4-FFF2-40B4-BE49-F238E27FC236}">
                <a16:creationId xmlns:a16="http://schemas.microsoft.com/office/drawing/2014/main" id="{EECB19DF-0EE0-4BB6-B71F-3BA1AC43A16A}"/>
              </a:ext>
            </a:extLst>
          </p:cNvPr>
          <p:cNvSpPr/>
          <p:nvPr/>
        </p:nvSpPr>
        <p:spPr>
          <a:xfrm>
            <a:off x="717070" y="2762065"/>
            <a:ext cx="2160369" cy="528772"/>
          </a:xfrm>
          <a:prstGeom prst="round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Attach</a:t>
            </a:r>
          </a:p>
          <a:p>
            <a:pPr algn="ctr"/>
            <a:r>
              <a:rPr lang="en-US" altLang="zh-CN" dirty="0"/>
              <a:t>(PMO ID, RW)</a:t>
            </a:r>
            <a:endParaRPr lang="zh-CN" altLang="en-US" dirty="0"/>
          </a:p>
        </p:txBody>
      </p:sp>
      <p:sp>
        <p:nvSpPr>
          <p:cNvPr id="30" name="Content Placeholder 2">
            <a:extLst>
              <a:ext uri="{FF2B5EF4-FFF2-40B4-BE49-F238E27FC236}">
                <a16:creationId xmlns:a16="http://schemas.microsoft.com/office/drawing/2014/main" id="{A7A8FA21-A6FA-45B9-95ED-B315747832B0}"/>
              </a:ext>
            </a:extLst>
          </p:cNvPr>
          <p:cNvSpPr txBox="1">
            <a:spLocks/>
          </p:cNvSpPr>
          <p:nvPr/>
        </p:nvSpPr>
        <p:spPr>
          <a:xfrm>
            <a:off x="3261818" y="1803231"/>
            <a:ext cx="3054096" cy="3651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lumMod val="75000"/>
                  </a:schemeClr>
                </a:solidFill>
                <a:latin typeface="Sitka Banner" panose="02000505000000020004" pitchFamily="2" charset="0"/>
                <a:cs typeface="Times New Roman" panose="02020603050405020304" pitchFamily="18" charset="0"/>
              </a:rPr>
              <a:t>Process Hierarchy Page Table</a:t>
            </a:r>
            <a:endParaRPr lang="zh-CN" altLang="en-US" sz="2000" dirty="0">
              <a:solidFill>
                <a:schemeClr val="accent5">
                  <a:lumMod val="75000"/>
                </a:schemeClr>
              </a:solidFill>
              <a:latin typeface="Sitka Banner" panose="02000505000000020004" pitchFamily="2" charset="0"/>
              <a:cs typeface="Times New Roman" panose="02020603050405020304" pitchFamily="18" charset="0"/>
            </a:endParaRPr>
          </a:p>
        </p:txBody>
      </p:sp>
      <p:cxnSp>
        <p:nvCxnSpPr>
          <p:cNvPr id="10" name="直接箭头连接符 9">
            <a:extLst>
              <a:ext uri="{FF2B5EF4-FFF2-40B4-BE49-F238E27FC236}">
                <a16:creationId xmlns:a16="http://schemas.microsoft.com/office/drawing/2014/main" id="{29D28182-D358-49CA-8F52-27F5DB672F92}"/>
              </a:ext>
            </a:extLst>
          </p:cNvPr>
          <p:cNvCxnSpPr>
            <a:cxnSpLocks/>
          </p:cNvCxnSpPr>
          <p:nvPr/>
        </p:nvCxnSpPr>
        <p:spPr>
          <a:xfrm>
            <a:off x="9690353" y="2994686"/>
            <a:ext cx="404622" cy="491373"/>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5A33206F-8E7C-4F40-A6B6-1FA23218D694}"/>
              </a:ext>
            </a:extLst>
          </p:cNvPr>
          <p:cNvCxnSpPr>
            <a:cxnSpLocks/>
          </p:cNvCxnSpPr>
          <p:nvPr/>
        </p:nvCxnSpPr>
        <p:spPr>
          <a:xfrm flipV="1">
            <a:off x="9704867" y="4211420"/>
            <a:ext cx="390109" cy="938583"/>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Rounded Corners 7">
            <a:extLst>
              <a:ext uri="{FF2B5EF4-FFF2-40B4-BE49-F238E27FC236}">
                <a16:creationId xmlns:a16="http://schemas.microsoft.com/office/drawing/2014/main" id="{236B4802-F386-4BD1-8594-315D03316103}"/>
              </a:ext>
            </a:extLst>
          </p:cNvPr>
          <p:cNvSpPr/>
          <p:nvPr/>
        </p:nvSpPr>
        <p:spPr>
          <a:xfrm>
            <a:off x="4188079" y="2948359"/>
            <a:ext cx="1121537"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37" name="Rectangle: Rounded Corners 7">
            <a:extLst>
              <a:ext uri="{FF2B5EF4-FFF2-40B4-BE49-F238E27FC236}">
                <a16:creationId xmlns:a16="http://schemas.microsoft.com/office/drawing/2014/main" id="{82FEC8EA-05A1-4030-8FE2-9E7E7A65B495}"/>
              </a:ext>
            </a:extLst>
          </p:cNvPr>
          <p:cNvSpPr/>
          <p:nvPr/>
        </p:nvSpPr>
        <p:spPr>
          <a:xfrm>
            <a:off x="7085769" y="2948359"/>
            <a:ext cx="1121537" cy="398205"/>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38" name="Rectangle: Rounded Corners 7">
            <a:extLst>
              <a:ext uri="{FF2B5EF4-FFF2-40B4-BE49-F238E27FC236}">
                <a16:creationId xmlns:a16="http://schemas.microsoft.com/office/drawing/2014/main" id="{16E7FDD7-6F45-4F57-A7D7-103FCA76A571}"/>
              </a:ext>
            </a:extLst>
          </p:cNvPr>
          <p:cNvSpPr/>
          <p:nvPr/>
        </p:nvSpPr>
        <p:spPr>
          <a:xfrm>
            <a:off x="7086721" y="3346564"/>
            <a:ext cx="1121537" cy="398205"/>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39" name="Rectangle: Rounded Corners 7">
            <a:extLst>
              <a:ext uri="{FF2B5EF4-FFF2-40B4-BE49-F238E27FC236}">
                <a16:creationId xmlns:a16="http://schemas.microsoft.com/office/drawing/2014/main" id="{528E16A7-AE7D-4A41-8B82-EA45B302126A}"/>
              </a:ext>
            </a:extLst>
          </p:cNvPr>
          <p:cNvSpPr/>
          <p:nvPr/>
        </p:nvSpPr>
        <p:spPr>
          <a:xfrm>
            <a:off x="7085769" y="3744769"/>
            <a:ext cx="1121537" cy="398205"/>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41" name="Rectangle: Rounded Corners 7">
            <a:extLst>
              <a:ext uri="{FF2B5EF4-FFF2-40B4-BE49-F238E27FC236}">
                <a16:creationId xmlns:a16="http://schemas.microsoft.com/office/drawing/2014/main" id="{307F07E0-445C-472D-AF8F-EA239CC79C88}"/>
              </a:ext>
            </a:extLst>
          </p:cNvPr>
          <p:cNvSpPr/>
          <p:nvPr/>
        </p:nvSpPr>
        <p:spPr>
          <a:xfrm>
            <a:off x="8558220" y="2948358"/>
            <a:ext cx="1121537" cy="398205"/>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43" name="Rectangle: Rounded Corners 7">
            <a:extLst>
              <a:ext uri="{FF2B5EF4-FFF2-40B4-BE49-F238E27FC236}">
                <a16:creationId xmlns:a16="http://schemas.microsoft.com/office/drawing/2014/main" id="{7C4BD530-E1A5-41D7-9B7C-BE802C51467D}"/>
              </a:ext>
            </a:extLst>
          </p:cNvPr>
          <p:cNvSpPr/>
          <p:nvPr/>
        </p:nvSpPr>
        <p:spPr>
          <a:xfrm>
            <a:off x="8557268" y="3346564"/>
            <a:ext cx="1121537" cy="398205"/>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44" name="Rectangle: Rounded Corners 7">
            <a:extLst>
              <a:ext uri="{FF2B5EF4-FFF2-40B4-BE49-F238E27FC236}">
                <a16:creationId xmlns:a16="http://schemas.microsoft.com/office/drawing/2014/main" id="{9E822F54-674B-42D1-BC3E-8AEB1EF7242A}"/>
              </a:ext>
            </a:extLst>
          </p:cNvPr>
          <p:cNvSpPr/>
          <p:nvPr/>
        </p:nvSpPr>
        <p:spPr>
          <a:xfrm>
            <a:off x="8557268" y="3738815"/>
            <a:ext cx="1121537" cy="398205"/>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45" name="Rectangle: Rounded Corners 7">
            <a:extLst>
              <a:ext uri="{FF2B5EF4-FFF2-40B4-BE49-F238E27FC236}">
                <a16:creationId xmlns:a16="http://schemas.microsoft.com/office/drawing/2014/main" id="{841C4AB1-36A0-4361-B559-888F3853CE8B}"/>
              </a:ext>
            </a:extLst>
          </p:cNvPr>
          <p:cNvSpPr/>
          <p:nvPr/>
        </p:nvSpPr>
        <p:spPr>
          <a:xfrm>
            <a:off x="8557268" y="4135708"/>
            <a:ext cx="1121537" cy="398205"/>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46" name="Rectangle: Rounded Corners 7">
            <a:extLst>
              <a:ext uri="{FF2B5EF4-FFF2-40B4-BE49-F238E27FC236}">
                <a16:creationId xmlns:a16="http://schemas.microsoft.com/office/drawing/2014/main" id="{43DCCE8B-E696-43B1-9979-E2C63875FE1E}"/>
              </a:ext>
            </a:extLst>
          </p:cNvPr>
          <p:cNvSpPr/>
          <p:nvPr/>
        </p:nvSpPr>
        <p:spPr>
          <a:xfrm>
            <a:off x="8554301" y="4526647"/>
            <a:ext cx="1121537" cy="398205"/>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47" name="TextBox 44">
            <a:extLst>
              <a:ext uri="{FF2B5EF4-FFF2-40B4-BE49-F238E27FC236}">
                <a16:creationId xmlns:a16="http://schemas.microsoft.com/office/drawing/2014/main" id="{90678200-2768-40A2-8668-57300A13380E}"/>
              </a:ext>
            </a:extLst>
          </p:cNvPr>
          <p:cNvSpPr txBox="1"/>
          <p:nvPr/>
        </p:nvSpPr>
        <p:spPr>
          <a:xfrm>
            <a:off x="7488179" y="4339944"/>
            <a:ext cx="461665" cy="255839"/>
          </a:xfrm>
          <a:prstGeom prst="rect">
            <a:avLst/>
          </a:prstGeom>
          <a:noFill/>
          <a:ln>
            <a:noFill/>
          </a:ln>
        </p:spPr>
        <p:txBody>
          <a:bodyPr vert="eaVert" wrap="none" rtlCol="0">
            <a:spAutoFit/>
          </a:bodyPr>
          <a:lstStyle/>
          <a:p>
            <a:r>
              <a:rPr lang="en-US" altLang="zh-CN" b="1" dirty="0">
                <a:solidFill>
                  <a:schemeClr val="accent6">
                    <a:lumMod val="75000"/>
                  </a:schemeClr>
                </a:solidFill>
              </a:rPr>
              <a:t>…</a:t>
            </a:r>
            <a:endParaRPr lang="zh-CN" altLang="en-US" b="1" dirty="0">
              <a:solidFill>
                <a:schemeClr val="accent6">
                  <a:lumMod val="75000"/>
                </a:schemeClr>
              </a:solidFill>
            </a:endParaRPr>
          </a:p>
        </p:txBody>
      </p:sp>
      <p:sp>
        <p:nvSpPr>
          <p:cNvPr id="48" name="TextBox 44">
            <a:extLst>
              <a:ext uri="{FF2B5EF4-FFF2-40B4-BE49-F238E27FC236}">
                <a16:creationId xmlns:a16="http://schemas.microsoft.com/office/drawing/2014/main" id="{449D648F-83A8-43AB-ACD7-D376B5DD862B}"/>
              </a:ext>
            </a:extLst>
          </p:cNvPr>
          <p:cNvSpPr txBox="1"/>
          <p:nvPr/>
        </p:nvSpPr>
        <p:spPr>
          <a:xfrm>
            <a:off x="8961730" y="4944826"/>
            <a:ext cx="461665" cy="255839"/>
          </a:xfrm>
          <a:prstGeom prst="rect">
            <a:avLst/>
          </a:prstGeom>
          <a:noFill/>
          <a:ln>
            <a:noFill/>
          </a:ln>
        </p:spPr>
        <p:txBody>
          <a:bodyPr vert="eaVert" wrap="none" rtlCol="0">
            <a:spAutoFit/>
          </a:bodyPr>
          <a:lstStyle/>
          <a:p>
            <a:r>
              <a:rPr lang="en-US" altLang="zh-CN" b="1" dirty="0">
                <a:solidFill>
                  <a:schemeClr val="accent6">
                    <a:lumMod val="75000"/>
                  </a:schemeClr>
                </a:solidFill>
              </a:rPr>
              <a:t>…</a:t>
            </a:r>
            <a:endParaRPr lang="zh-CN" altLang="en-US" b="1" dirty="0">
              <a:solidFill>
                <a:schemeClr val="accent6">
                  <a:lumMod val="75000"/>
                </a:schemeClr>
              </a:solidFill>
            </a:endParaRPr>
          </a:p>
        </p:txBody>
      </p:sp>
      <p:cxnSp>
        <p:nvCxnSpPr>
          <p:cNvPr id="49" name="直接箭头连接符 48">
            <a:extLst>
              <a:ext uri="{FF2B5EF4-FFF2-40B4-BE49-F238E27FC236}">
                <a16:creationId xmlns:a16="http://schemas.microsoft.com/office/drawing/2014/main" id="{36CEE58C-9C79-4E7C-B211-D12800D41E55}"/>
              </a:ext>
            </a:extLst>
          </p:cNvPr>
          <p:cNvCxnSpPr>
            <a:cxnSpLocks/>
            <a:stCxn id="37" idx="3"/>
          </p:cNvCxnSpPr>
          <p:nvPr/>
        </p:nvCxnSpPr>
        <p:spPr>
          <a:xfrm flipV="1">
            <a:off x="8207306" y="3026452"/>
            <a:ext cx="376024" cy="12101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2019CB4C-A9EB-43F1-8745-537179E510EA}"/>
              </a:ext>
            </a:extLst>
          </p:cNvPr>
          <p:cNvCxnSpPr>
            <a:cxnSpLocks/>
            <a:stCxn id="38" idx="3"/>
          </p:cNvCxnSpPr>
          <p:nvPr/>
        </p:nvCxnSpPr>
        <p:spPr>
          <a:xfrm>
            <a:off x="8208258" y="3545667"/>
            <a:ext cx="375072" cy="1505659"/>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7">
            <a:extLst>
              <a:ext uri="{FF2B5EF4-FFF2-40B4-BE49-F238E27FC236}">
                <a16:creationId xmlns:a16="http://schemas.microsoft.com/office/drawing/2014/main" id="{40666384-D008-438F-BF51-80B1A1F5F689}"/>
              </a:ext>
            </a:extLst>
          </p:cNvPr>
          <p:cNvSpPr/>
          <p:nvPr/>
        </p:nvSpPr>
        <p:spPr>
          <a:xfrm>
            <a:off x="7050987" y="2192777"/>
            <a:ext cx="4135170" cy="3009212"/>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Times New Roman" panose="02020603050405020304" pitchFamily="18" charset="0"/>
              <a:cs typeface="Times New Roman" panose="02020603050405020304" pitchFamily="18" charset="0"/>
            </a:endParaRPr>
          </a:p>
        </p:txBody>
      </p:sp>
      <p:cxnSp>
        <p:nvCxnSpPr>
          <p:cNvPr id="53" name="直接连接符 52">
            <a:extLst>
              <a:ext uri="{FF2B5EF4-FFF2-40B4-BE49-F238E27FC236}">
                <a16:creationId xmlns:a16="http://schemas.microsoft.com/office/drawing/2014/main" id="{3FA17838-D752-492B-960B-D4D847D1931C}"/>
              </a:ext>
            </a:extLst>
          </p:cNvPr>
          <p:cNvCxnSpPr>
            <a:cxnSpLocks/>
          </p:cNvCxnSpPr>
          <p:nvPr/>
        </p:nvCxnSpPr>
        <p:spPr>
          <a:xfrm>
            <a:off x="3998976" y="2271636"/>
            <a:ext cx="0" cy="3468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55AFAA7C-432E-416C-BEA9-8B2285CF5085}"/>
              </a:ext>
            </a:extLst>
          </p:cNvPr>
          <p:cNvCxnSpPr>
            <a:cxnSpLocks/>
          </p:cNvCxnSpPr>
          <p:nvPr/>
        </p:nvCxnSpPr>
        <p:spPr>
          <a:xfrm>
            <a:off x="5494362" y="2192776"/>
            <a:ext cx="0" cy="3468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E8789A5D-7717-4AD4-8C20-B655A5A51542}"/>
              </a:ext>
            </a:extLst>
          </p:cNvPr>
          <p:cNvCxnSpPr>
            <a:cxnSpLocks/>
          </p:cNvCxnSpPr>
          <p:nvPr/>
        </p:nvCxnSpPr>
        <p:spPr>
          <a:xfrm flipV="1">
            <a:off x="5297424" y="2994686"/>
            <a:ext cx="1753563" cy="27745"/>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Rounded Corners 43">
            <a:extLst>
              <a:ext uri="{FF2B5EF4-FFF2-40B4-BE49-F238E27FC236}">
                <a16:creationId xmlns:a16="http://schemas.microsoft.com/office/drawing/2014/main" id="{3093172C-EF3F-40AE-BE4A-BEEA5B81548F}"/>
              </a:ext>
            </a:extLst>
          </p:cNvPr>
          <p:cNvSpPr/>
          <p:nvPr/>
        </p:nvSpPr>
        <p:spPr>
          <a:xfrm>
            <a:off x="8312978" y="5783919"/>
            <a:ext cx="1604182" cy="528772"/>
          </a:xfrm>
          <a:prstGeom prst="roundRect">
            <a:avLst/>
          </a:prstGeom>
          <a:solidFill>
            <a:srgbClr val="C0504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Permission</a:t>
            </a:r>
            <a:endParaRPr lang="zh-CN" altLang="en-US" sz="2400" dirty="0"/>
          </a:p>
        </p:txBody>
      </p:sp>
      <p:sp>
        <p:nvSpPr>
          <p:cNvPr id="9" name="箭头: 下 8">
            <a:extLst>
              <a:ext uri="{FF2B5EF4-FFF2-40B4-BE49-F238E27FC236}">
                <a16:creationId xmlns:a16="http://schemas.microsoft.com/office/drawing/2014/main" id="{76DDD5F8-76BB-496C-A8BE-64F51D86A80F}"/>
              </a:ext>
            </a:extLst>
          </p:cNvPr>
          <p:cNvSpPr/>
          <p:nvPr/>
        </p:nvSpPr>
        <p:spPr>
          <a:xfrm rot="10800000">
            <a:off x="8808720" y="5388864"/>
            <a:ext cx="614662" cy="299411"/>
          </a:xfrm>
          <a:prstGeom prst="downArrow">
            <a:avLst/>
          </a:prstGeom>
          <a:solidFill>
            <a:srgbClr val="C05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Rectangle: Rounded Corners 7">
            <a:extLst>
              <a:ext uri="{FF2B5EF4-FFF2-40B4-BE49-F238E27FC236}">
                <a16:creationId xmlns:a16="http://schemas.microsoft.com/office/drawing/2014/main" id="{166B1A50-C201-4A30-8AB0-683C34C063A8}"/>
              </a:ext>
            </a:extLst>
          </p:cNvPr>
          <p:cNvSpPr/>
          <p:nvPr/>
        </p:nvSpPr>
        <p:spPr>
          <a:xfrm>
            <a:off x="7096517" y="2287549"/>
            <a:ext cx="1376421" cy="605557"/>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Times New Roman" panose="02020603050405020304" pitchFamily="18" charset="0"/>
                <a:cs typeface="Times New Roman" panose="02020603050405020304" pitchFamily="18" charset="0"/>
              </a:rPr>
              <a:t>Default</a:t>
            </a:r>
          </a:p>
          <a:p>
            <a:pPr algn="ctr"/>
            <a:r>
              <a:rPr lang="en-US" altLang="zh-CN" sz="2000" dirty="0">
                <a:latin typeface="Times New Roman" panose="02020603050405020304" pitchFamily="18" charset="0"/>
                <a:cs typeface="Times New Roman" panose="02020603050405020304" pitchFamily="18" charset="0"/>
              </a:rPr>
              <a:t>Permission</a:t>
            </a:r>
          </a:p>
        </p:txBody>
      </p:sp>
      <p:sp>
        <p:nvSpPr>
          <p:cNvPr id="36" name="Content Placeholder 2">
            <a:extLst>
              <a:ext uri="{FF2B5EF4-FFF2-40B4-BE49-F238E27FC236}">
                <a16:creationId xmlns:a16="http://schemas.microsoft.com/office/drawing/2014/main" id="{62BE49E3-9BEF-4042-86EB-B0EC732A1147}"/>
              </a:ext>
            </a:extLst>
          </p:cNvPr>
          <p:cNvSpPr txBox="1">
            <a:spLocks/>
          </p:cNvSpPr>
          <p:nvPr/>
        </p:nvSpPr>
        <p:spPr>
          <a:xfrm>
            <a:off x="3998976" y="2354869"/>
            <a:ext cx="1495386" cy="341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dirty="0">
                <a:solidFill>
                  <a:schemeClr val="accent5">
                    <a:lumMod val="75000"/>
                  </a:schemeClr>
                </a:solidFill>
                <a:latin typeface="Rockwell" panose="02060603020205020403" pitchFamily="18" charset="0"/>
                <a:cs typeface="Times New Roman" panose="02020603050405020304" pitchFamily="18" charset="0"/>
              </a:rPr>
              <a:t>L3 Directory</a:t>
            </a:r>
          </a:p>
        </p:txBody>
      </p:sp>
      <p:sp>
        <p:nvSpPr>
          <p:cNvPr id="40" name="Content Placeholder 2">
            <a:extLst>
              <a:ext uri="{FF2B5EF4-FFF2-40B4-BE49-F238E27FC236}">
                <a16:creationId xmlns:a16="http://schemas.microsoft.com/office/drawing/2014/main" id="{25C611DB-7277-4D5E-84F8-796A3E43A60B}"/>
              </a:ext>
            </a:extLst>
          </p:cNvPr>
          <p:cNvSpPr txBox="1">
            <a:spLocks/>
          </p:cNvSpPr>
          <p:nvPr/>
        </p:nvSpPr>
        <p:spPr>
          <a:xfrm>
            <a:off x="8423582" y="2184197"/>
            <a:ext cx="1565545" cy="341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solidFill>
                  <a:schemeClr val="accent6">
                    <a:lumMod val="75000"/>
                  </a:schemeClr>
                </a:solidFill>
                <a:latin typeface="Rockwell" panose="02060603020205020403" pitchFamily="18" charset="0"/>
                <a:cs typeface="Times New Roman" panose="02020603050405020304" pitchFamily="18" charset="0"/>
              </a:rPr>
              <a:t>1GB PMO</a:t>
            </a:r>
          </a:p>
        </p:txBody>
      </p:sp>
    </p:spTree>
    <p:extLst>
      <p:ext uri="{BB962C8B-B14F-4D97-AF65-F5344CB8AC3E}">
        <p14:creationId xmlns:p14="http://schemas.microsoft.com/office/powerpoint/2010/main" val="24843357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down)">
                                      <p:cBhvr>
                                        <p:cTn id="7" dur="500"/>
                                        <p:tgtEl>
                                          <p:spTgt spid="5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wipe(down)">
                                      <p:cBhvr>
                                        <p:cTn id="15" dur="500"/>
                                        <p:tgtEl>
                                          <p:spTgt spid="62"/>
                                        </p:tgtEl>
                                      </p:cBhvr>
                                    </p:animEffect>
                                  </p:childTnLst>
                                </p:cTn>
                              </p:par>
                            </p:childTnLst>
                          </p:cTn>
                        </p:par>
                      </p:childTnLst>
                    </p:cTn>
                  </p:par>
                  <p:par>
                    <p:cTn id="16" fill="hold">
                      <p:stCondLst>
                        <p:cond delay="indefinite"/>
                      </p:stCondLst>
                      <p:childTnLst>
                        <p:par>
                          <p:cTn id="17" fill="hold">
                            <p:stCondLst>
                              <p:cond delay="0"/>
                            </p:stCondLst>
                            <p:childTnLst>
                              <p:par>
                                <p:cTn id="18" presetID="27" presetClass="emph" presetSubtype="0" repeatCount="2000" fill="remove" grpId="0" nodeType="clickEffect">
                                  <p:stCondLst>
                                    <p:cond delay="0"/>
                                  </p:stCondLst>
                                  <p:childTnLst>
                                    <p:animClr clrSpc="rgb" dir="cw">
                                      <p:cBhvr override="childStyle">
                                        <p:cTn id="19" dur="250" autoRev="1" fill="remove"/>
                                        <p:tgtEl>
                                          <p:spTgt spid="27"/>
                                        </p:tgtEl>
                                        <p:attrNameLst>
                                          <p:attrName>style.color</p:attrName>
                                        </p:attrNameLst>
                                      </p:cBhvr>
                                      <p:to>
                                        <a:schemeClr val="bg1"/>
                                      </p:to>
                                    </p:animClr>
                                    <p:animClr clrSpc="rgb" dir="cw">
                                      <p:cBhvr>
                                        <p:cTn id="20" dur="250" autoRev="1" fill="remove"/>
                                        <p:tgtEl>
                                          <p:spTgt spid="27"/>
                                        </p:tgtEl>
                                        <p:attrNameLst>
                                          <p:attrName>fillcolor</p:attrName>
                                        </p:attrNameLst>
                                      </p:cBhvr>
                                      <p:to>
                                        <a:schemeClr val="bg1"/>
                                      </p:to>
                                    </p:animClr>
                                    <p:set>
                                      <p:cBhvr>
                                        <p:cTn id="21" dur="250" autoRev="1" fill="remove"/>
                                        <p:tgtEl>
                                          <p:spTgt spid="27"/>
                                        </p:tgtEl>
                                        <p:attrNameLst>
                                          <p:attrName>fill.type</p:attrName>
                                        </p:attrNameLst>
                                      </p:cBhvr>
                                      <p:to>
                                        <p:strVal val="solid"/>
                                      </p:to>
                                    </p:set>
                                    <p:set>
                                      <p:cBhvr>
                                        <p:cTn id="22" dur="250" autoRev="1" fill="remove"/>
                                        <p:tgtEl>
                                          <p:spTgt spid="27"/>
                                        </p:tgtEl>
                                        <p:attrNameLst>
                                          <p:attrName>fill.on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 presetClass="emph" presetSubtype="2" fill="hold" nodeType="clickEffect">
                                  <p:stCondLst>
                                    <p:cond delay="0"/>
                                  </p:stCondLst>
                                  <p:childTnLst>
                                    <p:animClr clrSpc="rgb" dir="cw">
                                      <p:cBhvr>
                                        <p:cTn id="26" dur="500" fill="hold"/>
                                        <p:tgtEl>
                                          <p:spTgt spid="41"/>
                                        </p:tgtEl>
                                        <p:attrNameLst>
                                          <p:attrName>fillcolor</p:attrName>
                                        </p:attrNameLst>
                                      </p:cBhvr>
                                      <p:to>
                                        <a:srgbClr val="2F5496"/>
                                      </p:to>
                                    </p:animClr>
                                    <p:set>
                                      <p:cBhvr>
                                        <p:cTn id="27" dur="500" fill="hold"/>
                                        <p:tgtEl>
                                          <p:spTgt spid="41"/>
                                        </p:tgtEl>
                                        <p:attrNameLst>
                                          <p:attrName>fill.type</p:attrName>
                                        </p:attrNameLst>
                                      </p:cBhvr>
                                      <p:to>
                                        <p:strVal val="solid"/>
                                      </p:to>
                                    </p:set>
                                    <p:set>
                                      <p:cBhvr>
                                        <p:cTn id="28" dur="500" fill="hold"/>
                                        <p:tgtEl>
                                          <p:spTgt spid="41"/>
                                        </p:tgtEl>
                                        <p:attrNameLst>
                                          <p:attrName>fill.on</p:attrName>
                                        </p:attrNameLst>
                                      </p:cBhvr>
                                      <p:to>
                                        <p:strVal val="true"/>
                                      </p:to>
                                    </p:set>
                                  </p:childTnLst>
                                </p:cTn>
                              </p:par>
                              <p:par>
                                <p:cTn id="29" presetID="1" presetClass="emph" presetSubtype="2" fill="hold" nodeType="withEffect">
                                  <p:stCondLst>
                                    <p:cond delay="0"/>
                                  </p:stCondLst>
                                  <p:childTnLst>
                                    <p:animClr clrSpc="rgb" dir="cw">
                                      <p:cBhvr>
                                        <p:cTn id="30" dur="500" fill="hold"/>
                                        <p:tgtEl>
                                          <p:spTgt spid="43"/>
                                        </p:tgtEl>
                                        <p:attrNameLst>
                                          <p:attrName>fillcolor</p:attrName>
                                        </p:attrNameLst>
                                      </p:cBhvr>
                                      <p:to>
                                        <a:srgbClr val="2F5496"/>
                                      </p:to>
                                    </p:animClr>
                                    <p:set>
                                      <p:cBhvr>
                                        <p:cTn id="31" dur="500" fill="hold"/>
                                        <p:tgtEl>
                                          <p:spTgt spid="43"/>
                                        </p:tgtEl>
                                        <p:attrNameLst>
                                          <p:attrName>fill.type</p:attrName>
                                        </p:attrNameLst>
                                      </p:cBhvr>
                                      <p:to>
                                        <p:strVal val="solid"/>
                                      </p:to>
                                    </p:set>
                                    <p:set>
                                      <p:cBhvr>
                                        <p:cTn id="32" dur="500" fill="hold"/>
                                        <p:tgtEl>
                                          <p:spTgt spid="43"/>
                                        </p:tgtEl>
                                        <p:attrNameLst>
                                          <p:attrName>fill.on</p:attrName>
                                        </p:attrNameLst>
                                      </p:cBhvr>
                                      <p:to>
                                        <p:strVal val="true"/>
                                      </p:to>
                                    </p:set>
                                  </p:childTnLst>
                                </p:cTn>
                              </p:par>
                              <p:par>
                                <p:cTn id="33" presetID="1" presetClass="emph" presetSubtype="2" fill="hold" nodeType="withEffect">
                                  <p:stCondLst>
                                    <p:cond delay="0"/>
                                  </p:stCondLst>
                                  <p:childTnLst>
                                    <p:animClr clrSpc="rgb" dir="cw">
                                      <p:cBhvr>
                                        <p:cTn id="34" dur="500" fill="hold"/>
                                        <p:tgtEl>
                                          <p:spTgt spid="44"/>
                                        </p:tgtEl>
                                        <p:attrNameLst>
                                          <p:attrName>fillcolor</p:attrName>
                                        </p:attrNameLst>
                                      </p:cBhvr>
                                      <p:to>
                                        <a:srgbClr val="2F5496"/>
                                      </p:to>
                                    </p:animClr>
                                    <p:set>
                                      <p:cBhvr>
                                        <p:cTn id="35" dur="500" fill="hold"/>
                                        <p:tgtEl>
                                          <p:spTgt spid="44"/>
                                        </p:tgtEl>
                                        <p:attrNameLst>
                                          <p:attrName>fill.type</p:attrName>
                                        </p:attrNameLst>
                                      </p:cBhvr>
                                      <p:to>
                                        <p:strVal val="solid"/>
                                      </p:to>
                                    </p:set>
                                    <p:set>
                                      <p:cBhvr>
                                        <p:cTn id="36" dur="500" fill="hold"/>
                                        <p:tgtEl>
                                          <p:spTgt spid="44"/>
                                        </p:tgtEl>
                                        <p:attrNameLst>
                                          <p:attrName>fill.on</p:attrName>
                                        </p:attrNameLst>
                                      </p:cBhvr>
                                      <p:to>
                                        <p:strVal val="true"/>
                                      </p:to>
                                    </p:set>
                                  </p:childTnLst>
                                </p:cTn>
                              </p:par>
                              <p:par>
                                <p:cTn id="37" presetID="1" presetClass="emph" presetSubtype="2" fill="hold" nodeType="withEffect">
                                  <p:stCondLst>
                                    <p:cond delay="0"/>
                                  </p:stCondLst>
                                  <p:childTnLst>
                                    <p:animClr clrSpc="rgb" dir="cw">
                                      <p:cBhvr>
                                        <p:cTn id="38" dur="500" fill="hold"/>
                                        <p:tgtEl>
                                          <p:spTgt spid="45"/>
                                        </p:tgtEl>
                                        <p:attrNameLst>
                                          <p:attrName>fillcolor</p:attrName>
                                        </p:attrNameLst>
                                      </p:cBhvr>
                                      <p:to>
                                        <a:srgbClr val="2F5496"/>
                                      </p:to>
                                    </p:animClr>
                                    <p:set>
                                      <p:cBhvr>
                                        <p:cTn id="39" dur="500" fill="hold"/>
                                        <p:tgtEl>
                                          <p:spTgt spid="45"/>
                                        </p:tgtEl>
                                        <p:attrNameLst>
                                          <p:attrName>fill.type</p:attrName>
                                        </p:attrNameLst>
                                      </p:cBhvr>
                                      <p:to>
                                        <p:strVal val="solid"/>
                                      </p:to>
                                    </p:set>
                                    <p:set>
                                      <p:cBhvr>
                                        <p:cTn id="40" dur="500" fill="hold"/>
                                        <p:tgtEl>
                                          <p:spTgt spid="45"/>
                                        </p:tgtEl>
                                        <p:attrNameLst>
                                          <p:attrName>fill.on</p:attrName>
                                        </p:attrNameLst>
                                      </p:cBhvr>
                                      <p:to>
                                        <p:strVal val="true"/>
                                      </p:to>
                                    </p:set>
                                  </p:childTnLst>
                                </p:cTn>
                              </p:par>
                              <p:par>
                                <p:cTn id="41" presetID="1" presetClass="emph" presetSubtype="2" fill="hold" nodeType="withEffect">
                                  <p:stCondLst>
                                    <p:cond delay="0"/>
                                  </p:stCondLst>
                                  <p:childTnLst>
                                    <p:animClr clrSpc="rgb" dir="cw">
                                      <p:cBhvr>
                                        <p:cTn id="42" dur="500" fill="hold"/>
                                        <p:tgtEl>
                                          <p:spTgt spid="46"/>
                                        </p:tgtEl>
                                        <p:attrNameLst>
                                          <p:attrName>fillcolor</p:attrName>
                                        </p:attrNameLst>
                                      </p:cBhvr>
                                      <p:to>
                                        <a:srgbClr val="2F5496"/>
                                      </p:to>
                                    </p:animClr>
                                    <p:set>
                                      <p:cBhvr>
                                        <p:cTn id="43" dur="500" fill="hold"/>
                                        <p:tgtEl>
                                          <p:spTgt spid="46"/>
                                        </p:tgtEl>
                                        <p:attrNameLst>
                                          <p:attrName>fill.type</p:attrName>
                                        </p:attrNameLst>
                                      </p:cBhvr>
                                      <p:to>
                                        <p:strVal val="solid"/>
                                      </p:to>
                                    </p:set>
                                    <p:set>
                                      <p:cBhvr>
                                        <p:cTn id="44" dur="500" fill="hold"/>
                                        <p:tgtEl>
                                          <p:spTgt spid="46"/>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58" grpId="0" animBg="1"/>
      <p:bldP spid="9" grpId="0" animBg="1"/>
      <p:bldP spid="6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E8B5-F664-45DE-917D-0C6C7C5471A2}"/>
              </a:ext>
            </a:extLst>
          </p:cNvPr>
          <p:cNvSpPr>
            <a:spLocks noGrp="1"/>
          </p:cNvSpPr>
          <p:nvPr>
            <p:ph type="title"/>
          </p:nvPr>
        </p:nvSpPr>
        <p:spPr>
          <a:xfrm>
            <a:off x="554736" y="550257"/>
            <a:ext cx="11082528" cy="733813"/>
          </a:xfrm>
        </p:spPr>
        <p:txBody>
          <a:bodyPr>
            <a:normAutofit/>
          </a:bodyPr>
          <a:lstStyle/>
          <a:p>
            <a:r>
              <a:rPr lang="en-US" altLang="zh-CN" sz="4000" dirty="0">
                <a:solidFill>
                  <a:srgbClr val="646B5F"/>
                </a:solidFill>
                <a:latin typeface="Rockwell" panose="02060603020205020403" pitchFamily="18" charset="0"/>
                <a:cs typeface="Times New Roman" panose="02020603050405020304" pitchFamily="18" charset="0"/>
              </a:rPr>
              <a:t>Permission Control Challenges</a:t>
            </a:r>
            <a:endParaRPr lang="zh-CN" altLang="en-US" sz="4000" dirty="0">
              <a:solidFill>
                <a:srgbClr val="646B5F"/>
              </a:solidFill>
              <a:latin typeface="Rockwell" panose="02060603020205020403"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65C9097-CADB-4548-9F95-C95E43B484B9}"/>
              </a:ext>
            </a:extLst>
          </p:cNvPr>
          <p:cNvSpPr>
            <a:spLocks noGrp="1"/>
          </p:cNvSpPr>
          <p:nvPr>
            <p:ph type="sldNum" sz="quarter" idx="12"/>
          </p:nvPr>
        </p:nvSpPr>
        <p:spPr/>
        <p:txBody>
          <a:bodyPr>
            <a:normAutofit/>
          </a:bodyPr>
          <a:lstStyle/>
          <a:p>
            <a:fld id="{1FF6B7B6-595F-408B-AA88-41FA1CB51C2E}" type="slidenum">
              <a:rPr lang="zh-CN" altLang="en-US" smtClean="0"/>
              <a:t>16</a:t>
            </a:fld>
            <a:endParaRPr lang="zh-CN" altLang="en-US"/>
          </a:p>
        </p:txBody>
      </p:sp>
      <p:sp>
        <p:nvSpPr>
          <p:cNvPr id="22" name="Rectangle: Rounded Corners 7">
            <a:extLst>
              <a:ext uri="{FF2B5EF4-FFF2-40B4-BE49-F238E27FC236}">
                <a16:creationId xmlns:a16="http://schemas.microsoft.com/office/drawing/2014/main" id="{B0374E8D-47F3-415B-8CAE-AAD53CC218D4}"/>
              </a:ext>
            </a:extLst>
          </p:cNvPr>
          <p:cNvSpPr/>
          <p:nvPr/>
        </p:nvSpPr>
        <p:spPr>
          <a:xfrm>
            <a:off x="10094977" y="3380831"/>
            <a:ext cx="1042868" cy="878758"/>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b="100000"/>
            </a:path>
            <a:tileRect t="-100000" r="-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Data</a:t>
            </a:r>
            <a:endParaRPr lang="zh-CN" altLang="en-US" sz="2800" dirty="0">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BB723A3C-1BC7-46A0-B1AF-9AE208B8EC03}"/>
              </a:ext>
            </a:extLst>
          </p:cNvPr>
          <p:cNvCxnSpPr/>
          <p:nvPr/>
        </p:nvCxnSpPr>
        <p:spPr>
          <a:xfrm>
            <a:off x="6983651" y="2203605"/>
            <a:ext cx="0" cy="3468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400816DD-73E1-483A-BC52-C7D66947971D}"/>
              </a:ext>
            </a:extLst>
          </p:cNvPr>
          <p:cNvCxnSpPr/>
          <p:nvPr/>
        </p:nvCxnSpPr>
        <p:spPr>
          <a:xfrm>
            <a:off x="11265281" y="2271636"/>
            <a:ext cx="0" cy="3468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Content Placeholder 2">
            <a:extLst>
              <a:ext uri="{FF2B5EF4-FFF2-40B4-BE49-F238E27FC236}">
                <a16:creationId xmlns:a16="http://schemas.microsoft.com/office/drawing/2014/main" id="{E9ACC87D-30A2-403E-8ABF-24E1AE241B59}"/>
              </a:ext>
            </a:extLst>
          </p:cNvPr>
          <p:cNvSpPr txBox="1">
            <a:spLocks/>
          </p:cNvSpPr>
          <p:nvPr/>
        </p:nvSpPr>
        <p:spPr>
          <a:xfrm>
            <a:off x="8052786" y="1803230"/>
            <a:ext cx="2686558" cy="3651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6">
                    <a:lumMod val="75000"/>
                  </a:schemeClr>
                </a:solidFill>
                <a:latin typeface="Sitka Banner" panose="02000505000000020004" pitchFamily="2" charset="0"/>
                <a:cs typeface="Times New Roman" panose="02020603050405020304" pitchFamily="18" charset="0"/>
              </a:rPr>
              <a:t>Physical Address Space</a:t>
            </a:r>
            <a:endParaRPr lang="zh-CN" altLang="en-US" sz="2000" dirty="0">
              <a:solidFill>
                <a:schemeClr val="accent6">
                  <a:lumMod val="75000"/>
                </a:schemeClr>
              </a:solidFill>
              <a:latin typeface="Sitka Banner" panose="02000505000000020004" pitchFamily="2" charset="0"/>
              <a:cs typeface="Times New Roman" panose="02020603050405020304" pitchFamily="18" charset="0"/>
            </a:endParaRPr>
          </a:p>
        </p:txBody>
      </p:sp>
      <p:sp>
        <p:nvSpPr>
          <p:cNvPr id="27" name="Rectangle: Rounded Corners 43">
            <a:extLst>
              <a:ext uri="{FF2B5EF4-FFF2-40B4-BE49-F238E27FC236}">
                <a16:creationId xmlns:a16="http://schemas.microsoft.com/office/drawing/2014/main" id="{EECB19DF-0EE0-4BB6-B71F-3BA1AC43A16A}"/>
              </a:ext>
            </a:extLst>
          </p:cNvPr>
          <p:cNvSpPr/>
          <p:nvPr/>
        </p:nvSpPr>
        <p:spPr>
          <a:xfrm>
            <a:off x="717070" y="2762065"/>
            <a:ext cx="2160369" cy="528772"/>
          </a:xfrm>
          <a:prstGeom prst="round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Attach</a:t>
            </a:r>
          </a:p>
          <a:p>
            <a:pPr algn="ctr"/>
            <a:r>
              <a:rPr lang="en-US" altLang="zh-CN" dirty="0"/>
              <a:t>(PMO ID, RW)</a:t>
            </a:r>
            <a:endParaRPr lang="zh-CN" altLang="en-US" dirty="0"/>
          </a:p>
        </p:txBody>
      </p:sp>
      <p:sp>
        <p:nvSpPr>
          <p:cNvPr id="30" name="Content Placeholder 2">
            <a:extLst>
              <a:ext uri="{FF2B5EF4-FFF2-40B4-BE49-F238E27FC236}">
                <a16:creationId xmlns:a16="http://schemas.microsoft.com/office/drawing/2014/main" id="{A7A8FA21-A6FA-45B9-95ED-B315747832B0}"/>
              </a:ext>
            </a:extLst>
          </p:cNvPr>
          <p:cNvSpPr txBox="1">
            <a:spLocks/>
          </p:cNvSpPr>
          <p:nvPr/>
        </p:nvSpPr>
        <p:spPr>
          <a:xfrm>
            <a:off x="3176021" y="1803231"/>
            <a:ext cx="3224779" cy="3651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lumMod val="75000"/>
                  </a:schemeClr>
                </a:solidFill>
                <a:latin typeface="Sitka Banner" panose="02000505000000020004" pitchFamily="2" charset="0"/>
                <a:cs typeface="Times New Roman" panose="02020603050405020304" pitchFamily="18" charset="0"/>
              </a:rPr>
              <a:t>Process 1 Hierarchy Page Table</a:t>
            </a:r>
            <a:endParaRPr lang="zh-CN" altLang="en-US" sz="2000" dirty="0">
              <a:solidFill>
                <a:schemeClr val="accent5">
                  <a:lumMod val="75000"/>
                </a:schemeClr>
              </a:solidFill>
              <a:latin typeface="Sitka Banner" panose="02000505000000020004" pitchFamily="2" charset="0"/>
              <a:cs typeface="Times New Roman" panose="02020603050405020304" pitchFamily="18" charset="0"/>
            </a:endParaRPr>
          </a:p>
        </p:txBody>
      </p:sp>
      <p:cxnSp>
        <p:nvCxnSpPr>
          <p:cNvPr id="10" name="直接箭头连接符 9">
            <a:extLst>
              <a:ext uri="{FF2B5EF4-FFF2-40B4-BE49-F238E27FC236}">
                <a16:creationId xmlns:a16="http://schemas.microsoft.com/office/drawing/2014/main" id="{29D28182-D358-49CA-8F52-27F5DB672F92}"/>
              </a:ext>
            </a:extLst>
          </p:cNvPr>
          <p:cNvCxnSpPr>
            <a:cxnSpLocks/>
          </p:cNvCxnSpPr>
          <p:nvPr/>
        </p:nvCxnSpPr>
        <p:spPr>
          <a:xfrm>
            <a:off x="9690353" y="2994686"/>
            <a:ext cx="404622" cy="491373"/>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5A33206F-8E7C-4F40-A6B6-1FA23218D694}"/>
              </a:ext>
            </a:extLst>
          </p:cNvPr>
          <p:cNvCxnSpPr>
            <a:cxnSpLocks/>
          </p:cNvCxnSpPr>
          <p:nvPr/>
        </p:nvCxnSpPr>
        <p:spPr>
          <a:xfrm flipV="1">
            <a:off x="9704867" y="4211420"/>
            <a:ext cx="390109" cy="938583"/>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11C5A309-7407-428B-82B7-C2D17193EED9}"/>
              </a:ext>
            </a:extLst>
          </p:cNvPr>
          <p:cNvSpPr txBox="1">
            <a:spLocks/>
          </p:cNvSpPr>
          <p:nvPr/>
        </p:nvSpPr>
        <p:spPr>
          <a:xfrm>
            <a:off x="3998976" y="2354869"/>
            <a:ext cx="1495386" cy="341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dirty="0">
                <a:solidFill>
                  <a:schemeClr val="accent5">
                    <a:lumMod val="75000"/>
                  </a:schemeClr>
                </a:solidFill>
                <a:latin typeface="Rockwell" panose="02060603020205020403" pitchFamily="18" charset="0"/>
                <a:cs typeface="Times New Roman" panose="02020603050405020304" pitchFamily="18" charset="0"/>
              </a:rPr>
              <a:t>L3 Directory</a:t>
            </a:r>
          </a:p>
        </p:txBody>
      </p:sp>
      <p:sp>
        <p:nvSpPr>
          <p:cNvPr id="35" name="Rectangle: Rounded Corners 7">
            <a:extLst>
              <a:ext uri="{FF2B5EF4-FFF2-40B4-BE49-F238E27FC236}">
                <a16:creationId xmlns:a16="http://schemas.microsoft.com/office/drawing/2014/main" id="{236B4802-F386-4BD1-8594-315D03316103}"/>
              </a:ext>
            </a:extLst>
          </p:cNvPr>
          <p:cNvSpPr/>
          <p:nvPr/>
        </p:nvSpPr>
        <p:spPr>
          <a:xfrm>
            <a:off x="4188079" y="2948359"/>
            <a:ext cx="1121537"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37" name="Rectangle: Rounded Corners 7">
            <a:extLst>
              <a:ext uri="{FF2B5EF4-FFF2-40B4-BE49-F238E27FC236}">
                <a16:creationId xmlns:a16="http://schemas.microsoft.com/office/drawing/2014/main" id="{82FEC8EA-05A1-4030-8FE2-9E7E7A65B495}"/>
              </a:ext>
            </a:extLst>
          </p:cNvPr>
          <p:cNvSpPr/>
          <p:nvPr/>
        </p:nvSpPr>
        <p:spPr>
          <a:xfrm>
            <a:off x="7085769" y="2948359"/>
            <a:ext cx="1121537" cy="398205"/>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38" name="Rectangle: Rounded Corners 7">
            <a:extLst>
              <a:ext uri="{FF2B5EF4-FFF2-40B4-BE49-F238E27FC236}">
                <a16:creationId xmlns:a16="http://schemas.microsoft.com/office/drawing/2014/main" id="{16E7FDD7-6F45-4F57-A7D7-103FCA76A571}"/>
              </a:ext>
            </a:extLst>
          </p:cNvPr>
          <p:cNvSpPr/>
          <p:nvPr/>
        </p:nvSpPr>
        <p:spPr>
          <a:xfrm>
            <a:off x="7086721" y="3346564"/>
            <a:ext cx="1121537" cy="398205"/>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39" name="Rectangle: Rounded Corners 7">
            <a:extLst>
              <a:ext uri="{FF2B5EF4-FFF2-40B4-BE49-F238E27FC236}">
                <a16:creationId xmlns:a16="http://schemas.microsoft.com/office/drawing/2014/main" id="{528E16A7-AE7D-4A41-8B82-EA45B302126A}"/>
              </a:ext>
            </a:extLst>
          </p:cNvPr>
          <p:cNvSpPr/>
          <p:nvPr/>
        </p:nvSpPr>
        <p:spPr>
          <a:xfrm>
            <a:off x="7085769" y="3744769"/>
            <a:ext cx="1121537" cy="398205"/>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41" name="Rectangle: Rounded Corners 7">
            <a:extLst>
              <a:ext uri="{FF2B5EF4-FFF2-40B4-BE49-F238E27FC236}">
                <a16:creationId xmlns:a16="http://schemas.microsoft.com/office/drawing/2014/main" id="{307F07E0-445C-472D-AF8F-EA239CC79C88}"/>
              </a:ext>
            </a:extLst>
          </p:cNvPr>
          <p:cNvSpPr/>
          <p:nvPr/>
        </p:nvSpPr>
        <p:spPr>
          <a:xfrm>
            <a:off x="8558220" y="2948358"/>
            <a:ext cx="1121537" cy="398205"/>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43" name="Rectangle: Rounded Corners 7">
            <a:extLst>
              <a:ext uri="{FF2B5EF4-FFF2-40B4-BE49-F238E27FC236}">
                <a16:creationId xmlns:a16="http://schemas.microsoft.com/office/drawing/2014/main" id="{7C4BD530-E1A5-41D7-9B7C-BE802C51467D}"/>
              </a:ext>
            </a:extLst>
          </p:cNvPr>
          <p:cNvSpPr/>
          <p:nvPr/>
        </p:nvSpPr>
        <p:spPr>
          <a:xfrm>
            <a:off x="8557268" y="3346564"/>
            <a:ext cx="1121537" cy="398205"/>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44" name="Rectangle: Rounded Corners 7">
            <a:extLst>
              <a:ext uri="{FF2B5EF4-FFF2-40B4-BE49-F238E27FC236}">
                <a16:creationId xmlns:a16="http://schemas.microsoft.com/office/drawing/2014/main" id="{9E822F54-674B-42D1-BC3E-8AEB1EF7242A}"/>
              </a:ext>
            </a:extLst>
          </p:cNvPr>
          <p:cNvSpPr/>
          <p:nvPr/>
        </p:nvSpPr>
        <p:spPr>
          <a:xfrm>
            <a:off x="8557268" y="3738815"/>
            <a:ext cx="1121537" cy="398205"/>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45" name="Rectangle: Rounded Corners 7">
            <a:extLst>
              <a:ext uri="{FF2B5EF4-FFF2-40B4-BE49-F238E27FC236}">
                <a16:creationId xmlns:a16="http://schemas.microsoft.com/office/drawing/2014/main" id="{841C4AB1-36A0-4361-B559-888F3853CE8B}"/>
              </a:ext>
            </a:extLst>
          </p:cNvPr>
          <p:cNvSpPr/>
          <p:nvPr/>
        </p:nvSpPr>
        <p:spPr>
          <a:xfrm>
            <a:off x="8557268" y="4135708"/>
            <a:ext cx="1121537" cy="398205"/>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46" name="Rectangle: Rounded Corners 7">
            <a:extLst>
              <a:ext uri="{FF2B5EF4-FFF2-40B4-BE49-F238E27FC236}">
                <a16:creationId xmlns:a16="http://schemas.microsoft.com/office/drawing/2014/main" id="{43DCCE8B-E696-43B1-9979-E2C63875FE1E}"/>
              </a:ext>
            </a:extLst>
          </p:cNvPr>
          <p:cNvSpPr/>
          <p:nvPr/>
        </p:nvSpPr>
        <p:spPr>
          <a:xfrm>
            <a:off x="8554301" y="4526647"/>
            <a:ext cx="1121537" cy="398205"/>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47" name="TextBox 44">
            <a:extLst>
              <a:ext uri="{FF2B5EF4-FFF2-40B4-BE49-F238E27FC236}">
                <a16:creationId xmlns:a16="http://schemas.microsoft.com/office/drawing/2014/main" id="{90678200-2768-40A2-8668-57300A13380E}"/>
              </a:ext>
            </a:extLst>
          </p:cNvPr>
          <p:cNvSpPr txBox="1"/>
          <p:nvPr/>
        </p:nvSpPr>
        <p:spPr>
          <a:xfrm>
            <a:off x="7488179" y="4339944"/>
            <a:ext cx="461665" cy="255839"/>
          </a:xfrm>
          <a:prstGeom prst="rect">
            <a:avLst/>
          </a:prstGeom>
          <a:noFill/>
          <a:ln>
            <a:noFill/>
          </a:ln>
        </p:spPr>
        <p:txBody>
          <a:bodyPr vert="eaVert" wrap="none" rtlCol="0">
            <a:spAutoFit/>
          </a:bodyPr>
          <a:lstStyle/>
          <a:p>
            <a:r>
              <a:rPr lang="en-US" altLang="zh-CN" b="1" dirty="0">
                <a:solidFill>
                  <a:schemeClr val="accent6">
                    <a:lumMod val="75000"/>
                  </a:schemeClr>
                </a:solidFill>
              </a:rPr>
              <a:t>…</a:t>
            </a:r>
            <a:endParaRPr lang="zh-CN" altLang="en-US" b="1" dirty="0">
              <a:solidFill>
                <a:schemeClr val="accent6">
                  <a:lumMod val="75000"/>
                </a:schemeClr>
              </a:solidFill>
            </a:endParaRPr>
          </a:p>
        </p:txBody>
      </p:sp>
      <p:sp>
        <p:nvSpPr>
          <p:cNvPr id="48" name="TextBox 44">
            <a:extLst>
              <a:ext uri="{FF2B5EF4-FFF2-40B4-BE49-F238E27FC236}">
                <a16:creationId xmlns:a16="http://schemas.microsoft.com/office/drawing/2014/main" id="{449D648F-83A8-43AB-ACD7-D376B5DD862B}"/>
              </a:ext>
            </a:extLst>
          </p:cNvPr>
          <p:cNvSpPr txBox="1"/>
          <p:nvPr/>
        </p:nvSpPr>
        <p:spPr>
          <a:xfrm>
            <a:off x="8961730" y="4944826"/>
            <a:ext cx="461665" cy="255839"/>
          </a:xfrm>
          <a:prstGeom prst="rect">
            <a:avLst/>
          </a:prstGeom>
          <a:noFill/>
          <a:ln>
            <a:noFill/>
          </a:ln>
        </p:spPr>
        <p:txBody>
          <a:bodyPr vert="eaVert" wrap="none" rtlCol="0">
            <a:spAutoFit/>
          </a:bodyPr>
          <a:lstStyle/>
          <a:p>
            <a:r>
              <a:rPr lang="en-US" altLang="zh-CN" b="1" dirty="0">
                <a:solidFill>
                  <a:schemeClr val="accent6">
                    <a:lumMod val="75000"/>
                  </a:schemeClr>
                </a:solidFill>
              </a:rPr>
              <a:t>…</a:t>
            </a:r>
            <a:endParaRPr lang="zh-CN" altLang="en-US" b="1" dirty="0">
              <a:solidFill>
                <a:schemeClr val="accent6">
                  <a:lumMod val="75000"/>
                </a:schemeClr>
              </a:solidFill>
            </a:endParaRPr>
          </a:p>
        </p:txBody>
      </p:sp>
      <p:cxnSp>
        <p:nvCxnSpPr>
          <p:cNvPr id="49" name="直接箭头连接符 48">
            <a:extLst>
              <a:ext uri="{FF2B5EF4-FFF2-40B4-BE49-F238E27FC236}">
                <a16:creationId xmlns:a16="http://schemas.microsoft.com/office/drawing/2014/main" id="{36CEE58C-9C79-4E7C-B211-D12800D41E55}"/>
              </a:ext>
            </a:extLst>
          </p:cNvPr>
          <p:cNvCxnSpPr>
            <a:cxnSpLocks/>
            <a:stCxn id="37" idx="3"/>
          </p:cNvCxnSpPr>
          <p:nvPr/>
        </p:nvCxnSpPr>
        <p:spPr>
          <a:xfrm flipV="1">
            <a:off x="8207306" y="3026452"/>
            <a:ext cx="376024" cy="121010"/>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2019CB4C-A9EB-43F1-8745-537179E510EA}"/>
              </a:ext>
            </a:extLst>
          </p:cNvPr>
          <p:cNvCxnSpPr>
            <a:cxnSpLocks/>
            <a:stCxn id="38" idx="3"/>
          </p:cNvCxnSpPr>
          <p:nvPr/>
        </p:nvCxnSpPr>
        <p:spPr>
          <a:xfrm>
            <a:off x="8208258" y="3545667"/>
            <a:ext cx="375072" cy="1505659"/>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Rounded Corners 7">
            <a:extLst>
              <a:ext uri="{FF2B5EF4-FFF2-40B4-BE49-F238E27FC236}">
                <a16:creationId xmlns:a16="http://schemas.microsoft.com/office/drawing/2014/main" id="{40666384-D008-438F-BF51-80B1A1F5F689}"/>
              </a:ext>
            </a:extLst>
          </p:cNvPr>
          <p:cNvSpPr/>
          <p:nvPr/>
        </p:nvSpPr>
        <p:spPr>
          <a:xfrm>
            <a:off x="7050987" y="2192777"/>
            <a:ext cx="4135170" cy="3009212"/>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Times New Roman" panose="02020603050405020304" pitchFamily="18" charset="0"/>
              <a:cs typeface="Times New Roman" panose="02020603050405020304" pitchFamily="18" charset="0"/>
            </a:endParaRPr>
          </a:p>
        </p:txBody>
      </p:sp>
      <p:cxnSp>
        <p:nvCxnSpPr>
          <p:cNvPr id="53" name="直接连接符 52">
            <a:extLst>
              <a:ext uri="{FF2B5EF4-FFF2-40B4-BE49-F238E27FC236}">
                <a16:creationId xmlns:a16="http://schemas.microsoft.com/office/drawing/2014/main" id="{3FA17838-D752-492B-960B-D4D847D1931C}"/>
              </a:ext>
            </a:extLst>
          </p:cNvPr>
          <p:cNvCxnSpPr>
            <a:cxnSpLocks/>
          </p:cNvCxnSpPr>
          <p:nvPr/>
        </p:nvCxnSpPr>
        <p:spPr>
          <a:xfrm>
            <a:off x="3998976" y="2271636"/>
            <a:ext cx="0" cy="13859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55AFAA7C-432E-416C-BEA9-8B2285CF5085}"/>
              </a:ext>
            </a:extLst>
          </p:cNvPr>
          <p:cNvCxnSpPr>
            <a:cxnSpLocks/>
          </p:cNvCxnSpPr>
          <p:nvPr/>
        </p:nvCxnSpPr>
        <p:spPr>
          <a:xfrm>
            <a:off x="5494362" y="2287549"/>
            <a:ext cx="0" cy="13700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E8789A5D-7717-4AD4-8C20-B655A5A51542}"/>
              </a:ext>
            </a:extLst>
          </p:cNvPr>
          <p:cNvCxnSpPr>
            <a:cxnSpLocks/>
          </p:cNvCxnSpPr>
          <p:nvPr/>
        </p:nvCxnSpPr>
        <p:spPr>
          <a:xfrm flipV="1">
            <a:off x="5297424" y="2994686"/>
            <a:ext cx="1788345" cy="27745"/>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Rounded Corners 43">
            <a:extLst>
              <a:ext uri="{FF2B5EF4-FFF2-40B4-BE49-F238E27FC236}">
                <a16:creationId xmlns:a16="http://schemas.microsoft.com/office/drawing/2014/main" id="{3093172C-EF3F-40AE-BE4A-BEEA5B81548F}"/>
              </a:ext>
            </a:extLst>
          </p:cNvPr>
          <p:cNvSpPr/>
          <p:nvPr/>
        </p:nvSpPr>
        <p:spPr>
          <a:xfrm>
            <a:off x="7778497" y="5783919"/>
            <a:ext cx="2785867" cy="528772"/>
          </a:xfrm>
          <a:prstGeom prst="roundRect">
            <a:avLst/>
          </a:prstGeom>
          <a:solidFill>
            <a:srgbClr val="C0504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Different Permission</a:t>
            </a:r>
            <a:endParaRPr lang="zh-CN" altLang="en-US" sz="2400" dirty="0"/>
          </a:p>
        </p:txBody>
      </p:sp>
      <p:sp>
        <p:nvSpPr>
          <p:cNvPr id="9" name="箭头: 下 8">
            <a:extLst>
              <a:ext uri="{FF2B5EF4-FFF2-40B4-BE49-F238E27FC236}">
                <a16:creationId xmlns:a16="http://schemas.microsoft.com/office/drawing/2014/main" id="{76DDD5F8-76BB-496C-A8BE-64F51D86A80F}"/>
              </a:ext>
            </a:extLst>
          </p:cNvPr>
          <p:cNvSpPr/>
          <p:nvPr/>
        </p:nvSpPr>
        <p:spPr>
          <a:xfrm rot="10800000">
            <a:off x="8808720" y="5388864"/>
            <a:ext cx="614662" cy="299411"/>
          </a:xfrm>
          <a:prstGeom prst="downArrow">
            <a:avLst/>
          </a:prstGeom>
          <a:solidFill>
            <a:srgbClr val="C050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Content Placeholder 2">
            <a:extLst>
              <a:ext uri="{FF2B5EF4-FFF2-40B4-BE49-F238E27FC236}">
                <a16:creationId xmlns:a16="http://schemas.microsoft.com/office/drawing/2014/main" id="{319F65DA-9435-4440-BA1D-4B480EA44970}"/>
              </a:ext>
            </a:extLst>
          </p:cNvPr>
          <p:cNvSpPr txBox="1">
            <a:spLocks/>
          </p:cNvSpPr>
          <p:nvPr/>
        </p:nvSpPr>
        <p:spPr>
          <a:xfrm>
            <a:off x="3116994" y="3868923"/>
            <a:ext cx="3224779" cy="3651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lumMod val="75000"/>
                  </a:schemeClr>
                </a:solidFill>
                <a:latin typeface="Sitka Banner" panose="02000505000000020004" pitchFamily="2" charset="0"/>
                <a:cs typeface="Times New Roman" panose="02020603050405020304" pitchFamily="18" charset="0"/>
              </a:rPr>
              <a:t>Process 2 Hierarchy Page Table</a:t>
            </a:r>
            <a:endParaRPr lang="zh-CN" altLang="en-US" sz="2000" dirty="0">
              <a:solidFill>
                <a:schemeClr val="accent5">
                  <a:lumMod val="75000"/>
                </a:schemeClr>
              </a:solidFill>
              <a:latin typeface="Sitka Banner" panose="02000505000000020004" pitchFamily="2" charset="0"/>
              <a:cs typeface="Times New Roman" panose="02020603050405020304" pitchFamily="18" charset="0"/>
            </a:endParaRPr>
          </a:p>
        </p:txBody>
      </p:sp>
      <p:sp>
        <p:nvSpPr>
          <p:cNvPr id="52" name="Content Placeholder 2">
            <a:extLst>
              <a:ext uri="{FF2B5EF4-FFF2-40B4-BE49-F238E27FC236}">
                <a16:creationId xmlns:a16="http://schemas.microsoft.com/office/drawing/2014/main" id="{1A07745D-4E78-48B9-BACD-433279A438B6}"/>
              </a:ext>
            </a:extLst>
          </p:cNvPr>
          <p:cNvSpPr txBox="1">
            <a:spLocks/>
          </p:cNvSpPr>
          <p:nvPr/>
        </p:nvSpPr>
        <p:spPr>
          <a:xfrm>
            <a:off x="3932380" y="4554574"/>
            <a:ext cx="1507578" cy="341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1800" dirty="0">
                <a:solidFill>
                  <a:schemeClr val="accent5">
                    <a:lumMod val="75000"/>
                  </a:schemeClr>
                </a:solidFill>
                <a:latin typeface="Rockwell" panose="02060603020205020403" pitchFamily="18" charset="0"/>
                <a:cs typeface="Times New Roman" panose="02020603050405020304" pitchFamily="18" charset="0"/>
              </a:rPr>
              <a:t>L3 Directory</a:t>
            </a:r>
          </a:p>
        </p:txBody>
      </p:sp>
      <p:sp>
        <p:nvSpPr>
          <p:cNvPr id="56" name="Rectangle: Rounded Corners 7">
            <a:extLst>
              <a:ext uri="{FF2B5EF4-FFF2-40B4-BE49-F238E27FC236}">
                <a16:creationId xmlns:a16="http://schemas.microsoft.com/office/drawing/2014/main" id="{D89CD68A-7A61-4A44-B672-06C6BF4865C7}"/>
              </a:ext>
            </a:extLst>
          </p:cNvPr>
          <p:cNvSpPr/>
          <p:nvPr/>
        </p:nvSpPr>
        <p:spPr>
          <a:xfrm>
            <a:off x="4133675" y="5148064"/>
            <a:ext cx="1121537"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cxnSp>
        <p:nvCxnSpPr>
          <p:cNvPr id="57" name="直接连接符 56">
            <a:extLst>
              <a:ext uri="{FF2B5EF4-FFF2-40B4-BE49-F238E27FC236}">
                <a16:creationId xmlns:a16="http://schemas.microsoft.com/office/drawing/2014/main" id="{07C9D27E-BC95-4CA2-9CF8-C87E0B7410A1}"/>
              </a:ext>
            </a:extLst>
          </p:cNvPr>
          <p:cNvCxnSpPr>
            <a:cxnSpLocks/>
          </p:cNvCxnSpPr>
          <p:nvPr/>
        </p:nvCxnSpPr>
        <p:spPr>
          <a:xfrm>
            <a:off x="3944572" y="4471341"/>
            <a:ext cx="0" cy="138596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5D85CBA9-1A0B-42E7-B590-2B36733E42DB}"/>
              </a:ext>
            </a:extLst>
          </p:cNvPr>
          <p:cNvCxnSpPr>
            <a:cxnSpLocks/>
          </p:cNvCxnSpPr>
          <p:nvPr/>
        </p:nvCxnSpPr>
        <p:spPr>
          <a:xfrm>
            <a:off x="5439958" y="4487254"/>
            <a:ext cx="0" cy="13700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接箭头连接符 59">
            <a:extLst>
              <a:ext uri="{FF2B5EF4-FFF2-40B4-BE49-F238E27FC236}">
                <a16:creationId xmlns:a16="http://schemas.microsoft.com/office/drawing/2014/main" id="{23173A4F-4A4F-4350-98B6-63EA1F77ACE5}"/>
              </a:ext>
            </a:extLst>
          </p:cNvPr>
          <p:cNvCxnSpPr>
            <a:cxnSpLocks/>
            <a:endCxn id="37" idx="1"/>
          </p:cNvCxnSpPr>
          <p:nvPr/>
        </p:nvCxnSpPr>
        <p:spPr>
          <a:xfrm flipV="1">
            <a:off x="5243020" y="3147462"/>
            <a:ext cx="1842749" cy="2074674"/>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Rounded Corners 43">
            <a:extLst>
              <a:ext uri="{FF2B5EF4-FFF2-40B4-BE49-F238E27FC236}">
                <a16:creationId xmlns:a16="http://schemas.microsoft.com/office/drawing/2014/main" id="{CDA8EC2D-B733-4EA0-9BC7-C6A601F3A700}"/>
              </a:ext>
            </a:extLst>
          </p:cNvPr>
          <p:cNvSpPr/>
          <p:nvPr/>
        </p:nvSpPr>
        <p:spPr>
          <a:xfrm>
            <a:off x="717070" y="4832660"/>
            <a:ext cx="2160369" cy="528772"/>
          </a:xfrm>
          <a:prstGeom prst="round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Attach</a:t>
            </a:r>
          </a:p>
          <a:p>
            <a:pPr algn="ctr"/>
            <a:r>
              <a:rPr lang="en-US" altLang="zh-CN" dirty="0"/>
              <a:t>(PMO ID, RO)</a:t>
            </a:r>
            <a:endParaRPr lang="zh-CN" altLang="en-US" dirty="0"/>
          </a:p>
        </p:txBody>
      </p:sp>
      <p:sp>
        <p:nvSpPr>
          <p:cNvPr id="62" name="Content Placeholder 2">
            <a:extLst>
              <a:ext uri="{FF2B5EF4-FFF2-40B4-BE49-F238E27FC236}">
                <a16:creationId xmlns:a16="http://schemas.microsoft.com/office/drawing/2014/main" id="{610B69DA-63F5-43A2-83FD-179B8E7B8E8F}"/>
              </a:ext>
            </a:extLst>
          </p:cNvPr>
          <p:cNvSpPr txBox="1">
            <a:spLocks/>
          </p:cNvSpPr>
          <p:nvPr/>
        </p:nvSpPr>
        <p:spPr>
          <a:xfrm>
            <a:off x="8423582" y="2184197"/>
            <a:ext cx="1565545" cy="341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solidFill>
                  <a:schemeClr val="accent6">
                    <a:lumMod val="75000"/>
                  </a:schemeClr>
                </a:solidFill>
                <a:latin typeface="Rockwell" panose="02060603020205020403" pitchFamily="18" charset="0"/>
                <a:cs typeface="Times New Roman" panose="02020603050405020304" pitchFamily="18" charset="0"/>
              </a:rPr>
              <a:t>1GB PMO</a:t>
            </a:r>
          </a:p>
        </p:txBody>
      </p:sp>
    </p:spTree>
    <p:extLst>
      <p:ext uri="{BB962C8B-B14F-4D97-AF65-F5344CB8AC3E}">
        <p14:creationId xmlns:p14="http://schemas.microsoft.com/office/powerpoint/2010/main" val="28617753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ipe(left)">
                                      <p:cBhvr>
                                        <p:cTn id="12" dur="500"/>
                                        <p:tgtEl>
                                          <p:spTgt spid="35"/>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wipe(left)">
                                      <p:cBhvr>
                                        <p:cTn id="16" dur="500"/>
                                        <p:tgtEl>
                                          <p:spTgt spid="55"/>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1"/>
                                        </p:tgtEl>
                                        <p:attrNameLst>
                                          <p:attrName>style.visibility</p:attrName>
                                        </p:attrNameLst>
                                      </p:cBhvr>
                                      <p:to>
                                        <p:strVal val="visible"/>
                                      </p:to>
                                    </p:set>
                                    <p:anim calcmode="lin" valueType="num">
                                      <p:cBhvr additive="base">
                                        <p:cTn id="21" dur="500" fill="hold"/>
                                        <p:tgtEl>
                                          <p:spTgt spid="61"/>
                                        </p:tgtEl>
                                        <p:attrNameLst>
                                          <p:attrName>ppt_x</p:attrName>
                                        </p:attrNameLst>
                                      </p:cBhvr>
                                      <p:tavLst>
                                        <p:tav tm="0">
                                          <p:val>
                                            <p:strVal val="#ppt_x"/>
                                          </p:val>
                                        </p:tav>
                                        <p:tav tm="100000">
                                          <p:val>
                                            <p:strVal val="#ppt_x"/>
                                          </p:val>
                                        </p:tav>
                                      </p:tavLst>
                                    </p:anim>
                                    <p:anim calcmode="lin" valueType="num">
                                      <p:cBhvr additive="base">
                                        <p:cTn id="22" dur="500" fill="hold"/>
                                        <p:tgtEl>
                                          <p:spTgt spid="61"/>
                                        </p:tgtEl>
                                        <p:attrNameLst>
                                          <p:attrName>ppt_y</p:attrName>
                                        </p:attrNameLst>
                                      </p:cBhvr>
                                      <p:tavLst>
                                        <p:tav tm="0">
                                          <p:val>
                                            <p:strVal val="1+#ppt_h/2"/>
                                          </p:val>
                                        </p:tav>
                                        <p:tav tm="100000">
                                          <p:val>
                                            <p:strVal val="#ppt_y"/>
                                          </p:val>
                                        </p:tav>
                                      </p:tavLst>
                                    </p:anim>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56"/>
                                        </p:tgtEl>
                                        <p:attrNameLst>
                                          <p:attrName>style.visibility</p:attrName>
                                        </p:attrNameLst>
                                      </p:cBhvr>
                                      <p:to>
                                        <p:strVal val="visible"/>
                                      </p:to>
                                    </p:set>
                                    <p:animEffect transition="in" filter="wipe(left)">
                                      <p:cBhvr>
                                        <p:cTn id="26" dur="500"/>
                                        <p:tgtEl>
                                          <p:spTgt spid="56"/>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60"/>
                                        </p:tgtEl>
                                        <p:attrNameLst>
                                          <p:attrName>style.visibility</p:attrName>
                                        </p:attrNameLst>
                                      </p:cBhvr>
                                      <p:to>
                                        <p:strVal val="visible"/>
                                      </p:to>
                                    </p:set>
                                    <p:animEffect transition="in" filter="wipe(left)">
                                      <p:cBhvr>
                                        <p:cTn id="30" dur="500"/>
                                        <p:tgtEl>
                                          <p:spTgt spid="60"/>
                                        </p:tgtEl>
                                      </p:cBhvr>
                                    </p:animEffect>
                                  </p:childTnLst>
                                </p:cTn>
                              </p:par>
                            </p:childTnLst>
                          </p:cTn>
                        </p:par>
                      </p:childTnLst>
                    </p:cTn>
                  </p:par>
                  <p:par>
                    <p:cTn id="31" fill="hold">
                      <p:stCondLst>
                        <p:cond delay="indefinite"/>
                      </p:stCondLst>
                      <p:childTnLst>
                        <p:par>
                          <p:cTn id="32" fill="hold">
                            <p:stCondLst>
                              <p:cond delay="0"/>
                            </p:stCondLst>
                            <p:childTnLst>
                              <p:par>
                                <p:cTn id="33" presetID="27" presetClass="emph" presetSubtype="0" repeatCount="2000" fill="remove" grpId="0" nodeType="clickEffect">
                                  <p:stCondLst>
                                    <p:cond delay="0"/>
                                  </p:stCondLst>
                                  <p:childTnLst>
                                    <p:animClr clrSpc="rgb" dir="cw">
                                      <p:cBhvr override="childStyle">
                                        <p:cTn id="34" dur="250" autoRev="1" fill="remove"/>
                                        <p:tgtEl>
                                          <p:spTgt spid="44"/>
                                        </p:tgtEl>
                                        <p:attrNameLst>
                                          <p:attrName>style.color</p:attrName>
                                        </p:attrNameLst>
                                      </p:cBhvr>
                                      <p:to>
                                        <a:schemeClr val="bg1"/>
                                      </p:to>
                                    </p:animClr>
                                    <p:animClr clrSpc="rgb" dir="cw">
                                      <p:cBhvr>
                                        <p:cTn id="35" dur="250" autoRev="1" fill="remove"/>
                                        <p:tgtEl>
                                          <p:spTgt spid="44"/>
                                        </p:tgtEl>
                                        <p:attrNameLst>
                                          <p:attrName>fillcolor</p:attrName>
                                        </p:attrNameLst>
                                      </p:cBhvr>
                                      <p:to>
                                        <a:schemeClr val="bg1"/>
                                      </p:to>
                                    </p:animClr>
                                    <p:set>
                                      <p:cBhvr>
                                        <p:cTn id="36" dur="250" autoRev="1" fill="remove"/>
                                        <p:tgtEl>
                                          <p:spTgt spid="44"/>
                                        </p:tgtEl>
                                        <p:attrNameLst>
                                          <p:attrName>fill.type</p:attrName>
                                        </p:attrNameLst>
                                      </p:cBhvr>
                                      <p:to>
                                        <p:strVal val="solid"/>
                                      </p:to>
                                    </p:set>
                                    <p:set>
                                      <p:cBhvr>
                                        <p:cTn id="37" dur="250" autoRev="1" fill="remove"/>
                                        <p:tgtEl>
                                          <p:spTgt spid="44"/>
                                        </p:tgtEl>
                                        <p:attrNameLst>
                                          <p:attrName>fill.on</p:attrName>
                                        </p:attrNameLst>
                                      </p:cBhvr>
                                      <p:to>
                                        <p:strVal val="true"/>
                                      </p:to>
                                    </p:set>
                                  </p:childTnLst>
                                </p:cTn>
                              </p:par>
                              <p:par>
                                <p:cTn id="38" presetID="27" presetClass="emph" presetSubtype="0" repeatCount="2000" fill="remove" grpId="0" nodeType="withEffect">
                                  <p:stCondLst>
                                    <p:cond delay="0"/>
                                  </p:stCondLst>
                                  <p:childTnLst>
                                    <p:animClr clrSpc="rgb" dir="cw">
                                      <p:cBhvr override="childStyle">
                                        <p:cTn id="39" dur="250" autoRev="1" fill="remove"/>
                                        <p:tgtEl>
                                          <p:spTgt spid="41"/>
                                        </p:tgtEl>
                                        <p:attrNameLst>
                                          <p:attrName>style.color</p:attrName>
                                        </p:attrNameLst>
                                      </p:cBhvr>
                                      <p:to>
                                        <a:schemeClr val="bg1"/>
                                      </p:to>
                                    </p:animClr>
                                    <p:animClr clrSpc="rgb" dir="cw">
                                      <p:cBhvr>
                                        <p:cTn id="40" dur="250" autoRev="1" fill="remove"/>
                                        <p:tgtEl>
                                          <p:spTgt spid="41"/>
                                        </p:tgtEl>
                                        <p:attrNameLst>
                                          <p:attrName>fillcolor</p:attrName>
                                        </p:attrNameLst>
                                      </p:cBhvr>
                                      <p:to>
                                        <a:schemeClr val="bg1"/>
                                      </p:to>
                                    </p:animClr>
                                    <p:set>
                                      <p:cBhvr>
                                        <p:cTn id="41" dur="250" autoRev="1" fill="remove"/>
                                        <p:tgtEl>
                                          <p:spTgt spid="41"/>
                                        </p:tgtEl>
                                        <p:attrNameLst>
                                          <p:attrName>fill.type</p:attrName>
                                        </p:attrNameLst>
                                      </p:cBhvr>
                                      <p:to>
                                        <p:strVal val="solid"/>
                                      </p:to>
                                    </p:set>
                                    <p:set>
                                      <p:cBhvr>
                                        <p:cTn id="42" dur="250" autoRev="1" fill="remove"/>
                                        <p:tgtEl>
                                          <p:spTgt spid="41"/>
                                        </p:tgtEl>
                                        <p:attrNameLst>
                                          <p:attrName>fill.on</p:attrName>
                                        </p:attrNameLst>
                                      </p:cBhvr>
                                      <p:to>
                                        <p:strVal val="true"/>
                                      </p:to>
                                    </p:set>
                                  </p:childTnLst>
                                </p:cTn>
                              </p:par>
                              <p:par>
                                <p:cTn id="43" presetID="27" presetClass="emph" presetSubtype="0" repeatCount="2000" fill="remove" grpId="0" nodeType="withEffect">
                                  <p:stCondLst>
                                    <p:cond delay="0"/>
                                  </p:stCondLst>
                                  <p:childTnLst>
                                    <p:animClr clrSpc="rgb" dir="cw">
                                      <p:cBhvr override="childStyle">
                                        <p:cTn id="44" dur="250" autoRev="1" fill="remove"/>
                                        <p:tgtEl>
                                          <p:spTgt spid="43"/>
                                        </p:tgtEl>
                                        <p:attrNameLst>
                                          <p:attrName>style.color</p:attrName>
                                        </p:attrNameLst>
                                      </p:cBhvr>
                                      <p:to>
                                        <a:schemeClr val="bg1"/>
                                      </p:to>
                                    </p:animClr>
                                    <p:animClr clrSpc="rgb" dir="cw">
                                      <p:cBhvr>
                                        <p:cTn id="45" dur="250" autoRev="1" fill="remove"/>
                                        <p:tgtEl>
                                          <p:spTgt spid="43"/>
                                        </p:tgtEl>
                                        <p:attrNameLst>
                                          <p:attrName>fillcolor</p:attrName>
                                        </p:attrNameLst>
                                      </p:cBhvr>
                                      <p:to>
                                        <a:schemeClr val="bg1"/>
                                      </p:to>
                                    </p:animClr>
                                    <p:set>
                                      <p:cBhvr>
                                        <p:cTn id="46" dur="250" autoRev="1" fill="remove"/>
                                        <p:tgtEl>
                                          <p:spTgt spid="43"/>
                                        </p:tgtEl>
                                        <p:attrNameLst>
                                          <p:attrName>fill.type</p:attrName>
                                        </p:attrNameLst>
                                      </p:cBhvr>
                                      <p:to>
                                        <p:strVal val="solid"/>
                                      </p:to>
                                    </p:set>
                                    <p:set>
                                      <p:cBhvr>
                                        <p:cTn id="47" dur="250" autoRev="1" fill="remove"/>
                                        <p:tgtEl>
                                          <p:spTgt spid="43"/>
                                        </p:tgtEl>
                                        <p:attrNameLst>
                                          <p:attrName>fill.on</p:attrName>
                                        </p:attrNameLst>
                                      </p:cBhvr>
                                      <p:to>
                                        <p:strVal val="true"/>
                                      </p:to>
                                    </p:set>
                                  </p:childTnLst>
                                </p:cTn>
                              </p:par>
                              <p:par>
                                <p:cTn id="48" presetID="27" presetClass="emph" presetSubtype="0" repeatCount="2000" fill="remove" grpId="0" nodeType="withEffect">
                                  <p:stCondLst>
                                    <p:cond delay="0"/>
                                  </p:stCondLst>
                                  <p:childTnLst>
                                    <p:animClr clrSpc="rgb" dir="cw">
                                      <p:cBhvr override="childStyle">
                                        <p:cTn id="49" dur="250" autoRev="1" fill="remove"/>
                                        <p:tgtEl>
                                          <p:spTgt spid="45"/>
                                        </p:tgtEl>
                                        <p:attrNameLst>
                                          <p:attrName>style.color</p:attrName>
                                        </p:attrNameLst>
                                      </p:cBhvr>
                                      <p:to>
                                        <a:schemeClr val="bg1"/>
                                      </p:to>
                                    </p:animClr>
                                    <p:animClr clrSpc="rgb" dir="cw">
                                      <p:cBhvr>
                                        <p:cTn id="50" dur="250" autoRev="1" fill="remove"/>
                                        <p:tgtEl>
                                          <p:spTgt spid="45"/>
                                        </p:tgtEl>
                                        <p:attrNameLst>
                                          <p:attrName>fillcolor</p:attrName>
                                        </p:attrNameLst>
                                      </p:cBhvr>
                                      <p:to>
                                        <a:schemeClr val="bg1"/>
                                      </p:to>
                                    </p:animClr>
                                    <p:set>
                                      <p:cBhvr>
                                        <p:cTn id="51" dur="250" autoRev="1" fill="remove"/>
                                        <p:tgtEl>
                                          <p:spTgt spid="45"/>
                                        </p:tgtEl>
                                        <p:attrNameLst>
                                          <p:attrName>fill.type</p:attrName>
                                        </p:attrNameLst>
                                      </p:cBhvr>
                                      <p:to>
                                        <p:strVal val="solid"/>
                                      </p:to>
                                    </p:set>
                                    <p:set>
                                      <p:cBhvr>
                                        <p:cTn id="52" dur="250" autoRev="1" fill="remove"/>
                                        <p:tgtEl>
                                          <p:spTgt spid="45"/>
                                        </p:tgtEl>
                                        <p:attrNameLst>
                                          <p:attrName>fill.on</p:attrName>
                                        </p:attrNameLst>
                                      </p:cBhvr>
                                      <p:to>
                                        <p:strVal val="true"/>
                                      </p:to>
                                    </p:set>
                                  </p:childTnLst>
                                </p:cTn>
                              </p:par>
                              <p:par>
                                <p:cTn id="53" presetID="27" presetClass="emph" presetSubtype="0" repeatCount="2000" fill="remove" grpId="0" nodeType="withEffect">
                                  <p:stCondLst>
                                    <p:cond delay="0"/>
                                  </p:stCondLst>
                                  <p:childTnLst>
                                    <p:animClr clrSpc="rgb" dir="cw">
                                      <p:cBhvr override="childStyle">
                                        <p:cTn id="54" dur="250" autoRev="1" fill="remove"/>
                                        <p:tgtEl>
                                          <p:spTgt spid="46"/>
                                        </p:tgtEl>
                                        <p:attrNameLst>
                                          <p:attrName>style.color</p:attrName>
                                        </p:attrNameLst>
                                      </p:cBhvr>
                                      <p:to>
                                        <a:schemeClr val="bg1"/>
                                      </p:to>
                                    </p:animClr>
                                    <p:animClr clrSpc="rgb" dir="cw">
                                      <p:cBhvr>
                                        <p:cTn id="55" dur="250" autoRev="1" fill="remove"/>
                                        <p:tgtEl>
                                          <p:spTgt spid="46"/>
                                        </p:tgtEl>
                                        <p:attrNameLst>
                                          <p:attrName>fillcolor</p:attrName>
                                        </p:attrNameLst>
                                      </p:cBhvr>
                                      <p:to>
                                        <a:schemeClr val="bg1"/>
                                      </p:to>
                                    </p:animClr>
                                    <p:set>
                                      <p:cBhvr>
                                        <p:cTn id="56" dur="250" autoRev="1" fill="remove"/>
                                        <p:tgtEl>
                                          <p:spTgt spid="46"/>
                                        </p:tgtEl>
                                        <p:attrNameLst>
                                          <p:attrName>fill.type</p:attrName>
                                        </p:attrNameLst>
                                      </p:cBhvr>
                                      <p:to>
                                        <p:strVal val="solid"/>
                                      </p:to>
                                    </p:set>
                                    <p:set>
                                      <p:cBhvr>
                                        <p:cTn id="57" dur="250" autoRev="1" fill="remove"/>
                                        <p:tgtEl>
                                          <p:spTgt spid="46"/>
                                        </p:tgtEl>
                                        <p:attrNameLst>
                                          <p:attrName>fill.on</p:attrName>
                                        </p:attrNameLst>
                                      </p:cBhvr>
                                      <p:to>
                                        <p:strVal val="true"/>
                                      </p:to>
                                    </p:set>
                                  </p:childTnLst>
                                </p:cTn>
                              </p:par>
                              <p:par>
                                <p:cTn id="58" presetID="22" presetClass="entr" presetSubtype="4" fill="hold" grpId="0" nodeType="withEffect">
                                  <p:stCondLst>
                                    <p:cond delay="0"/>
                                  </p:stCondLst>
                                  <p:childTnLst>
                                    <p:set>
                                      <p:cBhvr>
                                        <p:cTn id="59" dur="1" fill="hold">
                                          <p:stCondLst>
                                            <p:cond delay="0"/>
                                          </p:stCondLst>
                                        </p:cTn>
                                        <p:tgtEl>
                                          <p:spTgt spid="9"/>
                                        </p:tgtEl>
                                        <p:attrNameLst>
                                          <p:attrName>style.visibility</p:attrName>
                                        </p:attrNameLst>
                                      </p:cBhvr>
                                      <p:to>
                                        <p:strVal val="visible"/>
                                      </p:to>
                                    </p:set>
                                    <p:animEffect transition="in" filter="wipe(down)">
                                      <p:cBhvr>
                                        <p:cTn id="60" dur="500"/>
                                        <p:tgtEl>
                                          <p:spTgt spid="9"/>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wipe(down)">
                                      <p:cBhvr>
                                        <p:cTn id="6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5" grpId="0" animBg="1"/>
      <p:bldP spid="41" grpId="0" animBg="1"/>
      <p:bldP spid="43" grpId="0" animBg="1"/>
      <p:bldP spid="44" grpId="0" animBg="1"/>
      <p:bldP spid="45" grpId="0" animBg="1"/>
      <p:bldP spid="46" grpId="0" animBg="1"/>
      <p:bldP spid="58" grpId="0" animBg="1"/>
      <p:bldP spid="9" grpId="0" animBg="1"/>
      <p:bldP spid="56" grpId="0" animBg="1"/>
      <p:bldP spid="6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E8B5-F664-45DE-917D-0C6C7C5471A2}"/>
              </a:ext>
            </a:extLst>
          </p:cNvPr>
          <p:cNvSpPr>
            <a:spLocks noGrp="1"/>
          </p:cNvSpPr>
          <p:nvPr>
            <p:ph type="title"/>
          </p:nvPr>
        </p:nvSpPr>
        <p:spPr>
          <a:xfrm>
            <a:off x="554736" y="550257"/>
            <a:ext cx="11082528" cy="733813"/>
          </a:xfrm>
        </p:spPr>
        <p:txBody>
          <a:bodyPr>
            <a:normAutofit/>
          </a:bodyPr>
          <a:lstStyle/>
          <a:p>
            <a:r>
              <a:rPr lang="en-US" altLang="zh-CN" sz="4000" dirty="0">
                <a:solidFill>
                  <a:srgbClr val="646B5F"/>
                </a:solidFill>
                <a:latin typeface="Rockwell" panose="02060603020205020403" pitchFamily="18" charset="0"/>
                <a:cs typeface="Times New Roman" panose="02020603050405020304" pitchFamily="18" charset="0"/>
              </a:rPr>
              <a:t>Permission Matrix</a:t>
            </a:r>
            <a:endParaRPr lang="zh-CN" altLang="en-US" sz="4000" dirty="0">
              <a:solidFill>
                <a:srgbClr val="646B5F"/>
              </a:solidFill>
              <a:latin typeface="Rockwell" panose="02060603020205020403"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65C9097-CADB-4548-9F95-C95E43B484B9}"/>
              </a:ext>
            </a:extLst>
          </p:cNvPr>
          <p:cNvSpPr>
            <a:spLocks noGrp="1"/>
          </p:cNvSpPr>
          <p:nvPr>
            <p:ph type="sldNum" sz="quarter" idx="12"/>
          </p:nvPr>
        </p:nvSpPr>
        <p:spPr/>
        <p:txBody>
          <a:bodyPr>
            <a:normAutofit/>
          </a:bodyPr>
          <a:lstStyle/>
          <a:p>
            <a:fld id="{1FF6B7B6-595F-408B-AA88-41FA1CB51C2E}" type="slidenum">
              <a:rPr lang="zh-CN" altLang="en-US" smtClean="0"/>
              <a:t>17</a:t>
            </a:fld>
            <a:endParaRPr lang="zh-CN" altLang="en-US"/>
          </a:p>
        </p:txBody>
      </p:sp>
      <p:sp>
        <p:nvSpPr>
          <p:cNvPr id="37" name="Rectangle: Rounded Corners 43">
            <a:extLst>
              <a:ext uri="{FF2B5EF4-FFF2-40B4-BE49-F238E27FC236}">
                <a16:creationId xmlns:a16="http://schemas.microsoft.com/office/drawing/2014/main" id="{8CE27999-7AC9-460C-99AC-B2A16BDC66CB}"/>
              </a:ext>
            </a:extLst>
          </p:cNvPr>
          <p:cNvSpPr/>
          <p:nvPr/>
        </p:nvSpPr>
        <p:spPr>
          <a:xfrm>
            <a:off x="262128" y="3615718"/>
            <a:ext cx="2231136" cy="798576"/>
          </a:xfrm>
          <a:prstGeom prst="round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err="1">
                <a:latin typeface="Times New Roman" panose="02020603050405020304" pitchFamily="18" charset="0"/>
                <a:cs typeface="Times New Roman" panose="02020603050405020304" pitchFamily="18" charset="0"/>
              </a:rPr>
              <a:t>ld</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st</a:t>
            </a:r>
            <a:r>
              <a:rPr lang="en-US" altLang="zh-CN" sz="2400" dirty="0">
                <a:latin typeface="Times New Roman" panose="02020603050405020304" pitchFamily="18" charset="0"/>
                <a:cs typeface="Times New Roman" panose="02020603050405020304" pitchFamily="18" charset="0"/>
              </a:rPr>
              <a:t> instruction</a:t>
            </a:r>
            <a:endParaRPr lang="zh-CN" altLang="en-US" sz="2400" dirty="0">
              <a:latin typeface="Times New Roman" panose="02020603050405020304" pitchFamily="18" charset="0"/>
              <a:cs typeface="Times New Roman" panose="02020603050405020304" pitchFamily="18" charset="0"/>
            </a:endParaRPr>
          </a:p>
        </p:txBody>
      </p:sp>
      <p:sp>
        <p:nvSpPr>
          <p:cNvPr id="39" name="Rectangle: Rounded Corners 7">
            <a:extLst>
              <a:ext uri="{FF2B5EF4-FFF2-40B4-BE49-F238E27FC236}">
                <a16:creationId xmlns:a16="http://schemas.microsoft.com/office/drawing/2014/main" id="{CFDB09A2-4886-4B63-9584-5CA21F13CB1F}"/>
              </a:ext>
            </a:extLst>
          </p:cNvPr>
          <p:cNvSpPr/>
          <p:nvPr/>
        </p:nvSpPr>
        <p:spPr>
          <a:xfrm>
            <a:off x="3127835" y="4572000"/>
            <a:ext cx="1852597" cy="798576"/>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Times New Roman" panose="02020603050405020304" pitchFamily="18" charset="0"/>
                <a:cs typeface="Times New Roman" panose="02020603050405020304" pitchFamily="18" charset="0"/>
              </a:rPr>
              <a:t>TLB</a:t>
            </a:r>
          </a:p>
        </p:txBody>
      </p:sp>
      <p:sp>
        <p:nvSpPr>
          <p:cNvPr id="41" name="Rectangle: Rounded Corners 7">
            <a:extLst>
              <a:ext uri="{FF2B5EF4-FFF2-40B4-BE49-F238E27FC236}">
                <a16:creationId xmlns:a16="http://schemas.microsoft.com/office/drawing/2014/main" id="{2E2BA0B5-0FDB-425C-A9F4-EB292BB39A80}"/>
              </a:ext>
            </a:extLst>
          </p:cNvPr>
          <p:cNvSpPr/>
          <p:nvPr/>
        </p:nvSpPr>
        <p:spPr>
          <a:xfrm>
            <a:off x="5754916" y="4572000"/>
            <a:ext cx="2742908" cy="798576"/>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Times New Roman" panose="02020603050405020304" pitchFamily="18" charset="0"/>
                <a:cs typeface="Times New Roman" panose="02020603050405020304" pitchFamily="18" charset="0"/>
              </a:rPr>
              <a:t>Page-level Permission</a:t>
            </a:r>
          </a:p>
        </p:txBody>
      </p:sp>
      <p:sp>
        <p:nvSpPr>
          <p:cNvPr id="43" name="Rectangle: Rounded Corners 7">
            <a:extLst>
              <a:ext uri="{FF2B5EF4-FFF2-40B4-BE49-F238E27FC236}">
                <a16:creationId xmlns:a16="http://schemas.microsoft.com/office/drawing/2014/main" id="{FF43B9F0-AECC-493D-A25A-48630AAA0E9C}"/>
              </a:ext>
            </a:extLst>
          </p:cNvPr>
          <p:cNvSpPr/>
          <p:nvPr/>
        </p:nvSpPr>
        <p:spPr>
          <a:xfrm>
            <a:off x="3127835" y="2633472"/>
            <a:ext cx="1852597" cy="798576"/>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35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Times New Roman" panose="02020603050405020304" pitchFamily="18" charset="0"/>
                <a:cs typeface="Times New Roman" panose="02020603050405020304" pitchFamily="18" charset="0"/>
              </a:rPr>
              <a:t>Permission</a:t>
            </a:r>
          </a:p>
          <a:p>
            <a:pPr algn="ctr"/>
            <a:r>
              <a:rPr lang="en-US" altLang="zh-CN" sz="2000" dirty="0">
                <a:latin typeface="Times New Roman" panose="02020603050405020304" pitchFamily="18" charset="0"/>
                <a:cs typeface="Times New Roman" panose="02020603050405020304" pitchFamily="18" charset="0"/>
              </a:rPr>
              <a:t>Matrix</a:t>
            </a:r>
          </a:p>
        </p:txBody>
      </p:sp>
      <p:sp>
        <p:nvSpPr>
          <p:cNvPr id="44" name="Rectangle: Rounded Corners 7">
            <a:extLst>
              <a:ext uri="{FF2B5EF4-FFF2-40B4-BE49-F238E27FC236}">
                <a16:creationId xmlns:a16="http://schemas.microsoft.com/office/drawing/2014/main" id="{1040B040-0825-4BD4-B924-4A435BFA34A6}"/>
              </a:ext>
            </a:extLst>
          </p:cNvPr>
          <p:cNvSpPr/>
          <p:nvPr/>
        </p:nvSpPr>
        <p:spPr>
          <a:xfrm>
            <a:off x="5754916" y="2633472"/>
            <a:ext cx="2742908" cy="798576"/>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35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Times New Roman" panose="02020603050405020304" pitchFamily="18" charset="0"/>
                <a:cs typeface="Times New Roman" panose="02020603050405020304" pitchFamily="18" charset="0"/>
              </a:rPr>
              <a:t>Process-wide PMO Permission</a:t>
            </a:r>
          </a:p>
        </p:txBody>
      </p:sp>
      <p:sp>
        <p:nvSpPr>
          <p:cNvPr id="46" name="Rectangle: Rounded Corners 7">
            <a:extLst>
              <a:ext uri="{FF2B5EF4-FFF2-40B4-BE49-F238E27FC236}">
                <a16:creationId xmlns:a16="http://schemas.microsoft.com/office/drawing/2014/main" id="{E6EFE9D5-130F-47B2-93A8-77CA25DA123E}"/>
              </a:ext>
            </a:extLst>
          </p:cNvPr>
          <p:cNvSpPr/>
          <p:nvPr/>
        </p:nvSpPr>
        <p:spPr>
          <a:xfrm>
            <a:off x="9022372" y="3615718"/>
            <a:ext cx="2742908" cy="798576"/>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3500000" scaled="1"/>
            <a:tileRect/>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Times New Roman" panose="02020603050405020304" pitchFamily="18" charset="0"/>
                <a:cs typeface="Times New Roman" panose="02020603050405020304" pitchFamily="18" charset="0"/>
              </a:rPr>
              <a:t>Most Strict Permission</a:t>
            </a:r>
          </a:p>
        </p:txBody>
      </p:sp>
      <p:sp>
        <p:nvSpPr>
          <p:cNvPr id="47" name="Rectangle: Rounded Corners 43">
            <a:extLst>
              <a:ext uri="{FF2B5EF4-FFF2-40B4-BE49-F238E27FC236}">
                <a16:creationId xmlns:a16="http://schemas.microsoft.com/office/drawing/2014/main" id="{D6B45BC5-8459-4A41-83F3-8E142722133A}"/>
              </a:ext>
            </a:extLst>
          </p:cNvPr>
          <p:cNvSpPr/>
          <p:nvPr/>
        </p:nvSpPr>
        <p:spPr>
          <a:xfrm>
            <a:off x="2883408" y="1823402"/>
            <a:ext cx="1042416" cy="462598"/>
          </a:xfrm>
          <a:prstGeom prst="round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Times New Roman" panose="02020603050405020304" pitchFamily="18" charset="0"/>
                <a:cs typeface="Times New Roman" panose="02020603050405020304" pitchFamily="18" charset="0"/>
              </a:rPr>
              <a:t>Attach</a:t>
            </a:r>
            <a:endParaRPr lang="zh-CN" altLang="en-US" sz="2400" dirty="0">
              <a:latin typeface="Times New Roman" panose="02020603050405020304" pitchFamily="18" charset="0"/>
              <a:cs typeface="Times New Roman" panose="02020603050405020304" pitchFamily="18" charset="0"/>
            </a:endParaRPr>
          </a:p>
        </p:txBody>
      </p:sp>
      <p:sp>
        <p:nvSpPr>
          <p:cNvPr id="48" name="Rectangle: Rounded Corners 43">
            <a:extLst>
              <a:ext uri="{FF2B5EF4-FFF2-40B4-BE49-F238E27FC236}">
                <a16:creationId xmlns:a16="http://schemas.microsoft.com/office/drawing/2014/main" id="{E434C9CE-2886-4AE6-87C1-E7555214C396}"/>
              </a:ext>
            </a:extLst>
          </p:cNvPr>
          <p:cNvSpPr/>
          <p:nvPr/>
        </p:nvSpPr>
        <p:spPr>
          <a:xfrm>
            <a:off x="4206240" y="1823402"/>
            <a:ext cx="1097280" cy="462598"/>
          </a:xfrm>
          <a:prstGeom prst="round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Times New Roman" panose="02020603050405020304" pitchFamily="18" charset="0"/>
                <a:cs typeface="Times New Roman" panose="02020603050405020304" pitchFamily="18" charset="0"/>
              </a:rPr>
              <a:t>Detach</a:t>
            </a:r>
            <a:endParaRPr lang="zh-CN" altLang="en-US" sz="2400" dirty="0">
              <a:latin typeface="Times New Roman" panose="02020603050405020304" pitchFamily="18" charset="0"/>
              <a:cs typeface="Times New Roman" panose="02020603050405020304" pitchFamily="18" charset="0"/>
            </a:endParaRPr>
          </a:p>
        </p:txBody>
      </p:sp>
      <p:cxnSp>
        <p:nvCxnSpPr>
          <p:cNvPr id="4" name="直接箭头连接符 3">
            <a:extLst>
              <a:ext uri="{FF2B5EF4-FFF2-40B4-BE49-F238E27FC236}">
                <a16:creationId xmlns:a16="http://schemas.microsoft.com/office/drawing/2014/main" id="{1C10BE34-7172-44AB-AE6F-A818F9165342}"/>
              </a:ext>
            </a:extLst>
          </p:cNvPr>
          <p:cNvCxnSpPr>
            <a:endCxn id="43" idx="1"/>
          </p:cNvCxnSpPr>
          <p:nvPr/>
        </p:nvCxnSpPr>
        <p:spPr>
          <a:xfrm flipV="1">
            <a:off x="2414016" y="3032760"/>
            <a:ext cx="713819" cy="63703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94B1CD43-55A3-43E2-A4DC-C23FB33871EA}"/>
              </a:ext>
            </a:extLst>
          </p:cNvPr>
          <p:cNvCxnSpPr>
            <a:cxnSpLocks/>
            <a:endCxn id="39" idx="1"/>
          </p:cNvCxnSpPr>
          <p:nvPr/>
        </p:nvCxnSpPr>
        <p:spPr>
          <a:xfrm>
            <a:off x="2493264" y="4352544"/>
            <a:ext cx="634571" cy="61874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48060739-A074-4F46-9A5C-250573870D73}"/>
              </a:ext>
            </a:extLst>
          </p:cNvPr>
          <p:cNvCxnSpPr>
            <a:cxnSpLocks/>
            <a:stCxn id="43" idx="3"/>
            <a:endCxn id="44" idx="1"/>
          </p:cNvCxnSpPr>
          <p:nvPr/>
        </p:nvCxnSpPr>
        <p:spPr>
          <a:xfrm>
            <a:off x="4980432" y="3032760"/>
            <a:ext cx="77448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C2589F9F-4FEB-44E8-8305-1F03307E2324}"/>
              </a:ext>
            </a:extLst>
          </p:cNvPr>
          <p:cNvCxnSpPr>
            <a:cxnSpLocks/>
            <a:stCxn id="39" idx="3"/>
            <a:endCxn id="41" idx="1"/>
          </p:cNvCxnSpPr>
          <p:nvPr/>
        </p:nvCxnSpPr>
        <p:spPr>
          <a:xfrm>
            <a:off x="4980432" y="4971288"/>
            <a:ext cx="77448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id="{FC35707E-D020-47FD-8826-327E5786AFD7}"/>
              </a:ext>
            </a:extLst>
          </p:cNvPr>
          <p:cNvCxnSpPr>
            <a:cxnSpLocks/>
            <a:endCxn id="46" idx="1"/>
          </p:cNvCxnSpPr>
          <p:nvPr/>
        </p:nvCxnSpPr>
        <p:spPr>
          <a:xfrm>
            <a:off x="8497824" y="3032760"/>
            <a:ext cx="524548" cy="982246"/>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037241D1-DC9A-40E4-88B3-72A3B0DF0F16}"/>
              </a:ext>
            </a:extLst>
          </p:cNvPr>
          <p:cNvCxnSpPr>
            <a:cxnSpLocks/>
            <a:endCxn id="46" idx="1"/>
          </p:cNvCxnSpPr>
          <p:nvPr/>
        </p:nvCxnSpPr>
        <p:spPr>
          <a:xfrm flipV="1">
            <a:off x="8497824" y="4015006"/>
            <a:ext cx="524548" cy="95628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id="{EECA8DC2-794B-445A-BE71-0053DB228BCB}"/>
              </a:ext>
            </a:extLst>
          </p:cNvPr>
          <p:cNvCxnSpPr>
            <a:cxnSpLocks/>
            <a:stCxn id="47" idx="2"/>
          </p:cNvCxnSpPr>
          <p:nvPr/>
        </p:nvCxnSpPr>
        <p:spPr>
          <a:xfrm>
            <a:off x="3404616" y="2286000"/>
            <a:ext cx="0" cy="3474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接箭头连接符 65">
            <a:extLst>
              <a:ext uri="{FF2B5EF4-FFF2-40B4-BE49-F238E27FC236}">
                <a16:creationId xmlns:a16="http://schemas.microsoft.com/office/drawing/2014/main" id="{13C7CD9E-8B32-4182-A8E4-28778743747A}"/>
              </a:ext>
            </a:extLst>
          </p:cNvPr>
          <p:cNvCxnSpPr>
            <a:cxnSpLocks/>
          </p:cNvCxnSpPr>
          <p:nvPr/>
        </p:nvCxnSpPr>
        <p:spPr>
          <a:xfrm flipV="1">
            <a:off x="4703065" y="2286000"/>
            <a:ext cx="1" cy="34747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17904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par>
                                <p:cTn id="14" presetID="22" presetClass="entr" presetSubtype="8" fill="hold" nodeType="with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wipe(left)">
                                      <p:cBhvr>
                                        <p:cTn id="16" dur="500"/>
                                        <p:tgtEl>
                                          <p:spTgt spid="49"/>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43"/>
                                        </p:tgtEl>
                                        <p:attrNameLst>
                                          <p:attrName>style.visibility</p:attrName>
                                        </p:attrNameLst>
                                      </p:cBhvr>
                                      <p:to>
                                        <p:strVal val="visible"/>
                                      </p:to>
                                    </p:set>
                                    <p:animEffect transition="in" filter="wipe(left)">
                                      <p:cBhvr>
                                        <p:cTn id="20" dur="500"/>
                                        <p:tgtEl>
                                          <p:spTgt spid="43"/>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animEffect transition="in" filter="wipe(left)">
                                      <p:cBhvr>
                                        <p:cTn id="23" dur="500"/>
                                        <p:tgtEl>
                                          <p:spTgt spid="3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wipe(left)">
                                      <p:cBhvr>
                                        <p:cTn id="28" dur="500"/>
                                        <p:tgtEl>
                                          <p:spTgt spid="50"/>
                                        </p:tgtEl>
                                      </p:cBhvr>
                                    </p:animEffect>
                                  </p:childTnLst>
                                </p:cTn>
                              </p:par>
                              <p:par>
                                <p:cTn id="29" presetID="22" presetClass="entr" presetSubtype="8" fill="hold" nodeType="with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wipe(left)">
                                      <p:cBhvr>
                                        <p:cTn id="31" dur="500"/>
                                        <p:tgtEl>
                                          <p:spTgt spid="54"/>
                                        </p:tgtEl>
                                      </p:cBhvr>
                                    </p:animEffect>
                                  </p:childTnLst>
                                </p:cTn>
                              </p:par>
                            </p:childTnLst>
                          </p:cTn>
                        </p:par>
                        <p:par>
                          <p:cTn id="32" fill="hold">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wipe(left)">
                                      <p:cBhvr>
                                        <p:cTn id="35" dur="500"/>
                                        <p:tgtEl>
                                          <p:spTgt spid="44"/>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wipe(left)">
                                      <p:cBhvr>
                                        <p:cTn id="38" dur="500"/>
                                        <p:tgtEl>
                                          <p:spTgt spid="4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63"/>
                                        </p:tgtEl>
                                        <p:attrNameLst>
                                          <p:attrName>style.visibility</p:attrName>
                                        </p:attrNameLst>
                                      </p:cBhvr>
                                      <p:to>
                                        <p:strVal val="visible"/>
                                      </p:to>
                                    </p:set>
                                    <p:animEffect transition="in" filter="wipe(left)">
                                      <p:cBhvr>
                                        <p:cTn id="43" dur="500"/>
                                        <p:tgtEl>
                                          <p:spTgt spid="63"/>
                                        </p:tgtEl>
                                      </p:cBhvr>
                                    </p:animEffect>
                                  </p:childTnLst>
                                </p:cTn>
                              </p:par>
                              <p:par>
                                <p:cTn id="44" presetID="22" presetClass="entr" presetSubtype="8" fill="hold" nodeType="withEffect">
                                  <p:stCondLst>
                                    <p:cond delay="0"/>
                                  </p:stCondLst>
                                  <p:childTnLst>
                                    <p:set>
                                      <p:cBhvr>
                                        <p:cTn id="45" dur="1" fill="hold">
                                          <p:stCondLst>
                                            <p:cond delay="0"/>
                                          </p:stCondLst>
                                        </p:cTn>
                                        <p:tgtEl>
                                          <p:spTgt spid="64"/>
                                        </p:tgtEl>
                                        <p:attrNameLst>
                                          <p:attrName>style.visibility</p:attrName>
                                        </p:attrNameLst>
                                      </p:cBhvr>
                                      <p:to>
                                        <p:strVal val="visible"/>
                                      </p:to>
                                    </p:set>
                                    <p:animEffect transition="in" filter="wipe(left)">
                                      <p:cBhvr>
                                        <p:cTn id="46" dur="500"/>
                                        <p:tgtEl>
                                          <p:spTgt spid="64"/>
                                        </p:tgtEl>
                                      </p:cBhvr>
                                    </p:animEffect>
                                  </p:childTnLst>
                                </p:cTn>
                              </p:par>
                            </p:childTnLst>
                          </p:cTn>
                        </p:par>
                        <p:par>
                          <p:cTn id="47" fill="hold">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wipe(left)">
                                      <p:cBhvr>
                                        <p:cTn id="50" dur="500"/>
                                        <p:tgtEl>
                                          <p:spTgt spid="4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47"/>
                                        </p:tgtEl>
                                        <p:attrNameLst>
                                          <p:attrName>style.visibility</p:attrName>
                                        </p:attrNameLst>
                                      </p:cBhvr>
                                      <p:to>
                                        <p:strVal val="visible"/>
                                      </p:to>
                                    </p:set>
                                    <p:animEffect transition="in" filter="wipe(up)">
                                      <p:cBhvr>
                                        <p:cTn id="55" dur="500"/>
                                        <p:tgtEl>
                                          <p:spTgt spid="47"/>
                                        </p:tgtEl>
                                      </p:cBhvr>
                                    </p:animEffect>
                                  </p:childTnLst>
                                </p:cTn>
                              </p:par>
                              <p:par>
                                <p:cTn id="56" presetID="22" presetClass="entr" presetSubtype="1" fill="hold" nodeType="withEffect">
                                  <p:stCondLst>
                                    <p:cond delay="0"/>
                                  </p:stCondLst>
                                  <p:childTnLst>
                                    <p:set>
                                      <p:cBhvr>
                                        <p:cTn id="57" dur="1" fill="hold">
                                          <p:stCondLst>
                                            <p:cond delay="0"/>
                                          </p:stCondLst>
                                        </p:cTn>
                                        <p:tgtEl>
                                          <p:spTgt spid="65"/>
                                        </p:tgtEl>
                                        <p:attrNameLst>
                                          <p:attrName>style.visibility</p:attrName>
                                        </p:attrNameLst>
                                      </p:cBhvr>
                                      <p:to>
                                        <p:strVal val="visible"/>
                                      </p:to>
                                    </p:set>
                                    <p:animEffect transition="in" filter="wipe(up)">
                                      <p:cBhvr>
                                        <p:cTn id="58" dur="500"/>
                                        <p:tgtEl>
                                          <p:spTgt spid="6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48"/>
                                        </p:tgtEl>
                                        <p:attrNameLst>
                                          <p:attrName>style.visibility</p:attrName>
                                        </p:attrNameLst>
                                      </p:cBhvr>
                                      <p:to>
                                        <p:strVal val="visible"/>
                                      </p:to>
                                    </p:set>
                                    <p:animEffect transition="in" filter="wipe(down)">
                                      <p:cBhvr>
                                        <p:cTn id="63" dur="500"/>
                                        <p:tgtEl>
                                          <p:spTgt spid="48"/>
                                        </p:tgtEl>
                                      </p:cBhvr>
                                    </p:animEffect>
                                  </p:childTnLst>
                                </p:cTn>
                              </p:par>
                              <p:par>
                                <p:cTn id="64" presetID="22" presetClass="entr" presetSubtype="4" fill="hold" nodeType="withEffect">
                                  <p:stCondLst>
                                    <p:cond delay="0"/>
                                  </p:stCondLst>
                                  <p:childTnLst>
                                    <p:set>
                                      <p:cBhvr>
                                        <p:cTn id="65" dur="1" fill="hold">
                                          <p:stCondLst>
                                            <p:cond delay="0"/>
                                          </p:stCondLst>
                                        </p:cTn>
                                        <p:tgtEl>
                                          <p:spTgt spid="66"/>
                                        </p:tgtEl>
                                        <p:attrNameLst>
                                          <p:attrName>style.visibility</p:attrName>
                                        </p:attrNameLst>
                                      </p:cBhvr>
                                      <p:to>
                                        <p:strVal val="visible"/>
                                      </p:to>
                                    </p:set>
                                    <p:animEffect transition="in" filter="wipe(down)">
                                      <p:cBhvr>
                                        <p:cTn id="66"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9" grpId="0" animBg="1"/>
      <p:bldP spid="41" grpId="0" animBg="1"/>
      <p:bldP spid="43" grpId="0" animBg="1"/>
      <p:bldP spid="44" grpId="0" animBg="1"/>
      <p:bldP spid="46" grpId="0" animBg="1"/>
      <p:bldP spid="47" grpId="0" animBg="1"/>
      <p:bldP spid="4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E8B5-F664-45DE-917D-0C6C7C5471A2}"/>
              </a:ext>
            </a:extLst>
          </p:cNvPr>
          <p:cNvSpPr>
            <a:spLocks noGrp="1"/>
          </p:cNvSpPr>
          <p:nvPr>
            <p:ph type="title"/>
          </p:nvPr>
        </p:nvSpPr>
        <p:spPr>
          <a:xfrm>
            <a:off x="554736" y="550257"/>
            <a:ext cx="11082528" cy="733813"/>
          </a:xfrm>
        </p:spPr>
        <p:txBody>
          <a:bodyPr>
            <a:normAutofit/>
          </a:bodyPr>
          <a:lstStyle/>
          <a:p>
            <a:r>
              <a:rPr lang="en-US" altLang="zh-CN" sz="4000" dirty="0">
                <a:solidFill>
                  <a:srgbClr val="646B5F"/>
                </a:solidFill>
                <a:latin typeface="Rockwell" panose="02060603020205020403" pitchFamily="18" charset="0"/>
                <a:cs typeface="Times New Roman" panose="02020603050405020304" pitchFamily="18" charset="0"/>
              </a:rPr>
              <a:t>Permission Matrix Basic Design</a:t>
            </a:r>
            <a:endParaRPr lang="zh-CN" altLang="en-US" sz="4000" dirty="0">
              <a:solidFill>
                <a:srgbClr val="646B5F"/>
              </a:solidFill>
              <a:latin typeface="Rockwell" panose="02060603020205020403"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65C9097-CADB-4548-9F95-C95E43B484B9}"/>
              </a:ext>
            </a:extLst>
          </p:cNvPr>
          <p:cNvSpPr>
            <a:spLocks noGrp="1"/>
          </p:cNvSpPr>
          <p:nvPr>
            <p:ph type="sldNum" sz="quarter" idx="12"/>
          </p:nvPr>
        </p:nvSpPr>
        <p:spPr/>
        <p:txBody>
          <a:bodyPr>
            <a:normAutofit/>
          </a:bodyPr>
          <a:lstStyle/>
          <a:p>
            <a:fld id="{1FF6B7B6-595F-408B-AA88-41FA1CB51C2E}" type="slidenum">
              <a:rPr lang="zh-CN" altLang="en-US" smtClean="0"/>
              <a:t>18</a:t>
            </a:fld>
            <a:endParaRPr lang="zh-CN" altLang="en-US"/>
          </a:p>
        </p:txBody>
      </p:sp>
      <p:sp>
        <p:nvSpPr>
          <p:cNvPr id="37" name="Rectangle: Rounded Corners 43">
            <a:extLst>
              <a:ext uri="{FF2B5EF4-FFF2-40B4-BE49-F238E27FC236}">
                <a16:creationId xmlns:a16="http://schemas.microsoft.com/office/drawing/2014/main" id="{8CE27999-7AC9-460C-99AC-B2A16BDC66CB}"/>
              </a:ext>
            </a:extLst>
          </p:cNvPr>
          <p:cNvSpPr/>
          <p:nvPr/>
        </p:nvSpPr>
        <p:spPr>
          <a:xfrm>
            <a:off x="231730" y="2962606"/>
            <a:ext cx="2200656" cy="798576"/>
          </a:xfrm>
          <a:prstGeom prst="round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Times New Roman" panose="02020603050405020304" pitchFamily="18" charset="0"/>
                <a:cs typeface="Times New Roman" panose="02020603050405020304" pitchFamily="18" charset="0"/>
              </a:rPr>
              <a:t>Virtual Address (VA)</a:t>
            </a:r>
            <a:endParaRPr lang="zh-CN" altLang="en-US" sz="2400" dirty="0">
              <a:latin typeface="Times New Roman" panose="02020603050405020304" pitchFamily="18" charset="0"/>
              <a:cs typeface="Times New Roman" panose="02020603050405020304" pitchFamily="18" charset="0"/>
            </a:endParaRPr>
          </a:p>
        </p:txBody>
      </p:sp>
      <p:sp>
        <p:nvSpPr>
          <p:cNvPr id="20" name="Rectangle: Rounded Corners 7">
            <a:extLst>
              <a:ext uri="{FF2B5EF4-FFF2-40B4-BE49-F238E27FC236}">
                <a16:creationId xmlns:a16="http://schemas.microsoft.com/office/drawing/2014/main" id="{E7D4122F-8758-4C4A-9862-C9FD1B72FECC}"/>
              </a:ext>
            </a:extLst>
          </p:cNvPr>
          <p:cNvSpPr/>
          <p:nvPr/>
        </p:nvSpPr>
        <p:spPr>
          <a:xfrm>
            <a:off x="3234890" y="2084731"/>
            <a:ext cx="6012741" cy="2554326"/>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Times New Roman" panose="02020603050405020304" pitchFamily="18" charset="0"/>
              <a:cs typeface="Times New Roman" panose="02020603050405020304" pitchFamily="18" charset="0"/>
            </a:endParaRPr>
          </a:p>
        </p:txBody>
      </p:sp>
      <p:sp>
        <p:nvSpPr>
          <p:cNvPr id="21" name="Content Placeholder 2">
            <a:extLst>
              <a:ext uri="{FF2B5EF4-FFF2-40B4-BE49-F238E27FC236}">
                <a16:creationId xmlns:a16="http://schemas.microsoft.com/office/drawing/2014/main" id="{DCF38D4E-4AE0-4B37-A8E4-EB2B9F0CEE0F}"/>
              </a:ext>
            </a:extLst>
          </p:cNvPr>
          <p:cNvSpPr txBox="1">
            <a:spLocks/>
          </p:cNvSpPr>
          <p:nvPr/>
        </p:nvSpPr>
        <p:spPr>
          <a:xfrm>
            <a:off x="4864108" y="2048648"/>
            <a:ext cx="2853428" cy="4164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solidFill>
                  <a:schemeClr val="accent5">
                    <a:lumMod val="75000"/>
                  </a:schemeClr>
                </a:solidFill>
                <a:latin typeface="Sitka Banner" panose="02000505000000020004" pitchFamily="2" charset="0"/>
                <a:cs typeface="Times New Roman" panose="02020603050405020304" pitchFamily="18" charset="0"/>
              </a:rPr>
              <a:t>Permission Matrix</a:t>
            </a:r>
          </a:p>
        </p:txBody>
      </p:sp>
      <p:sp>
        <p:nvSpPr>
          <p:cNvPr id="22" name="Rectangle: Rounded Corners 7">
            <a:extLst>
              <a:ext uri="{FF2B5EF4-FFF2-40B4-BE49-F238E27FC236}">
                <a16:creationId xmlns:a16="http://schemas.microsoft.com/office/drawing/2014/main" id="{3377023A-0F06-4006-A1A8-2554435CB11F}"/>
              </a:ext>
            </a:extLst>
          </p:cNvPr>
          <p:cNvSpPr/>
          <p:nvPr/>
        </p:nvSpPr>
        <p:spPr>
          <a:xfrm>
            <a:off x="3535307" y="2721698"/>
            <a:ext cx="1615813"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Times New Roman" panose="02020603050405020304" pitchFamily="18" charset="0"/>
                <a:cs typeface="Times New Roman" panose="02020603050405020304" pitchFamily="18" charset="0"/>
              </a:rPr>
              <a:t>VA Start</a:t>
            </a:r>
          </a:p>
        </p:txBody>
      </p:sp>
      <p:sp>
        <p:nvSpPr>
          <p:cNvPr id="24" name="Rectangle: Rounded Corners 7">
            <a:extLst>
              <a:ext uri="{FF2B5EF4-FFF2-40B4-BE49-F238E27FC236}">
                <a16:creationId xmlns:a16="http://schemas.microsoft.com/office/drawing/2014/main" id="{499B25E2-3303-419B-BB2E-6DA57D8B4A0C}"/>
              </a:ext>
            </a:extLst>
          </p:cNvPr>
          <p:cNvSpPr/>
          <p:nvPr/>
        </p:nvSpPr>
        <p:spPr>
          <a:xfrm>
            <a:off x="5151120" y="2721696"/>
            <a:ext cx="1615813"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Times New Roman" panose="02020603050405020304" pitchFamily="18" charset="0"/>
                <a:cs typeface="Times New Roman" panose="02020603050405020304" pitchFamily="18" charset="0"/>
              </a:rPr>
              <a:t>VA End</a:t>
            </a:r>
          </a:p>
        </p:txBody>
      </p:sp>
      <p:sp>
        <p:nvSpPr>
          <p:cNvPr id="27" name="Rectangle: Rounded Corners 7">
            <a:extLst>
              <a:ext uri="{FF2B5EF4-FFF2-40B4-BE49-F238E27FC236}">
                <a16:creationId xmlns:a16="http://schemas.microsoft.com/office/drawing/2014/main" id="{204C99B1-83A2-4DFE-9DC1-FDC13D5B9E8F}"/>
              </a:ext>
            </a:extLst>
          </p:cNvPr>
          <p:cNvSpPr/>
          <p:nvPr/>
        </p:nvSpPr>
        <p:spPr>
          <a:xfrm>
            <a:off x="7247771" y="2721696"/>
            <a:ext cx="1853557"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Times New Roman" panose="02020603050405020304" pitchFamily="18" charset="0"/>
                <a:cs typeface="Times New Roman" panose="02020603050405020304" pitchFamily="18" charset="0"/>
              </a:rPr>
              <a:t>Permission</a:t>
            </a:r>
          </a:p>
        </p:txBody>
      </p:sp>
      <p:cxnSp>
        <p:nvCxnSpPr>
          <p:cNvPr id="28" name="直接箭头连接符 27">
            <a:extLst>
              <a:ext uri="{FF2B5EF4-FFF2-40B4-BE49-F238E27FC236}">
                <a16:creationId xmlns:a16="http://schemas.microsoft.com/office/drawing/2014/main" id="{F9ABBD1A-72AD-4234-9ADA-36A0B3BE6EA9}"/>
              </a:ext>
            </a:extLst>
          </p:cNvPr>
          <p:cNvCxnSpPr>
            <a:cxnSpLocks/>
            <a:endCxn id="27" idx="1"/>
          </p:cNvCxnSpPr>
          <p:nvPr/>
        </p:nvCxnSpPr>
        <p:spPr>
          <a:xfrm flipV="1">
            <a:off x="6735788" y="2920799"/>
            <a:ext cx="511983" cy="22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Rounded Corners 7">
            <a:extLst>
              <a:ext uri="{FF2B5EF4-FFF2-40B4-BE49-F238E27FC236}">
                <a16:creationId xmlns:a16="http://schemas.microsoft.com/office/drawing/2014/main" id="{5E3D60C6-D0D7-40A9-8D09-98E7432FF0A9}"/>
              </a:ext>
            </a:extLst>
          </p:cNvPr>
          <p:cNvSpPr/>
          <p:nvPr/>
        </p:nvSpPr>
        <p:spPr>
          <a:xfrm>
            <a:off x="3535307" y="3142123"/>
            <a:ext cx="1615813"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Times New Roman" panose="02020603050405020304" pitchFamily="18" charset="0"/>
                <a:cs typeface="Times New Roman" panose="02020603050405020304" pitchFamily="18" charset="0"/>
              </a:rPr>
              <a:t>VA Start</a:t>
            </a:r>
          </a:p>
        </p:txBody>
      </p:sp>
      <p:sp>
        <p:nvSpPr>
          <p:cNvPr id="31" name="Rectangle: Rounded Corners 7">
            <a:extLst>
              <a:ext uri="{FF2B5EF4-FFF2-40B4-BE49-F238E27FC236}">
                <a16:creationId xmlns:a16="http://schemas.microsoft.com/office/drawing/2014/main" id="{B3CE4021-3467-48ED-B5E5-A342F4777108}"/>
              </a:ext>
            </a:extLst>
          </p:cNvPr>
          <p:cNvSpPr/>
          <p:nvPr/>
        </p:nvSpPr>
        <p:spPr>
          <a:xfrm>
            <a:off x="5151120" y="3142121"/>
            <a:ext cx="1615813"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Times New Roman" panose="02020603050405020304" pitchFamily="18" charset="0"/>
                <a:cs typeface="Times New Roman" panose="02020603050405020304" pitchFamily="18" charset="0"/>
              </a:rPr>
              <a:t>VA End</a:t>
            </a:r>
          </a:p>
        </p:txBody>
      </p:sp>
      <p:sp>
        <p:nvSpPr>
          <p:cNvPr id="32" name="Rectangle: Rounded Corners 7">
            <a:extLst>
              <a:ext uri="{FF2B5EF4-FFF2-40B4-BE49-F238E27FC236}">
                <a16:creationId xmlns:a16="http://schemas.microsoft.com/office/drawing/2014/main" id="{4E291FAA-2ABC-417D-B0D3-DC0737252804}"/>
              </a:ext>
            </a:extLst>
          </p:cNvPr>
          <p:cNvSpPr/>
          <p:nvPr/>
        </p:nvSpPr>
        <p:spPr>
          <a:xfrm>
            <a:off x="7247771" y="3142121"/>
            <a:ext cx="1853557"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Times New Roman" panose="02020603050405020304" pitchFamily="18" charset="0"/>
                <a:cs typeface="Times New Roman" panose="02020603050405020304" pitchFamily="18" charset="0"/>
              </a:rPr>
              <a:t>Permission</a:t>
            </a:r>
          </a:p>
        </p:txBody>
      </p:sp>
      <p:cxnSp>
        <p:nvCxnSpPr>
          <p:cNvPr id="33" name="直接箭头连接符 32">
            <a:extLst>
              <a:ext uri="{FF2B5EF4-FFF2-40B4-BE49-F238E27FC236}">
                <a16:creationId xmlns:a16="http://schemas.microsoft.com/office/drawing/2014/main" id="{4EC7D0A1-A3BA-4DBA-8C5C-B157CCAEF41B}"/>
              </a:ext>
            </a:extLst>
          </p:cNvPr>
          <p:cNvCxnSpPr>
            <a:cxnSpLocks/>
            <a:endCxn id="32" idx="1"/>
          </p:cNvCxnSpPr>
          <p:nvPr/>
        </p:nvCxnSpPr>
        <p:spPr>
          <a:xfrm flipV="1">
            <a:off x="6735788" y="3341224"/>
            <a:ext cx="511983" cy="22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Rounded Corners 7">
            <a:extLst>
              <a:ext uri="{FF2B5EF4-FFF2-40B4-BE49-F238E27FC236}">
                <a16:creationId xmlns:a16="http://schemas.microsoft.com/office/drawing/2014/main" id="{7C0B9728-AA24-4605-B645-296C782195CF}"/>
              </a:ext>
            </a:extLst>
          </p:cNvPr>
          <p:cNvSpPr/>
          <p:nvPr/>
        </p:nvSpPr>
        <p:spPr>
          <a:xfrm>
            <a:off x="3535307" y="3549153"/>
            <a:ext cx="1615813"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Times New Roman" panose="02020603050405020304" pitchFamily="18" charset="0"/>
                <a:cs typeface="Times New Roman" panose="02020603050405020304" pitchFamily="18" charset="0"/>
              </a:rPr>
              <a:t>VA Start</a:t>
            </a:r>
          </a:p>
        </p:txBody>
      </p:sp>
      <p:sp>
        <p:nvSpPr>
          <p:cNvPr id="35" name="Rectangle: Rounded Corners 7">
            <a:extLst>
              <a:ext uri="{FF2B5EF4-FFF2-40B4-BE49-F238E27FC236}">
                <a16:creationId xmlns:a16="http://schemas.microsoft.com/office/drawing/2014/main" id="{EDBDC7AD-A7E9-4B65-9217-278EA5584396}"/>
              </a:ext>
            </a:extLst>
          </p:cNvPr>
          <p:cNvSpPr/>
          <p:nvPr/>
        </p:nvSpPr>
        <p:spPr>
          <a:xfrm>
            <a:off x="5151120" y="3549151"/>
            <a:ext cx="1615813"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Times New Roman" panose="02020603050405020304" pitchFamily="18" charset="0"/>
                <a:cs typeface="Times New Roman" panose="02020603050405020304" pitchFamily="18" charset="0"/>
              </a:rPr>
              <a:t>VA End</a:t>
            </a:r>
          </a:p>
        </p:txBody>
      </p:sp>
      <p:sp>
        <p:nvSpPr>
          <p:cNvPr id="36" name="Rectangle: Rounded Corners 7">
            <a:extLst>
              <a:ext uri="{FF2B5EF4-FFF2-40B4-BE49-F238E27FC236}">
                <a16:creationId xmlns:a16="http://schemas.microsoft.com/office/drawing/2014/main" id="{80CF5763-B92B-4B98-A4C4-5B551F3B67CC}"/>
              </a:ext>
            </a:extLst>
          </p:cNvPr>
          <p:cNvSpPr/>
          <p:nvPr/>
        </p:nvSpPr>
        <p:spPr>
          <a:xfrm>
            <a:off x="7247771" y="3549151"/>
            <a:ext cx="1853557"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Times New Roman" panose="02020603050405020304" pitchFamily="18" charset="0"/>
                <a:cs typeface="Times New Roman" panose="02020603050405020304" pitchFamily="18" charset="0"/>
              </a:rPr>
              <a:t>Permission</a:t>
            </a:r>
          </a:p>
        </p:txBody>
      </p:sp>
      <p:cxnSp>
        <p:nvCxnSpPr>
          <p:cNvPr id="38" name="直接箭头连接符 37">
            <a:extLst>
              <a:ext uri="{FF2B5EF4-FFF2-40B4-BE49-F238E27FC236}">
                <a16:creationId xmlns:a16="http://schemas.microsoft.com/office/drawing/2014/main" id="{D80E4359-3683-4033-B777-E2FFA6C5B31E}"/>
              </a:ext>
            </a:extLst>
          </p:cNvPr>
          <p:cNvCxnSpPr>
            <a:cxnSpLocks/>
            <a:endCxn id="36" idx="1"/>
          </p:cNvCxnSpPr>
          <p:nvPr/>
        </p:nvCxnSpPr>
        <p:spPr>
          <a:xfrm flipV="1">
            <a:off x="6735788" y="3748254"/>
            <a:ext cx="511983" cy="22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44">
            <a:extLst>
              <a:ext uri="{FF2B5EF4-FFF2-40B4-BE49-F238E27FC236}">
                <a16:creationId xmlns:a16="http://schemas.microsoft.com/office/drawing/2014/main" id="{31B5D834-C690-4E31-8E86-E692EB56A8A4}"/>
              </a:ext>
            </a:extLst>
          </p:cNvPr>
          <p:cNvSpPr txBox="1"/>
          <p:nvPr/>
        </p:nvSpPr>
        <p:spPr>
          <a:xfrm>
            <a:off x="6147059" y="4085147"/>
            <a:ext cx="461665" cy="255839"/>
          </a:xfrm>
          <a:prstGeom prst="rect">
            <a:avLst/>
          </a:prstGeom>
          <a:noFill/>
          <a:ln>
            <a:noFill/>
          </a:ln>
        </p:spPr>
        <p:txBody>
          <a:bodyPr vert="eaVert" wrap="none" rtlCol="0">
            <a:spAutoFit/>
          </a:bodyPr>
          <a:lstStyle/>
          <a:p>
            <a:r>
              <a:rPr lang="en-US" altLang="zh-CN" b="1" dirty="0">
                <a:solidFill>
                  <a:schemeClr val="accent5">
                    <a:lumMod val="75000"/>
                  </a:schemeClr>
                </a:solidFill>
              </a:rPr>
              <a:t>…</a:t>
            </a:r>
            <a:endParaRPr lang="zh-CN" altLang="en-US" b="1" dirty="0">
              <a:solidFill>
                <a:schemeClr val="accent5">
                  <a:lumMod val="75000"/>
                </a:schemeClr>
              </a:solidFill>
            </a:endParaRPr>
          </a:p>
        </p:txBody>
      </p:sp>
      <p:cxnSp>
        <p:nvCxnSpPr>
          <p:cNvPr id="53" name="直接箭头连接符 52">
            <a:extLst>
              <a:ext uri="{FF2B5EF4-FFF2-40B4-BE49-F238E27FC236}">
                <a16:creationId xmlns:a16="http://schemas.microsoft.com/office/drawing/2014/main" id="{2CA77E37-EEC2-463B-832C-D8058F23553E}"/>
              </a:ext>
            </a:extLst>
          </p:cNvPr>
          <p:cNvCxnSpPr>
            <a:cxnSpLocks/>
            <a:stCxn id="37" idx="3"/>
            <a:endCxn id="22" idx="1"/>
          </p:cNvCxnSpPr>
          <p:nvPr/>
        </p:nvCxnSpPr>
        <p:spPr>
          <a:xfrm flipV="1">
            <a:off x="2432386" y="2920801"/>
            <a:ext cx="1102921" cy="4410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5248CEA7-A797-4C8A-A1BB-743922A7C5B2}"/>
              </a:ext>
            </a:extLst>
          </p:cNvPr>
          <p:cNvCxnSpPr>
            <a:cxnSpLocks/>
            <a:stCxn id="37" idx="3"/>
            <a:endCxn id="30" idx="1"/>
          </p:cNvCxnSpPr>
          <p:nvPr/>
        </p:nvCxnSpPr>
        <p:spPr>
          <a:xfrm flipV="1">
            <a:off x="2432386" y="3341226"/>
            <a:ext cx="1102921" cy="206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E94A8145-C7C2-4857-AC4A-D2BB3E60C51E}"/>
              </a:ext>
            </a:extLst>
          </p:cNvPr>
          <p:cNvCxnSpPr>
            <a:cxnSpLocks/>
            <a:stCxn id="37" idx="3"/>
            <a:endCxn id="34" idx="1"/>
          </p:cNvCxnSpPr>
          <p:nvPr/>
        </p:nvCxnSpPr>
        <p:spPr>
          <a:xfrm>
            <a:off x="2432386" y="3361894"/>
            <a:ext cx="1102921" cy="3863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0D74FBE8-299C-48BF-ACE0-9D3BD723289D}"/>
              </a:ext>
            </a:extLst>
          </p:cNvPr>
          <p:cNvCxnSpPr>
            <a:cxnSpLocks/>
            <a:stCxn id="37" idx="3"/>
          </p:cNvCxnSpPr>
          <p:nvPr/>
        </p:nvCxnSpPr>
        <p:spPr>
          <a:xfrm>
            <a:off x="2432386" y="3361894"/>
            <a:ext cx="1102921" cy="8197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Rounded Corners 43">
            <a:extLst>
              <a:ext uri="{FF2B5EF4-FFF2-40B4-BE49-F238E27FC236}">
                <a16:creationId xmlns:a16="http://schemas.microsoft.com/office/drawing/2014/main" id="{93FC96D1-30AC-4305-9611-8184A07F9F13}"/>
              </a:ext>
            </a:extLst>
          </p:cNvPr>
          <p:cNvSpPr/>
          <p:nvPr/>
        </p:nvSpPr>
        <p:spPr>
          <a:xfrm>
            <a:off x="4256188" y="4968931"/>
            <a:ext cx="4069267" cy="528772"/>
          </a:xfrm>
          <a:prstGeom prst="roundRect">
            <a:avLst/>
          </a:prstGeom>
          <a:solidFill>
            <a:srgbClr val="C0504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High Overhead in Critical Path!</a:t>
            </a:r>
            <a:endParaRPr lang="zh-CN" altLang="en-US" sz="2400" dirty="0"/>
          </a:p>
        </p:txBody>
      </p:sp>
    </p:spTree>
    <p:extLst>
      <p:ext uri="{BB962C8B-B14F-4D97-AF65-F5344CB8AC3E}">
        <p14:creationId xmlns:p14="http://schemas.microsoft.com/office/powerpoint/2010/main" val="38464601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 calcmode="lin" valueType="num">
                                      <p:cBhvr additive="base">
                                        <p:cTn id="7" dur="500" fill="hold"/>
                                        <p:tgtEl>
                                          <p:spTgt spid="37"/>
                                        </p:tgtEl>
                                        <p:attrNameLst>
                                          <p:attrName>ppt_x</p:attrName>
                                        </p:attrNameLst>
                                      </p:cBhvr>
                                      <p:tavLst>
                                        <p:tav tm="0">
                                          <p:val>
                                            <p:strVal val="#ppt_x"/>
                                          </p:val>
                                        </p:tav>
                                        <p:tav tm="100000">
                                          <p:val>
                                            <p:strVal val="#ppt_x"/>
                                          </p:val>
                                        </p:tav>
                                      </p:tavLst>
                                    </p:anim>
                                    <p:anim calcmode="lin" valueType="num">
                                      <p:cBhvr additive="base">
                                        <p:cTn id="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wipe(left)">
                                      <p:cBhvr>
                                        <p:cTn id="24" dur="500"/>
                                        <p:tgtEl>
                                          <p:spTgt spid="2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wipe(left)">
                                      <p:cBhvr>
                                        <p:cTn id="29" dur="500"/>
                                        <p:tgtEl>
                                          <p:spTgt spid="2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wipe(left)">
                                      <p:cBhvr>
                                        <p:cTn id="34" dur="500"/>
                                        <p:tgtEl>
                                          <p:spTgt spid="2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left)">
                                      <p:cBhvr>
                                        <p:cTn id="39" dur="500"/>
                                        <p:tgtEl>
                                          <p:spTgt spid="30"/>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left)">
                                      <p:cBhvr>
                                        <p:cTn id="42" dur="500"/>
                                        <p:tgtEl>
                                          <p:spTgt spid="31"/>
                                        </p:tgtEl>
                                      </p:cBhvr>
                                    </p:animEffect>
                                  </p:childTnLst>
                                </p:cTn>
                              </p:par>
                              <p:par>
                                <p:cTn id="43" presetID="22" presetClass="entr" presetSubtype="8" fill="hold" nodeType="withEffect">
                                  <p:stCondLst>
                                    <p:cond delay="0"/>
                                  </p:stCondLst>
                                  <p:childTnLst>
                                    <p:set>
                                      <p:cBhvr>
                                        <p:cTn id="44" dur="1" fill="hold">
                                          <p:stCondLst>
                                            <p:cond delay="0"/>
                                          </p:stCondLst>
                                        </p:cTn>
                                        <p:tgtEl>
                                          <p:spTgt spid="33"/>
                                        </p:tgtEl>
                                        <p:attrNameLst>
                                          <p:attrName>style.visibility</p:attrName>
                                        </p:attrNameLst>
                                      </p:cBhvr>
                                      <p:to>
                                        <p:strVal val="visible"/>
                                      </p:to>
                                    </p:set>
                                    <p:animEffect transition="in" filter="wipe(left)">
                                      <p:cBhvr>
                                        <p:cTn id="45" dur="500"/>
                                        <p:tgtEl>
                                          <p:spTgt spid="33"/>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wipe(left)">
                                      <p:cBhvr>
                                        <p:cTn id="48" dur="500"/>
                                        <p:tgtEl>
                                          <p:spTgt spid="3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34"/>
                                        </p:tgtEl>
                                        <p:attrNameLst>
                                          <p:attrName>style.visibility</p:attrName>
                                        </p:attrNameLst>
                                      </p:cBhvr>
                                      <p:to>
                                        <p:strVal val="visible"/>
                                      </p:to>
                                    </p:set>
                                    <p:animEffect transition="in" filter="wipe(left)">
                                      <p:cBhvr>
                                        <p:cTn id="53" dur="500"/>
                                        <p:tgtEl>
                                          <p:spTgt spid="34"/>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35"/>
                                        </p:tgtEl>
                                        <p:attrNameLst>
                                          <p:attrName>style.visibility</p:attrName>
                                        </p:attrNameLst>
                                      </p:cBhvr>
                                      <p:to>
                                        <p:strVal val="visible"/>
                                      </p:to>
                                    </p:set>
                                    <p:animEffect transition="in" filter="wipe(left)">
                                      <p:cBhvr>
                                        <p:cTn id="56" dur="500"/>
                                        <p:tgtEl>
                                          <p:spTgt spid="35"/>
                                        </p:tgtEl>
                                      </p:cBhvr>
                                    </p:animEffect>
                                  </p:childTnLst>
                                </p:cTn>
                              </p:par>
                              <p:par>
                                <p:cTn id="57" presetID="22" presetClass="entr" presetSubtype="8" fill="hold" nodeType="with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wipe(left)">
                                      <p:cBhvr>
                                        <p:cTn id="59" dur="500"/>
                                        <p:tgtEl>
                                          <p:spTgt spid="38"/>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wipe(left)">
                                      <p:cBhvr>
                                        <p:cTn id="62" dur="500"/>
                                        <p:tgtEl>
                                          <p:spTgt spid="3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52"/>
                                        </p:tgtEl>
                                        <p:attrNameLst>
                                          <p:attrName>style.visibility</p:attrName>
                                        </p:attrNameLst>
                                      </p:cBhvr>
                                      <p:to>
                                        <p:strVal val="visible"/>
                                      </p:to>
                                    </p:set>
                                    <p:animEffect transition="in" filter="wipe(up)">
                                      <p:cBhvr>
                                        <p:cTn id="67" dur="500"/>
                                        <p:tgtEl>
                                          <p:spTgt spid="5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wipe(left)">
                                      <p:cBhvr>
                                        <p:cTn id="72" dur="500"/>
                                        <p:tgtEl>
                                          <p:spTgt spid="53"/>
                                        </p:tgtEl>
                                      </p:cBhvr>
                                    </p:animEffect>
                                  </p:childTnLst>
                                </p:cTn>
                              </p:par>
                            </p:childTnLst>
                          </p:cTn>
                        </p:par>
                        <p:par>
                          <p:cTn id="73" fill="hold">
                            <p:stCondLst>
                              <p:cond delay="500"/>
                            </p:stCondLst>
                            <p:childTnLst>
                              <p:par>
                                <p:cTn id="74" presetID="22" presetClass="entr" presetSubtype="8" fill="hold" nodeType="afterEffect">
                                  <p:stCondLst>
                                    <p:cond delay="0"/>
                                  </p:stCondLst>
                                  <p:childTnLst>
                                    <p:set>
                                      <p:cBhvr>
                                        <p:cTn id="75" dur="1" fill="hold">
                                          <p:stCondLst>
                                            <p:cond delay="0"/>
                                          </p:stCondLst>
                                        </p:cTn>
                                        <p:tgtEl>
                                          <p:spTgt spid="55"/>
                                        </p:tgtEl>
                                        <p:attrNameLst>
                                          <p:attrName>style.visibility</p:attrName>
                                        </p:attrNameLst>
                                      </p:cBhvr>
                                      <p:to>
                                        <p:strVal val="visible"/>
                                      </p:to>
                                    </p:set>
                                    <p:animEffect transition="in" filter="wipe(left)">
                                      <p:cBhvr>
                                        <p:cTn id="76" dur="500"/>
                                        <p:tgtEl>
                                          <p:spTgt spid="55"/>
                                        </p:tgtEl>
                                      </p:cBhvr>
                                    </p:animEffect>
                                  </p:childTnLst>
                                </p:cTn>
                              </p:par>
                            </p:childTnLst>
                          </p:cTn>
                        </p:par>
                        <p:par>
                          <p:cTn id="77" fill="hold">
                            <p:stCondLst>
                              <p:cond delay="1000"/>
                            </p:stCondLst>
                            <p:childTnLst>
                              <p:par>
                                <p:cTn id="78" presetID="22" presetClass="entr" presetSubtype="8" fill="hold" nodeType="afterEffect">
                                  <p:stCondLst>
                                    <p:cond delay="0"/>
                                  </p:stCondLst>
                                  <p:childTnLst>
                                    <p:set>
                                      <p:cBhvr>
                                        <p:cTn id="79" dur="1" fill="hold">
                                          <p:stCondLst>
                                            <p:cond delay="0"/>
                                          </p:stCondLst>
                                        </p:cTn>
                                        <p:tgtEl>
                                          <p:spTgt spid="56"/>
                                        </p:tgtEl>
                                        <p:attrNameLst>
                                          <p:attrName>style.visibility</p:attrName>
                                        </p:attrNameLst>
                                      </p:cBhvr>
                                      <p:to>
                                        <p:strVal val="visible"/>
                                      </p:to>
                                    </p:set>
                                    <p:animEffect transition="in" filter="wipe(left)">
                                      <p:cBhvr>
                                        <p:cTn id="80" dur="500"/>
                                        <p:tgtEl>
                                          <p:spTgt spid="56"/>
                                        </p:tgtEl>
                                      </p:cBhvr>
                                    </p:animEffect>
                                  </p:childTnLst>
                                </p:cTn>
                              </p:par>
                            </p:childTnLst>
                          </p:cTn>
                        </p:par>
                        <p:par>
                          <p:cTn id="81" fill="hold">
                            <p:stCondLst>
                              <p:cond delay="1500"/>
                            </p:stCondLst>
                            <p:childTnLst>
                              <p:par>
                                <p:cTn id="82" presetID="22" presetClass="entr" presetSubtype="8" fill="hold" nodeType="afterEffect">
                                  <p:stCondLst>
                                    <p:cond delay="0"/>
                                  </p:stCondLst>
                                  <p:childTnLst>
                                    <p:set>
                                      <p:cBhvr>
                                        <p:cTn id="83" dur="1" fill="hold">
                                          <p:stCondLst>
                                            <p:cond delay="0"/>
                                          </p:stCondLst>
                                        </p:cTn>
                                        <p:tgtEl>
                                          <p:spTgt spid="57"/>
                                        </p:tgtEl>
                                        <p:attrNameLst>
                                          <p:attrName>style.visibility</p:attrName>
                                        </p:attrNameLst>
                                      </p:cBhvr>
                                      <p:to>
                                        <p:strVal val="visible"/>
                                      </p:to>
                                    </p:set>
                                    <p:animEffect transition="in" filter="wipe(left)">
                                      <p:cBhvr>
                                        <p:cTn id="84" dur="500"/>
                                        <p:tgtEl>
                                          <p:spTgt spid="57"/>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grpId="0" nodeType="clickEffect">
                                  <p:stCondLst>
                                    <p:cond delay="0"/>
                                  </p:stCondLst>
                                  <p:childTnLst>
                                    <p:set>
                                      <p:cBhvr>
                                        <p:cTn id="88" dur="1" fill="hold">
                                          <p:stCondLst>
                                            <p:cond delay="0"/>
                                          </p:stCondLst>
                                        </p:cTn>
                                        <p:tgtEl>
                                          <p:spTgt spid="58"/>
                                        </p:tgtEl>
                                        <p:attrNameLst>
                                          <p:attrName>style.visibility</p:attrName>
                                        </p:attrNameLst>
                                      </p:cBhvr>
                                      <p:to>
                                        <p:strVal val="visible"/>
                                      </p:to>
                                    </p:set>
                                    <p:animEffect transition="in" filter="wipe(down)">
                                      <p:cBhvr>
                                        <p:cTn id="8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20" grpId="0" animBg="1"/>
      <p:bldP spid="21" grpId="0"/>
      <p:bldP spid="22" grpId="0" animBg="1"/>
      <p:bldP spid="24" grpId="0" animBg="1"/>
      <p:bldP spid="27" grpId="0" animBg="1"/>
      <p:bldP spid="30" grpId="0" animBg="1"/>
      <p:bldP spid="31" grpId="0" animBg="1"/>
      <p:bldP spid="32" grpId="0" animBg="1"/>
      <p:bldP spid="34" grpId="0" animBg="1"/>
      <p:bldP spid="35" grpId="0" animBg="1"/>
      <p:bldP spid="36" grpId="0" animBg="1"/>
      <p:bldP spid="52" grpId="0"/>
      <p:bldP spid="5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E8B5-F664-45DE-917D-0C6C7C5471A2}"/>
              </a:ext>
            </a:extLst>
          </p:cNvPr>
          <p:cNvSpPr>
            <a:spLocks noGrp="1"/>
          </p:cNvSpPr>
          <p:nvPr>
            <p:ph type="title"/>
          </p:nvPr>
        </p:nvSpPr>
        <p:spPr>
          <a:xfrm>
            <a:off x="554736" y="550257"/>
            <a:ext cx="11082528" cy="733813"/>
          </a:xfrm>
        </p:spPr>
        <p:txBody>
          <a:bodyPr>
            <a:normAutofit/>
          </a:bodyPr>
          <a:lstStyle/>
          <a:p>
            <a:r>
              <a:rPr lang="en-US" altLang="zh-CN" sz="4000" dirty="0">
                <a:solidFill>
                  <a:srgbClr val="646B5F"/>
                </a:solidFill>
                <a:latin typeface="Rockwell" panose="02060603020205020403" pitchFamily="18" charset="0"/>
                <a:cs typeface="Times New Roman" panose="02020603050405020304" pitchFamily="18" charset="0"/>
              </a:rPr>
              <a:t>Virtual Address Tag in Permission Matrix</a:t>
            </a:r>
            <a:endParaRPr lang="zh-CN" altLang="en-US" sz="4000" dirty="0">
              <a:solidFill>
                <a:srgbClr val="646B5F"/>
              </a:solidFill>
              <a:latin typeface="Rockwell" panose="02060603020205020403"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65C9097-CADB-4548-9F95-C95E43B484B9}"/>
              </a:ext>
            </a:extLst>
          </p:cNvPr>
          <p:cNvSpPr>
            <a:spLocks noGrp="1"/>
          </p:cNvSpPr>
          <p:nvPr>
            <p:ph type="sldNum" sz="quarter" idx="12"/>
          </p:nvPr>
        </p:nvSpPr>
        <p:spPr/>
        <p:txBody>
          <a:bodyPr>
            <a:normAutofit/>
          </a:bodyPr>
          <a:lstStyle/>
          <a:p>
            <a:fld id="{1FF6B7B6-595F-408B-AA88-41FA1CB51C2E}" type="slidenum">
              <a:rPr lang="zh-CN" altLang="en-US" smtClean="0"/>
              <a:t>19</a:t>
            </a:fld>
            <a:endParaRPr lang="zh-CN" altLang="en-US"/>
          </a:p>
        </p:txBody>
      </p:sp>
      <p:sp>
        <p:nvSpPr>
          <p:cNvPr id="22" name="Rectangle: Rounded Corners 7">
            <a:extLst>
              <a:ext uri="{FF2B5EF4-FFF2-40B4-BE49-F238E27FC236}">
                <a16:creationId xmlns:a16="http://schemas.microsoft.com/office/drawing/2014/main" id="{B0374E8D-47F3-415B-8CAE-AAD53CC218D4}"/>
              </a:ext>
            </a:extLst>
          </p:cNvPr>
          <p:cNvSpPr/>
          <p:nvPr/>
        </p:nvSpPr>
        <p:spPr>
          <a:xfrm>
            <a:off x="8473441" y="3375883"/>
            <a:ext cx="1042868" cy="878758"/>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b="100000"/>
            </a:path>
            <a:tileRect t="-100000" r="-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Data</a:t>
            </a:r>
            <a:endParaRPr lang="zh-CN" altLang="en-US" sz="2800" dirty="0">
              <a:latin typeface="Times New Roman" panose="02020603050405020304" pitchFamily="18"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BB723A3C-1BC7-46A0-B1AF-9AE208B8EC03}"/>
              </a:ext>
            </a:extLst>
          </p:cNvPr>
          <p:cNvCxnSpPr>
            <a:cxnSpLocks/>
          </p:cNvCxnSpPr>
          <p:nvPr/>
        </p:nvCxnSpPr>
        <p:spPr>
          <a:xfrm>
            <a:off x="5362115" y="2198657"/>
            <a:ext cx="0" cy="37998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400816DD-73E1-483A-BC52-C7D66947971D}"/>
              </a:ext>
            </a:extLst>
          </p:cNvPr>
          <p:cNvCxnSpPr>
            <a:cxnSpLocks/>
          </p:cNvCxnSpPr>
          <p:nvPr/>
        </p:nvCxnSpPr>
        <p:spPr>
          <a:xfrm>
            <a:off x="9643745" y="2266688"/>
            <a:ext cx="0" cy="3731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Content Placeholder 2">
            <a:extLst>
              <a:ext uri="{FF2B5EF4-FFF2-40B4-BE49-F238E27FC236}">
                <a16:creationId xmlns:a16="http://schemas.microsoft.com/office/drawing/2014/main" id="{E9ACC87D-30A2-403E-8ABF-24E1AE241B59}"/>
              </a:ext>
            </a:extLst>
          </p:cNvPr>
          <p:cNvSpPr txBox="1">
            <a:spLocks/>
          </p:cNvSpPr>
          <p:nvPr/>
        </p:nvSpPr>
        <p:spPr>
          <a:xfrm>
            <a:off x="6431250" y="1798282"/>
            <a:ext cx="2686558" cy="3651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6">
                    <a:lumMod val="75000"/>
                  </a:schemeClr>
                </a:solidFill>
                <a:latin typeface="Sitka Banner" panose="02000505000000020004" pitchFamily="2" charset="0"/>
                <a:cs typeface="Times New Roman" panose="02020603050405020304" pitchFamily="18" charset="0"/>
              </a:rPr>
              <a:t>Physical Address Space</a:t>
            </a:r>
            <a:endParaRPr lang="zh-CN" altLang="en-US" sz="2000" dirty="0">
              <a:solidFill>
                <a:schemeClr val="accent6">
                  <a:lumMod val="75000"/>
                </a:schemeClr>
              </a:solidFill>
              <a:latin typeface="Sitka Banner" panose="02000505000000020004" pitchFamily="2" charset="0"/>
              <a:cs typeface="Times New Roman" panose="02020603050405020304" pitchFamily="18" charset="0"/>
            </a:endParaRPr>
          </a:p>
        </p:txBody>
      </p:sp>
      <p:sp>
        <p:nvSpPr>
          <p:cNvPr id="30" name="Content Placeholder 2">
            <a:extLst>
              <a:ext uri="{FF2B5EF4-FFF2-40B4-BE49-F238E27FC236}">
                <a16:creationId xmlns:a16="http://schemas.microsoft.com/office/drawing/2014/main" id="{A7A8FA21-A6FA-45B9-95ED-B315747832B0}"/>
              </a:ext>
            </a:extLst>
          </p:cNvPr>
          <p:cNvSpPr txBox="1">
            <a:spLocks/>
          </p:cNvSpPr>
          <p:nvPr/>
        </p:nvSpPr>
        <p:spPr>
          <a:xfrm>
            <a:off x="1640282" y="1798283"/>
            <a:ext cx="3054096" cy="3651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lumMod val="75000"/>
                  </a:schemeClr>
                </a:solidFill>
                <a:latin typeface="Sitka Banner" panose="02000505000000020004" pitchFamily="2" charset="0"/>
                <a:cs typeface="Times New Roman" panose="02020603050405020304" pitchFamily="18" charset="0"/>
              </a:rPr>
              <a:t>Process Hierarchy Page Table</a:t>
            </a:r>
            <a:endParaRPr lang="zh-CN" altLang="en-US" sz="2000" dirty="0">
              <a:solidFill>
                <a:schemeClr val="accent5">
                  <a:lumMod val="75000"/>
                </a:schemeClr>
              </a:solidFill>
              <a:latin typeface="Sitka Banner" panose="02000505000000020004" pitchFamily="2" charset="0"/>
              <a:cs typeface="Times New Roman" panose="02020603050405020304" pitchFamily="18" charset="0"/>
            </a:endParaRPr>
          </a:p>
        </p:txBody>
      </p:sp>
      <p:cxnSp>
        <p:nvCxnSpPr>
          <p:cNvPr id="10" name="直接箭头连接符 9">
            <a:extLst>
              <a:ext uri="{FF2B5EF4-FFF2-40B4-BE49-F238E27FC236}">
                <a16:creationId xmlns:a16="http://schemas.microsoft.com/office/drawing/2014/main" id="{29D28182-D358-49CA-8F52-27F5DB672F92}"/>
              </a:ext>
            </a:extLst>
          </p:cNvPr>
          <p:cNvCxnSpPr>
            <a:cxnSpLocks/>
          </p:cNvCxnSpPr>
          <p:nvPr/>
        </p:nvCxnSpPr>
        <p:spPr>
          <a:xfrm>
            <a:off x="7060550" y="3262366"/>
            <a:ext cx="1412889" cy="218745"/>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5A33206F-8E7C-4F40-A6B6-1FA23218D694}"/>
              </a:ext>
            </a:extLst>
          </p:cNvPr>
          <p:cNvCxnSpPr>
            <a:cxnSpLocks/>
          </p:cNvCxnSpPr>
          <p:nvPr/>
        </p:nvCxnSpPr>
        <p:spPr>
          <a:xfrm flipV="1">
            <a:off x="7108250" y="4206473"/>
            <a:ext cx="1365190" cy="487114"/>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11C5A309-7407-428B-82B7-C2D17193EED9}"/>
              </a:ext>
            </a:extLst>
          </p:cNvPr>
          <p:cNvSpPr txBox="1">
            <a:spLocks/>
          </p:cNvSpPr>
          <p:nvPr/>
        </p:nvSpPr>
        <p:spPr>
          <a:xfrm>
            <a:off x="2461834" y="2349921"/>
            <a:ext cx="1410992" cy="341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lumMod val="75000"/>
                  </a:schemeClr>
                </a:solidFill>
                <a:latin typeface="Sitka Banner" panose="02000505000000020004" pitchFamily="2" charset="0"/>
                <a:cs typeface="Times New Roman" panose="02020603050405020304" pitchFamily="18" charset="0"/>
              </a:rPr>
              <a:t>L2 Directory</a:t>
            </a:r>
          </a:p>
        </p:txBody>
      </p:sp>
      <p:sp>
        <p:nvSpPr>
          <p:cNvPr id="35" name="Rectangle: Rounded Corners 7">
            <a:extLst>
              <a:ext uri="{FF2B5EF4-FFF2-40B4-BE49-F238E27FC236}">
                <a16:creationId xmlns:a16="http://schemas.microsoft.com/office/drawing/2014/main" id="{236B4802-F386-4BD1-8594-315D03316103}"/>
              </a:ext>
            </a:extLst>
          </p:cNvPr>
          <p:cNvSpPr/>
          <p:nvPr/>
        </p:nvSpPr>
        <p:spPr>
          <a:xfrm>
            <a:off x="2566543" y="2943411"/>
            <a:ext cx="1121537"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41" name="Rectangle: Rounded Corners 7">
            <a:extLst>
              <a:ext uri="{FF2B5EF4-FFF2-40B4-BE49-F238E27FC236}">
                <a16:creationId xmlns:a16="http://schemas.microsoft.com/office/drawing/2014/main" id="{307F07E0-445C-472D-AF8F-EA239CC79C88}"/>
              </a:ext>
            </a:extLst>
          </p:cNvPr>
          <p:cNvSpPr/>
          <p:nvPr/>
        </p:nvSpPr>
        <p:spPr>
          <a:xfrm>
            <a:off x="5845365" y="3246062"/>
            <a:ext cx="1253623" cy="398205"/>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43" name="Rectangle: Rounded Corners 7">
            <a:extLst>
              <a:ext uri="{FF2B5EF4-FFF2-40B4-BE49-F238E27FC236}">
                <a16:creationId xmlns:a16="http://schemas.microsoft.com/office/drawing/2014/main" id="{7C4BD530-E1A5-41D7-9B7C-BE802C51467D}"/>
              </a:ext>
            </a:extLst>
          </p:cNvPr>
          <p:cNvSpPr/>
          <p:nvPr/>
        </p:nvSpPr>
        <p:spPr>
          <a:xfrm>
            <a:off x="5844413" y="3644268"/>
            <a:ext cx="1254575" cy="398205"/>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45" name="Rectangle: Rounded Corners 7">
            <a:extLst>
              <a:ext uri="{FF2B5EF4-FFF2-40B4-BE49-F238E27FC236}">
                <a16:creationId xmlns:a16="http://schemas.microsoft.com/office/drawing/2014/main" id="{841C4AB1-36A0-4361-B559-888F3853CE8B}"/>
              </a:ext>
            </a:extLst>
          </p:cNvPr>
          <p:cNvSpPr/>
          <p:nvPr/>
        </p:nvSpPr>
        <p:spPr>
          <a:xfrm>
            <a:off x="5868742" y="4791573"/>
            <a:ext cx="1260127" cy="398205"/>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Invalid</a:t>
            </a:r>
          </a:p>
        </p:txBody>
      </p:sp>
      <p:sp>
        <p:nvSpPr>
          <p:cNvPr id="46" name="Rectangle: Rounded Corners 7">
            <a:extLst>
              <a:ext uri="{FF2B5EF4-FFF2-40B4-BE49-F238E27FC236}">
                <a16:creationId xmlns:a16="http://schemas.microsoft.com/office/drawing/2014/main" id="{43DCCE8B-E696-43B1-9979-E2C63875FE1E}"/>
              </a:ext>
            </a:extLst>
          </p:cNvPr>
          <p:cNvSpPr/>
          <p:nvPr/>
        </p:nvSpPr>
        <p:spPr>
          <a:xfrm>
            <a:off x="5859070" y="4374782"/>
            <a:ext cx="1260127" cy="398205"/>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a:t>
            </a:r>
          </a:p>
        </p:txBody>
      </p:sp>
      <p:sp>
        <p:nvSpPr>
          <p:cNvPr id="47" name="TextBox 44">
            <a:extLst>
              <a:ext uri="{FF2B5EF4-FFF2-40B4-BE49-F238E27FC236}">
                <a16:creationId xmlns:a16="http://schemas.microsoft.com/office/drawing/2014/main" id="{90678200-2768-40A2-8668-57300A13380E}"/>
              </a:ext>
            </a:extLst>
          </p:cNvPr>
          <p:cNvSpPr txBox="1"/>
          <p:nvPr/>
        </p:nvSpPr>
        <p:spPr>
          <a:xfrm>
            <a:off x="6301587" y="4110573"/>
            <a:ext cx="461665" cy="255839"/>
          </a:xfrm>
          <a:prstGeom prst="rect">
            <a:avLst/>
          </a:prstGeom>
          <a:noFill/>
          <a:ln>
            <a:noFill/>
          </a:ln>
        </p:spPr>
        <p:txBody>
          <a:bodyPr vert="eaVert" wrap="none" rtlCol="0">
            <a:spAutoFit/>
          </a:bodyPr>
          <a:lstStyle/>
          <a:p>
            <a:r>
              <a:rPr lang="en-US" altLang="zh-CN" b="1" dirty="0">
                <a:solidFill>
                  <a:schemeClr val="accent6">
                    <a:lumMod val="75000"/>
                  </a:schemeClr>
                </a:solidFill>
              </a:rPr>
              <a:t>…</a:t>
            </a:r>
            <a:endParaRPr lang="zh-CN" altLang="en-US" b="1" dirty="0">
              <a:solidFill>
                <a:schemeClr val="accent6">
                  <a:lumMod val="75000"/>
                </a:schemeClr>
              </a:solidFill>
            </a:endParaRPr>
          </a:p>
        </p:txBody>
      </p:sp>
      <p:sp>
        <p:nvSpPr>
          <p:cNvPr id="42" name="Rectangle: Rounded Corners 7">
            <a:extLst>
              <a:ext uri="{FF2B5EF4-FFF2-40B4-BE49-F238E27FC236}">
                <a16:creationId xmlns:a16="http://schemas.microsoft.com/office/drawing/2014/main" id="{40666384-D008-438F-BF51-80B1A1F5F689}"/>
              </a:ext>
            </a:extLst>
          </p:cNvPr>
          <p:cNvSpPr/>
          <p:nvPr/>
        </p:nvSpPr>
        <p:spPr>
          <a:xfrm>
            <a:off x="5838479" y="3234436"/>
            <a:ext cx="1301311" cy="2605532"/>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Times New Roman" panose="02020603050405020304" pitchFamily="18" charset="0"/>
              <a:cs typeface="Times New Roman" panose="02020603050405020304" pitchFamily="18" charset="0"/>
            </a:endParaRPr>
          </a:p>
        </p:txBody>
      </p:sp>
      <p:sp>
        <p:nvSpPr>
          <p:cNvPr id="51" name="Content Placeholder 2">
            <a:extLst>
              <a:ext uri="{FF2B5EF4-FFF2-40B4-BE49-F238E27FC236}">
                <a16:creationId xmlns:a16="http://schemas.microsoft.com/office/drawing/2014/main" id="{6AC1DB67-B379-4677-BAE0-AA601BB22992}"/>
              </a:ext>
            </a:extLst>
          </p:cNvPr>
          <p:cNvSpPr txBox="1">
            <a:spLocks/>
          </p:cNvSpPr>
          <p:nvPr/>
        </p:nvSpPr>
        <p:spPr>
          <a:xfrm>
            <a:off x="7111584" y="2100959"/>
            <a:ext cx="898078" cy="341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solidFill>
                  <a:schemeClr val="accent6">
                    <a:lumMod val="75000"/>
                  </a:schemeClr>
                </a:solidFill>
                <a:latin typeface="Rockwell" panose="02060603020205020403" pitchFamily="18" charset="0"/>
                <a:cs typeface="Times New Roman" panose="02020603050405020304" pitchFamily="18" charset="0"/>
              </a:rPr>
              <a:t>PMO</a:t>
            </a:r>
          </a:p>
        </p:txBody>
      </p:sp>
      <p:cxnSp>
        <p:nvCxnSpPr>
          <p:cNvPr id="53" name="直接连接符 52">
            <a:extLst>
              <a:ext uri="{FF2B5EF4-FFF2-40B4-BE49-F238E27FC236}">
                <a16:creationId xmlns:a16="http://schemas.microsoft.com/office/drawing/2014/main" id="{3FA17838-D752-492B-960B-D4D847D1931C}"/>
              </a:ext>
            </a:extLst>
          </p:cNvPr>
          <p:cNvCxnSpPr>
            <a:cxnSpLocks/>
          </p:cNvCxnSpPr>
          <p:nvPr/>
        </p:nvCxnSpPr>
        <p:spPr>
          <a:xfrm>
            <a:off x="2377440" y="2266688"/>
            <a:ext cx="0" cy="37317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55AFAA7C-432E-416C-BEA9-8B2285CF5085}"/>
              </a:ext>
            </a:extLst>
          </p:cNvPr>
          <p:cNvCxnSpPr>
            <a:cxnSpLocks/>
          </p:cNvCxnSpPr>
          <p:nvPr/>
        </p:nvCxnSpPr>
        <p:spPr>
          <a:xfrm>
            <a:off x="3872826" y="2187828"/>
            <a:ext cx="0" cy="38106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E8789A5D-7717-4AD4-8C20-B655A5A51542}"/>
              </a:ext>
            </a:extLst>
          </p:cNvPr>
          <p:cNvCxnSpPr>
            <a:cxnSpLocks/>
          </p:cNvCxnSpPr>
          <p:nvPr/>
        </p:nvCxnSpPr>
        <p:spPr>
          <a:xfrm>
            <a:off x="3675888" y="3017484"/>
            <a:ext cx="2162591" cy="244882"/>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Rounded Corners 43">
            <a:extLst>
              <a:ext uri="{FF2B5EF4-FFF2-40B4-BE49-F238E27FC236}">
                <a16:creationId xmlns:a16="http://schemas.microsoft.com/office/drawing/2014/main" id="{3093172C-EF3F-40AE-BE4A-BEEA5B81548F}"/>
              </a:ext>
            </a:extLst>
          </p:cNvPr>
          <p:cNvSpPr/>
          <p:nvPr/>
        </p:nvSpPr>
        <p:spPr>
          <a:xfrm>
            <a:off x="4025509" y="3233648"/>
            <a:ext cx="1234407" cy="409058"/>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VA Start</a:t>
            </a:r>
            <a:endParaRPr lang="zh-CN" altLang="en-US" sz="2400" dirty="0"/>
          </a:p>
        </p:txBody>
      </p:sp>
      <p:sp>
        <p:nvSpPr>
          <p:cNvPr id="36" name="Content Placeholder 2">
            <a:extLst>
              <a:ext uri="{FF2B5EF4-FFF2-40B4-BE49-F238E27FC236}">
                <a16:creationId xmlns:a16="http://schemas.microsoft.com/office/drawing/2014/main" id="{5B2C2A91-1C97-4A21-801D-35418AFFFD97}"/>
              </a:ext>
            </a:extLst>
          </p:cNvPr>
          <p:cNvSpPr txBox="1">
            <a:spLocks/>
          </p:cNvSpPr>
          <p:nvPr/>
        </p:nvSpPr>
        <p:spPr>
          <a:xfrm>
            <a:off x="6695507" y="2385630"/>
            <a:ext cx="1730232" cy="341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solidFill>
                  <a:schemeClr val="accent6">
                    <a:lumMod val="75000"/>
                  </a:schemeClr>
                </a:solidFill>
                <a:latin typeface="Rockwell" panose="02060603020205020403" pitchFamily="18" charset="0"/>
                <a:cs typeface="Times New Roman" panose="02020603050405020304" pitchFamily="18" charset="0"/>
              </a:rPr>
              <a:t>4KB~2MB</a:t>
            </a:r>
          </a:p>
        </p:txBody>
      </p:sp>
      <p:sp>
        <p:nvSpPr>
          <p:cNvPr id="40" name="Content Placeholder 2">
            <a:extLst>
              <a:ext uri="{FF2B5EF4-FFF2-40B4-BE49-F238E27FC236}">
                <a16:creationId xmlns:a16="http://schemas.microsoft.com/office/drawing/2014/main" id="{7E36A1C4-4D9C-4BB3-B22F-8DAC9A7131B0}"/>
              </a:ext>
            </a:extLst>
          </p:cNvPr>
          <p:cNvSpPr txBox="1">
            <a:spLocks/>
          </p:cNvSpPr>
          <p:nvPr/>
        </p:nvSpPr>
        <p:spPr>
          <a:xfrm>
            <a:off x="5461361" y="2773629"/>
            <a:ext cx="2099250" cy="3983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6">
                    <a:lumMod val="75000"/>
                  </a:schemeClr>
                </a:solidFill>
                <a:latin typeface="Sitka Banner" panose="02000505000000020004" pitchFamily="2" charset="0"/>
                <a:cs typeface="Times New Roman" panose="02020603050405020304" pitchFamily="18" charset="0"/>
              </a:rPr>
              <a:t>Page Table Subtree</a:t>
            </a:r>
          </a:p>
        </p:txBody>
      </p:sp>
      <p:sp>
        <p:nvSpPr>
          <p:cNvPr id="52" name="Rectangle: Rounded Corners 7">
            <a:extLst>
              <a:ext uri="{FF2B5EF4-FFF2-40B4-BE49-F238E27FC236}">
                <a16:creationId xmlns:a16="http://schemas.microsoft.com/office/drawing/2014/main" id="{1D95F875-0E4B-498C-8D55-4D55AF01CE96}"/>
              </a:ext>
            </a:extLst>
          </p:cNvPr>
          <p:cNvSpPr/>
          <p:nvPr/>
        </p:nvSpPr>
        <p:spPr>
          <a:xfrm>
            <a:off x="5859069" y="5441763"/>
            <a:ext cx="1260127" cy="398205"/>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Invalid</a:t>
            </a:r>
          </a:p>
        </p:txBody>
      </p:sp>
      <p:sp>
        <p:nvSpPr>
          <p:cNvPr id="56" name="TextBox 44">
            <a:extLst>
              <a:ext uri="{FF2B5EF4-FFF2-40B4-BE49-F238E27FC236}">
                <a16:creationId xmlns:a16="http://schemas.microsoft.com/office/drawing/2014/main" id="{CFC1E687-0ED0-4EED-ACE6-9640D425C920}"/>
              </a:ext>
            </a:extLst>
          </p:cNvPr>
          <p:cNvSpPr txBox="1"/>
          <p:nvPr/>
        </p:nvSpPr>
        <p:spPr>
          <a:xfrm>
            <a:off x="6301587" y="5189778"/>
            <a:ext cx="461665" cy="255839"/>
          </a:xfrm>
          <a:prstGeom prst="rect">
            <a:avLst/>
          </a:prstGeom>
          <a:noFill/>
          <a:ln>
            <a:noFill/>
          </a:ln>
        </p:spPr>
        <p:txBody>
          <a:bodyPr vert="eaVert" wrap="none" rtlCol="0">
            <a:spAutoFit/>
          </a:bodyPr>
          <a:lstStyle/>
          <a:p>
            <a:r>
              <a:rPr lang="en-US" altLang="zh-CN" b="1" dirty="0">
                <a:solidFill>
                  <a:schemeClr val="accent6">
                    <a:lumMod val="75000"/>
                  </a:schemeClr>
                </a:solidFill>
              </a:rPr>
              <a:t>…</a:t>
            </a:r>
            <a:endParaRPr lang="zh-CN" altLang="en-US" b="1" dirty="0">
              <a:solidFill>
                <a:schemeClr val="accent6">
                  <a:lumMod val="75000"/>
                </a:schemeClr>
              </a:solidFill>
            </a:endParaRPr>
          </a:p>
        </p:txBody>
      </p:sp>
      <p:sp>
        <p:nvSpPr>
          <p:cNvPr id="59" name="Rectangle: Rounded Corners 43">
            <a:extLst>
              <a:ext uri="{FF2B5EF4-FFF2-40B4-BE49-F238E27FC236}">
                <a16:creationId xmlns:a16="http://schemas.microsoft.com/office/drawing/2014/main" id="{5721CBED-4BD1-4F3D-84B3-4C08C789456F}"/>
              </a:ext>
            </a:extLst>
          </p:cNvPr>
          <p:cNvSpPr/>
          <p:nvPr/>
        </p:nvSpPr>
        <p:spPr>
          <a:xfrm>
            <a:off x="4028464" y="4791573"/>
            <a:ext cx="1234407" cy="409058"/>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VA End</a:t>
            </a:r>
            <a:endParaRPr lang="zh-CN" altLang="en-US" sz="2400" dirty="0"/>
          </a:p>
        </p:txBody>
      </p:sp>
      <p:cxnSp>
        <p:nvCxnSpPr>
          <p:cNvPr id="60" name="直接箭头连接符 59">
            <a:extLst>
              <a:ext uri="{FF2B5EF4-FFF2-40B4-BE49-F238E27FC236}">
                <a16:creationId xmlns:a16="http://schemas.microsoft.com/office/drawing/2014/main" id="{C99D40EE-E2DF-4764-8236-20A8C2E22C40}"/>
              </a:ext>
            </a:extLst>
          </p:cNvPr>
          <p:cNvCxnSpPr>
            <a:cxnSpLocks/>
            <a:stCxn id="58" idx="3"/>
            <a:endCxn id="41" idx="1"/>
          </p:cNvCxnSpPr>
          <p:nvPr/>
        </p:nvCxnSpPr>
        <p:spPr>
          <a:xfrm>
            <a:off x="5259916" y="3438177"/>
            <a:ext cx="585449" cy="6988"/>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id="{0F29EC3E-A8E8-4A06-94CB-3DCA045EA174}"/>
              </a:ext>
            </a:extLst>
          </p:cNvPr>
          <p:cNvCxnSpPr>
            <a:cxnSpLocks/>
          </p:cNvCxnSpPr>
          <p:nvPr/>
        </p:nvCxnSpPr>
        <p:spPr>
          <a:xfrm flipV="1">
            <a:off x="5235519" y="4791573"/>
            <a:ext cx="588957" cy="204057"/>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右大括号 30">
            <a:extLst>
              <a:ext uri="{FF2B5EF4-FFF2-40B4-BE49-F238E27FC236}">
                <a16:creationId xmlns:a16="http://schemas.microsoft.com/office/drawing/2014/main" id="{F3AA70CF-AC59-42B2-9089-CC78DD2F64DB}"/>
              </a:ext>
            </a:extLst>
          </p:cNvPr>
          <p:cNvSpPr/>
          <p:nvPr/>
        </p:nvSpPr>
        <p:spPr>
          <a:xfrm>
            <a:off x="7168444" y="4824071"/>
            <a:ext cx="276794" cy="973225"/>
          </a:xfrm>
          <a:prstGeom prst="rightBrace">
            <a:avLst>
              <a:gd name="adj1" fmla="val 58988"/>
              <a:gd name="adj2" fmla="val 50000"/>
            </a:avLst>
          </a:prstGeom>
          <a:noFill/>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6" name="Rectangle: Rounded Corners 43">
            <a:extLst>
              <a:ext uri="{FF2B5EF4-FFF2-40B4-BE49-F238E27FC236}">
                <a16:creationId xmlns:a16="http://schemas.microsoft.com/office/drawing/2014/main" id="{31B52097-7F2E-4194-AA2F-3169A74673C9}"/>
              </a:ext>
            </a:extLst>
          </p:cNvPr>
          <p:cNvSpPr/>
          <p:nvPr/>
        </p:nvSpPr>
        <p:spPr>
          <a:xfrm>
            <a:off x="7530466" y="5107805"/>
            <a:ext cx="1736737" cy="409058"/>
          </a:xfrm>
          <a:prstGeom prst="round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Never Used</a:t>
            </a:r>
            <a:endParaRPr lang="zh-CN" altLang="en-US" sz="2400" dirty="0"/>
          </a:p>
        </p:txBody>
      </p:sp>
      <p:sp>
        <p:nvSpPr>
          <p:cNvPr id="67" name="右大括号 66">
            <a:extLst>
              <a:ext uri="{FF2B5EF4-FFF2-40B4-BE49-F238E27FC236}">
                <a16:creationId xmlns:a16="http://schemas.microsoft.com/office/drawing/2014/main" id="{F3F0FA56-1D15-4998-883A-597F03D13472}"/>
              </a:ext>
            </a:extLst>
          </p:cNvPr>
          <p:cNvSpPr/>
          <p:nvPr/>
        </p:nvSpPr>
        <p:spPr>
          <a:xfrm rot="10800000">
            <a:off x="5444489" y="3336439"/>
            <a:ext cx="379987" cy="2460856"/>
          </a:xfrm>
          <a:prstGeom prst="rightBrace">
            <a:avLst>
              <a:gd name="adj1" fmla="val 58988"/>
              <a:gd name="adj2" fmla="val 50000"/>
            </a:avLst>
          </a:prstGeom>
          <a:noFill/>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9" name="Rectangle: Rounded Corners 43">
            <a:extLst>
              <a:ext uri="{FF2B5EF4-FFF2-40B4-BE49-F238E27FC236}">
                <a16:creationId xmlns:a16="http://schemas.microsoft.com/office/drawing/2014/main" id="{37DB3D48-0BCB-4527-A1AD-F1C5CC672690}"/>
              </a:ext>
            </a:extLst>
          </p:cNvPr>
          <p:cNvSpPr/>
          <p:nvPr/>
        </p:nvSpPr>
        <p:spPr>
          <a:xfrm>
            <a:off x="2605103" y="1272033"/>
            <a:ext cx="1399813" cy="409058"/>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VA Prefix</a:t>
            </a:r>
            <a:endParaRPr lang="zh-CN" altLang="en-US" sz="2400" dirty="0"/>
          </a:p>
        </p:txBody>
      </p:sp>
      <p:sp>
        <p:nvSpPr>
          <p:cNvPr id="70" name="Rectangle: Rounded Corners 43">
            <a:extLst>
              <a:ext uri="{FF2B5EF4-FFF2-40B4-BE49-F238E27FC236}">
                <a16:creationId xmlns:a16="http://schemas.microsoft.com/office/drawing/2014/main" id="{A45048C6-450F-4FAE-BCAB-FA5390AABE52}"/>
              </a:ext>
            </a:extLst>
          </p:cNvPr>
          <p:cNvSpPr/>
          <p:nvPr/>
        </p:nvSpPr>
        <p:spPr>
          <a:xfrm>
            <a:off x="4018919" y="1272033"/>
            <a:ext cx="1399813" cy="409058"/>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VA Suffix</a:t>
            </a:r>
            <a:endParaRPr lang="zh-CN" altLang="en-US" sz="2400" dirty="0"/>
          </a:p>
        </p:txBody>
      </p:sp>
      <p:cxnSp>
        <p:nvCxnSpPr>
          <p:cNvPr id="77" name="直接箭头连接符 76">
            <a:extLst>
              <a:ext uri="{FF2B5EF4-FFF2-40B4-BE49-F238E27FC236}">
                <a16:creationId xmlns:a16="http://schemas.microsoft.com/office/drawing/2014/main" id="{B245D12F-C6AA-43E0-A77B-382E83295531}"/>
              </a:ext>
            </a:extLst>
          </p:cNvPr>
          <p:cNvCxnSpPr>
            <a:cxnSpLocks/>
          </p:cNvCxnSpPr>
          <p:nvPr/>
        </p:nvCxnSpPr>
        <p:spPr>
          <a:xfrm flipV="1">
            <a:off x="2280615" y="3134473"/>
            <a:ext cx="285928" cy="5452"/>
          </a:xfrm>
          <a:prstGeom prst="straightConnector1">
            <a:avLst/>
          </a:prstGeom>
          <a:ln w="1905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1904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500"/>
                                        <p:tgtEl>
                                          <p:spTgt spid="3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wipe(left)">
                                      <p:cBhvr>
                                        <p:cTn id="21" dur="500"/>
                                        <p:tgtEl>
                                          <p:spTgt spid="35"/>
                                        </p:tgtEl>
                                      </p:cBhvr>
                                    </p:animEffect>
                                  </p:childTnLst>
                                </p:cTn>
                              </p:par>
                            </p:childTnLst>
                          </p:cTn>
                        </p:par>
                        <p:par>
                          <p:cTn id="22" fill="hold">
                            <p:stCondLst>
                              <p:cond delay="500"/>
                            </p:stCondLst>
                            <p:childTnLst>
                              <p:par>
                                <p:cTn id="23" presetID="22" presetClass="entr" presetSubtype="4" fill="hold" nodeType="afterEffect">
                                  <p:stCondLst>
                                    <p:cond delay="0"/>
                                  </p:stCondLst>
                                  <p:childTnLst>
                                    <p:set>
                                      <p:cBhvr>
                                        <p:cTn id="24" dur="1" fill="hold">
                                          <p:stCondLst>
                                            <p:cond delay="0"/>
                                          </p:stCondLst>
                                        </p:cTn>
                                        <p:tgtEl>
                                          <p:spTgt spid="55"/>
                                        </p:tgtEl>
                                        <p:attrNameLst>
                                          <p:attrName>style.visibility</p:attrName>
                                        </p:attrNameLst>
                                      </p:cBhvr>
                                      <p:to>
                                        <p:strVal val="visible"/>
                                      </p:to>
                                    </p:set>
                                    <p:animEffect transition="in" filter="wipe(down)">
                                      <p:cBhvr>
                                        <p:cTn id="25" dur="500"/>
                                        <p:tgtEl>
                                          <p:spTgt spid="55"/>
                                        </p:tgtEl>
                                      </p:cBhvr>
                                    </p:animEffect>
                                  </p:childTnLst>
                                </p:cTn>
                              </p:par>
                            </p:childTnLst>
                          </p:cTn>
                        </p:par>
                        <p:par>
                          <p:cTn id="26" fill="hold">
                            <p:stCondLst>
                              <p:cond delay="1000"/>
                            </p:stCondLst>
                            <p:childTnLst>
                              <p:par>
                                <p:cTn id="27" presetID="10" presetClass="entr" presetSubtype="0" fill="hold" grpId="0" nodeType="after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500"/>
                                        <p:tgtEl>
                                          <p:spTgt spid="4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fade">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500"/>
                                        <p:tgtEl>
                                          <p:spTgt spid="41"/>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fade">
                                      <p:cBhvr>
                                        <p:cTn id="40" dur="500"/>
                                        <p:tgtEl>
                                          <p:spTgt spid="4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fade">
                                      <p:cBhvr>
                                        <p:cTn id="43" dur="500"/>
                                        <p:tgtEl>
                                          <p:spTgt spid="4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fade">
                                      <p:cBhvr>
                                        <p:cTn id="46" dur="500"/>
                                        <p:tgtEl>
                                          <p:spTgt spid="46"/>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wipe(left)">
                                      <p:cBhvr>
                                        <p:cTn id="50" dur="500"/>
                                        <p:tgtEl>
                                          <p:spTgt spid="34"/>
                                        </p:tgtEl>
                                      </p:cBhvr>
                                    </p:animEffect>
                                  </p:childTnLst>
                                </p:cTn>
                              </p:par>
                              <p:par>
                                <p:cTn id="51" presetID="22" presetClass="entr" presetSubtype="8" fill="hold" nodeType="with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wipe(left)">
                                      <p:cBhvr>
                                        <p:cTn id="53" dur="500"/>
                                        <p:tgtEl>
                                          <p:spTgt spid="10"/>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wipe(left)">
                                      <p:cBhvr>
                                        <p:cTn id="56" dur="500"/>
                                        <p:tgtEl>
                                          <p:spTgt spid="22"/>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58"/>
                                        </p:tgtEl>
                                        <p:attrNameLst>
                                          <p:attrName>style.visibility</p:attrName>
                                        </p:attrNameLst>
                                      </p:cBhvr>
                                      <p:to>
                                        <p:strVal val="visible"/>
                                      </p:to>
                                    </p:set>
                                    <p:animEffect transition="in" filter="wipe(left)">
                                      <p:cBhvr>
                                        <p:cTn id="69" dur="500"/>
                                        <p:tgtEl>
                                          <p:spTgt spid="58"/>
                                        </p:tgtEl>
                                      </p:cBhvr>
                                    </p:animEffect>
                                  </p:childTnLst>
                                </p:cTn>
                              </p:par>
                              <p:par>
                                <p:cTn id="70" presetID="22" presetClass="entr" presetSubtype="8" fill="hold" nodeType="withEffect">
                                  <p:stCondLst>
                                    <p:cond delay="0"/>
                                  </p:stCondLst>
                                  <p:childTnLst>
                                    <p:set>
                                      <p:cBhvr>
                                        <p:cTn id="71" dur="1" fill="hold">
                                          <p:stCondLst>
                                            <p:cond delay="0"/>
                                          </p:stCondLst>
                                        </p:cTn>
                                        <p:tgtEl>
                                          <p:spTgt spid="60"/>
                                        </p:tgtEl>
                                        <p:attrNameLst>
                                          <p:attrName>style.visibility</p:attrName>
                                        </p:attrNameLst>
                                      </p:cBhvr>
                                      <p:to>
                                        <p:strVal val="visible"/>
                                      </p:to>
                                    </p:set>
                                    <p:animEffect transition="in" filter="wipe(left)">
                                      <p:cBhvr>
                                        <p:cTn id="72" dur="500"/>
                                        <p:tgtEl>
                                          <p:spTgt spid="6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59"/>
                                        </p:tgtEl>
                                        <p:attrNameLst>
                                          <p:attrName>style.visibility</p:attrName>
                                        </p:attrNameLst>
                                      </p:cBhvr>
                                      <p:to>
                                        <p:strVal val="visible"/>
                                      </p:to>
                                    </p:set>
                                    <p:animEffect transition="in" filter="wipe(down)">
                                      <p:cBhvr>
                                        <p:cTn id="77" dur="500"/>
                                        <p:tgtEl>
                                          <p:spTgt spid="59"/>
                                        </p:tgtEl>
                                      </p:cBhvr>
                                    </p:animEffect>
                                  </p:childTnLst>
                                </p:cTn>
                              </p:par>
                              <p:par>
                                <p:cTn id="78" presetID="22" presetClass="entr" presetSubtype="4" fill="hold" nodeType="withEffect">
                                  <p:stCondLst>
                                    <p:cond delay="0"/>
                                  </p:stCondLst>
                                  <p:childTnLst>
                                    <p:set>
                                      <p:cBhvr>
                                        <p:cTn id="79" dur="1" fill="hold">
                                          <p:stCondLst>
                                            <p:cond delay="0"/>
                                          </p:stCondLst>
                                        </p:cTn>
                                        <p:tgtEl>
                                          <p:spTgt spid="61"/>
                                        </p:tgtEl>
                                        <p:attrNameLst>
                                          <p:attrName>style.visibility</p:attrName>
                                        </p:attrNameLst>
                                      </p:cBhvr>
                                      <p:to>
                                        <p:strVal val="visible"/>
                                      </p:to>
                                    </p:set>
                                    <p:animEffect transition="in" filter="wipe(down)">
                                      <p:cBhvr>
                                        <p:cTn id="80" dur="500"/>
                                        <p:tgtEl>
                                          <p:spTgt spid="61"/>
                                        </p:tgtEl>
                                      </p:cBhvr>
                                    </p:animEffect>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66"/>
                                        </p:tgtEl>
                                        <p:attrNameLst>
                                          <p:attrName>style.visibility</p:attrName>
                                        </p:attrNameLst>
                                      </p:cBhvr>
                                      <p:to>
                                        <p:strVal val="visible"/>
                                      </p:to>
                                    </p:set>
                                    <p:anim calcmode="lin" valueType="num">
                                      <p:cBhvr additive="base">
                                        <p:cTn id="85" dur="500" fill="hold"/>
                                        <p:tgtEl>
                                          <p:spTgt spid="66"/>
                                        </p:tgtEl>
                                        <p:attrNameLst>
                                          <p:attrName>ppt_x</p:attrName>
                                        </p:attrNameLst>
                                      </p:cBhvr>
                                      <p:tavLst>
                                        <p:tav tm="0">
                                          <p:val>
                                            <p:strVal val="#ppt_x"/>
                                          </p:val>
                                        </p:tav>
                                        <p:tav tm="100000">
                                          <p:val>
                                            <p:strVal val="#ppt_x"/>
                                          </p:val>
                                        </p:tav>
                                      </p:tavLst>
                                    </p:anim>
                                    <p:anim calcmode="lin" valueType="num">
                                      <p:cBhvr additive="base">
                                        <p:cTn id="86" dur="500" fill="hold"/>
                                        <p:tgtEl>
                                          <p:spTgt spid="66"/>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31"/>
                                        </p:tgtEl>
                                        <p:attrNameLst>
                                          <p:attrName>style.visibility</p:attrName>
                                        </p:attrNameLst>
                                      </p:cBhvr>
                                      <p:to>
                                        <p:strVal val="visible"/>
                                      </p:to>
                                    </p:set>
                                    <p:anim calcmode="lin" valueType="num">
                                      <p:cBhvr additive="base">
                                        <p:cTn id="89" dur="500" fill="hold"/>
                                        <p:tgtEl>
                                          <p:spTgt spid="31"/>
                                        </p:tgtEl>
                                        <p:attrNameLst>
                                          <p:attrName>ppt_x</p:attrName>
                                        </p:attrNameLst>
                                      </p:cBhvr>
                                      <p:tavLst>
                                        <p:tav tm="0">
                                          <p:val>
                                            <p:strVal val="#ppt_x"/>
                                          </p:val>
                                        </p:tav>
                                        <p:tav tm="100000">
                                          <p:val>
                                            <p:strVal val="#ppt_x"/>
                                          </p:val>
                                        </p:tav>
                                      </p:tavLst>
                                    </p:anim>
                                    <p:anim calcmode="lin" valueType="num">
                                      <p:cBhvr additive="base">
                                        <p:cTn id="9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grpId="0" nodeType="clickEffect">
                                  <p:stCondLst>
                                    <p:cond delay="0"/>
                                  </p:stCondLst>
                                  <p:childTnLst>
                                    <p:set>
                                      <p:cBhvr>
                                        <p:cTn id="94" dur="1" fill="hold">
                                          <p:stCondLst>
                                            <p:cond delay="0"/>
                                          </p:stCondLst>
                                        </p:cTn>
                                        <p:tgtEl>
                                          <p:spTgt spid="69"/>
                                        </p:tgtEl>
                                        <p:attrNameLst>
                                          <p:attrName>style.visibility</p:attrName>
                                        </p:attrNameLst>
                                      </p:cBhvr>
                                      <p:to>
                                        <p:strVal val="visible"/>
                                      </p:to>
                                    </p:set>
                                    <p:animEffect transition="in" filter="wipe(up)">
                                      <p:cBhvr>
                                        <p:cTn id="95" dur="500"/>
                                        <p:tgtEl>
                                          <p:spTgt spid="69"/>
                                        </p:tgtEl>
                                      </p:cBhvr>
                                    </p:animEffect>
                                  </p:childTnLst>
                                </p:cTn>
                              </p:par>
                              <p:par>
                                <p:cTn id="96" presetID="22" presetClass="entr" presetSubtype="1" fill="hold" grpId="0" nodeType="withEffect">
                                  <p:stCondLst>
                                    <p:cond delay="0"/>
                                  </p:stCondLst>
                                  <p:childTnLst>
                                    <p:set>
                                      <p:cBhvr>
                                        <p:cTn id="97" dur="1" fill="hold">
                                          <p:stCondLst>
                                            <p:cond delay="0"/>
                                          </p:stCondLst>
                                        </p:cTn>
                                        <p:tgtEl>
                                          <p:spTgt spid="70"/>
                                        </p:tgtEl>
                                        <p:attrNameLst>
                                          <p:attrName>style.visibility</p:attrName>
                                        </p:attrNameLst>
                                      </p:cBhvr>
                                      <p:to>
                                        <p:strVal val="visible"/>
                                      </p:to>
                                    </p:set>
                                    <p:animEffect transition="in" filter="wipe(up)">
                                      <p:cBhvr>
                                        <p:cTn id="98" dur="500"/>
                                        <p:tgtEl>
                                          <p:spTgt spid="70"/>
                                        </p:tgtEl>
                                      </p:cBhvr>
                                    </p:animEffect>
                                  </p:childTnLst>
                                </p:cTn>
                              </p:par>
                            </p:childTnLst>
                          </p:cTn>
                        </p:par>
                      </p:childTnLst>
                    </p:cTn>
                  </p:par>
                  <p:par>
                    <p:cTn id="99" fill="hold">
                      <p:stCondLst>
                        <p:cond delay="indefinite"/>
                      </p:stCondLst>
                      <p:childTnLst>
                        <p:par>
                          <p:cTn id="100" fill="hold">
                            <p:stCondLst>
                              <p:cond delay="0"/>
                            </p:stCondLst>
                            <p:childTnLst>
                              <p:par>
                                <p:cTn id="101" presetID="42" presetClass="path" presetSubtype="0" accel="50000" decel="50000" fill="hold" grpId="1" nodeType="clickEffect">
                                  <p:stCondLst>
                                    <p:cond delay="0"/>
                                  </p:stCondLst>
                                  <p:childTnLst>
                                    <p:animMotion origin="layout" path="M -3.75E-6 2.22222E-6 L -0.14257 0.24259 " pathEditMode="relative" rAng="0" ptsTypes="AA">
                                      <p:cBhvr>
                                        <p:cTn id="102" dur="2000" fill="hold"/>
                                        <p:tgtEl>
                                          <p:spTgt spid="69"/>
                                        </p:tgtEl>
                                        <p:attrNameLst>
                                          <p:attrName>ppt_x</p:attrName>
                                          <p:attrName>ppt_y</p:attrName>
                                        </p:attrNameLst>
                                      </p:cBhvr>
                                      <p:rCtr x="-7135" y="12130"/>
                                    </p:animMotion>
                                  </p:childTnLst>
                                </p:cTn>
                              </p:par>
                            </p:childTnLst>
                          </p:cTn>
                        </p:par>
                        <p:par>
                          <p:cTn id="103" fill="hold">
                            <p:stCondLst>
                              <p:cond delay="2000"/>
                            </p:stCondLst>
                            <p:childTnLst>
                              <p:par>
                                <p:cTn id="104" presetID="22" presetClass="entr" presetSubtype="8" fill="hold" nodeType="afterEffect">
                                  <p:stCondLst>
                                    <p:cond delay="0"/>
                                  </p:stCondLst>
                                  <p:childTnLst>
                                    <p:set>
                                      <p:cBhvr>
                                        <p:cTn id="105" dur="1" fill="hold">
                                          <p:stCondLst>
                                            <p:cond delay="0"/>
                                          </p:stCondLst>
                                        </p:cTn>
                                        <p:tgtEl>
                                          <p:spTgt spid="77"/>
                                        </p:tgtEl>
                                        <p:attrNameLst>
                                          <p:attrName>style.visibility</p:attrName>
                                        </p:attrNameLst>
                                      </p:cBhvr>
                                      <p:to>
                                        <p:strVal val="visible"/>
                                      </p:to>
                                    </p:set>
                                    <p:animEffect transition="in" filter="wipe(left)">
                                      <p:cBhvr>
                                        <p:cTn id="106" dur="500"/>
                                        <p:tgtEl>
                                          <p:spTgt spid="77"/>
                                        </p:tgtEl>
                                      </p:cBhvr>
                                    </p:animEffect>
                                  </p:childTnLst>
                                </p:cTn>
                              </p:par>
                            </p:childTnLst>
                          </p:cTn>
                        </p:par>
                      </p:childTnLst>
                    </p:cTn>
                  </p:par>
                  <p:par>
                    <p:cTn id="107" fill="hold">
                      <p:stCondLst>
                        <p:cond delay="indefinite"/>
                      </p:stCondLst>
                      <p:childTnLst>
                        <p:par>
                          <p:cTn id="108" fill="hold">
                            <p:stCondLst>
                              <p:cond delay="0"/>
                            </p:stCondLst>
                            <p:childTnLst>
                              <p:par>
                                <p:cTn id="109" presetID="42" presetClass="path" presetSubtype="0" accel="50000" decel="50000" fill="hold" grpId="1" nodeType="clickEffect">
                                  <p:stCondLst>
                                    <p:cond delay="0"/>
                                  </p:stCondLst>
                                  <p:childTnLst>
                                    <p:animMotion origin="layout" path="M 8.33333E-7 2.22222E-6 L -0.00794 0.43912 " pathEditMode="relative" rAng="0" ptsTypes="AA">
                                      <p:cBhvr>
                                        <p:cTn id="110" dur="2000" fill="hold"/>
                                        <p:tgtEl>
                                          <p:spTgt spid="70"/>
                                        </p:tgtEl>
                                        <p:attrNameLst>
                                          <p:attrName>ppt_x</p:attrName>
                                          <p:attrName>ppt_y</p:attrName>
                                        </p:attrNameLst>
                                      </p:cBhvr>
                                      <p:rCtr x="-404" y="21944"/>
                                    </p:animMotion>
                                  </p:childTnLst>
                                </p:cTn>
                              </p:par>
                            </p:childTnLst>
                          </p:cTn>
                        </p:par>
                        <p:par>
                          <p:cTn id="111" fill="hold">
                            <p:stCondLst>
                              <p:cond delay="2000"/>
                            </p:stCondLst>
                            <p:childTnLst>
                              <p:par>
                                <p:cTn id="112" presetID="22" presetClass="entr" presetSubtype="8" fill="hold" grpId="0" nodeType="afterEffect">
                                  <p:stCondLst>
                                    <p:cond delay="0"/>
                                  </p:stCondLst>
                                  <p:childTnLst>
                                    <p:set>
                                      <p:cBhvr>
                                        <p:cTn id="113" dur="1" fill="hold">
                                          <p:stCondLst>
                                            <p:cond delay="0"/>
                                          </p:stCondLst>
                                        </p:cTn>
                                        <p:tgtEl>
                                          <p:spTgt spid="67"/>
                                        </p:tgtEl>
                                        <p:attrNameLst>
                                          <p:attrName>style.visibility</p:attrName>
                                        </p:attrNameLst>
                                      </p:cBhvr>
                                      <p:to>
                                        <p:strVal val="visible"/>
                                      </p:to>
                                    </p:set>
                                    <p:animEffect transition="in" filter="wipe(left)">
                                      <p:cBhvr>
                                        <p:cTn id="114"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p:bldP spid="35" grpId="0" animBg="1"/>
      <p:bldP spid="41" grpId="0" animBg="1"/>
      <p:bldP spid="43" grpId="0" animBg="1"/>
      <p:bldP spid="45" grpId="0" animBg="1"/>
      <p:bldP spid="46" grpId="0" animBg="1"/>
      <p:bldP spid="47" grpId="0"/>
      <p:bldP spid="42" grpId="0" animBg="1"/>
      <p:bldP spid="51" grpId="0"/>
      <p:bldP spid="58" grpId="0" animBg="1"/>
      <p:bldP spid="36" grpId="0"/>
      <p:bldP spid="40" grpId="0"/>
      <p:bldP spid="52" grpId="0" animBg="1"/>
      <p:bldP spid="56" grpId="0"/>
      <p:bldP spid="59" grpId="0" animBg="1"/>
      <p:bldP spid="31" grpId="0" animBg="1"/>
      <p:bldP spid="66" grpId="0" animBg="1"/>
      <p:bldP spid="67" grpId="0" animBg="1"/>
      <p:bldP spid="69" grpId="0" animBg="1"/>
      <p:bldP spid="69" grpId="1" animBg="1"/>
      <p:bldP spid="70" grpId="0" animBg="1"/>
      <p:bldP spid="70"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E8B5-F664-45DE-917D-0C6C7C5471A2}"/>
              </a:ext>
            </a:extLst>
          </p:cNvPr>
          <p:cNvSpPr>
            <a:spLocks noGrp="1"/>
          </p:cNvSpPr>
          <p:nvPr>
            <p:ph type="title"/>
          </p:nvPr>
        </p:nvSpPr>
        <p:spPr>
          <a:xfrm>
            <a:off x="1141413" y="618518"/>
            <a:ext cx="9905998" cy="818461"/>
          </a:xfrm>
        </p:spPr>
        <p:txBody>
          <a:bodyPr>
            <a:normAutofit/>
          </a:bodyPr>
          <a:lstStyle/>
          <a:p>
            <a:r>
              <a:rPr lang="en-US" altLang="zh-CN" sz="3600" dirty="0">
                <a:solidFill>
                  <a:srgbClr val="646B5F"/>
                </a:solidFill>
                <a:latin typeface="Rockwell" panose="02060603020205020403" pitchFamily="18" charset="0"/>
                <a:cs typeface="Times New Roman" panose="02020603050405020304" pitchFamily="18" charset="0"/>
              </a:rPr>
              <a:t>Persistent Memory (PM)</a:t>
            </a:r>
            <a:endParaRPr lang="zh-CN" altLang="en-US" sz="3600" dirty="0">
              <a:solidFill>
                <a:srgbClr val="646B5F"/>
              </a:solidFill>
              <a:latin typeface="Rockwell" panose="02060603020205020403" pitchFamily="18" charset="0"/>
              <a:cs typeface="Times New Roman" panose="02020603050405020304" pitchFamily="18" charset="0"/>
            </a:endParaRPr>
          </a:p>
        </p:txBody>
      </p:sp>
      <p:sp>
        <p:nvSpPr>
          <p:cNvPr id="25" name="Content Placeholder 2">
            <a:extLst>
              <a:ext uri="{FF2B5EF4-FFF2-40B4-BE49-F238E27FC236}">
                <a16:creationId xmlns:a16="http://schemas.microsoft.com/office/drawing/2014/main" id="{7CB6B21A-6C0A-4F68-9BDD-63B5814C63A0}"/>
              </a:ext>
            </a:extLst>
          </p:cNvPr>
          <p:cNvSpPr>
            <a:spLocks noGrp="1"/>
          </p:cNvSpPr>
          <p:nvPr>
            <p:ph idx="1"/>
          </p:nvPr>
        </p:nvSpPr>
        <p:spPr>
          <a:xfrm>
            <a:off x="5199509" y="4322449"/>
            <a:ext cx="785812" cy="438151"/>
          </a:xfrm>
        </p:spPr>
        <p:txBody>
          <a:bodyPr>
            <a:normAutofit/>
          </a:bodyPr>
          <a:lstStyle/>
          <a:p>
            <a:pPr marL="0" indent="0">
              <a:buNone/>
            </a:pPr>
            <a:r>
              <a:rPr lang="en-US" altLang="zh-CN" sz="2000" dirty="0">
                <a:latin typeface="Times New Roman" panose="02020603050405020304" pitchFamily="18" charset="0"/>
                <a:cs typeface="Times New Roman" panose="02020603050405020304" pitchFamily="18" charset="0"/>
              </a:rPr>
              <a:t>Fast</a:t>
            </a:r>
            <a:endParaRPr lang="zh-CN" alt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65C9097-CADB-4548-9F95-C95E43B484B9}"/>
              </a:ext>
            </a:extLst>
          </p:cNvPr>
          <p:cNvSpPr>
            <a:spLocks noGrp="1"/>
          </p:cNvSpPr>
          <p:nvPr>
            <p:ph type="sldNum" sz="quarter" idx="12"/>
          </p:nvPr>
        </p:nvSpPr>
        <p:spPr/>
        <p:txBody>
          <a:bodyPr>
            <a:normAutofit/>
          </a:bodyPr>
          <a:lstStyle/>
          <a:p>
            <a:fld id="{1FF6B7B6-595F-408B-AA88-41FA1CB51C2E}" type="slidenum">
              <a:rPr lang="zh-CN" altLang="en-US" smtClean="0"/>
              <a:t>2</a:t>
            </a:fld>
            <a:endParaRPr lang="zh-CN" altLang="en-US"/>
          </a:p>
        </p:txBody>
      </p:sp>
      <p:sp>
        <p:nvSpPr>
          <p:cNvPr id="10" name="Rectangle: Rounded Corners 7">
            <a:extLst>
              <a:ext uri="{FF2B5EF4-FFF2-40B4-BE49-F238E27FC236}">
                <a16:creationId xmlns:a16="http://schemas.microsoft.com/office/drawing/2014/main" id="{A22170A2-4BFC-4FE5-9191-6F168C7E12B4}"/>
              </a:ext>
            </a:extLst>
          </p:cNvPr>
          <p:cNvSpPr/>
          <p:nvPr/>
        </p:nvSpPr>
        <p:spPr>
          <a:xfrm>
            <a:off x="1236749" y="3328260"/>
            <a:ext cx="2955773" cy="878758"/>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b="100000"/>
            </a:path>
            <a:tileRect t="-100000" r="-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DRAM</a:t>
            </a:r>
            <a:endParaRPr lang="zh-CN" altLang="en-US" sz="2800" dirty="0">
              <a:latin typeface="Times New Roman" panose="02020603050405020304" pitchFamily="18" charset="0"/>
              <a:cs typeface="Times New Roman" panose="02020603050405020304" pitchFamily="18" charset="0"/>
            </a:endParaRPr>
          </a:p>
        </p:txBody>
      </p:sp>
      <p:sp>
        <p:nvSpPr>
          <p:cNvPr id="12" name="Rectangle: Rounded Corners 7">
            <a:extLst>
              <a:ext uri="{FF2B5EF4-FFF2-40B4-BE49-F238E27FC236}">
                <a16:creationId xmlns:a16="http://schemas.microsoft.com/office/drawing/2014/main" id="{87A4A31A-A6FE-4B66-A9CE-BC65226D03D1}"/>
              </a:ext>
            </a:extLst>
          </p:cNvPr>
          <p:cNvSpPr/>
          <p:nvPr/>
        </p:nvSpPr>
        <p:spPr>
          <a:xfrm>
            <a:off x="1248940" y="4984239"/>
            <a:ext cx="2955773" cy="878758"/>
          </a:xfrm>
          <a:prstGeom prst="roundRect">
            <a:avLst/>
          </a:pr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path path="circle">
              <a:fillToRect l="100000" b="100000"/>
            </a:path>
            <a:tileRect t="-100000" r="-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Disk</a:t>
            </a:r>
            <a:endParaRPr lang="zh-CN" altLang="en-US" sz="2800" dirty="0">
              <a:latin typeface="Times New Roman" panose="02020603050405020304" pitchFamily="18" charset="0"/>
              <a:cs typeface="Times New Roman" panose="02020603050405020304" pitchFamily="18" charset="0"/>
            </a:endParaRPr>
          </a:p>
        </p:txBody>
      </p:sp>
      <p:sp>
        <p:nvSpPr>
          <p:cNvPr id="15" name="Rectangle: Rounded Corners 7">
            <a:extLst>
              <a:ext uri="{FF2B5EF4-FFF2-40B4-BE49-F238E27FC236}">
                <a16:creationId xmlns:a16="http://schemas.microsoft.com/office/drawing/2014/main" id="{33214B99-679B-4140-B66E-78929478BFBD}"/>
              </a:ext>
            </a:extLst>
          </p:cNvPr>
          <p:cNvSpPr/>
          <p:nvPr/>
        </p:nvSpPr>
        <p:spPr>
          <a:xfrm>
            <a:off x="4198617" y="3308972"/>
            <a:ext cx="4067742" cy="878758"/>
          </a:xfrm>
          <a:prstGeom prst="round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latin typeface="Times New Roman" panose="02020603050405020304" pitchFamily="18" charset="0"/>
                <a:cs typeface="Times New Roman" panose="02020603050405020304" pitchFamily="18" charset="0"/>
              </a:rPr>
              <a:t>Persistent Memory</a:t>
            </a:r>
            <a:endParaRPr lang="zh-CN" altLang="en-US" sz="2800" dirty="0">
              <a:latin typeface="Times New Roman" panose="02020603050405020304" pitchFamily="18" charset="0"/>
              <a:cs typeface="Times New Roman" panose="02020603050405020304" pitchFamily="18" charset="0"/>
            </a:endParaRPr>
          </a:p>
        </p:txBody>
      </p:sp>
      <p:pic>
        <p:nvPicPr>
          <p:cNvPr id="20" name="图片 19" descr="蓝色的标志&#10;&#10;描述已自动生成">
            <a:extLst>
              <a:ext uri="{FF2B5EF4-FFF2-40B4-BE49-F238E27FC236}">
                <a16:creationId xmlns:a16="http://schemas.microsoft.com/office/drawing/2014/main" id="{BB18F26B-471A-443F-AD86-2FEA3A360E06}"/>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592" b="94898" l="5051" r="94949">
                        <a14:foregroundMark x1="46970" y1="86735" x2="46970" y2="86735"/>
                        <a14:foregroundMark x1="19192" y1="47449" x2="19192" y2="47449"/>
                        <a14:foregroundMark x1="24747" y1="38265" x2="24747" y2="38265"/>
                        <a14:foregroundMark x1="30808" y1="28061" x2="30808" y2="28061"/>
                        <a14:foregroundMark x1="38889" y1="25000" x2="38889" y2="25000"/>
                        <a14:foregroundMark x1="47475" y1="20918" x2="47475" y2="20918"/>
                        <a14:foregroundMark x1="56566" y1="22449" x2="56566" y2="22449"/>
                        <a14:foregroundMark x1="64646" y1="25000" x2="64646" y2="25000"/>
                        <a14:foregroundMark x1="68182" y1="31122" x2="68182" y2="31122"/>
                        <a14:foregroundMark x1="73232" y1="38265" x2="73232" y2="38265"/>
                        <a14:foregroundMark x1="75253" y1="44898" x2="75253" y2="44898"/>
                        <a14:foregroundMark x1="70202" y1="44388" x2="70202" y2="44388"/>
                        <a14:foregroundMark x1="61111" y1="48469" x2="61111" y2="48469"/>
                        <a14:foregroundMark x1="48990" y1="53571" x2="48990" y2="53571"/>
                        <a14:foregroundMark x1="37374" y1="9694" x2="37374" y2="9694"/>
                        <a14:foregroundMark x1="28788" y1="14796" x2="28283" y2="14796"/>
                        <a14:foregroundMark x1="20202" y1="16837" x2="45455" y2="8673"/>
                        <a14:foregroundMark x1="45455" y1="8673" x2="71212" y2="14286"/>
                        <a14:foregroundMark x1="71212" y1="14286" x2="89394" y2="33673"/>
                        <a14:foregroundMark x1="89394" y1="33673" x2="92424" y2="59184"/>
                        <a14:foregroundMark x1="92424" y1="59184" x2="79293" y2="81122"/>
                        <a14:foregroundMark x1="79293" y1="81122" x2="71212" y2="87755"/>
                        <a14:foregroundMark x1="50000" y1="5612" x2="50000" y2="5612"/>
                        <a14:foregroundMark x1="16667" y1="20408" x2="16667" y2="20408"/>
                        <a14:foregroundMark x1="9596" y1="32143" x2="9596" y2="32143"/>
                        <a14:foregroundMark x1="6566" y1="43367" x2="6566" y2="43367"/>
                        <a14:foregroundMark x1="5051" y1="58163" x2="5051" y2="58163"/>
                        <a14:foregroundMark x1="11111" y1="70918" x2="11111" y2="70918"/>
                        <a14:foregroundMark x1="20707" y1="84694" x2="20707" y2="84694"/>
                        <a14:foregroundMark x1="32323" y1="86735" x2="32323" y2="86735"/>
                        <a14:foregroundMark x1="31313" y1="86735" x2="35354" y2="77041"/>
                        <a14:foregroundMark x1="55051" y1="78061" x2="58586" y2="78061"/>
                        <a14:foregroundMark x1="61111" y1="78061" x2="62626" y2="78571"/>
                        <a14:foregroundMark x1="60101" y1="93878" x2="60101" y2="93878"/>
                        <a14:foregroundMark x1="49495" y1="95408" x2="49495" y2="95408"/>
                        <a14:foregroundMark x1="42929" y1="73469" x2="42929" y2="73469"/>
                        <a14:foregroundMark x1="39899" y1="73469" x2="39899" y2="73469"/>
                        <a14:foregroundMark x1="35859" y1="71939" x2="62121" y2="73469"/>
                        <a14:foregroundMark x1="94949" y1="45408" x2="94949" y2="45408"/>
                      </a14:backgroundRemoval>
                    </a14:imgEffect>
                  </a14:imgLayer>
                </a14:imgProps>
              </a:ext>
              <a:ext uri="{28A0092B-C50C-407E-A947-70E740481C1C}">
                <a14:useLocalDpi xmlns:a14="http://schemas.microsoft.com/office/drawing/2010/main" val="0"/>
              </a:ext>
            </a:extLst>
          </a:blip>
          <a:stretch>
            <a:fillRect/>
          </a:stretch>
        </p:blipFill>
        <p:spPr>
          <a:xfrm>
            <a:off x="5014173" y="3205284"/>
            <a:ext cx="1069257" cy="1058457"/>
          </a:xfrm>
          <a:prstGeom prst="rect">
            <a:avLst/>
          </a:prstGeom>
        </p:spPr>
      </p:pic>
      <p:pic>
        <p:nvPicPr>
          <p:cNvPr id="24" name="图片 23" descr="蓝色的标志&#10;&#10;描述已自动生成">
            <a:extLst>
              <a:ext uri="{FF2B5EF4-FFF2-40B4-BE49-F238E27FC236}">
                <a16:creationId xmlns:a16="http://schemas.microsoft.com/office/drawing/2014/main" id="{FFB0748A-CE82-491F-80D8-C3B0B7C2DBE9}"/>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5236" b="94764" l="4523" r="91960">
                        <a14:foregroundMark x1="19095" y1="41885" x2="19095" y2="41885"/>
                        <a14:foregroundMark x1="44724" y1="40838" x2="44724" y2="40838"/>
                        <a14:foregroundMark x1="44724" y1="40838" x2="50251" y2="28796"/>
                        <a14:foregroundMark x1="51256" y1="64398" x2="51256" y2="64398"/>
                        <a14:foregroundMark x1="51256" y1="61257" x2="55276" y2="50262"/>
                        <a14:foregroundMark x1="74372" y1="27749" x2="28643" y2="69634"/>
                        <a14:foregroundMark x1="24623" y1="75916" x2="24623" y2="75916"/>
                        <a14:foregroundMark x1="12060" y1="75916" x2="12060" y2="75916"/>
                        <a14:foregroundMark x1="9045" y1="67539" x2="31156" y2="90052"/>
                        <a14:foregroundMark x1="42211" y1="99476" x2="87940" y2="69634"/>
                        <a14:foregroundMark x1="87940" y1="69634" x2="78894" y2="17277"/>
                        <a14:foregroundMark x1="35559" y1="5759" x2="33065" y2="5096"/>
                        <a14:foregroundMark x1="78894" y1="17277" x2="35559" y2="5759"/>
                        <a14:foregroundMark x1="24499" y1="15528" x2="7538" y2="52880"/>
                        <a14:foregroundMark x1="7538" y1="52880" x2="13568" y2="70157"/>
                        <a14:foregroundMark x1="48241" y1="37696" x2="48241" y2="37696"/>
                        <a14:foregroundMark x1="41709" y1="39267" x2="41709" y2="39267"/>
                        <a14:foregroundMark x1="44221" y1="26178" x2="44221" y2="26178"/>
                        <a14:foregroundMark x1="48744" y1="25131" x2="48744" y2="25131"/>
                        <a14:foregroundMark x1="54271" y1="20942" x2="54271" y2="20942"/>
                        <a14:foregroundMark x1="41709" y1="47644" x2="41709" y2="47644"/>
                        <a14:foregroundMark x1="4523" y1="37696" x2="4523" y2="37696"/>
                        <a14:foregroundMark x1="8543" y1="37173" x2="8543" y2="37173"/>
                        <a14:foregroundMark x1="29146" y1="26702" x2="29146" y2="26702"/>
                        <a14:foregroundMark x1="19598" y1="43979" x2="19598" y2="43979"/>
                        <a14:foregroundMark x1="16583" y1="61257" x2="31156" y2="26702"/>
                        <a14:foregroundMark x1="7035" y1="34555" x2="20101" y2="17801"/>
                        <a14:foregroundMark x1="30498" y1="9953" x2="70352" y2="10471"/>
                        <a14:foregroundMark x1="63819" y1="6283" x2="41709" y2="5759"/>
                        <a14:foregroundMark x1="80402" y1="23560" x2="90452" y2="63351"/>
                        <a14:foregroundMark x1="90452" y1="62304" x2="81910" y2="23560"/>
                        <a14:foregroundMark x1="86935" y1="26178" x2="86935" y2="26178"/>
                        <a14:foregroundMark x1="89950" y1="35602" x2="89950" y2="35602"/>
                        <a14:foregroundMark x1="91457" y1="42932" x2="91457" y2="42932"/>
                        <a14:foregroundMark x1="91457" y1="51309" x2="91457" y2="51309"/>
                        <a14:foregroundMark x1="92462" y1="54450" x2="92462" y2="54450"/>
                        <a14:foregroundMark x1="92462" y1="49215" x2="92462" y2="49215"/>
                        <a14:foregroundMark x1="82412" y1="79058" x2="82412" y2="79058"/>
                        <a14:foregroundMark x1="74372" y1="85864" x2="74372" y2="85864"/>
                        <a14:foregroundMark x1="64824" y1="92147" x2="64824" y2="92147"/>
                        <a14:foregroundMark x1="58794" y1="94764" x2="58794" y2="94764"/>
                        <a14:foregroundMark x1="28141" y1="10995" x2="28141" y2="10995"/>
                        <a14:foregroundMark x1="32663" y1="9424" x2="32663" y2="9424"/>
                        <a14:foregroundMark x1="29146" y1="8377" x2="29146" y2="8377"/>
                        <a14:foregroundMark x1="30151" y1="7853" x2="30151" y2="7853"/>
                        <a14:foregroundMark x1="27136" y1="7330" x2="27136" y2="7330"/>
                        <a14:foregroundMark x1="31156" y1="7853" x2="31156" y2="7853"/>
                        <a14:foregroundMark x1="30151" y1="8901" x2="24623" y2="10995"/>
                        <a14:foregroundMark x1="29146" y1="8377" x2="34171" y2="6806"/>
                        <a14:foregroundMark x1="31156" y1="7330" x2="29648" y2="8901"/>
                        <a14:foregroundMark x1="28141" y1="9424" x2="28141" y2="9424"/>
                        <a14:foregroundMark x1="23116" y1="11518" x2="23116" y2="11518"/>
                        <a14:foregroundMark x1="30151" y1="5759" x2="30151" y2="5759"/>
                        <a14:foregroundMark x1="31156" y1="6806" x2="31156" y2="6806"/>
                        <a14:backgroundMark x1="30151" y1="5759" x2="30151" y2="5759"/>
                        <a14:backgroundMark x1="28643" y1="3665" x2="28643" y2="3665"/>
                        <a14:backgroundMark x1="29648" y1="4712" x2="29648" y2="4712"/>
                        <a14:backgroundMark x1="30151" y1="4712" x2="30653" y2="4712"/>
                        <a14:backgroundMark x1="27956" y1="4712" x2="31035" y2="4712"/>
                        <a14:backgroundMark x1="22113" y1="9424" x2="23173" y2="9148"/>
                        <a14:backgroundMark x1="20101" y1="9948" x2="22113" y2="9424"/>
                      </a14:backgroundRemoval>
                    </a14:imgEffect>
                  </a14:imgLayer>
                </a14:imgProps>
              </a:ext>
              <a:ext uri="{28A0092B-C50C-407E-A947-70E740481C1C}">
                <a14:useLocalDpi xmlns:a14="http://schemas.microsoft.com/office/drawing/2010/main" val="0"/>
              </a:ext>
            </a:extLst>
          </a:blip>
          <a:stretch>
            <a:fillRect/>
          </a:stretch>
        </p:blipFill>
        <p:spPr>
          <a:xfrm>
            <a:off x="5114924" y="4864232"/>
            <a:ext cx="913447" cy="876726"/>
          </a:xfrm>
          <a:prstGeom prst="rect">
            <a:avLst/>
          </a:prstGeom>
        </p:spPr>
      </p:pic>
      <p:sp>
        <p:nvSpPr>
          <p:cNvPr id="26" name="Content Placeholder 2">
            <a:extLst>
              <a:ext uri="{FF2B5EF4-FFF2-40B4-BE49-F238E27FC236}">
                <a16:creationId xmlns:a16="http://schemas.microsoft.com/office/drawing/2014/main" id="{08816A9A-41DC-4C83-A191-40747228C4F2}"/>
              </a:ext>
            </a:extLst>
          </p:cNvPr>
          <p:cNvSpPr txBox="1">
            <a:spLocks/>
          </p:cNvSpPr>
          <p:nvPr/>
        </p:nvSpPr>
        <p:spPr>
          <a:xfrm>
            <a:off x="4909757" y="5844590"/>
            <a:ext cx="1451416" cy="43815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latin typeface="Times New Roman" panose="02020603050405020304" pitchFamily="18" charset="0"/>
                <a:cs typeface="Times New Roman" panose="02020603050405020304" pitchFamily="18" charset="0"/>
              </a:rPr>
              <a:t>Non-volatile</a:t>
            </a:r>
            <a:endParaRPr lang="zh-CN" altLang="en-US" sz="2000" dirty="0">
              <a:latin typeface="Times New Roman" panose="02020603050405020304" pitchFamily="18" charset="0"/>
              <a:cs typeface="Times New Roman" panose="02020603050405020304" pitchFamily="18" charset="0"/>
            </a:endParaRPr>
          </a:p>
        </p:txBody>
      </p:sp>
      <p:sp>
        <p:nvSpPr>
          <p:cNvPr id="27" name="Rectangle: Rounded Corners 7">
            <a:extLst>
              <a:ext uri="{FF2B5EF4-FFF2-40B4-BE49-F238E27FC236}">
                <a16:creationId xmlns:a16="http://schemas.microsoft.com/office/drawing/2014/main" id="{CF5D28EE-38A3-470A-865A-9E042AE4C5BC}"/>
              </a:ext>
            </a:extLst>
          </p:cNvPr>
          <p:cNvSpPr/>
          <p:nvPr/>
        </p:nvSpPr>
        <p:spPr>
          <a:xfrm>
            <a:off x="2846092" y="1639920"/>
            <a:ext cx="2955773" cy="878758"/>
          </a:xfrm>
          <a:prstGeom prst="roundRect">
            <a:avLst/>
          </a:prstGeom>
          <a:gradFill flip="none" rotWithShape="1">
            <a:gsLst>
              <a:gs pos="0">
                <a:srgbClr val="C38B00">
                  <a:shade val="30000"/>
                  <a:satMod val="115000"/>
                </a:srgbClr>
              </a:gs>
              <a:gs pos="50000">
                <a:srgbClr val="C38B00">
                  <a:shade val="67500"/>
                  <a:satMod val="115000"/>
                </a:srgbClr>
              </a:gs>
              <a:gs pos="100000">
                <a:srgbClr val="C38B00">
                  <a:shade val="100000"/>
                  <a:satMod val="115000"/>
                </a:srgbClr>
              </a:gs>
            </a:gsLst>
            <a:path path="circle">
              <a:fillToRect l="100000" t="100000"/>
            </a:path>
            <a:tileRect r="-100000" b="-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Processor</a:t>
            </a:r>
            <a:endParaRPr lang="zh-CN" altLang="en-US" sz="2800" dirty="0">
              <a:latin typeface="Times New Roman" panose="02020603050405020304" pitchFamily="18" charset="0"/>
              <a:cs typeface="Times New Roman" panose="02020603050405020304" pitchFamily="18" charset="0"/>
            </a:endParaRPr>
          </a:p>
        </p:txBody>
      </p:sp>
      <p:cxnSp>
        <p:nvCxnSpPr>
          <p:cNvPr id="33" name="直接箭头连接符 32">
            <a:extLst>
              <a:ext uri="{FF2B5EF4-FFF2-40B4-BE49-F238E27FC236}">
                <a16:creationId xmlns:a16="http://schemas.microsoft.com/office/drawing/2014/main" id="{E40A4FD8-BA10-4529-AAA2-14F900022C95}"/>
              </a:ext>
            </a:extLst>
          </p:cNvPr>
          <p:cNvCxnSpPr/>
          <p:nvPr/>
        </p:nvCxnSpPr>
        <p:spPr>
          <a:xfrm>
            <a:off x="5248656" y="2518678"/>
            <a:ext cx="0" cy="784198"/>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Content Placeholder 2">
            <a:extLst>
              <a:ext uri="{FF2B5EF4-FFF2-40B4-BE49-F238E27FC236}">
                <a16:creationId xmlns:a16="http://schemas.microsoft.com/office/drawing/2014/main" id="{61D7B860-A9DF-4E0A-A7AB-D5BBD384FB78}"/>
              </a:ext>
            </a:extLst>
          </p:cNvPr>
          <p:cNvSpPr txBox="1">
            <a:spLocks/>
          </p:cNvSpPr>
          <p:nvPr/>
        </p:nvSpPr>
        <p:spPr>
          <a:xfrm>
            <a:off x="5483140" y="2740906"/>
            <a:ext cx="1880826" cy="3651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err="1">
                <a:latin typeface="Times New Roman" panose="02020603050405020304" pitchFamily="18" charset="0"/>
                <a:cs typeface="Times New Roman" panose="02020603050405020304" pitchFamily="18" charset="0"/>
              </a:rPr>
              <a:t>ld</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st</a:t>
            </a:r>
            <a:r>
              <a:rPr lang="en-US" altLang="zh-CN" sz="2000" dirty="0">
                <a:latin typeface="Times New Roman" panose="02020603050405020304" pitchFamily="18" charset="0"/>
                <a:cs typeface="Times New Roman" panose="02020603050405020304" pitchFamily="18" charset="0"/>
              </a:rPr>
              <a:t> Instructions</a:t>
            </a:r>
            <a:endParaRPr lang="zh-CN" altLang="en-US" sz="2000" dirty="0">
              <a:latin typeface="Times New Roman" panose="02020603050405020304" pitchFamily="18" charset="0"/>
              <a:cs typeface="Times New Roman" panose="02020603050405020304" pitchFamily="18" charset="0"/>
            </a:endParaRPr>
          </a:p>
        </p:txBody>
      </p:sp>
      <p:pic>
        <p:nvPicPr>
          <p:cNvPr id="36" name="图片 35" descr="图片包含 游戏机, 画&#10;&#10;描述已自动生成">
            <a:extLst>
              <a:ext uri="{FF2B5EF4-FFF2-40B4-BE49-F238E27FC236}">
                <a16:creationId xmlns:a16="http://schemas.microsoft.com/office/drawing/2014/main" id="{65D5DE6F-F757-4168-945E-8F4C1C4B3A09}"/>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9091" b="94862" l="3784" r="94865">
                        <a14:foregroundMark x1="37027" y1="94071" x2="37027" y2="94071"/>
                        <a14:foregroundMark x1="12973" y1="92095" x2="12973" y2="92095"/>
                        <a14:foregroundMark x1="7027" y1="88933" x2="7027" y2="88933"/>
                        <a14:foregroundMark x1="3784" y1="83399" x2="3784" y2="83399"/>
                        <a14:foregroundMark x1="12432" y1="77470" x2="12432" y2="77470"/>
                        <a14:foregroundMark x1="25676" y1="56917" x2="25676" y2="56917"/>
                        <a14:foregroundMark x1="23784" y1="55731" x2="23784" y2="55731"/>
                        <a14:foregroundMark x1="95135" y1="92095" x2="95135" y2="92095"/>
                        <a14:foregroundMark x1="41622" y1="90909" x2="41622" y2="90909"/>
                        <a14:foregroundMark x1="59189" y1="94862" x2="59189" y2="94862"/>
                      </a14:backgroundRemoval>
                    </a14:imgEffect>
                  </a14:imgLayer>
                </a14:imgProps>
              </a:ext>
              <a:ext uri="{28A0092B-C50C-407E-A947-70E740481C1C}">
                <a14:useLocalDpi xmlns:a14="http://schemas.microsoft.com/office/drawing/2010/main" val="0"/>
              </a:ext>
            </a:extLst>
          </a:blip>
          <a:stretch>
            <a:fillRect/>
          </a:stretch>
        </p:blipFill>
        <p:spPr>
          <a:xfrm>
            <a:off x="7146843" y="3421843"/>
            <a:ext cx="914525" cy="625337"/>
          </a:xfrm>
          <a:prstGeom prst="rect">
            <a:avLst/>
          </a:prstGeom>
          <a:solidFill>
            <a:schemeClr val="bg1"/>
          </a:solidFill>
        </p:spPr>
      </p:pic>
      <p:sp>
        <p:nvSpPr>
          <p:cNvPr id="16" name="Content Placeholder 2">
            <a:extLst>
              <a:ext uri="{FF2B5EF4-FFF2-40B4-BE49-F238E27FC236}">
                <a16:creationId xmlns:a16="http://schemas.microsoft.com/office/drawing/2014/main" id="{9106D88B-73B4-46AE-8043-3959456F2840}"/>
              </a:ext>
            </a:extLst>
          </p:cNvPr>
          <p:cNvSpPr txBox="1">
            <a:spLocks/>
          </p:cNvSpPr>
          <p:nvPr/>
        </p:nvSpPr>
        <p:spPr>
          <a:xfrm>
            <a:off x="8723489" y="3585076"/>
            <a:ext cx="2410676" cy="365125"/>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latin typeface="Times New Roman" panose="02020603050405020304" pitchFamily="18" charset="0"/>
                <a:cs typeface="Times New Roman" panose="02020603050405020304" pitchFamily="18" charset="0"/>
              </a:rPr>
              <a:t>Persistent Data Structure</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1397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xEl>
                                              <p:pRg st="0" end="0"/>
                                            </p:txEl>
                                          </p:spTgt>
                                        </p:tgtEl>
                                        <p:attrNameLst>
                                          <p:attrName>style.visibility</p:attrName>
                                        </p:attrNameLst>
                                      </p:cBhvr>
                                      <p:to>
                                        <p:strVal val="visible"/>
                                      </p:to>
                                    </p:set>
                                  </p:childTnLst>
                                </p:cTn>
                              </p:par>
                            </p:childTnLst>
                          </p:cTn>
                        </p:par>
                        <p:par>
                          <p:cTn id="9" fill="hold">
                            <p:stCondLst>
                              <p:cond delay="0"/>
                            </p:stCondLst>
                            <p:childTnLst>
                              <p:par>
                                <p:cTn id="10" presetID="26" presetClass="emph" presetSubtype="0" fill="hold" nodeType="afterEffect">
                                  <p:stCondLst>
                                    <p:cond delay="0"/>
                                  </p:stCondLst>
                                  <p:childTnLst>
                                    <p:animEffect transition="out" filter="fade">
                                      <p:cBhvr>
                                        <p:cTn id="11" dur="500" tmFilter="0, 0; .2, .5; .8, .5; 1, 0"/>
                                        <p:tgtEl>
                                          <p:spTgt spid="20"/>
                                        </p:tgtEl>
                                      </p:cBhvr>
                                    </p:animEffect>
                                    <p:animScale>
                                      <p:cBhvr>
                                        <p:cTn id="12" dur="250" autoRev="1" fill="hold"/>
                                        <p:tgtEl>
                                          <p:spTgt spid="20"/>
                                        </p:tgtEl>
                                      </p:cBhvr>
                                      <p:by x="105000" y="105000"/>
                                    </p:animScale>
                                  </p:childTnLst>
                                </p:cTn>
                              </p:par>
                              <p:par>
                                <p:cTn id="13" presetID="26" presetClass="emph" presetSubtype="0" fill="hold" grpId="1" nodeType="withEffect">
                                  <p:stCondLst>
                                    <p:cond delay="0"/>
                                  </p:stCondLst>
                                  <p:childTnLst>
                                    <p:animEffect transition="out" filter="fade">
                                      <p:cBhvr>
                                        <p:cTn id="14" dur="500" tmFilter="0, 0; .2, .5; .8, .5; 1, 0"/>
                                        <p:tgtEl>
                                          <p:spTgt spid="25">
                                            <p:txEl>
                                              <p:pRg st="0" end="0"/>
                                            </p:txEl>
                                          </p:spTgt>
                                        </p:tgtEl>
                                      </p:cBhvr>
                                    </p:animEffect>
                                    <p:animScale>
                                      <p:cBhvr>
                                        <p:cTn id="15" dur="250" autoRev="1" fill="hold"/>
                                        <p:tgtEl>
                                          <p:spTgt spid="25">
                                            <p:txEl>
                                              <p:pRg st="0" end="0"/>
                                            </p:txEl>
                                          </p:spTgt>
                                        </p:tgtEl>
                                      </p:cBhvr>
                                      <p:by x="105000" y="105000"/>
                                    </p:animScale>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4"/>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childTnLst>
                                </p:cTn>
                              </p:par>
                            </p:childTnLst>
                          </p:cTn>
                        </p:par>
                        <p:par>
                          <p:cTn id="22" fill="hold">
                            <p:stCondLst>
                              <p:cond delay="0"/>
                            </p:stCondLst>
                            <p:childTnLst>
                              <p:par>
                                <p:cTn id="23" presetID="26" presetClass="emph" presetSubtype="0" fill="hold" nodeType="afterEffect">
                                  <p:stCondLst>
                                    <p:cond delay="0"/>
                                  </p:stCondLst>
                                  <p:childTnLst>
                                    <p:animEffect transition="out" filter="fade">
                                      <p:cBhvr>
                                        <p:cTn id="24" dur="500" tmFilter="0, 0; .2, .5; .8, .5; 1, 0"/>
                                        <p:tgtEl>
                                          <p:spTgt spid="24"/>
                                        </p:tgtEl>
                                      </p:cBhvr>
                                    </p:animEffect>
                                    <p:animScale>
                                      <p:cBhvr>
                                        <p:cTn id="25" dur="250" autoRev="1" fill="hold"/>
                                        <p:tgtEl>
                                          <p:spTgt spid="24"/>
                                        </p:tgtEl>
                                      </p:cBhvr>
                                      <p:by x="105000" y="105000"/>
                                    </p:animScale>
                                  </p:childTnLst>
                                </p:cTn>
                              </p:par>
                              <p:par>
                                <p:cTn id="26" presetID="26" presetClass="emph" presetSubtype="0" fill="hold" grpId="1" nodeType="withEffect">
                                  <p:stCondLst>
                                    <p:cond delay="0"/>
                                  </p:stCondLst>
                                  <p:childTnLst>
                                    <p:animEffect transition="out" filter="fade">
                                      <p:cBhvr>
                                        <p:cTn id="27" dur="500" tmFilter="0, 0; .2, .5; .8, .5; 1, 0"/>
                                        <p:tgtEl>
                                          <p:spTgt spid="26"/>
                                        </p:tgtEl>
                                      </p:cBhvr>
                                    </p:animEffect>
                                    <p:animScale>
                                      <p:cBhvr>
                                        <p:cTn id="28" dur="250" autoRev="1" fill="hold"/>
                                        <p:tgtEl>
                                          <p:spTgt spid="26"/>
                                        </p:tgtEl>
                                      </p:cBhvr>
                                      <p:by x="105000" y="105000"/>
                                    </p:animScale>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2" nodeType="clickEffect">
                                  <p:stCondLst>
                                    <p:cond delay="0"/>
                                  </p:stCondLst>
                                  <p:childTnLst>
                                    <p:set>
                                      <p:cBhvr>
                                        <p:cTn id="32" dur="1" fill="hold">
                                          <p:stCondLst>
                                            <p:cond delay="0"/>
                                          </p:stCondLst>
                                        </p:cTn>
                                        <p:tgtEl>
                                          <p:spTgt spid="25">
                                            <p:txEl>
                                              <p:pRg st="0" end="0"/>
                                            </p:txEl>
                                          </p:spTgt>
                                        </p:tgtEl>
                                        <p:attrNameLst>
                                          <p:attrName>style.visibility</p:attrName>
                                        </p:attrNameLst>
                                      </p:cBhvr>
                                      <p:to>
                                        <p:strVal val="hidden"/>
                                      </p:to>
                                    </p:set>
                                  </p:childTnLst>
                                </p:cTn>
                              </p:par>
                              <p:par>
                                <p:cTn id="33" presetID="1" presetClass="exit" presetSubtype="0" fill="hold" grpId="2" nodeType="withEffect">
                                  <p:stCondLst>
                                    <p:cond delay="0"/>
                                  </p:stCondLst>
                                  <p:childTnLst>
                                    <p:set>
                                      <p:cBhvr>
                                        <p:cTn id="34" dur="1" fill="hold">
                                          <p:stCondLst>
                                            <p:cond delay="0"/>
                                          </p:stCondLst>
                                        </p:cTn>
                                        <p:tgtEl>
                                          <p:spTgt spid="26"/>
                                        </p:tgtEl>
                                        <p:attrNameLst>
                                          <p:attrName>style.visibility</p:attrName>
                                        </p:attrNameLst>
                                      </p:cBhvr>
                                      <p:to>
                                        <p:strVal val="hidden"/>
                                      </p:to>
                                    </p:set>
                                  </p:childTnLst>
                                </p:cTn>
                              </p:par>
                              <p:par>
                                <p:cTn id="35" presetID="42" presetClass="path" presetSubtype="0" accel="50000" decel="50000" fill="hold" nodeType="withEffect">
                                  <p:stCondLst>
                                    <p:cond delay="0"/>
                                  </p:stCondLst>
                                  <p:childTnLst>
                                    <p:animMotion origin="layout" path="M -1.04167E-6 1.85185E-6 L -0.00195 -0.22639 " pathEditMode="relative" rAng="0" ptsTypes="AA">
                                      <p:cBhvr>
                                        <p:cTn id="36" dur="1500" fill="hold"/>
                                        <p:tgtEl>
                                          <p:spTgt spid="24"/>
                                        </p:tgtEl>
                                        <p:attrNameLst>
                                          <p:attrName>ppt_x</p:attrName>
                                          <p:attrName>ppt_y</p:attrName>
                                        </p:attrNameLst>
                                      </p:cBhvr>
                                      <p:rCtr x="-104" y="-11319"/>
                                    </p:animMotion>
                                  </p:childTnLst>
                                </p:cTn>
                              </p:par>
                            </p:childTnLst>
                          </p:cTn>
                        </p:par>
                        <p:par>
                          <p:cTn id="37" fill="hold">
                            <p:stCondLst>
                              <p:cond delay="1500"/>
                            </p:stCondLst>
                            <p:childTnLst>
                              <p:par>
                                <p:cTn id="38" presetID="10" presetClass="exit" presetSubtype="0" fill="hold" nodeType="afterEffect">
                                  <p:stCondLst>
                                    <p:cond delay="0"/>
                                  </p:stCondLst>
                                  <p:childTnLst>
                                    <p:animEffect transition="out" filter="fade">
                                      <p:cBhvr>
                                        <p:cTn id="39" dur="500"/>
                                        <p:tgtEl>
                                          <p:spTgt spid="20"/>
                                        </p:tgtEl>
                                      </p:cBhvr>
                                    </p:animEffect>
                                    <p:set>
                                      <p:cBhvr>
                                        <p:cTn id="40" dur="1" fill="hold">
                                          <p:stCondLst>
                                            <p:cond delay="499"/>
                                          </p:stCondLst>
                                        </p:cTn>
                                        <p:tgtEl>
                                          <p:spTgt spid="20"/>
                                        </p:tgtEl>
                                        <p:attrNameLst>
                                          <p:attrName>style.visibility</p:attrName>
                                        </p:attrNameLst>
                                      </p:cBhvr>
                                      <p:to>
                                        <p:strVal val="hidden"/>
                                      </p:to>
                                    </p:set>
                                  </p:childTnLst>
                                </p:cTn>
                              </p:par>
                              <p:par>
                                <p:cTn id="41" presetID="10" presetClass="exit" presetSubtype="0" fill="hold" nodeType="withEffect">
                                  <p:stCondLst>
                                    <p:cond delay="0"/>
                                  </p:stCondLst>
                                  <p:childTnLst>
                                    <p:animEffect transition="out" filter="fade">
                                      <p:cBhvr>
                                        <p:cTn id="42" dur="500"/>
                                        <p:tgtEl>
                                          <p:spTgt spid="24"/>
                                        </p:tgtEl>
                                      </p:cBhvr>
                                    </p:animEffect>
                                    <p:set>
                                      <p:cBhvr>
                                        <p:cTn id="43" dur="1" fill="hold">
                                          <p:stCondLst>
                                            <p:cond delay="499"/>
                                          </p:stCondLst>
                                        </p:cTn>
                                        <p:tgtEl>
                                          <p:spTgt spid="24"/>
                                        </p:tgtEl>
                                        <p:attrNameLst>
                                          <p:attrName>style.visibility</p:attrName>
                                        </p:attrNameLst>
                                      </p:cBhvr>
                                      <p:to>
                                        <p:strVal val="hidden"/>
                                      </p:to>
                                    </p:set>
                                  </p:childTnLst>
                                </p:cTn>
                              </p:par>
                              <p:par>
                                <p:cTn id="44" presetID="10" presetClass="entr" presetSubtype="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nodeType="with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fade">
                                      <p:cBhvr>
                                        <p:cTn id="54" dur="500"/>
                                        <p:tgtEl>
                                          <p:spTgt spid="33"/>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6"/>
                                        </p:tgtEl>
                                        <p:attrNameLst>
                                          <p:attrName>style.visibility</p:attrName>
                                        </p:attrNameLst>
                                      </p:cBhvr>
                                      <p:to>
                                        <p:strVal val="visible"/>
                                      </p:to>
                                    </p:set>
                                    <p:animEffect transition="in" filter="fade">
                                      <p:cBhvr>
                                        <p:cTn id="59" dur="500"/>
                                        <p:tgtEl>
                                          <p:spTgt spid="36"/>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p:bldP spid="25" grpId="1" build="p"/>
      <p:bldP spid="25" grpId="2" build="p"/>
      <p:bldP spid="15" grpId="0" animBg="1"/>
      <p:bldP spid="26" grpId="0"/>
      <p:bldP spid="26" grpId="1"/>
      <p:bldP spid="26" grpId="2"/>
      <p:bldP spid="34" grpId="0"/>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E8B5-F664-45DE-917D-0C6C7C5471A2}"/>
              </a:ext>
            </a:extLst>
          </p:cNvPr>
          <p:cNvSpPr>
            <a:spLocks noGrp="1"/>
          </p:cNvSpPr>
          <p:nvPr>
            <p:ph type="title"/>
          </p:nvPr>
        </p:nvSpPr>
        <p:spPr>
          <a:xfrm>
            <a:off x="554736" y="550257"/>
            <a:ext cx="11082528" cy="733813"/>
          </a:xfrm>
        </p:spPr>
        <p:txBody>
          <a:bodyPr>
            <a:normAutofit/>
          </a:bodyPr>
          <a:lstStyle/>
          <a:p>
            <a:r>
              <a:rPr lang="en-US" altLang="zh-CN" sz="4000" dirty="0">
                <a:solidFill>
                  <a:srgbClr val="646B5F"/>
                </a:solidFill>
                <a:latin typeface="Rockwell" panose="02060603020205020403" pitchFamily="18" charset="0"/>
                <a:cs typeface="Times New Roman" panose="02020603050405020304" pitchFamily="18" charset="0"/>
              </a:rPr>
              <a:t>Virtual Address Tag in Permission Matrix</a:t>
            </a:r>
            <a:endParaRPr lang="zh-CN" altLang="en-US" sz="4000" dirty="0">
              <a:solidFill>
                <a:srgbClr val="646B5F"/>
              </a:solidFill>
              <a:latin typeface="Rockwell" panose="02060603020205020403"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65C9097-CADB-4548-9F95-C95E43B484B9}"/>
              </a:ext>
            </a:extLst>
          </p:cNvPr>
          <p:cNvSpPr>
            <a:spLocks noGrp="1"/>
          </p:cNvSpPr>
          <p:nvPr>
            <p:ph type="sldNum" sz="quarter" idx="12"/>
          </p:nvPr>
        </p:nvSpPr>
        <p:spPr/>
        <p:txBody>
          <a:bodyPr>
            <a:normAutofit/>
          </a:bodyPr>
          <a:lstStyle/>
          <a:p>
            <a:fld id="{1FF6B7B6-595F-408B-AA88-41FA1CB51C2E}" type="slidenum">
              <a:rPr lang="zh-CN" altLang="en-US" smtClean="0"/>
              <a:t>20</a:t>
            </a:fld>
            <a:endParaRPr lang="zh-CN" altLang="en-US"/>
          </a:p>
        </p:txBody>
      </p:sp>
      <p:sp>
        <p:nvSpPr>
          <p:cNvPr id="69" name="Rectangle: Rounded Corners 43">
            <a:extLst>
              <a:ext uri="{FF2B5EF4-FFF2-40B4-BE49-F238E27FC236}">
                <a16:creationId xmlns:a16="http://schemas.microsoft.com/office/drawing/2014/main" id="{37DB3D48-0BCB-4527-A1AD-F1C5CC672690}"/>
              </a:ext>
            </a:extLst>
          </p:cNvPr>
          <p:cNvSpPr/>
          <p:nvPr/>
        </p:nvSpPr>
        <p:spPr>
          <a:xfrm>
            <a:off x="2843459" y="3112787"/>
            <a:ext cx="1399813" cy="409058"/>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VA Prefix</a:t>
            </a:r>
            <a:endParaRPr lang="zh-CN" altLang="en-US" sz="2400" dirty="0"/>
          </a:p>
        </p:txBody>
      </p:sp>
      <p:sp>
        <p:nvSpPr>
          <p:cNvPr id="70" name="Rectangle: Rounded Corners 43">
            <a:extLst>
              <a:ext uri="{FF2B5EF4-FFF2-40B4-BE49-F238E27FC236}">
                <a16:creationId xmlns:a16="http://schemas.microsoft.com/office/drawing/2014/main" id="{A45048C6-450F-4FAE-BCAB-FA5390AABE52}"/>
              </a:ext>
            </a:extLst>
          </p:cNvPr>
          <p:cNvSpPr/>
          <p:nvPr/>
        </p:nvSpPr>
        <p:spPr>
          <a:xfrm>
            <a:off x="4696187" y="3117478"/>
            <a:ext cx="1399813" cy="409058"/>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VA Suffix</a:t>
            </a:r>
            <a:endParaRPr lang="zh-CN" altLang="en-US" sz="2400" dirty="0"/>
          </a:p>
        </p:txBody>
      </p:sp>
      <p:sp>
        <p:nvSpPr>
          <p:cNvPr id="71" name="Rectangle: Rounded Corners 43">
            <a:extLst>
              <a:ext uri="{FF2B5EF4-FFF2-40B4-BE49-F238E27FC236}">
                <a16:creationId xmlns:a16="http://schemas.microsoft.com/office/drawing/2014/main" id="{3B7DD0D6-5214-4B85-98AD-97127D4871F1}"/>
              </a:ext>
            </a:extLst>
          </p:cNvPr>
          <p:cNvSpPr/>
          <p:nvPr/>
        </p:nvSpPr>
        <p:spPr>
          <a:xfrm>
            <a:off x="991142" y="3103784"/>
            <a:ext cx="1399813" cy="409058"/>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VA Tag</a:t>
            </a:r>
            <a:endParaRPr lang="zh-CN" altLang="en-US" sz="2400" dirty="0"/>
          </a:p>
        </p:txBody>
      </p:sp>
      <p:sp>
        <p:nvSpPr>
          <p:cNvPr id="3" name="加号 2">
            <a:extLst>
              <a:ext uri="{FF2B5EF4-FFF2-40B4-BE49-F238E27FC236}">
                <a16:creationId xmlns:a16="http://schemas.microsoft.com/office/drawing/2014/main" id="{5B70F622-D252-4CCB-97FF-D92F2AC0C9FB}"/>
              </a:ext>
            </a:extLst>
          </p:cNvPr>
          <p:cNvSpPr/>
          <p:nvPr/>
        </p:nvSpPr>
        <p:spPr>
          <a:xfrm>
            <a:off x="4286100" y="3153675"/>
            <a:ext cx="347472" cy="347472"/>
          </a:xfrm>
          <a:prstGeom prst="mathPlus">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号 3">
            <a:extLst>
              <a:ext uri="{FF2B5EF4-FFF2-40B4-BE49-F238E27FC236}">
                <a16:creationId xmlns:a16="http://schemas.microsoft.com/office/drawing/2014/main" id="{05CD3716-9285-49CE-9B73-916B99C87F50}"/>
              </a:ext>
            </a:extLst>
          </p:cNvPr>
          <p:cNvSpPr/>
          <p:nvPr/>
        </p:nvSpPr>
        <p:spPr>
          <a:xfrm>
            <a:off x="2439868" y="3134577"/>
            <a:ext cx="392666" cy="290167"/>
          </a:xfrm>
          <a:prstGeom prst="mathEqual">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1753617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E8B5-F664-45DE-917D-0C6C7C5471A2}"/>
              </a:ext>
            </a:extLst>
          </p:cNvPr>
          <p:cNvSpPr>
            <a:spLocks noGrp="1"/>
          </p:cNvSpPr>
          <p:nvPr>
            <p:ph type="title"/>
          </p:nvPr>
        </p:nvSpPr>
        <p:spPr>
          <a:xfrm>
            <a:off x="554736" y="550257"/>
            <a:ext cx="11082528" cy="733813"/>
          </a:xfrm>
        </p:spPr>
        <p:txBody>
          <a:bodyPr>
            <a:normAutofit/>
          </a:bodyPr>
          <a:lstStyle/>
          <a:p>
            <a:r>
              <a:rPr lang="en-US" altLang="zh-CN" sz="4000" dirty="0">
                <a:solidFill>
                  <a:srgbClr val="646B5F"/>
                </a:solidFill>
                <a:latin typeface="Rockwell" panose="02060603020205020403" pitchFamily="18" charset="0"/>
                <a:cs typeface="Times New Roman" panose="02020603050405020304" pitchFamily="18" charset="0"/>
              </a:rPr>
              <a:t>Virtual Address Tag in Permission Matrix</a:t>
            </a:r>
            <a:endParaRPr lang="zh-CN" altLang="en-US" sz="4000" dirty="0">
              <a:solidFill>
                <a:srgbClr val="646B5F"/>
              </a:solidFill>
              <a:latin typeface="Rockwell" panose="02060603020205020403"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65C9097-CADB-4548-9F95-C95E43B484B9}"/>
              </a:ext>
            </a:extLst>
          </p:cNvPr>
          <p:cNvSpPr>
            <a:spLocks noGrp="1"/>
          </p:cNvSpPr>
          <p:nvPr>
            <p:ph type="sldNum" sz="quarter" idx="12"/>
          </p:nvPr>
        </p:nvSpPr>
        <p:spPr/>
        <p:txBody>
          <a:bodyPr>
            <a:normAutofit/>
          </a:bodyPr>
          <a:lstStyle/>
          <a:p>
            <a:fld id="{1FF6B7B6-595F-408B-AA88-41FA1CB51C2E}" type="slidenum">
              <a:rPr lang="zh-CN" altLang="en-US" smtClean="0"/>
              <a:t>21</a:t>
            </a:fld>
            <a:endParaRPr lang="zh-CN" altLang="en-US"/>
          </a:p>
        </p:txBody>
      </p:sp>
      <p:sp>
        <p:nvSpPr>
          <p:cNvPr id="69" name="Rectangle: Rounded Corners 43">
            <a:extLst>
              <a:ext uri="{FF2B5EF4-FFF2-40B4-BE49-F238E27FC236}">
                <a16:creationId xmlns:a16="http://schemas.microsoft.com/office/drawing/2014/main" id="{37DB3D48-0BCB-4527-A1AD-F1C5CC672690}"/>
              </a:ext>
            </a:extLst>
          </p:cNvPr>
          <p:cNvSpPr/>
          <p:nvPr/>
        </p:nvSpPr>
        <p:spPr>
          <a:xfrm>
            <a:off x="2843459" y="3112787"/>
            <a:ext cx="1399813" cy="409058"/>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VA Prefix</a:t>
            </a:r>
            <a:endParaRPr lang="zh-CN" altLang="en-US" sz="2400" dirty="0"/>
          </a:p>
        </p:txBody>
      </p:sp>
      <p:sp>
        <p:nvSpPr>
          <p:cNvPr id="70" name="Rectangle: Rounded Corners 43">
            <a:extLst>
              <a:ext uri="{FF2B5EF4-FFF2-40B4-BE49-F238E27FC236}">
                <a16:creationId xmlns:a16="http://schemas.microsoft.com/office/drawing/2014/main" id="{A45048C6-450F-4FAE-BCAB-FA5390AABE52}"/>
              </a:ext>
            </a:extLst>
          </p:cNvPr>
          <p:cNvSpPr/>
          <p:nvPr/>
        </p:nvSpPr>
        <p:spPr>
          <a:xfrm>
            <a:off x="4696187" y="3117478"/>
            <a:ext cx="1399813" cy="409058"/>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xxx…x</a:t>
            </a:r>
            <a:endParaRPr lang="zh-CN" altLang="en-US" sz="2400" dirty="0"/>
          </a:p>
        </p:txBody>
      </p:sp>
      <p:sp>
        <p:nvSpPr>
          <p:cNvPr id="71" name="Rectangle: Rounded Corners 43">
            <a:extLst>
              <a:ext uri="{FF2B5EF4-FFF2-40B4-BE49-F238E27FC236}">
                <a16:creationId xmlns:a16="http://schemas.microsoft.com/office/drawing/2014/main" id="{3B7DD0D6-5214-4B85-98AD-97127D4871F1}"/>
              </a:ext>
            </a:extLst>
          </p:cNvPr>
          <p:cNvSpPr/>
          <p:nvPr/>
        </p:nvSpPr>
        <p:spPr>
          <a:xfrm>
            <a:off x="991142" y="3103784"/>
            <a:ext cx="1399813" cy="409058"/>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VA Tag</a:t>
            </a:r>
            <a:endParaRPr lang="zh-CN" altLang="en-US" sz="2400" dirty="0"/>
          </a:p>
        </p:txBody>
      </p:sp>
      <p:sp>
        <p:nvSpPr>
          <p:cNvPr id="3" name="加号 2">
            <a:extLst>
              <a:ext uri="{FF2B5EF4-FFF2-40B4-BE49-F238E27FC236}">
                <a16:creationId xmlns:a16="http://schemas.microsoft.com/office/drawing/2014/main" id="{5B70F622-D252-4CCB-97FF-D92F2AC0C9FB}"/>
              </a:ext>
            </a:extLst>
          </p:cNvPr>
          <p:cNvSpPr/>
          <p:nvPr/>
        </p:nvSpPr>
        <p:spPr>
          <a:xfrm>
            <a:off x="4286100" y="3153675"/>
            <a:ext cx="347472" cy="347472"/>
          </a:xfrm>
          <a:prstGeom prst="mathPlus">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号 3">
            <a:extLst>
              <a:ext uri="{FF2B5EF4-FFF2-40B4-BE49-F238E27FC236}">
                <a16:creationId xmlns:a16="http://schemas.microsoft.com/office/drawing/2014/main" id="{05CD3716-9285-49CE-9B73-916B99C87F50}"/>
              </a:ext>
            </a:extLst>
          </p:cNvPr>
          <p:cNvSpPr/>
          <p:nvPr/>
        </p:nvSpPr>
        <p:spPr>
          <a:xfrm>
            <a:off x="2439868" y="3134577"/>
            <a:ext cx="392666" cy="290167"/>
          </a:xfrm>
          <a:prstGeom prst="mathEqual">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 name="Content Placeholder 2">
            <a:extLst>
              <a:ext uri="{FF2B5EF4-FFF2-40B4-BE49-F238E27FC236}">
                <a16:creationId xmlns:a16="http://schemas.microsoft.com/office/drawing/2014/main" id="{EC51401D-05E7-4E61-AB4F-13C826EAFF11}"/>
              </a:ext>
            </a:extLst>
          </p:cNvPr>
          <p:cNvSpPr txBox="1">
            <a:spLocks/>
          </p:cNvSpPr>
          <p:nvPr/>
        </p:nvSpPr>
        <p:spPr>
          <a:xfrm>
            <a:off x="2488817" y="5787385"/>
            <a:ext cx="7507705" cy="341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latin typeface="Rockwell" panose="02060603020205020403" pitchFamily="18" charset="0"/>
                <a:cs typeface="Times New Roman" panose="02020603050405020304" pitchFamily="18" charset="0"/>
              </a:rPr>
              <a:t>x means all match in Content Addressable Memory </a:t>
            </a:r>
          </a:p>
        </p:txBody>
      </p:sp>
      <p:sp>
        <p:nvSpPr>
          <p:cNvPr id="6" name="左大括号 5">
            <a:extLst>
              <a:ext uri="{FF2B5EF4-FFF2-40B4-BE49-F238E27FC236}">
                <a16:creationId xmlns:a16="http://schemas.microsoft.com/office/drawing/2014/main" id="{7C0C15DA-FEDD-47BC-B64E-0344FF81F13D}"/>
              </a:ext>
            </a:extLst>
          </p:cNvPr>
          <p:cNvSpPr/>
          <p:nvPr/>
        </p:nvSpPr>
        <p:spPr>
          <a:xfrm>
            <a:off x="4807830" y="2187961"/>
            <a:ext cx="463296" cy="2278899"/>
          </a:xfrm>
          <a:prstGeom prst="leftBrace">
            <a:avLst>
              <a:gd name="adj1" fmla="val 88596"/>
              <a:gd name="adj2" fmla="val 49785"/>
            </a:avLst>
          </a:prstGeom>
          <a:noFill/>
          <a:ln w="38100">
            <a:solidFill>
              <a:schemeClr val="accent5">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Rectangle: Rounded Corners 43">
            <a:extLst>
              <a:ext uri="{FF2B5EF4-FFF2-40B4-BE49-F238E27FC236}">
                <a16:creationId xmlns:a16="http://schemas.microsoft.com/office/drawing/2014/main" id="{DAA1DC5C-3808-493A-8290-1AE4828D2AD5}"/>
              </a:ext>
            </a:extLst>
          </p:cNvPr>
          <p:cNvSpPr/>
          <p:nvPr/>
        </p:nvSpPr>
        <p:spPr>
          <a:xfrm>
            <a:off x="5396093" y="2473158"/>
            <a:ext cx="1524783" cy="409058"/>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0 bit</a:t>
            </a:r>
            <a:endParaRPr lang="zh-CN" altLang="en-US" sz="2400" dirty="0"/>
          </a:p>
        </p:txBody>
      </p:sp>
      <p:sp>
        <p:nvSpPr>
          <p:cNvPr id="12" name="Rectangle: Rounded Corners 43">
            <a:extLst>
              <a:ext uri="{FF2B5EF4-FFF2-40B4-BE49-F238E27FC236}">
                <a16:creationId xmlns:a16="http://schemas.microsoft.com/office/drawing/2014/main" id="{B14738BB-4117-46E3-9066-5E336FDF4E3D}"/>
              </a:ext>
            </a:extLst>
          </p:cNvPr>
          <p:cNvSpPr/>
          <p:nvPr/>
        </p:nvSpPr>
        <p:spPr>
          <a:xfrm>
            <a:off x="5396093" y="3065016"/>
            <a:ext cx="1524783" cy="409058"/>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9-bit x…x</a:t>
            </a:r>
            <a:endParaRPr lang="zh-CN" altLang="en-US" sz="2400" dirty="0"/>
          </a:p>
        </p:txBody>
      </p:sp>
      <p:sp>
        <p:nvSpPr>
          <p:cNvPr id="13" name="Rectangle: Rounded Corners 43">
            <a:extLst>
              <a:ext uri="{FF2B5EF4-FFF2-40B4-BE49-F238E27FC236}">
                <a16:creationId xmlns:a16="http://schemas.microsoft.com/office/drawing/2014/main" id="{5D592ED2-40EE-476B-A45C-C46A107D862F}"/>
              </a:ext>
            </a:extLst>
          </p:cNvPr>
          <p:cNvSpPr/>
          <p:nvPr/>
        </p:nvSpPr>
        <p:spPr>
          <a:xfrm>
            <a:off x="5396093" y="3656874"/>
            <a:ext cx="1524783" cy="409058"/>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18-bit x…x</a:t>
            </a:r>
            <a:endParaRPr lang="zh-CN" altLang="en-US" sz="2400" dirty="0"/>
          </a:p>
        </p:txBody>
      </p:sp>
      <p:sp>
        <p:nvSpPr>
          <p:cNvPr id="14" name="Content Placeholder 2">
            <a:extLst>
              <a:ext uri="{FF2B5EF4-FFF2-40B4-BE49-F238E27FC236}">
                <a16:creationId xmlns:a16="http://schemas.microsoft.com/office/drawing/2014/main" id="{463395DF-375D-40EC-B886-957C05530CB5}"/>
              </a:ext>
            </a:extLst>
          </p:cNvPr>
          <p:cNvSpPr txBox="1">
            <a:spLocks/>
          </p:cNvSpPr>
          <p:nvPr/>
        </p:nvSpPr>
        <p:spPr>
          <a:xfrm>
            <a:off x="7872034" y="2473158"/>
            <a:ext cx="3436045" cy="341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latin typeface="Rockwell" panose="02060603020205020403" pitchFamily="18" charset="0"/>
                <a:cs typeface="Times New Roman" panose="02020603050405020304" pitchFamily="18" charset="0"/>
              </a:rPr>
              <a:t>PMO Size = 4KB </a:t>
            </a:r>
          </a:p>
        </p:txBody>
      </p:sp>
      <p:sp>
        <p:nvSpPr>
          <p:cNvPr id="15" name="Content Placeholder 2">
            <a:extLst>
              <a:ext uri="{FF2B5EF4-FFF2-40B4-BE49-F238E27FC236}">
                <a16:creationId xmlns:a16="http://schemas.microsoft.com/office/drawing/2014/main" id="{5AE92340-112C-4136-9353-9D05A6EB6EF2}"/>
              </a:ext>
            </a:extLst>
          </p:cNvPr>
          <p:cNvSpPr txBox="1">
            <a:spLocks/>
          </p:cNvSpPr>
          <p:nvPr/>
        </p:nvSpPr>
        <p:spPr>
          <a:xfrm>
            <a:off x="6995583" y="3065016"/>
            <a:ext cx="3776049" cy="341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latin typeface="Rockwell" panose="02060603020205020403" pitchFamily="18" charset="0"/>
                <a:cs typeface="Times New Roman" panose="02020603050405020304" pitchFamily="18" charset="0"/>
              </a:rPr>
              <a:t>4KB &lt; PMO Size &lt;= 2MB</a:t>
            </a:r>
          </a:p>
        </p:txBody>
      </p:sp>
      <p:sp>
        <p:nvSpPr>
          <p:cNvPr id="16" name="Content Placeholder 2">
            <a:extLst>
              <a:ext uri="{FF2B5EF4-FFF2-40B4-BE49-F238E27FC236}">
                <a16:creationId xmlns:a16="http://schemas.microsoft.com/office/drawing/2014/main" id="{8C70B173-11B9-436A-AC32-575D55D0DC2D}"/>
              </a:ext>
            </a:extLst>
          </p:cNvPr>
          <p:cNvSpPr txBox="1">
            <a:spLocks/>
          </p:cNvSpPr>
          <p:nvPr/>
        </p:nvSpPr>
        <p:spPr>
          <a:xfrm>
            <a:off x="6922431" y="3656874"/>
            <a:ext cx="3776049" cy="3413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latin typeface="Rockwell" panose="02060603020205020403" pitchFamily="18" charset="0"/>
                <a:cs typeface="Times New Roman" panose="02020603050405020304" pitchFamily="18" charset="0"/>
              </a:rPr>
              <a:t>2MB &lt; PMO Size &lt;= 1GB</a:t>
            </a:r>
          </a:p>
        </p:txBody>
      </p:sp>
      <p:sp>
        <p:nvSpPr>
          <p:cNvPr id="17" name="Rectangle: Rounded Corners 43">
            <a:extLst>
              <a:ext uri="{FF2B5EF4-FFF2-40B4-BE49-F238E27FC236}">
                <a16:creationId xmlns:a16="http://schemas.microsoft.com/office/drawing/2014/main" id="{07AC02AD-4D79-427A-88F8-943CB50D4C0C}"/>
              </a:ext>
            </a:extLst>
          </p:cNvPr>
          <p:cNvSpPr/>
          <p:nvPr/>
        </p:nvSpPr>
        <p:spPr>
          <a:xfrm>
            <a:off x="1519417" y="4878679"/>
            <a:ext cx="9013371" cy="528772"/>
          </a:xfrm>
          <a:prstGeom prst="roundRect">
            <a:avLst/>
          </a:prstGeom>
          <a:solidFill>
            <a:srgbClr val="C0504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Content Addressable Memory (CAM) Locate Exact one Entry From VA!</a:t>
            </a:r>
            <a:endParaRPr lang="zh-CN" altLang="en-US" sz="2400" dirty="0"/>
          </a:p>
        </p:txBody>
      </p:sp>
    </p:spTree>
    <p:extLst>
      <p:ext uri="{BB962C8B-B14F-4D97-AF65-F5344CB8AC3E}">
        <p14:creationId xmlns:p14="http://schemas.microsoft.com/office/powerpoint/2010/main" val="3075377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70"/>
                                        </p:tgtEl>
                                      </p:cBhvr>
                                    </p:animEffect>
                                    <p:set>
                                      <p:cBhvr>
                                        <p:cTn id="12" dur="1" fill="hold">
                                          <p:stCondLst>
                                            <p:cond delay="499"/>
                                          </p:stCondLst>
                                        </p:cTn>
                                        <p:tgtEl>
                                          <p:spTgt spid="70"/>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500"/>
                                        <p:tgtEl>
                                          <p:spTgt spid="12"/>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left)">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left)">
                                      <p:cBhvr>
                                        <p:cTn id="38" dur="500"/>
                                        <p:tgtEl>
                                          <p:spTgt spid="13"/>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wipe(left)">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down)">
                                      <p:cBhvr>
                                        <p:cTn id="4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9" grpId="0"/>
      <p:bldP spid="6" grpId="0" animBg="1"/>
      <p:bldP spid="11" grpId="0" animBg="1"/>
      <p:bldP spid="12" grpId="0" animBg="1"/>
      <p:bldP spid="13" grpId="0" animBg="1"/>
      <p:bldP spid="14" grpId="0"/>
      <p:bldP spid="15" grpId="0"/>
      <p:bldP spid="16" grpId="0"/>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E8B5-F664-45DE-917D-0C6C7C5471A2}"/>
              </a:ext>
            </a:extLst>
          </p:cNvPr>
          <p:cNvSpPr>
            <a:spLocks noGrp="1"/>
          </p:cNvSpPr>
          <p:nvPr>
            <p:ph type="title"/>
          </p:nvPr>
        </p:nvSpPr>
        <p:spPr>
          <a:xfrm>
            <a:off x="554736" y="550257"/>
            <a:ext cx="11082528" cy="733813"/>
          </a:xfrm>
        </p:spPr>
        <p:txBody>
          <a:bodyPr>
            <a:normAutofit/>
          </a:bodyPr>
          <a:lstStyle/>
          <a:p>
            <a:r>
              <a:rPr lang="en-US" altLang="zh-CN" sz="4000" dirty="0">
                <a:solidFill>
                  <a:srgbClr val="646B5F"/>
                </a:solidFill>
                <a:latin typeface="Rockwell" panose="02060603020205020403" pitchFamily="18" charset="0"/>
                <a:cs typeface="Times New Roman" panose="02020603050405020304" pitchFamily="18" charset="0"/>
              </a:rPr>
              <a:t>Permission Matrix Design</a:t>
            </a:r>
            <a:endParaRPr lang="zh-CN" altLang="en-US" sz="4000" dirty="0">
              <a:solidFill>
                <a:srgbClr val="646B5F"/>
              </a:solidFill>
              <a:latin typeface="Rockwell" panose="02060603020205020403"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65C9097-CADB-4548-9F95-C95E43B484B9}"/>
              </a:ext>
            </a:extLst>
          </p:cNvPr>
          <p:cNvSpPr>
            <a:spLocks noGrp="1"/>
          </p:cNvSpPr>
          <p:nvPr>
            <p:ph type="sldNum" sz="quarter" idx="12"/>
          </p:nvPr>
        </p:nvSpPr>
        <p:spPr/>
        <p:txBody>
          <a:bodyPr>
            <a:normAutofit/>
          </a:bodyPr>
          <a:lstStyle/>
          <a:p>
            <a:fld id="{1FF6B7B6-595F-408B-AA88-41FA1CB51C2E}" type="slidenum">
              <a:rPr lang="zh-CN" altLang="en-US" smtClean="0"/>
              <a:t>22</a:t>
            </a:fld>
            <a:endParaRPr lang="zh-CN" altLang="en-US"/>
          </a:p>
        </p:txBody>
      </p:sp>
      <p:sp>
        <p:nvSpPr>
          <p:cNvPr id="37" name="Rectangle: Rounded Corners 43">
            <a:extLst>
              <a:ext uri="{FF2B5EF4-FFF2-40B4-BE49-F238E27FC236}">
                <a16:creationId xmlns:a16="http://schemas.microsoft.com/office/drawing/2014/main" id="{8CE27999-7AC9-460C-99AC-B2A16BDC66CB}"/>
              </a:ext>
            </a:extLst>
          </p:cNvPr>
          <p:cNvSpPr/>
          <p:nvPr/>
        </p:nvSpPr>
        <p:spPr>
          <a:xfrm>
            <a:off x="2426290" y="1908194"/>
            <a:ext cx="2200656" cy="798576"/>
          </a:xfrm>
          <a:prstGeom prst="round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Times New Roman" panose="02020603050405020304" pitchFamily="18" charset="0"/>
                <a:cs typeface="Times New Roman" panose="02020603050405020304" pitchFamily="18" charset="0"/>
              </a:rPr>
              <a:t>Virtual Address (VA)</a:t>
            </a:r>
            <a:endParaRPr lang="zh-CN" altLang="en-US" sz="2400" dirty="0">
              <a:latin typeface="Times New Roman" panose="02020603050405020304" pitchFamily="18" charset="0"/>
              <a:cs typeface="Times New Roman" panose="02020603050405020304" pitchFamily="18" charset="0"/>
            </a:endParaRPr>
          </a:p>
        </p:txBody>
      </p:sp>
      <p:sp>
        <p:nvSpPr>
          <p:cNvPr id="20" name="Rectangle: Rounded Corners 7">
            <a:extLst>
              <a:ext uri="{FF2B5EF4-FFF2-40B4-BE49-F238E27FC236}">
                <a16:creationId xmlns:a16="http://schemas.microsoft.com/office/drawing/2014/main" id="{E7D4122F-8758-4C4A-9862-C9FD1B72FECC}"/>
              </a:ext>
            </a:extLst>
          </p:cNvPr>
          <p:cNvSpPr/>
          <p:nvPr/>
        </p:nvSpPr>
        <p:spPr>
          <a:xfrm>
            <a:off x="2168090" y="2899214"/>
            <a:ext cx="6012741" cy="2554326"/>
          </a:xfrm>
          <a:prstGeom prst="rect">
            <a:avLst/>
          </a:prstGeom>
          <a:no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dirty="0">
              <a:latin typeface="Times New Roman" panose="02020603050405020304" pitchFamily="18" charset="0"/>
              <a:cs typeface="Times New Roman" panose="02020603050405020304" pitchFamily="18" charset="0"/>
            </a:endParaRPr>
          </a:p>
        </p:txBody>
      </p:sp>
      <p:sp>
        <p:nvSpPr>
          <p:cNvPr id="21" name="Content Placeholder 2">
            <a:extLst>
              <a:ext uri="{FF2B5EF4-FFF2-40B4-BE49-F238E27FC236}">
                <a16:creationId xmlns:a16="http://schemas.microsoft.com/office/drawing/2014/main" id="{DCF38D4E-4AE0-4B37-A8E4-EB2B9F0CEE0F}"/>
              </a:ext>
            </a:extLst>
          </p:cNvPr>
          <p:cNvSpPr txBox="1">
            <a:spLocks/>
          </p:cNvSpPr>
          <p:nvPr/>
        </p:nvSpPr>
        <p:spPr>
          <a:xfrm>
            <a:off x="4126492" y="2883800"/>
            <a:ext cx="3664196" cy="416478"/>
          </a:xfrm>
          <a:prstGeom prst="rect">
            <a:avLst/>
          </a:prstGeom>
          <a:ln>
            <a:no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solidFill>
                  <a:schemeClr val="accent5">
                    <a:lumMod val="75000"/>
                  </a:schemeClr>
                </a:solidFill>
                <a:latin typeface="Sitka Banner" panose="02000505000000020004" pitchFamily="2" charset="0"/>
                <a:cs typeface="Times New Roman" panose="02020603050405020304" pitchFamily="18" charset="0"/>
              </a:rPr>
              <a:t>Permission Matrix (CAM)</a:t>
            </a:r>
          </a:p>
        </p:txBody>
      </p:sp>
      <p:sp>
        <p:nvSpPr>
          <p:cNvPr id="22" name="Rectangle: Rounded Corners 7">
            <a:extLst>
              <a:ext uri="{FF2B5EF4-FFF2-40B4-BE49-F238E27FC236}">
                <a16:creationId xmlns:a16="http://schemas.microsoft.com/office/drawing/2014/main" id="{3377023A-0F06-4006-A1A8-2554435CB11F}"/>
              </a:ext>
            </a:extLst>
          </p:cNvPr>
          <p:cNvSpPr/>
          <p:nvPr/>
        </p:nvSpPr>
        <p:spPr>
          <a:xfrm>
            <a:off x="2797691" y="3556850"/>
            <a:ext cx="1615813"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Times New Roman" panose="02020603050405020304" pitchFamily="18" charset="0"/>
                <a:cs typeface="Times New Roman" panose="02020603050405020304" pitchFamily="18" charset="0"/>
              </a:rPr>
              <a:t>VA Tag</a:t>
            </a:r>
          </a:p>
        </p:txBody>
      </p:sp>
      <p:sp>
        <p:nvSpPr>
          <p:cNvPr id="27" name="Rectangle: Rounded Corners 7">
            <a:extLst>
              <a:ext uri="{FF2B5EF4-FFF2-40B4-BE49-F238E27FC236}">
                <a16:creationId xmlns:a16="http://schemas.microsoft.com/office/drawing/2014/main" id="{204C99B1-83A2-4DFE-9DC1-FDC13D5B9E8F}"/>
              </a:ext>
            </a:extLst>
          </p:cNvPr>
          <p:cNvSpPr/>
          <p:nvPr/>
        </p:nvSpPr>
        <p:spPr>
          <a:xfrm>
            <a:off x="4925487" y="3545836"/>
            <a:ext cx="1853557"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Times New Roman" panose="02020603050405020304" pitchFamily="18" charset="0"/>
                <a:cs typeface="Times New Roman" panose="02020603050405020304" pitchFamily="18" charset="0"/>
              </a:rPr>
              <a:t>Permission</a:t>
            </a:r>
          </a:p>
        </p:txBody>
      </p:sp>
      <p:cxnSp>
        <p:nvCxnSpPr>
          <p:cNvPr id="28" name="直接箭头连接符 27">
            <a:extLst>
              <a:ext uri="{FF2B5EF4-FFF2-40B4-BE49-F238E27FC236}">
                <a16:creationId xmlns:a16="http://schemas.microsoft.com/office/drawing/2014/main" id="{F9ABBD1A-72AD-4234-9ADA-36A0B3BE6EA9}"/>
              </a:ext>
            </a:extLst>
          </p:cNvPr>
          <p:cNvCxnSpPr>
            <a:cxnSpLocks/>
            <a:endCxn id="27" idx="1"/>
          </p:cNvCxnSpPr>
          <p:nvPr/>
        </p:nvCxnSpPr>
        <p:spPr>
          <a:xfrm flipV="1">
            <a:off x="4413504" y="3744939"/>
            <a:ext cx="511983" cy="22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Rounded Corners 7">
            <a:extLst>
              <a:ext uri="{FF2B5EF4-FFF2-40B4-BE49-F238E27FC236}">
                <a16:creationId xmlns:a16="http://schemas.microsoft.com/office/drawing/2014/main" id="{5E3D60C6-D0D7-40A9-8D09-98E7432FF0A9}"/>
              </a:ext>
            </a:extLst>
          </p:cNvPr>
          <p:cNvSpPr/>
          <p:nvPr/>
        </p:nvSpPr>
        <p:spPr>
          <a:xfrm>
            <a:off x="2797691" y="3977275"/>
            <a:ext cx="1615813"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Times New Roman" panose="02020603050405020304" pitchFamily="18" charset="0"/>
                <a:cs typeface="Times New Roman" panose="02020603050405020304" pitchFamily="18" charset="0"/>
              </a:rPr>
              <a:t>VA Tag</a:t>
            </a:r>
          </a:p>
        </p:txBody>
      </p:sp>
      <p:sp>
        <p:nvSpPr>
          <p:cNvPr id="32" name="Rectangle: Rounded Corners 7">
            <a:extLst>
              <a:ext uri="{FF2B5EF4-FFF2-40B4-BE49-F238E27FC236}">
                <a16:creationId xmlns:a16="http://schemas.microsoft.com/office/drawing/2014/main" id="{4E291FAA-2ABC-417D-B0D3-DC0737252804}"/>
              </a:ext>
            </a:extLst>
          </p:cNvPr>
          <p:cNvSpPr/>
          <p:nvPr/>
        </p:nvSpPr>
        <p:spPr>
          <a:xfrm>
            <a:off x="4925487" y="3966261"/>
            <a:ext cx="1853557"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Times New Roman" panose="02020603050405020304" pitchFamily="18" charset="0"/>
                <a:cs typeface="Times New Roman" panose="02020603050405020304" pitchFamily="18" charset="0"/>
              </a:rPr>
              <a:t>Permission</a:t>
            </a:r>
          </a:p>
        </p:txBody>
      </p:sp>
      <p:cxnSp>
        <p:nvCxnSpPr>
          <p:cNvPr id="33" name="直接箭头连接符 32">
            <a:extLst>
              <a:ext uri="{FF2B5EF4-FFF2-40B4-BE49-F238E27FC236}">
                <a16:creationId xmlns:a16="http://schemas.microsoft.com/office/drawing/2014/main" id="{4EC7D0A1-A3BA-4DBA-8C5C-B157CCAEF41B}"/>
              </a:ext>
            </a:extLst>
          </p:cNvPr>
          <p:cNvCxnSpPr>
            <a:cxnSpLocks/>
            <a:endCxn id="32" idx="1"/>
          </p:cNvCxnSpPr>
          <p:nvPr/>
        </p:nvCxnSpPr>
        <p:spPr>
          <a:xfrm flipV="1">
            <a:off x="4413504" y="4165364"/>
            <a:ext cx="511983" cy="22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Rounded Corners 7">
            <a:extLst>
              <a:ext uri="{FF2B5EF4-FFF2-40B4-BE49-F238E27FC236}">
                <a16:creationId xmlns:a16="http://schemas.microsoft.com/office/drawing/2014/main" id="{7C0B9728-AA24-4605-B645-296C782195CF}"/>
              </a:ext>
            </a:extLst>
          </p:cNvPr>
          <p:cNvSpPr/>
          <p:nvPr/>
        </p:nvSpPr>
        <p:spPr>
          <a:xfrm>
            <a:off x="2797691" y="4384305"/>
            <a:ext cx="1615813"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Times New Roman" panose="02020603050405020304" pitchFamily="18" charset="0"/>
                <a:cs typeface="Times New Roman" panose="02020603050405020304" pitchFamily="18" charset="0"/>
              </a:rPr>
              <a:t>VA Tag</a:t>
            </a:r>
          </a:p>
        </p:txBody>
      </p:sp>
      <p:sp>
        <p:nvSpPr>
          <p:cNvPr id="36" name="Rectangle: Rounded Corners 7">
            <a:extLst>
              <a:ext uri="{FF2B5EF4-FFF2-40B4-BE49-F238E27FC236}">
                <a16:creationId xmlns:a16="http://schemas.microsoft.com/office/drawing/2014/main" id="{80CF5763-B92B-4B98-A4C4-5B551F3B67CC}"/>
              </a:ext>
            </a:extLst>
          </p:cNvPr>
          <p:cNvSpPr/>
          <p:nvPr/>
        </p:nvSpPr>
        <p:spPr>
          <a:xfrm>
            <a:off x="4925487" y="4373291"/>
            <a:ext cx="1853557" cy="398205"/>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Times New Roman" panose="02020603050405020304" pitchFamily="18" charset="0"/>
                <a:cs typeface="Times New Roman" panose="02020603050405020304" pitchFamily="18" charset="0"/>
              </a:rPr>
              <a:t>Permission</a:t>
            </a:r>
          </a:p>
        </p:txBody>
      </p:sp>
      <p:cxnSp>
        <p:nvCxnSpPr>
          <p:cNvPr id="38" name="直接箭头连接符 37">
            <a:extLst>
              <a:ext uri="{FF2B5EF4-FFF2-40B4-BE49-F238E27FC236}">
                <a16:creationId xmlns:a16="http://schemas.microsoft.com/office/drawing/2014/main" id="{D80E4359-3683-4033-B777-E2FFA6C5B31E}"/>
              </a:ext>
            </a:extLst>
          </p:cNvPr>
          <p:cNvCxnSpPr>
            <a:cxnSpLocks/>
            <a:endCxn id="36" idx="1"/>
          </p:cNvCxnSpPr>
          <p:nvPr/>
        </p:nvCxnSpPr>
        <p:spPr>
          <a:xfrm flipV="1">
            <a:off x="4413504" y="4572394"/>
            <a:ext cx="511983" cy="22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TextBox 44">
            <a:extLst>
              <a:ext uri="{FF2B5EF4-FFF2-40B4-BE49-F238E27FC236}">
                <a16:creationId xmlns:a16="http://schemas.microsoft.com/office/drawing/2014/main" id="{31B5D834-C690-4E31-8E86-E692EB56A8A4}"/>
              </a:ext>
            </a:extLst>
          </p:cNvPr>
          <p:cNvSpPr txBox="1"/>
          <p:nvPr/>
        </p:nvSpPr>
        <p:spPr>
          <a:xfrm>
            <a:off x="4463822" y="4979424"/>
            <a:ext cx="461665" cy="255839"/>
          </a:xfrm>
          <a:prstGeom prst="rect">
            <a:avLst/>
          </a:prstGeom>
          <a:noFill/>
          <a:ln>
            <a:noFill/>
          </a:ln>
        </p:spPr>
        <p:txBody>
          <a:bodyPr vert="eaVert" wrap="none" rtlCol="0">
            <a:spAutoFit/>
          </a:bodyPr>
          <a:lstStyle/>
          <a:p>
            <a:r>
              <a:rPr lang="en-US" altLang="zh-CN" b="1" dirty="0">
                <a:solidFill>
                  <a:schemeClr val="accent5">
                    <a:lumMod val="75000"/>
                  </a:schemeClr>
                </a:solidFill>
              </a:rPr>
              <a:t>…</a:t>
            </a:r>
            <a:endParaRPr lang="zh-CN" altLang="en-US" b="1" dirty="0">
              <a:solidFill>
                <a:schemeClr val="accent5">
                  <a:lumMod val="75000"/>
                </a:schemeClr>
              </a:solidFill>
            </a:endParaRPr>
          </a:p>
        </p:txBody>
      </p:sp>
      <p:sp>
        <p:nvSpPr>
          <p:cNvPr id="7" name="箭头: 下 6">
            <a:extLst>
              <a:ext uri="{FF2B5EF4-FFF2-40B4-BE49-F238E27FC236}">
                <a16:creationId xmlns:a16="http://schemas.microsoft.com/office/drawing/2014/main" id="{9A227C80-4B50-4535-A27D-6D1D2312EA67}"/>
              </a:ext>
            </a:extLst>
          </p:cNvPr>
          <p:cNvSpPr/>
          <p:nvPr/>
        </p:nvSpPr>
        <p:spPr>
          <a:xfrm>
            <a:off x="2892302" y="2715594"/>
            <a:ext cx="1188720" cy="798575"/>
          </a:xfrm>
          <a:prstGeom prst="downArrow">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5">
                  <a:lumMod val="75000"/>
                </a:schemeClr>
              </a:solidFill>
            </a:endParaRPr>
          </a:p>
        </p:txBody>
      </p:sp>
      <p:cxnSp>
        <p:nvCxnSpPr>
          <p:cNvPr id="29" name="直接箭头连接符 28">
            <a:extLst>
              <a:ext uri="{FF2B5EF4-FFF2-40B4-BE49-F238E27FC236}">
                <a16:creationId xmlns:a16="http://schemas.microsoft.com/office/drawing/2014/main" id="{49D44890-5A7C-471D-B78A-70869594307E}"/>
              </a:ext>
            </a:extLst>
          </p:cNvPr>
          <p:cNvCxnSpPr>
            <a:cxnSpLocks/>
          </p:cNvCxnSpPr>
          <p:nvPr/>
        </p:nvCxnSpPr>
        <p:spPr>
          <a:xfrm flipV="1">
            <a:off x="6779044" y="4136485"/>
            <a:ext cx="1243292" cy="2263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Rounded Corners 7">
            <a:extLst>
              <a:ext uri="{FF2B5EF4-FFF2-40B4-BE49-F238E27FC236}">
                <a16:creationId xmlns:a16="http://schemas.microsoft.com/office/drawing/2014/main" id="{53D06EB2-1E28-4A11-9025-EBF115B2EE25}"/>
              </a:ext>
            </a:extLst>
          </p:cNvPr>
          <p:cNvSpPr/>
          <p:nvPr/>
        </p:nvSpPr>
        <p:spPr>
          <a:xfrm>
            <a:off x="8473626" y="3792210"/>
            <a:ext cx="2541846" cy="733813"/>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Times New Roman" panose="02020603050405020304" pitchFamily="18" charset="0"/>
                <a:cs typeface="Times New Roman" panose="02020603050405020304" pitchFamily="18" charset="0"/>
              </a:rPr>
              <a:t>Process-wide PMO Permission</a:t>
            </a:r>
          </a:p>
        </p:txBody>
      </p:sp>
    </p:spTree>
    <p:extLst>
      <p:ext uri="{BB962C8B-B14F-4D97-AF65-F5344CB8AC3E}">
        <p14:creationId xmlns:p14="http://schemas.microsoft.com/office/powerpoint/2010/main" val="31646124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wipe(up)">
                                      <p:cBhvr>
                                        <p:cTn id="13" dur="500"/>
                                        <p:tgtEl>
                                          <p:spTgt spid="34"/>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wipe(up)">
                                      <p:cBhvr>
                                        <p:cTn id="16" dur="500"/>
                                        <p:tgtEl>
                                          <p:spTgt spid="30"/>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up)">
                                      <p:cBhvr>
                                        <p:cTn id="19" dur="500"/>
                                        <p:tgtEl>
                                          <p:spTgt spid="22"/>
                                        </p:tgtEl>
                                      </p:cBhvr>
                                    </p:animEffect>
                                  </p:childTnLst>
                                </p:cTn>
                              </p:par>
                              <p:par>
                                <p:cTn id="20" presetID="22" presetClass="entr" presetSubtype="1"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up)">
                                      <p:cBhvr>
                                        <p:cTn id="22" dur="500"/>
                                        <p:tgtEl>
                                          <p:spTgt spid="28"/>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wipe(up)">
                                      <p:cBhvr>
                                        <p:cTn id="25" dur="500"/>
                                        <p:tgtEl>
                                          <p:spTgt spid="27"/>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wipe(up)">
                                      <p:cBhvr>
                                        <p:cTn id="28" dur="500"/>
                                        <p:tgtEl>
                                          <p:spTgt spid="32"/>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up)">
                                      <p:cBhvr>
                                        <p:cTn id="31" dur="500"/>
                                        <p:tgtEl>
                                          <p:spTgt spid="36"/>
                                        </p:tgtEl>
                                      </p:cBhvr>
                                    </p:animEffect>
                                  </p:childTnLst>
                                </p:cTn>
                              </p:par>
                              <p:par>
                                <p:cTn id="32" presetID="22" presetClass="entr" presetSubtype="1" fill="hold"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wipe(up)">
                                      <p:cBhvr>
                                        <p:cTn id="34" dur="500"/>
                                        <p:tgtEl>
                                          <p:spTgt spid="33"/>
                                        </p:tgtEl>
                                      </p:cBhvr>
                                    </p:animEffect>
                                  </p:childTnLst>
                                </p:cTn>
                              </p:par>
                              <p:par>
                                <p:cTn id="35" presetID="22" presetClass="entr" presetSubtype="1"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wipe(up)">
                                      <p:cBhvr>
                                        <p:cTn id="37" dur="500"/>
                                        <p:tgtEl>
                                          <p:spTgt spid="38"/>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wipe(up)">
                                      <p:cBhvr>
                                        <p:cTn id="40" dur="500"/>
                                        <p:tgtEl>
                                          <p:spTgt spid="52"/>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7"/>
                                        </p:tgtEl>
                                        <p:attrNameLst>
                                          <p:attrName>style.visibility</p:attrName>
                                        </p:attrNameLst>
                                      </p:cBhvr>
                                      <p:to>
                                        <p:strVal val="visible"/>
                                      </p:to>
                                    </p:set>
                                    <p:anim calcmode="lin" valueType="num">
                                      <p:cBhvr additive="base">
                                        <p:cTn id="45" dur="500" fill="hold"/>
                                        <p:tgtEl>
                                          <p:spTgt spid="37"/>
                                        </p:tgtEl>
                                        <p:attrNameLst>
                                          <p:attrName>ppt_x</p:attrName>
                                        </p:attrNameLst>
                                      </p:cBhvr>
                                      <p:tavLst>
                                        <p:tav tm="0">
                                          <p:val>
                                            <p:strVal val="#ppt_x"/>
                                          </p:val>
                                        </p:tav>
                                        <p:tav tm="100000">
                                          <p:val>
                                            <p:strVal val="#ppt_x"/>
                                          </p:val>
                                        </p:tav>
                                      </p:tavLst>
                                    </p:anim>
                                    <p:anim calcmode="lin" valueType="num">
                                      <p:cBhvr additive="base">
                                        <p:cTn id="46"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up)">
                                      <p:cBhvr>
                                        <p:cTn id="51" dur="500"/>
                                        <p:tgtEl>
                                          <p:spTgt spid="7"/>
                                        </p:tgtEl>
                                      </p:cBhvr>
                                    </p:animEffect>
                                  </p:childTnLst>
                                </p:cTn>
                              </p:par>
                            </p:childTnLst>
                          </p:cTn>
                        </p:par>
                      </p:childTnLst>
                    </p:cTn>
                  </p:par>
                  <p:par>
                    <p:cTn id="52" fill="hold">
                      <p:stCondLst>
                        <p:cond delay="indefinite"/>
                      </p:stCondLst>
                      <p:childTnLst>
                        <p:par>
                          <p:cTn id="53" fill="hold">
                            <p:stCondLst>
                              <p:cond delay="0"/>
                            </p:stCondLst>
                            <p:childTnLst>
                              <p:par>
                                <p:cTn id="54" presetID="27" presetClass="emph" presetSubtype="0" repeatCount="2000" fill="remove" grpId="1" nodeType="clickEffect">
                                  <p:stCondLst>
                                    <p:cond delay="0"/>
                                  </p:stCondLst>
                                  <p:childTnLst>
                                    <p:animClr clrSpc="rgb" dir="cw">
                                      <p:cBhvr override="childStyle">
                                        <p:cTn id="55" dur="250" autoRev="1" fill="remove"/>
                                        <p:tgtEl>
                                          <p:spTgt spid="30"/>
                                        </p:tgtEl>
                                        <p:attrNameLst>
                                          <p:attrName>style.color</p:attrName>
                                        </p:attrNameLst>
                                      </p:cBhvr>
                                      <p:to>
                                        <a:schemeClr val="bg1"/>
                                      </p:to>
                                    </p:animClr>
                                    <p:animClr clrSpc="rgb" dir="cw">
                                      <p:cBhvr>
                                        <p:cTn id="56" dur="250" autoRev="1" fill="remove"/>
                                        <p:tgtEl>
                                          <p:spTgt spid="30"/>
                                        </p:tgtEl>
                                        <p:attrNameLst>
                                          <p:attrName>fillcolor</p:attrName>
                                        </p:attrNameLst>
                                      </p:cBhvr>
                                      <p:to>
                                        <a:schemeClr val="bg1"/>
                                      </p:to>
                                    </p:animClr>
                                    <p:set>
                                      <p:cBhvr>
                                        <p:cTn id="57" dur="250" autoRev="1" fill="remove"/>
                                        <p:tgtEl>
                                          <p:spTgt spid="30"/>
                                        </p:tgtEl>
                                        <p:attrNameLst>
                                          <p:attrName>fill.type</p:attrName>
                                        </p:attrNameLst>
                                      </p:cBhvr>
                                      <p:to>
                                        <p:strVal val="solid"/>
                                      </p:to>
                                    </p:set>
                                    <p:set>
                                      <p:cBhvr>
                                        <p:cTn id="58" dur="250" autoRev="1" fill="remove"/>
                                        <p:tgtEl>
                                          <p:spTgt spid="30"/>
                                        </p:tgtEl>
                                        <p:attrNameLst>
                                          <p:attrName>fill.on</p:attrName>
                                        </p:attrNameLst>
                                      </p:cBhvr>
                                      <p:to>
                                        <p:strVal val="true"/>
                                      </p:to>
                                    </p:set>
                                  </p:childTnLst>
                                </p:cTn>
                              </p:par>
                            </p:childTnLst>
                          </p:cTn>
                        </p:par>
                        <p:par>
                          <p:cTn id="59" fill="hold">
                            <p:stCondLst>
                              <p:cond delay="1000"/>
                            </p:stCondLst>
                            <p:childTnLst>
                              <p:par>
                                <p:cTn id="60" presetID="22" presetClass="entr" presetSubtype="1" fill="hold" nodeType="after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wipe(up)">
                                      <p:cBhvr>
                                        <p:cTn id="62" dur="500"/>
                                        <p:tgtEl>
                                          <p:spTgt spid="29"/>
                                        </p:tgtEl>
                                      </p:cBhvr>
                                    </p:animEffect>
                                  </p:childTnLst>
                                </p:cTn>
                              </p:par>
                            </p:childTnLst>
                          </p:cTn>
                        </p:par>
                        <p:par>
                          <p:cTn id="63" fill="hold">
                            <p:stCondLst>
                              <p:cond delay="1500"/>
                            </p:stCondLst>
                            <p:childTnLst>
                              <p:par>
                                <p:cTn id="64" presetID="22" presetClass="entr" presetSubtype="1" fill="hold" grpId="0" nodeType="after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wipe(up)">
                                      <p:cBhvr>
                                        <p:cTn id="66"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20" grpId="0" animBg="1"/>
      <p:bldP spid="21" grpId="0"/>
      <p:bldP spid="22" grpId="0" animBg="1"/>
      <p:bldP spid="27" grpId="0" animBg="1"/>
      <p:bldP spid="30" grpId="0" animBg="1"/>
      <p:bldP spid="30" grpId="1" animBg="1"/>
      <p:bldP spid="32" grpId="0" animBg="1"/>
      <p:bldP spid="34" grpId="0" animBg="1"/>
      <p:bldP spid="36" grpId="0" animBg="1"/>
      <p:bldP spid="52" grpId="0"/>
      <p:bldP spid="7" grpId="0" animBg="1"/>
      <p:bldP spid="3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E8B5-F664-45DE-917D-0C6C7C5471A2}"/>
              </a:ext>
            </a:extLst>
          </p:cNvPr>
          <p:cNvSpPr>
            <a:spLocks noGrp="1"/>
          </p:cNvSpPr>
          <p:nvPr>
            <p:ph type="title"/>
          </p:nvPr>
        </p:nvSpPr>
        <p:spPr>
          <a:xfrm>
            <a:off x="554736" y="550257"/>
            <a:ext cx="11082528" cy="733813"/>
          </a:xfrm>
        </p:spPr>
        <p:txBody>
          <a:bodyPr>
            <a:normAutofit/>
          </a:bodyPr>
          <a:lstStyle/>
          <a:p>
            <a:r>
              <a:rPr lang="en-US" altLang="zh-CN" sz="4000" dirty="0">
                <a:solidFill>
                  <a:srgbClr val="646B5F"/>
                </a:solidFill>
                <a:latin typeface="Rockwell" panose="02060603020205020403" pitchFamily="18" charset="0"/>
                <a:cs typeface="Times New Roman" panose="02020603050405020304" pitchFamily="18" charset="0"/>
              </a:rPr>
              <a:t>Evaluation Methodology</a:t>
            </a:r>
            <a:endParaRPr lang="zh-CN" altLang="en-US" sz="4000" dirty="0">
              <a:solidFill>
                <a:srgbClr val="646B5F"/>
              </a:solidFill>
              <a:latin typeface="Rockwell" panose="02060603020205020403"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65C9097-CADB-4548-9F95-C95E43B484B9}"/>
              </a:ext>
            </a:extLst>
          </p:cNvPr>
          <p:cNvSpPr>
            <a:spLocks noGrp="1"/>
          </p:cNvSpPr>
          <p:nvPr>
            <p:ph type="sldNum" sz="quarter" idx="12"/>
          </p:nvPr>
        </p:nvSpPr>
        <p:spPr/>
        <p:txBody>
          <a:bodyPr>
            <a:normAutofit/>
          </a:bodyPr>
          <a:lstStyle/>
          <a:p>
            <a:fld id="{1FF6B7B6-595F-408B-AA88-41FA1CB51C2E}" type="slidenum">
              <a:rPr lang="zh-CN" altLang="en-US" smtClean="0"/>
              <a:t>23</a:t>
            </a:fld>
            <a:endParaRPr lang="zh-CN" altLang="en-US"/>
          </a:p>
        </p:txBody>
      </p:sp>
      <p:sp>
        <p:nvSpPr>
          <p:cNvPr id="11" name="Content Placeholder 2">
            <a:extLst>
              <a:ext uri="{FF2B5EF4-FFF2-40B4-BE49-F238E27FC236}">
                <a16:creationId xmlns:a16="http://schemas.microsoft.com/office/drawing/2014/main" id="{0AA88C78-B613-4056-9091-CC9FB4790325}"/>
              </a:ext>
            </a:extLst>
          </p:cNvPr>
          <p:cNvSpPr txBox="1">
            <a:spLocks/>
          </p:cNvSpPr>
          <p:nvPr/>
        </p:nvSpPr>
        <p:spPr>
          <a:xfrm>
            <a:off x="724389" y="1603839"/>
            <a:ext cx="11187195" cy="10235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solidFill>
                  <a:srgbClr val="646B5F"/>
                </a:solidFill>
                <a:latin typeface="Rockwell" panose="02060603020205020403" pitchFamily="18" charset="0"/>
                <a:cs typeface="Times New Roman" panose="02020603050405020304" pitchFamily="18" charset="0"/>
              </a:rPr>
              <a:t>Workloads: </a:t>
            </a:r>
          </a:p>
          <a:p>
            <a:pPr lvl="1"/>
            <a:r>
              <a:rPr lang="en-US" altLang="zh-CN" sz="2000" dirty="0">
                <a:solidFill>
                  <a:srgbClr val="646B5F"/>
                </a:solidFill>
                <a:latin typeface="Rockwell" panose="02060603020205020403" pitchFamily="18" charset="0"/>
                <a:cs typeface="Times New Roman" panose="02020603050405020304" pitchFamily="18" charset="0"/>
              </a:rPr>
              <a:t>WHISPER benchmarks</a:t>
            </a:r>
          </a:p>
        </p:txBody>
      </p:sp>
      <p:sp>
        <p:nvSpPr>
          <p:cNvPr id="12" name="Content Placeholder 2">
            <a:extLst>
              <a:ext uri="{FF2B5EF4-FFF2-40B4-BE49-F238E27FC236}">
                <a16:creationId xmlns:a16="http://schemas.microsoft.com/office/drawing/2014/main" id="{C203077B-3105-4254-83D8-510C102A2D83}"/>
              </a:ext>
            </a:extLst>
          </p:cNvPr>
          <p:cNvSpPr txBox="1">
            <a:spLocks/>
          </p:cNvSpPr>
          <p:nvPr/>
        </p:nvSpPr>
        <p:spPr>
          <a:xfrm>
            <a:off x="724389" y="2520533"/>
            <a:ext cx="11187195" cy="11614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solidFill>
                  <a:srgbClr val="646B5F"/>
                </a:solidFill>
                <a:latin typeface="Rockwell" panose="02060603020205020403" pitchFamily="18" charset="0"/>
                <a:cs typeface="Times New Roman" panose="02020603050405020304" pitchFamily="18" charset="0"/>
              </a:rPr>
              <a:t>Operating System Overhead: </a:t>
            </a:r>
          </a:p>
          <a:p>
            <a:pPr lvl="1"/>
            <a:r>
              <a:rPr lang="en-US" altLang="zh-CN" sz="2000" dirty="0">
                <a:solidFill>
                  <a:srgbClr val="646B5F"/>
                </a:solidFill>
                <a:latin typeface="Rockwell" panose="02060603020205020403" pitchFamily="18" charset="0"/>
                <a:cs typeface="Times New Roman" panose="02020603050405020304" pitchFamily="18" charset="0"/>
              </a:rPr>
              <a:t>Implement attach and detach library to replace </a:t>
            </a:r>
            <a:r>
              <a:rPr lang="en-US" altLang="zh-CN" sz="2000" dirty="0" err="1">
                <a:solidFill>
                  <a:srgbClr val="646B5F"/>
                </a:solidFill>
                <a:latin typeface="Rockwell" panose="02060603020205020403" pitchFamily="18" charset="0"/>
                <a:cs typeface="Times New Roman" panose="02020603050405020304" pitchFamily="18" charset="0"/>
              </a:rPr>
              <a:t>mmap</a:t>
            </a:r>
            <a:r>
              <a:rPr lang="en-US" altLang="zh-CN" sz="2000" dirty="0">
                <a:solidFill>
                  <a:srgbClr val="646B5F"/>
                </a:solidFill>
                <a:latin typeface="Rockwell" panose="02060603020205020403" pitchFamily="18" charset="0"/>
                <a:cs typeface="Times New Roman" panose="02020603050405020304" pitchFamily="18" charset="0"/>
              </a:rPr>
              <a:t>() and </a:t>
            </a:r>
            <a:r>
              <a:rPr lang="en-US" altLang="zh-CN" sz="2000" dirty="0" err="1">
                <a:solidFill>
                  <a:srgbClr val="646B5F"/>
                </a:solidFill>
                <a:latin typeface="Rockwell" panose="02060603020205020403" pitchFamily="18" charset="0"/>
                <a:cs typeface="Times New Roman" panose="02020603050405020304" pitchFamily="18" charset="0"/>
              </a:rPr>
              <a:t>munmap</a:t>
            </a:r>
            <a:r>
              <a:rPr lang="en-US" altLang="zh-CN" sz="2000" dirty="0">
                <a:solidFill>
                  <a:srgbClr val="646B5F"/>
                </a:solidFill>
                <a:latin typeface="Rockwell" panose="02060603020205020403" pitchFamily="18" charset="0"/>
                <a:cs typeface="Times New Roman" panose="02020603050405020304" pitchFamily="18" charset="0"/>
              </a:rPr>
              <a:t>()</a:t>
            </a:r>
          </a:p>
        </p:txBody>
      </p:sp>
      <p:sp>
        <p:nvSpPr>
          <p:cNvPr id="13" name="Content Placeholder 2">
            <a:extLst>
              <a:ext uri="{FF2B5EF4-FFF2-40B4-BE49-F238E27FC236}">
                <a16:creationId xmlns:a16="http://schemas.microsoft.com/office/drawing/2014/main" id="{773EC68B-003E-464B-98BF-3FFB1BA51A26}"/>
              </a:ext>
            </a:extLst>
          </p:cNvPr>
          <p:cNvSpPr txBox="1">
            <a:spLocks/>
          </p:cNvSpPr>
          <p:nvPr/>
        </p:nvSpPr>
        <p:spPr>
          <a:xfrm>
            <a:off x="724389" y="3649899"/>
            <a:ext cx="11187195" cy="11614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solidFill>
                  <a:srgbClr val="646B5F"/>
                </a:solidFill>
                <a:latin typeface="Rockwell" panose="02060603020205020403" pitchFamily="18" charset="0"/>
                <a:cs typeface="Times New Roman" panose="02020603050405020304" pitchFamily="18" charset="0"/>
              </a:rPr>
              <a:t>Architectural Overhead: </a:t>
            </a:r>
          </a:p>
          <a:p>
            <a:pPr lvl="1"/>
            <a:r>
              <a:rPr lang="en-US" altLang="zh-CN" sz="2000" dirty="0">
                <a:solidFill>
                  <a:srgbClr val="646B5F"/>
                </a:solidFill>
                <a:latin typeface="Rockwell" panose="02060603020205020403" pitchFamily="18" charset="0"/>
                <a:cs typeface="Times New Roman" panose="02020603050405020304" pitchFamily="18" charset="0"/>
              </a:rPr>
              <a:t>Intel Pin toolkit</a:t>
            </a:r>
          </a:p>
          <a:p>
            <a:pPr lvl="1"/>
            <a:r>
              <a:rPr lang="en-US" altLang="zh-CN" sz="2000" dirty="0">
                <a:solidFill>
                  <a:srgbClr val="646B5F"/>
                </a:solidFill>
                <a:latin typeface="Rockwell" panose="02060603020205020403" pitchFamily="18" charset="0"/>
                <a:cs typeface="Times New Roman" panose="02020603050405020304" pitchFamily="18" charset="0"/>
              </a:rPr>
              <a:t>Trace-Driven Simulation</a:t>
            </a:r>
          </a:p>
        </p:txBody>
      </p:sp>
    </p:spTree>
    <p:extLst>
      <p:ext uri="{BB962C8B-B14F-4D97-AF65-F5344CB8AC3E}">
        <p14:creationId xmlns:p14="http://schemas.microsoft.com/office/powerpoint/2010/main" val="9341429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E8B5-F664-45DE-917D-0C6C7C5471A2}"/>
              </a:ext>
            </a:extLst>
          </p:cNvPr>
          <p:cNvSpPr>
            <a:spLocks noGrp="1"/>
          </p:cNvSpPr>
          <p:nvPr>
            <p:ph type="title"/>
          </p:nvPr>
        </p:nvSpPr>
        <p:spPr>
          <a:xfrm>
            <a:off x="554736" y="550257"/>
            <a:ext cx="11082528" cy="733813"/>
          </a:xfrm>
        </p:spPr>
        <p:txBody>
          <a:bodyPr>
            <a:normAutofit/>
          </a:bodyPr>
          <a:lstStyle/>
          <a:p>
            <a:r>
              <a:rPr lang="en-US" altLang="zh-CN" sz="4000" dirty="0">
                <a:solidFill>
                  <a:srgbClr val="646B5F"/>
                </a:solidFill>
                <a:latin typeface="Rockwell" panose="02060603020205020403" pitchFamily="18" charset="0"/>
                <a:cs typeface="Times New Roman" panose="02020603050405020304" pitchFamily="18" charset="0"/>
              </a:rPr>
              <a:t>Evaluation Metrics</a:t>
            </a:r>
            <a:endParaRPr lang="zh-CN" altLang="en-US" sz="4000" dirty="0">
              <a:solidFill>
                <a:srgbClr val="646B5F"/>
              </a:solidFill>
              <a:latin typeface="Rockwell" panose="02060603020205020403"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65C9097-CADB-4548-9F95-C95E43B484B9}"/>
              </a:ext>
            </a:extLst>
          </p:cNvPr>
          <p:cNvSpPr>
            <a:spLocks noGrp="1"/>
          </p:cNvSpPr>
          <p:nvPr>
            <p:ph type="sldNum" sz="quarter" idx="12"/>
          </p:nvPr>
        </p:nvSpPr>
        <p:spPr/>
        <p:txBody>
          <a:bodyPr>
            <a:normAutofit/>
          </a:bodyPr>
          <a:lstStyle/>
          <a:p>
            <a:fld id="{1FF6B7B6-595F-408B-AA88-41FA1CB51C2E}" type="slidenum">
              <a:rPr lang="zh-CN" altLang="en-US" smtClean="0"/>
              <a:t>24</a:t>
            </a:fld>
            <a:endParaRPr lang="zh-CN" altLang="en-US"/>
          </a:p>
        </p:txBody>
      </p:sp>
      <p:sp>
        <p:nvSpPr>
          <p:cNvPr id="57" name="矩形 56">
            <a:extLst>
              <a:ext uri="{FF2B5EF4-FFF2-40B4-BE49-F238E27FC236}">
                <a16:creationId xmlns:a16="http://schemas.microsoft.com/office/drawing/2014/main" id="{487E7687-DC16-47BF-A822-67E6B1BCA32F}"/>
              </a:ext>
            </a:extLst>
          </p:cNvPr>
          <p:cNvSpPr/>
          <p:nvPr/>
        </p:nvSpPr>
        <p:spPr>
          <a:xfrm>
            <a:off x="3925573" y="4244948"/>
            <a:ext cx="1901186" cy="202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a:extLst>
              <a:ext uri="{FF2B5EF4-FFF2-40B4-BE49-F238E27FC236}">
                <a16:creationId xmlns:a16="http://schemas.microsoft.com/office/drawing/2014/main" id="{D0FFE577-BFFB-40E5-A8DD-2D1CD6269C5B}"/>
              </a:ext>
            </a:extLst>
          </p:cNvPr>
          <p:cNvSpPr/>
          <p:nvPr/>
        </p:nvSpPr>
        <p:spPr>
          <a:xfrm>
            <a:off x="5808607" y="4244948"/>
            <a:ext cx="1901186" cy="202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id="{9853E981-21A2-447B-8F1B-0A2234771D11}"/>
              </a:ext>
            </a:extLst>
          </p:cNvPr>
          <p:cNvSpPr/>
          <p:nvPr/>
        </p:nvSpPr>
        <p:spPr>
          <a:xfrm>
            <a:off x="7691640" y="4244948"/>
            <a:ext cx="2987961" cy="202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Content Placeholder 2">
            <a:extLst>
              <a:ext uri="{FF2B5EF4-FFF2-40B4-BE49-F238E27FC236}">
                <a16:creationId xmlns:a16="http://schemas.microsoft.com/office/drawing/2014/main" id="{DD50E6B1-E19E-4165-AF32-1D0222D83813}"/>
              </a:ext>
            </a:extLst>
          </p:cNvPr>
          <p:cNvSpPr txBox="1">
            <a:spLocks/>
          </p:cNvSpPr>
          <p:nvPr/>
        </p:nvSpPr>
        <p:spPr>
          <a:xfrm>
            <a:off x="10802258" y="4009024"/>
            <a:ext cx="1389742" cy="4381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1">
                    <a:lumMod val="75000"/>
                  </a:schemeClr>
                </a:solidFill>
                <a:latin typeface="Sitka Banner" panose="02000505000000020004" pitchFamily="2" charset="0"/>
                <a:cs typeface="Times New Roman" panose="02020603050405020304" pitchFamily="18" charset="0"/>
              </a:rPr>
              <a:t>Time</a:t>
            </a:r>
            <a:endParaRPr lang="zh-CN" altLang="en-US" sz="2000" dirty="0">
              <a:solidFill>
                <a:schemeClr val="accent1">
                  <a:lumMod val="75000"/>
                </a:schemeClr>
              </a:solidFill>
              <a:latin typeface="Sitka Banner" panose="02000505000000020004" pitchFamily="2" charset="0"/>
              <a:cs typeface="Times New Roman" panose="02020603050405020304" pitchFamily="18" charset="0"/>
            </a:endParaRPr>
          </a:p>
        </p:txBody>
      </p:sp>
      <p:cxnSp>
        <p:nvCxnSpPr>
          <p:cNvPr id="65" name="直接箭头连接符 64">
            <a:extLst>
              <a:ext uri="{FF2B5EF4-FFF2-40B4-BE49-F238E27FC236}">
                <a16:creationId xmlns:a16="http://schemas.microsoft.com/office/drawing/2014/main" id="{C1C50EB1-A614-442E-A6B5-34FF6FC4008F}"/>
              </a:ext>
            </a:extLst>
          </p:cNvPr>
          <p:cNvCxnSpPr>
            <a:cxnSpLocks/>
          </p:cNvCxnSpPr>
          <p:nvPr/>
        </p:nvCxnSpPr>
        <p:spPr>
          <a:xfrm>
            <a:off x="3765550" y="4185936"/>
            <a:ext cx="7036708"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D3D01BB0-8F9F-4F6D-85CB-1961292702A6}"/>
              </a:ext>
            </a:extLst>
          </p:cNvPr>
          <p:cNvSpPr txBox="1">
            <a:spLocks/>
          </p:cNvSpPr>
          <p:nvPr/>
        </p:nvSpPr>
        <p:spPr>
          <a:xfrm>
            <a:off x="724389" y="1603839"/>
            <a:ext cx="11187195" cy="5010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solidFill>
                  <a:srgbClr val="646B5F"/>
                </a:solidFill>
                <a:latin typeface="Rockwell" panose="02060603020205020403" pitchFamily="18" charset="0"/>
                <a:cs typeface="Times New Roman" panose="02020603050405020304" pitchFamily="18" charset="0"/>
              </a:rPr>
              <a:t>Attached Memory Exposure Rate (AMER)</a:t>
            </a:r>
          </a:p>
        </p:txBody>
      </p:sp>
      <mc:AlternateContent xmlns:mc="http://schemas.openxmlformats.org/markup-compatibility/2006" xmlns:a14="http://schemas.microsoft.com/office/drawing/2010/main">
        <mc:Choice Requires="a14">
          <p:sp>
            <p:nvSpPr>
              <p:cNvPr id="17" name="Content Placeholder 2">
                <a:extLst>
                  <a:ext uri="{FF2B5EF4-FFF2-40B4-BE49-F238E27FC236}">
                    <a16:creationId xmlns:a16="http://schemas.microsoft.com/office/drawing/2014/main" id="{FD506F7D-E9CA-4682-89DA-5DB20D2FBA1F}"/>
                  </a:ext>
                </a:extLst>
              </p:cNvPr>
              <p:cNvSpPr txBox="1">
                <a:spLocks/>
              </p:cNvSpPr>
              <p:nvPr/>
            </p:nvSpPr>
            <p:spPr>
              <a:xfrm>
                <a:off x="764412" y="4463190"/>
                <a:ext cx="3500138" cy="50106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solidFill>
                      <a:srgbClr val="646B5F"/>
                    </a:solidFill>
                    <a:latin typeface="Rockwell" panose="02060603020205020403" pitchFamily="18" charset="0"/>
                    <a:cs typeface="Times New Roman" panose="02020603050405020304" pitchFamily="18" charset="0"/>
                  </a:rPr>
                  <a:t>AMER =</a:t>
                </a:r>
                <a14:m>
                  <m:oMath xmlns:m="http://schemas.openxmlformats.org/officeDocument/2006/math">
                    <m:f>
                      <m:fPr>
                        <m:ctrlPr>
                          <a:rPr lang="en-US" altLang="zh-CN" sz="2400" i="1" smtClean="0">
                            <a:solidFill>
                              <a:srgbClr val="646B5F"/>
                            </a:solidFill>
                            <a:latin typeface="Cambria Math" panose="02040503050406030204" pitchFamily="18" charset="0"/>
                            <a:cs typeface="Times New Roman" panose="02020603050405020304" pitchFamily="18" charset="0"/>
                          </a:rPr>
                        </m:ctrlPr>
                      </m:fPr>
                      <m:num>
                        <m:r>
                          <a:rPr lang="en-US" altLang="zh-CN" sz="2400" b="0" i="1" smtClean="0">
                            <a:solidFill>
                              <a:srgbClr val="646B5F"/>
                            </a:solidFill>
                            <a:latin typeface="Cambria Math" panose="02040503050406030204" pitchFamily="18" charset="0"/>
                            <a:cs typeface="Times New Roman" panose="02020603050405020304" pitchFamily="18" charset="0"/>
                          </a:rPr>
                          <m:t>𝑅𝑒𝑑𝑢𝑐𝑒𝑑</m:t>
                        </m:r>
                        <m:r>
                          <a:rPr lang="en-US" altLang="zh-CN" sz="2400" b="0" i="1" smtClean="0">
                            <a:solidFill>
                              <a:srgbClr val="646B5F"/>
                            </a:solidFill>
                            <a:latin typeface="Cambria Math" panose="02040503050406030204" pitchFamily="18" charset="0"/>
                            <a:cs typeface="Times New Roman" panose="02020603050405020304" pitchFamily="18" charset="0"/>
                          </a:rPr>
                          <m:t> </m:t>
                        </m:r>
                        <m:r>
                          <a:rPr lang="en-US" altLang="zh-CN" sz="2400" b="0" i="1" smtClean="0">
                            <a:solidFill>
                              <a:srgbClr val="646B5F"/>
                            </a:solidFill>
                            <a:latin typeface="Cambria Math" panose="02040503050406030204" pitchFamily="18" charset="0"/>
                            <a:cs typeface="Times New Roman" panose="02020603050405020304" pitchFamily="18" charset="0"/>
                          </a:rPr>
                          <m:t>𝑇𝑖𝑚𝑒</m:t>
                        </m:r>
                      </m:num>
                      <m:den>
                        <m:r>
                          <a:rPr lang="en-US" altLang="zh-CN" sz="2400" b="0" i="1" smtClean="0">
                            <a:solidFill>
                              <a:srgbClr val="646B5F"/>
                            </a:solidFill>
                            <a:latin typeface="Cambria Math" panose="02040503050406030204" pitchFamily="18" charset="0"/>
                            <a:cs typeface="Times New Roman" panose="02020603050405020304" pitchFamily="18" charset="0"/>
                          </a:rPr>
                          <m:t>𝑂𝑟𝑖𝑔𝑖𝑛𝑎𝑙</m:t>
                        </m:r>
                        <m:r>
                          <a:rPr lang="en-US" altLang="zh-CN" sz="2400" b="0" i="1" smtClean="0">
                            <a:solidFill>
                              <a:srgbClr val="646B5F"/>
                            </a:solidFill>
                            <a:latin typeface="Cambria Math" panose="02040503050406030204" pitchFamily="18" charset="0"/>
                            <a:cs typeface="Times New Roman" panose="02020603050405020304" pitchFamily="18" charset="0"/>
                          </a:rPr>
                          <m:t> </m:t>
                        </m:r>
                        <m:r>
                          <a:rPr lang="en-US" altLang="zh-CN" sz="2400" b="0" i="1" smtClean="0">
                            <a:solidFill>
                              <a:srgbClr val="646B5F"/>
                            </a:solidFill>
                            <a:latin typeface="Cambria Math" panose="02040503050406030204" pitchFamily="18" charset="0"/>
                            <a:cs typeface="Times New Roman" panose="02020603050405020304" pitchFamily="18" charset="0"/>
                          </a:rPr>
                          <m:t>𝑇𝑖𝑚𝑒</m:t>
                        </m:r>
                      </m:den>
                    </m:f>
                  </m:oMath>
                </a14:m>
                <a:endParaRPr lang="en-US" altLang="zh-CN" sz="2400" dirty="0">
                  <a:solidFill>
                    <a:srgbClr val="646B5F"/>
                  </a:solidFill>
                  <a:latin typeface="Rockwell" panose="02060603020205020403" pitchFamily="18" charset="0"/>
                  <a:cs typeface="Times New Roman" panose="02020603050405020304" pitchFamily="18" charset="0"/>
                </a:endParaRPr>
              </a:p>
            </p:txBody>
          </p:sp>
        </mc:Choice>
        <mc:Fallback xmlns="">
          <p:sp>
            <p:nvSpPr>
              <p:cNvPr id="17" name="Content Placeholder 2">
                <a:extLst>
                  <a:ext uri="{FF2B5EF4-FFF2-40B4-BE49-F238E27FC236}">
                    <a16:creationId xmlns:a16="http://schemas.microsoft.com/office/drawing/2014/main" id="{FD506F7D-E9CA-4682-89DA-5DB20D2FBA1F}"/>
                  </a:ext>
                </a:extLst>
              </p:cNvPr>
              <p:cNvSpPr txBox="1">
                <a:spLocks noRot="1" noChangeAspect="1" noMove="1" noResize="1" noEditPoints="1" noAdjustHandles="1" noChangeArrowheads="1" noChangeShapeType="1" noTextEdit="1"/>
              </p:cNvSpPr>
              <p:nvPr/>
            </p:nvSpPr>
            <p:spPr>
              <a:xfrm>
                <a:off x="764412" y="4463190"/>
                <a:ext cx="3500138" cy="501061"/>
              </a:xfrm>
              <a:prstGeom prst="rect">
                <a:avLst/>
              </a:prstGeom>
              <a:blipFill>
                <a:blip r:embed="rId3"/>
                <a:stretch>
                  <a:fillRect l="-2261" t="-17073" b="-24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1316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animBg="1"/>
      <p:bldP spid="59" grpId="0" animBg="1"/>
      <p:bldP spid="64" grpId="0"/>
      <p:bldP spid="16" grpId="0"/>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E8B5-F664-45DE-917D-0C6C7C5471A2}"/>
              </a:ext>
            </a:extLst>
          </p:cNvPr>
          <p:cNvSpPr>
            <a:spLocks noGrp="1"/>
          </p:cNvSpPr>
          <p:nvPr>
            <p:ph type="title"/>
          </p:nvPr>
        </p:nvSpPr>
        <p:spPr>
          <a:xfrm>
            <a:off x="554736" y="550257"/>
            <a:ext cx="11082528" cy="733813"/>
          </a:xfrm>
        </p:spPr>
        <p:txBody>
          <a:bodyPr>
            <a:normAutofit/>
          </a:bodyPr>
          <a:lstStyle/>
          <a:p>
            <a:r>
              <a:rPr lang="en-US" altLang="zh-CN" sz="4000" dirty="0">
                <a:solidFill>
                  <a:srgbClr val="646B5F"/>
                </a:solidFill>
                <a:latin typeface="Rockwell" panose="02060603020205020403" pitchFamily="18" charset="0"/>
                <a:cs typeface="Times New Roman" panose="02020603050405020304" pitchFamily="18" charset="0"/>
              </a:rPr>
              <a:t>Evaluation Metrics</a:t>
            </a:r>
            <a:endParaRPr lang="zh-CN" altLang="en-US" sz="4000" dirty="0">
              <a:solidFill>
                <a:srgbClr val="646B5F"/>
              </a:solidFill>
              <a:latin typeface="Rockwell" panose="02060603020205020403"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65C9097-CADB-4548-9F95-C95E43B484B9}"/>
              </a:ext>
            </a:extLst>
          </p:cNvPr>
          <p:cNvSpPr>
            <a:spLocks noGrp="1"/>
          </p:cNvSpPr>
          <p:nvPr>
            <p:ph type="sldNum" sz="quarter" idx="12"/>
          </p:nvPr>
        </p:nvSpPr>
        <p:spPr/>
        <p:txBody>
          <a:bodyPr>
            <a:normAutofit/>
          </a:bodyPr>
          <a:lstStyle/>
          <a:p>
            <a:fld id="{1FF6B7B6-595F-408B-AA88-41FA1CB51C2E}" type="slidenum">
              <a:rPr lang="zh-CN" altLang="en-US" smtClean="0"/>
              <a:t>25</a:t>
            </a:fld>
            <a:endParaRPr lang="zh-CN" altLang="en-US"/>
          </a:p>
        </p:txBody>
      </p:sp>
      <p:sp>
        <p:nvSpPr>
          <p:cNvPr id="14" name="矩形 13">
            <a:extLst>
              <a:ext uri="{FF2B5EF4-FFF2-40B4-BE49-F238E27FC236}">
                <a16:creationId xmlns:a16="http://schemas.microsoft.com/office/drawing/2014/main" id="{04A8232F-DBDF-44AD-83C0-E4E7C9E39A3A}"/>
              </a:ext>
            </a:extLst>
          </p:cNvPr>
          <p:cNvSpPr/>
          <p:nvPr/>
        </p:nvSpPr>
        <p:spPr>
          <a:xfrm>
            <a:off x="5568207" y="4580818"/>
            <a:ext cx="203201" cy="202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097F811E-8C9A-4BFB-8AF0-BA8CC4156707}"/>
              </a:ext>
            </a:extLst>
          </p:cNvPr>
          <p:cNvSpPr/>
          <p:nvPr/>
        </p:nvSpPr>
        <p:spPr>
          <a:xfrm>
            <a:off x="7148839" y="4580818"/>
            <a:ext cx="203201" cy="202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5F50799C-97C3-4D82-A33F-5D25F001621F}"/>
              </a:ext>
            </a:extLst>
          </p:cNvPr>
          <p:cNvSpPr/>
          <p:nvPr/>
        </p:nvSpPr>
        <p:spPr>
          <a:xfrm>
            <a:off x="8729471" y="4580819"/>
            <a:ext cx="203201" cy="202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ntent Placeholder 2">
            <a:extLst>
              <a:ext uri="{FF2B5EF4-FFF2-40B4-BE49-F238E27FC236}">
                <a16:creationId xmlns:a16="http://schemas.microsoft.com/office/drawing/2014/main" id="{443099CA-D92B-4B0A-9594-EAC9C293E7CC}"/>
              </a:ext>
            </a:extLst>
          </p:cNvPr>
          <p:cNvSpPr txBox="1">
            <a:spLocks/>
          </p:cNvSpPr>
          <p:nvPr/>
        </p:nvSpPr>
        <p:spPr>
          <a:xfrm>
            <a:off x="10802258" y="4009024"/>
            <a:ext cx="1389742" cy="4381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1">
                    <a:lumMod val="75000"/>
                  </a:schemeClr>
                </a:solidFill>
                <a:latin typeface="Sitka Banner" panose="02000505000000020004" pitchFamily="2" charset="0"/>
                <a:cs typeface="Times New Roman" panose="02020603050405020304" pitchFamily="18" charset="0"/>
              </a:rPr>
              <a:t>Time</a:t>
            </a:r>
            <a:endParaRPr lang="zh-CN" altLang="en-US" sz="2000" dirty="0">
              <a:solidFill>
                <a:schemeClr val="accent1">
                  <a:lumMod val="75000"/>
                </a:schemeClr>
              </a:solidFill>
              <a:latin typeface="Sitka Banner" panose="02000505000000020004" pitchFamily="2" charset="0"/>
              <a:cs typeface="Times New Roman" panose="02020603050405020304" pitchFamily="18" charset="0"/>
            </a:endParaRPr>
          </a:p>
        </p:txBody>
      </p:sp>
      <p:cxnSp>
        <p:nvCxnSpPr>
          <p:cNvPr id="18" name="直接箭头连接符 17">
            <a:extLst>
              <a:ext uri="{FF2B5EF4-FFF2-40B4-BE49-F238E27FC236}">
                <a16:creationId xmlns:a16="http://schemas.microsoft.com/office/drawing/2014/main" id="{33974329-ED13-4099-A197-70E880432C7C}"/>
              </a:ext>
            </a:extLst>
          </p:cNvPr>
          <p:cNvCxnSpPr>
            <a:cxnSpLocks/>
          </p:cNvCxnSpPr>
          <p:nvPr/>
        </p:nvCxnSpPr>
        <p:spPr>
          <a:xfrm>
            <a:off x="3765550" y="4185936"/>
            <a:ext cx="7036708"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 name="直接箭头连接符 3">
            <a:extLst>
              <a:ext uri="{FF2B5EF4-FFF2-40B4-BE49-F238E27FC236}">
                <a16:creationId xmlns:a16="http://schemas.microsoft.com/office/drawing/2014/main" id="{3EFCF700-FBCE-4EB0-AEDA-BB1B4AC1AABA}"/>
              </a:ext>
            </a:extLst>
          </p:cNvPr>
          <p:cNvCxnSpPr>
            <a:cxnSpLocks/>
          </p:cNvCxnSpPr>
          <p:nvPr/>
        </p:nvCxnSpPr>
        <p:spPr>
          <a:xfrm>
            <a:off x="5568207" y="4856239"/>
            <a:ext cx="201251" cy="0"/>
          </a:xfrm>
          <a:prstGeom prst="straightConnector1">
            <a:avLst/>
          </a:prstGeom>
          <a:ln>
            <a:solidFill>
              <a:srgbClr val="C0504D"/>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7F833B23-D3A3-4A13-A4C8-0887E14FE73D}"/>
              </a:ext>
            </a:extLst>
          </p:cNvPr>
          <p:cNvCxnSpPr/>
          <p:nvPr/>
        </p:nvCxnSpPr>
        <p:spPr>
          <a:xfrm>
            <a:off x="5568207" y="4783087"/>
            <a:ext cx="0" cy="195072"/>
          </a:xfrm>
          <a:prstGeom prst="line">
            <a:avLst/>
          </a:prstGeom>
          <a:ln>
            <a:solidFill>
              <a:srgbClr val="C0504D"/>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6D3C3876-B365-4527-B469-5744B70B603C}"/>
              </a:ext>
            </a:extLst>
          </p:cNvPr>
          <p:cNvCxnSpPr/>
          <p:nvPr/>
        </p:nvCxnSpPr>
        <p:spPr>
          <a:xfrm>
            <a:off x="5769458" y="4783087"/>
            <a:ext cx="0" cy="195072"/>
          </a:xfrm>
          <a:prstGeom prst="line">
            <a:avLst/>
          </a:prstGeom>
          <a:ln>
            <a:solidFill>
              <a:srgbClr val="C0504D"/>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E2DBFC69-C6B3-4E9D-B0FC-FCAAF459A410}"/>
              </a:ext>
            </a:extLst>
          </p:cNvPr>
          <p:cNvSpPr txBox="1">
            <a:spLocks/>
          </p:cNvSpPr>
          <p:nvPr/>
        </p:nvSpPr>
        <p:spPr>
          <a:xfrm>
            <a:off x="724389" y="1603839"/>
            <a:ext cx="11187195" cy="5010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solidFill>
                  <a:srgbClr val="646B5F"/>
                </a:solidFill>
                <a:latin typeface="Rockwell" panose="02060603020205020403" pitchFamily="18" charset="0"/>
                <a:cs typeface="Times New Roman" panose="02020603050405020304" pitchFamily="18" charset="0"/>
              </a:rPr>
              <a:t>Attached Memory Exposure Rate (AMER)</a:t>
            </a:r>
          </a:p>
        </p:txBody>
      </p:sp>
      <mc:AlternateContent xmlns:mc="http://schemas.openxmlformats.org/markup-compatibility/2006" xmlns:a14="http://schemas.microsoft.com/office/drawing/2010/main">
        <mc:Choice Requires="a14">
          <p:sp>
            <p:nvSpPr>
              <p:cNvPr id="24" name="Content Placeholder 2">
                <a:extLst>
                  <a:ext uri="{FF2B5EF4-FFF2-40B4-BE49-F238E27FC236}">
                    <a16:creationId xmlns:a16="http://schemas.microsoft.com/office/drawing/2014/main" id="{7045229D-276D-43CE-8930-41C99E291F5C}"/>
                  </a:ext>
                </a:extLst>
              </p:cNvPr>
              <p:cNvSpPr txBox="1">
                <a:spLocks/>
              </p:cNvSpPr>
              <p:nvPr/>
            </p:nvSpPr>
            <p:spPr>
              <a:xfrm>
                <a:off x="764412" y="4463190"/>
                <a:ext cx="3500138" cy="50106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solidFill>
                      <a:srgbClr val="646B5F"/>
                    </a:solidFill>
                    <a:latin typeface="Rockwell" panose="02060603020205020403" pitchFamily="18" charset="0"/>
                    <a:cs typeface="Times New Roman" panose="02020603050405020304" pitchFamily="18" charset="0"/>
                  </a:rPr>
                  <a:t>AMER =</a:t>
                </a:r>
                <a14:m>
                  <m:oMath xmlns:m="http://schemas.openxmlformats.org/officeDocument/2006/math">
                    <m:f>
                      <m:fPr>
                        <m:ctrlPr>
                          <a:rPr lang="en-US" altLang="zh-CN" sz="2400" i="1" smtClean="0">
                            <a:solidFill>
                              <a:srgbClr val="646B5F"/>
                            </a:solidFill>
                            <a:latin typeface="Cambria Math" panose="02040503050406030204" pitchFamily="18" charset="0"/>
                            <a:cs typeface="Times New Roman" panose="02020603050405020304" pitchFamily="18" charset="0"/>
                          </a:rPr>
                        </m:ctrlPr>
                      </m:fPr>
                      <m:num>
                        <m:r>
                          <a:rPr lang="en-US" altLang="zh-CN" sz="2400" b="0" i="1" smtClean="0">
                            <a:solidFill>
                              <a:srgbClr val="646B5F"/>
                            </a:solidFill>
                            <a:latin typeface="Cambria Math" panose="02040503050406030204" pitchFamily="18" charset="0"/>
                            <a:cs typeface="Times New Roman" panose="02020603050405020304" pitchFamily="18" charset="0"/>
                          </a:rPr>
                          <m:t>𝑅𝑒𝑑𝑢𝑐𝑒𝑑</m:t>
                        </m:r>
                        <m:r>
                          <a:rPr lang="en-US" altLang="zh-CN" sz="2400" b="0" i="1" smtClean="0">
                            <a:solidFill>
                              <a:srgbClr val="646B5F"/>
                            </a:solidFill>
                            <a:latin typeface="Cambria Math" panose="02040503050406030204" pitchFamily="18" charset="0"/>
                            <a:cs typeface="Times New Roman" panose="02020603050405020304" pitchFamily="18" charset="0"/>
                          </a:rPr>
                          <m:t> </m:t>
                        </m:r>
                        <m:r>
                          <a:rPr lang="en-US" altLang="zh-CN" sz="2400" b="0" i="1" smtClean="0">
                            <a:solidFill>
                              <a:srgbClr val="646B5F"/>
                            </a:solidFill>
                            <a:latin typeface="Cambria Math" panose="02040503050406030204" pitchFamily="18" charset="0"/>
                            <a:cs typeface="Times New Roman" panose="02020603050405020304" pitchFamily="18" charset="0"/>
                          </a:rPr>
                          <m:t>𝑇𝑖𝑚𝑒</m:t>
                        </m:r>
                      </m:num>
                      <m:den>
                        <m:r>
                          <a:rPr lang="en-US" altLang="zh-CN" sz="2400" b="0" i="1" smtClean="0">
                            <a:solidFill>
                              <a:srgbClr val="646B5F"/>
                            </a:solidFill>
                            <a:latin typeface="Cambria Math" panose="02040503050406030204" pitchFamily="18" charset="0"/>
                            <a:cs typeface="Times New Roman" panose="02020603050405020304" pitchFamily="18" charset="0"/>
                          </a:rPr>
                          <m:t>𝑂𝑟𝑖𝑔𝑖𝑛𝑎𝑙</m:t>
                        </m:r>
                        <m:r>
                          <a:rPr lang="en-US" altLang="zh-CN" sz="2400" b="0" i="1" smtClean="0">
                            <a:solidFill>
                              <a:srgbClr val="646B5F"/>
                            </a:solidFill>
                            <a:latin typeface="Cambria Math" panose="02040503050406030204" pitchFamily="18" charset="0"/>
                            <a:cs typeface="Times New Roman" panose="02020603050405020304" pitchFamily="18" charset="0"/>
                          </a:rPr>
                          <m:t> </m:t>
                        </m:r>
                        <m:r>
                          <a:rPr lang="en-US" altLang="zh-CN" sz="2400" b="0" i="1" smtClean="0">
                            <a:solidFill>
                              <a:srgbClr val="646B5F"/>
                            </a:solidFill>
                            <a:latin typeface="Cambria Math" panose="02040503050406030204" pitchFamily="18" charset="0"/>
                            <a:cs typeface="Times New Roman" panose="02020603050405020304" pitchFamily="18" charset="0"/>
                          </a:rPr>
                          <m:t>𝑇𝑖𝑚𝑒</m:t>
                        </m:r>
                      </m:den>
                    </m:f>
                  </m:oMath>
                </a14:m>
                <a:endParaRPr lang="en-US" altLang="zh-CN" sz="2400" dirty="0">
                  <a:solidFill>
                    <a:srgbClr val="646B5F"/>
                  </a:solidFill>
                  <a:latin typeface="Rockwell" panose="02060603020205020403" pitchFamily="18" charset="0"/>
                  <a:cs typeface="Times New Roman" panose="02020603050405020304" pitchFamily="18" charset="0"/>
                </a:endParaRPr>
              </a:p>
            </p:txBody>
          </p:sp>
        </mc:Choice>
        <mc:Fallback xmlns="">
          <p:sp>
            <p:nvSpPr>
              <p:cNvPr id="24" name="Content Placeholder 2">
                <a:extLst>
                  <a:ext uri="{FF2B5EF4-FFF2-40B4-BE49-F238E27FC236}">
                    <a16:creationId xmlns:a16="http://schemas.microsoft.com/office/drawing/2014/main" id="{7045229D-276D-43CE-8930-41C99E291F5C}"/>
                  </a:ext>
                </a:extLst>
              </p:cNvPr>
              <p:cNvSpPr txBox="1">
                <a:spLocks noRot="1" noChangeAspect="1" noMove="1" noResize="1" noEditPoints="1" noAdjustHandles="1" noChangeArrowheads="1" noChangeShapeType="1" noTextEdit="1"/>
              </p:cNvSpPr>
              <p:nvPr/>
            </p:nvSpPr>
            <p:spPr>
              <a:xfrm>
                <a:off x="764412" y="4463190"/>
                <a:ext cx="3500138" cy="501061"/>
              </a:xfrm>
              <a:prstGeom prst="rect">
                <a:avLst/>
              </a:prstGeom>
              <a:blipFill>
                <a:blip r:embed="rId3"/>
                <a:stretch>
                  <a:fillRect l="-2261" t="-17073" b="-2439"/>
                </a:stretch>
              </a:blipFill>
            </p:spPr>
            <p:txBody>
              <a:bodyPr/>
              <a:lstStyle/>
              <a:p>
                <a:r>
                  <a:rPr lang="zh-CN" altLang="en-US">
                    <a:noFill/>
                  </a:rPr>
                  <a:t> </a:t>
                </a:r>
              </a:p>
            </p:txBody>
          </p:sp>
        </mc:Fallback>
      </mc:AlternateContent>
      <p:sp>
        <p:nvSpPr>
          <p:cNvPr id="25" name="Content Placeholder 2">
            <a:extLst>
              <a:ext uri="{FF2B5EF4-FFF2-40B4-BE49-F238E27FC236}">
                <a16:creationId xmlns:a16="http://schemas.microsoft.com/office/drawing/2014/main" id="{C381C72A-2167-4941-9FCC-A236ACFA55FD}"/>
              </a:ext>
            </a:extLst>
          </p:cNvPr>
          <p:cNvSpPr txBox="1">
            <a:spLocks/>
          </p:cNvSpPr>
          <p:nvPr/>
        </p:nvSpPr>
        <p:spPr>
          <a:xfrm>
            <a:off x="724388" y="2031281"/>
            <a:ext cx="11187195" cy="5010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solidFill>
                  <a:srgbClr val="646B5F"/>
                </a:solidFill>
                <a:latin typeface="Rockwell" panose="02060603020205020403" pitchFamily="18" charset="0"/>
                <a:cs typeface="Times New Roman" panose="02020603050405020304" pitchFamily="18" charset="0"/>
              </a:rPr>
              <a:t>Memory Exposure Window (MEW)</a:t>
            </a:r>
          </a:p>
        </p:txBody>
      </p:sp>
      <p:sp>
        <p:nvSpPr>
          <p:cNvPr id="26" name="Content Placeholder 2">
            <a:extLst>
              <a:ext uri="{FF2B5EF4-FFF2-40B4-BE49-F238E27FC236}">
                <a16:creationId xmlns:a16="http://schemas.microsoft.com/office/drawing/2014/main" id="{FBCA184D-2309-4CDD-B185-E8CBEFF2AB86}"/>
              </a:ext>
            </a:extLst>
          </p:cNvPr>
          <p:cNvSpPr txBox="1">
            <a:spLocks/>
          </p:cNvSpPr>
          <p:nvPr/>
        </p:nvSpPr>
        <p:spPr>
          <a:xfrm>
            <a:off x="5195875" y="5094792"/>
            <a:ext cx="945914" cy="5010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solidFill>
                  <a:srgbClr val="646B5F"/>
                </a:solidFill>
                <a:latin typeface="Rockwell" panose="02060603020205020403" pitchFamily="18" charset="0"/>
                <a:cs typeface="Times New Roman" panose="02020603050405020304" pitchFamily="18" charset="0"/>
              </a:rPr>
              <a:t>MEW</a:t>
            </a:r>
          </a:p>
        </p:txBody>
      </p:sp>
      <p:sp>
        <p:nvSpPr>
          <p:cNvPr id="27" name="Content Placeholder 2">
            <a:extLst>
              <a:ext uri="{FF2B5EF4-FFF2-40B4-BE49-F238E27FC236}">
                <a16:creationId xmlns:a16="http://schemas.microsoft.com/office/drawing/2014/main" id="{F768D3D2-D7F9-47CD-89E0-F1C89B469681}"/>
              </a:ext>
            </a:extLst>
          </p:cNvPr>
          <p:cNvSpPr txBox="1">
            <a:spLocks/>
          </p:cNvSpPr>
          <p:nvPr/>
        </p:nvSpPr>
        <p:spPr>
          <a:xfrm>
            <a:off x="724388" y="2434646"/>
            <a:ext cx="11187195" cy="5010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solidFill>
                  <a:srgbClr val="646B5F"/>
                </a:solidFill>
                <a:latin typeface="Rockwell" panose="02060603020205020403" pitchFamily="18" charset="0"/>
                <a:cs typeface="Times New Roman" panose="02020603050405020304" pitchFamily="18" charset="0"/>
              </a:rPr>
              <a:t>PMO Space Layout Randomization Frequency (PSLR Frequency)</a:t>
            </a:r>
          </a:p>
        </p:txBody>
      </p:sp>
      <p:sp>
        <p:nvSpPr>
          <p:cNvPr id="28" name="Content Placeholder 2">
            <a:extLst>
              <a:ext uri="{FF2B5EF4-FFF2-40B4-BE49-F238E27FC236}">
                <a16:creationId xmlns:a16="http://schemas.microsoft.com/office/drawing/2014/main" id="{1D0B203A-1585-425A-AEBD-2F429FF07FB6}"/>
              </a:ext>
            </a:extLst>
          </p:cNvPr>
          <p:cNvSpPr txBox="1">
            <a:spLocks/>
          </p:cNvSpPr>
          <p:nvPr/>
        </p:nvSpPr>
        <p:spPr>
          <a:xfrm>
            <a:off x="764412" y="5645079"/>
            <a:ext cx="4667124" cy="40261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solidFill>
                  <a:srgbClr val="646B5F"/>
                </a:solidFill>
                <a:latin typeface="Rockwell" panose="02060603020205020403" pitchFamily="18" charset="0"/>
                <a:cs typeface="Times New Roman" panose="02020603050405020304" pitchFamily="18" charset="0"/>
              </a:rPr>
              <a:t>PSLR Frequency =</a:t>
            </a:r>
          </a:p>
        </p:txBody>
      </p:sp>
      <p:sp>
        <p:nvSpPr>
          <p:cNvPr id="31" name="矩形 30">
            <a:extLst>
              <a:ext uri="{FF2B5EF4-FFF2-40B4-BE49-F238E27FC236}">
                <a16:creationId xmlns:a16="http://schemas.microsoft.com/office/drawing/2014/main" id="{B4B9F03F-7292-4A01-BAC2-58A928923386}"/>
              </a:ext>
            </a:extLst>
          </p:cNvPr>
          <p:cNvSpPr/>
          <p:nvPr/>
        </p:nvSpPr>
        <p:spPr>
          <a:xfrm>
            <a:off x="5568207" y="4578691"/>
            <a:ext cx="203201" cy="202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55944D6A-55FD-4F1B-AF94-DF6220F72A9F}"/>
              </a:ext>
            </a:extLst>
          </p:cNvPr>
          <p:cNvSpPr/>
          <p:nvPr/>
        </p:nvSpPr>
        <p:spPr>
          <a:xfrm>
            <a:off x="7148839" y="4578691"/>
            <a:ext cx="203201" cy="202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id="{61E15AD5-386C-4051-B69A-08E47C51ECC6}"/>
              </a:ext>
            </a:extLst>
          </p:cNvPr>
          <p:cNvSpPr/>
          <p:nvPr/>
        </p:nvSpPr>
        <p:spPr>
          <a:xfrm>
            <a:off x="8729471" y="4578692"/>
            <a:ext cx="203201" cy="202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6" name="Content Placeholder 2">
                <a:extLst>
                  <a:ext uri="{FF2B5EF4-FFF2-40B4-BE49-F238E27FC236}">
                    <a16:creationId xmlns:a16="http://schemas.microsoft.com/office/drawing/2014/main" id="{86D24FA3-2216-4EB7-9DF4-76DC31D025F9}"/>
                  </a:ext>
                </a:extLst>
              </p:cNvPr>
              <p:cNvSpPr txBox="1">
                <a:spLocks/>
              </p:cNvSpPr>
              <p:nvPr/>
            </p:nvSpPr>
            <p:spPr>
              <a:xfrm>
                <a:off x="3410076" y="5595853"/>
                <a:ext cx="1504824" cy="63471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f>
                        <m:fPr>
                          <m:ctrlPr>
                            <a:rPr lang="en-US" altLang="zh-CN" sz="2400" b="0" i="1" smtClean="0">
                              <a:solidFill>
                                <a:srgbClr val="646B5F"/>
                              </a:solidFill>
                              <a:latin typeface="Cambria Math" panose="02040503050406030204" pitchFamily="18" charset="0"/>
                              <a:cs typeface="Times New Roman" panose="02020603050405020304" pitchFamily="18" charset="0"/>
                            </a:rPr>
                          </m:ctrlPr>
                        </m:fPr>
                        <m:num>
                          <m:r>
                            <a:rPr lang="en-US" altLang="zh-CN" sz="2400" i="1">
                              <a:solidFill>
                                <a:srgbClr val="646B5F"/>
                              </a:solidFill>
                              <a:latin typeface="Cambria Math" panose="02040503050406030204" pitchFamily="18" charset="0"/>
                              <a:cs typeface="Times New Roman" panose="02020603050405020304" pitchFamily="18" charset="0"/>
                            </a:rPr>
                            <m:t>𝑇𝑜𝑡𝑎𝑙</m:t>
                          </m:r>
                          <m:r>
                            <a:rPr lang="en-US" altLang="zh-CN" sz="2400" i="1">
                              <a:solidFill>
                                <a:srgbClr val="646B5F"/>
                              </a:solidFill>
                              <a:latin typeface="Cambria Math" panose="02040503050406030204" pitchFamily="18" charset="0"/>
                              <a:cs typeface="Times New Roman" panose="02020603050405020304" pitchFamily="18" charset="0"/>
                            </a:rPr>
                            <m:t> </m:t>
                          </m:r>
                          <m:r>
                            <a:rPr lang="en-US" altLang="zh-CN" sz="2400" i="1">
                              <a:solidFill>
                                <a:srgbClr val="646B5F"/>
                              </a:solidFill>
                              <a:latin typeface="Cambria Math" panose="02040503050406030204" pitchFamily="18" charset="0"/>
                              <a:cs typeface="Times New Roman" panose="02020603050405020304" pitchFamily="18" charset="0"/>
                            </a:rPr>
                            <m:t>𝑇𝑖𝑚𝑒𝑠</m:t>
                          </m:r>
                        </m:num>
                        <m:den>
                          <m:r>
                            <a:rPr lang="en-US" altLang="zh-CN" sz="2400" b="0" i="1" smtClean="0">
                              <a:solidFill>
                                <a:srgbClr val="646B5F"/>
                              </a:solidFill>
                              <a:latin typeface="Cambria Math" panose="02040503050406030204" pitchFamily="18" charset="0"/>
                              <a:cs typeface="Times New Roman" panose="02020603050405020304" pitchFamily="18" charset="0"/>
                            </a:rPr>
                            <m:t>𝐸𝑥𝑒𝑐𝑢𝑡𝑖𝑜𝑛</m:t>
                          </m:r>
                          <m:r>
                            <a:rPr lang="en-US" altLang="zh-CN" sz="2400" b="0" i="1" smtClean="0">
                              <a:solidFill>
                                <a:srgbClr val="646B5F"/>
                              </a:solidFill>
                              <a:latin typeface="Cambria Math" panose="02040503050406030204" pitchFamily="18" charset="0"/>
                              <a:cs typeface="Times New Roman" panose="02020603050405020304" pitchFamily="18" charset="0"/>
                            </a:rPr>
                            <m:t> </m:t>
                          </m:r>
                          <m:r>
                            <a:rPr lang="en-US" altLang="zh-CN" sz="2400" b="0" i="1" smtClean="0">
                              <a:solidFill>
                                <a:srgbClr val="646B5F"/>
                              </a:solidFill>
                              <a:latin typeface="Cambria Math" panose="02040503050406030204" pitchFamily="18" charset="0"/>
                              <a:cs typeface="Times New Roman" panose="02020603050405020304" pitchFamily="18" charset="0"/>
                            </a:rPr>
                            <m:t>𝑇𝑖𝑚𝑒</m:t>
                          </m:r>
                        </m:den>
                      </m:f>
                    </m:oMath>
                  </m:oMathPara>
                </a14:m>
                <a:endParaRPr lang="en-US" altLang="zh-CN" sz="2400" dirty="0">
                  <a:solidFill>
                    <a:srgbClr val="646B5F"/>
                  </a:solidFill>
                  <a:latin typeface="Rockwell" panose="02060603020205020403" pitchFamily="18" charset="0"/>
                  <a:cs typeface="Times New Roman" panose="02020603050405020304" pitchFamily="18" charset="0"/>
                </a:endParaRPr>
              </a:p>
            </p:txBody>
          </p:sp>
        </mc:Choice>
        <mc:Fallback xmlns="">
          <p:sp>
            <p:nvSpPr>
              <p:cNvPr id="36" name="Content Placeholder 2">
                <a:extLst>
                  <a:ext uri="{FF2B5EF4-FFF2-40B4-BE49-F238E27FC236}">
                    <a16:creationId xmlns:a16="http://schemas.microsoft.com/office/drawing/2014/main" id="{86D24FA3-2216-4EB7-9DF4-76DC31D025F9}"/>
                  </a:ext>
                </a:extLst>
              </p:cNvPr>
              <p:cNvSpPr txBox="1">
                <a:spLocks noRot="1" noChangeAspect="1" noMove="1" noResize="1" noEditPoints="1" noAdjustHandles="1" noChangeArrowheads="1" noChangeShapeType="1" noTextEdit="1"/>
              </p:cNvSpPr>
              <p:nvPr/>
            </p:nvSpPr>
            <p:spPr>
              <a:xfrm>
                <a:off x="3410076" y="5595853"/>
                <a:ext cx="1504824" cy="634716"/>
              </a:xfrm>
              <a:prstGeom prst="rect">
                <a:avLst/>
              </a:prstGeom>
              <a:blipFill>
                <a:blip r:embed="rId4"/>
                <a:stretch>
                  <a:fillRect t="-3922"/>
                </a:stretch>
              </a:blipFill>
            </p:spPr>
            <p:txBody>
              <a:bodyPr/>
              <a:lstStyle/>
              <a:p>
                <a:r>
                  <a:rPr lang="en-US">
                    <a:noFill/>
                  </a:rPr>
                  <a:t> </a:t>
                </a:r>
              </a:p>
            </p:txBody>
          </p:sp>
        </mc:Fallback>
      </mc:AlternateContent>
    </p:spTree>
    <p:extLst>
      <p:ext uri="{BB962C8B-B14F-4D97-AF65-F5344CB8AC3E}">
        <p14:creationId xmlns:p14="http://schemas.microsoft.com/office/powerpoint/2010/main" val="40238980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3"/>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wipe(left)">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3"/>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6" presetClass="emph" presetSubtype="0" repeatCount="2000" fill="hold" nodeType="clickEffect">
                                  <p:stCondLst>
                                    <p:cond delay="0"/>
                                  </p:stCondLst>
                                  <p:childTnLst>
                                    <p:animEffect transition="out" filter="fade">
                                      <p:cBhvr>
                                        <p:cTn id="29" dur="500" tmFilter="0, 0; .2, .5; .8, .5; 1, 0"/>
                                        <p:tgtEl>
                                          <p:spTgt spid="8"/>
                                        </p:tgtEl>
                                      </p:cBhvr>
                                    </p:animEffect>
                                    <p:animScale>
                                      <p:cBhvr>
                                        <p:cTn id="30" dur="250" autoRev="1" fill="hold"/>
                                        <p:tgtEl>
                                          <p:spTgt spid="8"/>
                                        </p:tgtEl>
                                      </p:cBhvr>
                                      <p:by x="105000" y="105000"/>
                                    </p:animScale>
                                  </p:childTnLst>
                                </p:cTn>
                              </p:par>
                              <p:par>
                                <p:cTn id="31" presetID="26" presetClass="emph" presetSubtype="0" repeatCount="2000" fill="hold" nodeType="withEffect">
                                  <p:stCondLst>
                                    <p:cond delay="0"/>
                                  </p:stCondLst>
                                  <p:childTnLst>
                                    <p:animEffect transition="out" filter="fade">
                                      <p:cBhvr>
                                        <p:cTn id="32" dur="500" tmFilter="0, 0; .2, .5; .8, .5; 1, 0"/>
                                        <p:tgtEl>
                                          <p:spTgt spid="4"/>
                                        </p:tgtEl>
                                      </p:cBhvr>
                                    </p:animEffect>
                                    <p:animScale>
                                      <p:cBhvr>
                                        <p:cTn id="33" dur="250" autoRev="1" fill="hold"/>
                                        <p:tgtEl>
                                          <p:spTgt spid="4"/>
                                        </p:tgtEl>
                                      </p:cBhvr>
                                      <p:by x="105000" y="105000"/>
                                    </p:animScale>
                                  </p:childTnLst>
                                </p:cTn>
                              </p:par>
                              <p:par>
                                <p:cTn id="34" presetID="26" presetClass="emph" presetSubtype="0" repeatCount="2000" fill="hold" nodeType="withEffect">
                                  <p:stCondLst>
                                    <p:cond delay="0"/>
                                  </p:stCondLst>
                                  <p:childTnLst>
                                    <p:animEffect transition="out" filter="fade">
                                      <p:cBhvr>
                                        <p:cTn id="35" dur="500" tmFilter="0, 0; .2, .5; .8, .5; 1, 0"/>
                                        <p:tgtEl>
                                          <p:spTgt spid="23"/>
                                        </p:tgtEl>
                                      </p:cBhvr>
                                    </p:animEffect>
                                    <p:animScale>
                                      <p:cBhvr>
                                        <p:cTn id="36" dur="250" autoRev="1" fill="hold"/>
                                        <p:tgtEl>
                                          <p:spTgt spid="23"/>
                                        </p:tgtEl>
                                      </p:cBhvr>
                                      <p:by x="105000" y="105000"/>
                                    </p:animScale>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1" nodeType="clickEffect">
                                  <p:stCondLst>
                                    <p:cond delay="0"/>
                                  </p:stCondLst>
                                  <p:childTnLst>
                                    <p:animMotion origin="layout" path="M -3.95833E-6 1.85185E-6 L -0.36601 0.00208 " pathEditMode="relative" rAng="0" ptsTypes="AA">
                                      <p:cBhvr>
                                        <p:cTn id="42" dur="2000" fill="hold"/>
                                        <p:tgtEl>
                                          <p:spTgt spid="26"/>
                                        </p:tgtEl>
                                        <p:attrNameLst>
                                          <p:attrName>ppt_x</p:attrName>
                                          <p:attrName>ppt_y</p:attrName>
                                        </p:attrNameLst>
                                      </p:cBhvr>
                                      <p:rCtr x="-18307" y="93"/>
                                    </p:animMotion>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left)">
                                      <p:cBhvr>
                                        <p:cTn id="47" dur="500"/>
                                        <p:tgtEl>
                                          <p:spTgt spid="2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left)">
                                      <p:cBhvr>
                                        <p:cTn id="52" dur="500"/>
                                        <p:tgtEl>
                                          <p:spTgt spid="28"/>
                                        </p:tgtEl>
                                      </p:cBhvr>
                                    </p:animEffec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36"/>
                                        </p:tgtEl>
                                        <p:attrNameLst>
                                          <p:attrName>style.visibility</p:attrName>
                                        </p:attrNameLst>
                                      </p:cBhvr>
                                      <p:to>
                                        <p:strVal val="visible"/>
                                      </p:to>
                                    </p:set>
                                    <p:animEffect transition="in" filter="wipe(left)">
                                      <p:cBhvr>
                                        <p:cTn id="5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6" grpId="1"/>
      <p:bldP spid="27" grpId="0"/>
      <p:bldP spid="28" grpId="0"/>
      <p:bldP spid="31" grpId="0" animBg="1"/>
      <p:bldP spid="33" grpId="0" animBg="1"/>
      <p:bldP spid="34" grpId="0" animBg="1"/>
      <p:bldP spid="3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E8B5-F664-45DE-917D-0C6C7C5471A2}"/>
              </a:ext>
            </a:extLst>
          </p:cNvPr>
          <p:cNvSpPr>
            <a:spLocks noGrp="1"/>
          </p:cNvSpPr>
          <p:nvPr>
            <p:ph type="title"/>
          </p:nvPr>
        </p:nvSpPr>
        <p:spPr>
          <a:xfrm>
            <a:off x="554736" y="550257"/>
            <a:ext cx="11082528" cy="733813"/>
          </a:xfrm>
        </p:spPr>
        <p:txBody>
          <a:bodyPr>
            <a:normAutofit/>
          </a:bodyPr>
          <a:lstStyle/>
          <a:p>
            <a:r>
              <a:rPr lang="en-US" altLang="zh-CN" sz="4000" dirty="0">
                <a:solidFill>
                  <a:srgbClr val="646B5F"/>
                </a:solidFill>
                <a:latin typeface="Rockwell" panose="02060603020205020403" pitchFamily="18" charset="0"/>
                <a:cs typeface="Times New Roman" panose="02020603050405020304" pitchFamily="18" charset="0"/>
              </a:rPr>
              <a:t>Evaluation Metrics</a:t>
            </a:r>
            <a:endParaRPr lang="zh-CN" altLang="en-US" sz="4000" dirty="0">
              <a:solidFill>
                <a:srgbClr val="646B5F"/>
              </a:solidFill>
              <a:latin typeface="Rockwell" panose="02060603020205020403"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65C9097-CADB-4548-9F95-C95E43B484B9}"/>
              </a:ext>
            </a:extLst>
          </p:cNvPr>
          <p:cNvSpPr>
            <a:spLocks noGrp="1"/>
          </p:cNvSpPr>
          <p:nvPr>
            <p:ph type="sldNum" sz="quarter" idx="12"/>
          </p:nvPr>
        </p:nvSpPr>
        <p:spPr/>
        <p:txBody>
          <a:bodyPr>
            <a:normAutofit/>
          </a:bodyPr>
          <a:lstStyle/>
          <a:p>
            <a:fld id="{1FF6B7B6-595F-408B-AA88-41FA1CB51C2E}" type="slidenum">
              <a:rPr lang="zh-CN" altLang="en-US" smtClean="0"/>
              <a:t>26</a:t>
            </a:fld>
            <a:endParaRPr lang="zh-CN" altLang="en-US"/>
          </a:p>
        </p:txBody>
      </p:sp>
      <p:sp>
        <p:nvSpPr>
          <p:cNvPr id="14" name="矩形 13">
            <a:extLst>
              <a:ext uri="{FF2B5EF4-FFF2-40B4-BE49-F238E27FC236}">
                <a16:creationId xmlns:a16="http://schemas.microsoft.com/office/drawing/2014/main" id="{04A8232F-DBDF-44AD-83C0-E4E7C9E39A3A}"/>
              </a:ext>
            </a:extLst>
          </p:cNvPr>
          <p:cNvSpPr/>
          <p:nvPr/>
        </p:nvSpPr>
        <p:spPr>
          <a:xfrm>
            <a:off x="3986973" y="5543965"/>
            <a:ext cx="203201" cy="202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097F811E-8C9A-4BFB-8AF0-BA8CC4156707}"/>
              </a:ext>
            </a:extLst>
          </p:cNvPr>
          <p:cNvSpPr/>
          <p:nvPr/>
        </p:nvSpPr>
        <p:spPr>
          <a:xfrm>
            <a:off x="3986972" y="5543965"/>
            <a:ext cx="203201" cy="202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5F50799C-97C3-4D82-A33F-5D25F001621F}"/>
              </a:ext>
            </a:extLst>
          </p:cNvPr>
          <p:cNvSpPr/>
          <p:nvPr/>
        </p:nvSpPr>
        <p:spPr>
          <a:xfrm>
            <a:off x="3972747" y="5534292"/>
            <a:ext cx="203201" cy="202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ntent Placeholder 2">
            <a:extLst>
              <a:ext uri="{FF2B5EF4-FFF2-40B4-BE49-F238E27FC236}">
                <a16:creationId xmlns:a16="http://schemas.microsoft.com/office/drawing/2014/main" id="{443099CA-D92B-4B0A-9594-EAC9C293E7CC}"/>
              </a:ext>
            </a:extLst>
          </p:cNvPr>
          <p:cNvSpPr txBox="1">
            <a:spLocks/>
          </p:cNvSpPr>
          <p:nvPr/>
        </p:nvSpPr>
        <p:spPr>
          <a:xfrm>
            <a:off x="10802258" y="4009024"/>
            <a:ext cx="1389742" cy="4381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1">
                    <a:lumMod val="75000"/>
                  </a:schemeClr>
                </a:solidFill>
                <a:latin typeface="Sitka Banner" panose="02000505000000020004" pitchFamily="2" charset="0"/>
                <a:cs typeface="Times New Roman" panose="02020603050405020304" pitchFamily="18" charset="0"/>
              </a:rPr>
              <a:t>Time</a:t>
            </a:r>
            <a:endParaRPr lang="zh-CN" altLang="en-US" sz="2000" dirty="0">
              <a:solidFill>
                <a:schemeClr val="accent1">
                  <a:lumMod val="75000"/>
                </a:schemeClr>
              </a:solidFill>
              <a:latin typeface="Sitka Banner" panose="02000505000000020004" pitchFamily="2" charset="0"/>
              <a:cs typeface="Times New Roman" panose="02020603050405020304" pitchFamily="18" charset="0"/>
            </a:endParaRPr>
          </a:p>
        </p:txBody>
      </p:sp>
      <p:cxnSp>
        <p:nvCxnSpPr>
          <p:cNvPr id="18" name="直接箭头连接符 17">
            <a:extLst>
              <a:ext uri="{FF2B5EF4-FFF2-40B4-BE49-F238E27FC236}">
                <a16:creationId xmlns:a16="http://schemas.microsoft.com/office/drawing/2014/main" id="{33974329-ED13-4099-A197-70E880432C7C}"/>
              </a:ext>
            </a:extLst>
          </p:cNvPr>
          <p:cNvCxnSpPr>
            <a:cxnSpLocks/>
          </p:cNvCxnSpPr>
          <p:nvPr/>
        </p:nvCxnSpPr>
        <p:spPr>
          <a:xfrm>
            <a:off x="3765550" y="4185936"/>
            <a:ext cx="7036708"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 name="直接箭头连接符 3">
            <a:extLst>
              <a:ext uri="{FF2B5EF4-FFF2-40B4-BE49-F238E27FC236}">
                <a16:creationId xmlns:a16="http://schemas.microsoft.com/office/drawing/2014/main" id="{3EFCF700-FBCE-4EB0-AEDA-BB1B4AC1AABA}"/>
              </a:ext>
            </a:extLst>
          </p:cNvPr>
          <p:cNvCxnSpPr>
            <a:cxnSpLocks/>
          </p:cNvCxnSpPr>
          <p:nvPr/>
        </p:nvCxnSpPr>
        <p:spPr>
          <a:xfrm>
            <a:off x="5568207" y="4856239"/>
            <a:ext cx="201251" cy="0"/>
          </a:xfrm>
          <a:prstGeom prst="straightConnector1">
            <a:avLst/>
          </a:prstGeom>
          <a:ln>
            <a:solidFill>
              <a:srgbClr val="C0504D"/>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7F833B23-D3A3-4A13-A4C8-0887E14FE73D}"/>
              </a:ext>
            </a:extLst>
          </p:cNvPr>
          <p:cNvCxnSpPr/>
          <p:nvPr/>
        </p:nvCxnSpPr>
        <p:spPr>
          <a:xfrm>
            <a:off x="5568207" y="4783087"/>
            <a:ext cx="0" cy="195072"/>
          </a:xfrm>
          <a:prstGeom prst="line">
            <a:avLst/>
          </a:prstGeom>
          <a:ln>
            <a:solidFill>
              <a:srgbClr val="C0504D"/>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6D3C3876-B365-4527-B469-5744B70B603C}"/>
              </a:ext>
            </a:extLst>
          </p:cNvPr>
          <p:cNvCxnSpPr/>
          <p:nvPr/>
        </p:nvCxnSpPr>
        <p:spPr>
          <a:xfrm>
            <a:off x="5769458" y="4783087"/>
            <a:ext cx="0" cy="195072"/>
          </a:xfrm>
          <a:prstGeom prst="line">
            <a:avLst/>
          </a:prstGeom>
          <a:ln>
            <a:solidFill>
              <a:srgbClr val="C0504D"/>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E2DBFC69-C6B3-4E9D-B0FC-FCAAF459A410}"/>
              </a:ext>
            </a:extLst>
          </p:cNvPr>
          <p:cNvSpPr txBox="1">
            <a:spLocks/>
          </p:cNvSpPr>
          <p:nvPr/>
        </p:nvSpPr>
        <p:spPr>
          <a:xfrm>
            <a:off x="724389" y="1603839"/>
            <a:ext cx="11187195" cy="5010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solidFill>
                  <a:srgbClr val="646B5F"/>
                </a:solidFill>
                <a:latin typeface="Rockwell" panose="02060603020205020403" pitchFamily="18" charset="0"/>
                <a:cs typeface="Times New Roman" panose="02020603050405020304" pitchFamily="18" charset="0"/>
              </a:rPr>
              <a:t>Attached Memory Exposure Rate (AMER)</a:t>
            </a:r>
          </a:p>
        </p:txBody>
      </p:sp>
      <mc:AlternateContent xmlns:mc="http://schemas.openxmlformats.org/markup-compatibility/2006" xmlns:a14="http://schemas.microsoft.com/office/drawing/2010/main">
        <mc:Choice Requires="a14">
          <p:sp>
            <p:nvSpPr>
              <p:cNvPr id="24" name="Content Placeholder 2">
                <a:extLst>
                  <a:ext uri="{FF2B5EF4-FFF2-40B4-BE49-F238E27FC236}">
                    <a16:creationId xmlns:a16="http://schemas.microsoft.com/office/drawing/2014/main" id="{7045229D-276D-43CE-8930-41C99E291F5C}"/>
                  </a:ext>
                </a:extLst>
              </p:cNvPr>
              <p:cNvSpPr txBox="1">
                <a:spLocks/>
              </p:cNvSpPr>
              <p:nvPr/>
            </p:nvSpPr>
            <p:spPr>
              <a:xfrm>
                <a:off x="764412" y="4463190"/>
                <a:ext cx="3500138" cy="50106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solidFill>
                      <a:srgbClr val="646B5F"/>
                    </a:solidFill>
                    <a:latin typeface="Rockwell" panose="02060603020205020403" pitchFamily="18" charset="0"/>
                    <a:cs typeface="Times New Roman" panose="02020603050405020304" pitchFamily="18" charset="0"/>
                  </a:rPr>
                  <a:t>AMER =</a:t>
                </a:r>
                <a14:m>
                  <m:oMath xmlns:m="http://schemas.openxmlformats.org/officeDocument/2006/math">
                    <m:f>
                      <m:fPr>
                        <m:ctrlPr>
                          <a:rPr lang="en-US" altLang="zh-CN" sz="2400" i="1" smtClean="0">
                            <a:solidFill>
                              <a:srgbClr val="646B5F"/>
                            </a:solidFill>
                            <a:latin typeface="Cambria Math" panose="02040503050406030204" pitchFamily="18" charset="0"/>
                            <a:cs typeface="Times New Roman" panose="02020603050405020304" pitchFamily="18" charset="0"/>
                          </a:rPr>
                        </m:ctrlPr>
                      </m:fPr>
                      <m:num>
                        <m:r>
                          <a:rPr lang="en-US" altLang="zh-CN" sz="2400" b="0" i="1" smtClean="0">
                            <a:solidFill>
                              <a:srgbClr val="646B5F"/>
                            </a:solidFill>
                            <a:latin typeface="Cambria Math" panose="02040503050406030204" pitchFamily="18" charset="0"/>
                            <a:cs typeface="Times New Roman" panose="02020603050405020304" pitchFamily="18" charset="0"/>
                          </a:rPr>
                          <m:t>𝑅𝑒𝑑𝑢𝑐𝑒𝑑</m:t>
                        </m:r>
                        <m:r>
                          <a:rPr lang="en-US" altLang="zh-CN" sz="2400" b="0" i="1" smtClean="0">
                            <a:solidFill>
                              <a:srgbClr val="646B5F"/>
                            </a:solidFill>
                            <a:latin typeface="Cambria Math" panose="02040503050406030204" pitchFamily="18" charset="0"/>
                            <a:cs typeface="Times New Roman" panose="02020603050405020304" pitchFamily="18" charset="0"/>
                          </a:rPr>
                          <m:t> </m:t>
                        </m:r>
                        <m:r>
                          <a:rPr lang="en-US" altLang="zh-CN" sz="2400" b="0" i="1" smtClean="0">
                            <a:solidFill>
                              <a:srgbClr val="646B5F"/>
                            </a:solidFill>
                            <a:latin typeface="Cambria Math" panose="02040503050406030204" pitchFamily="18" charset="0"/>
                            <a:cs typeface="Times New Roman" panose="02020603050405020304" pitchFamily="18" charset="0"/>
                          </a:rPr>
                          <m:t>𝑇𝑖𝑚𝑒</m:t>
                        </m:r>
                      </m:num>
                      <m:den>
                        <m:r>
                          <a:rPr lang="en-US" altLang="zh-CN" sz="2400" b="0" i="1" smtClean="0">
                            <a:solidFill>
                              <a:srgbClr val="646B5F"/>
                            </a:solidFill>
                            <a:latin typeface="Cambria Math" panose="02040503050406030204" pitchFamily="18" charset="0"/>
                            <a:cs typeface="Times New Roman" panose="02020603050405020304" pitchFamily="18" charset="0"/>
                          </a:rPr>
                          <m:t>𝑂𝑟𝑖𝑔𝑖𝑛𝑎𝑙</m:t>
                        </m:r>
                        <m:r>
                          <a:rPr lang="en-US" altLang="zh-CN" sz="2400" b="0" i="1" smtClean="0">
                            <a:solidFill>
                              <a:srgbClr val="646B5F"/>
                            </a:solidFill>
                            <a:latin typeface="Cambria Math" panose="02040503050406030204" pitchFamily="18" charset="0"/>
                            <a:cs typeface="Times New Roman" panose="02020603050405020304" pitchFamily="18" charset="0"/>
                          </a:rPr>
                          <m:t> </m:t>
                        </m:r>
                        <m:r>
                          <a:rPr lang="en-US" altLang="zh-CN" sz="2400" b="0" i="1" smtClean="0">
                            <a:solidFill>
                              <a:srgbClr val="646B5F"/>
                            </a:solidFill>
                            <a:latin typeface="Cambria Math" panose="02040503050406030204" pitchFamily="18" charset="0"/>
                            <a:cs typeface="Times New Roman" panose="02020603050405020304" pitchFamily="18" charset="0"/>
                          </a:rPr>
                          <m:t>𝑇𝑖𝑚𝑒</m:t>
                        </m:r>
                      </m:den>
                    </m:f>
                  </m:oMath>
                </a14:m>
                <a:endParaRPr lang="en-US" altLang="zh-CN" sz="2400" dirty="0">
                  <a:solidFill>
                    <a:srgbClr val="646B5F"/>
                  </a:solidFill>
                  <a:latin typeface="Rockwell" panose="02060603020205020403" pitchFamily="18" charset="0"/>
                  <a:cs typeface="Times New Roman" panose="02020603050405020304" pitchFamily="18" charset="0"/>
                </a:endParaRPr>
              </a:p>
            </p:txBody>
          </p:sp>
        </mc:Choice>
        <mc:Fallback xmlns="">
          <p:sp>
            <p:nvSpPr>
              <p:cNvPr id="24" name="Content Placeholder 2">
                <a:extLst>
                  <a:ext uri="{FF2B5EF4-FFF2-40B4-BE49-F238E27FC236}">
                    <a16:creationId xmlns:a16="http://schemas.microsoft.com/office/drawing/2014/main" id="{7045229D-276D-43CE-8930-41C99E291F5C}"/>
                  </a:ext>
                </a:extLst>
              </p:cNvPr>
              <p:cNvSpPr txBox="1">
                <a:spLocks noRot="1" noChangeAspect="1" noMove="1" noResize="1" noEditPoints="1" noAdjustHandles="1" noChangeArrowheads="1" noChangeShapeType="1" noTextEdit="1"/>
              </p:cNvSpPr>
              <p:nvPr/>
            </p:nvSpPr>
            <p:spPr>
              <a:xfrm>
                <a:off x="764412" y="4463190"/>
                <a:ext cx="3500138" cy="501061"/>
              </a:xfrm>
              <a:prstGeom prst="rect">
                <a:avLst/>
              </a:prstGeom>
              <a:blipFill>
                <a:blip r:embed="rId3"/>
                <a:stretch>
                  <a:fillRect l="-2261" t="-17073" b="-2439"/>
                </a:stretch>
              </a:blipFill>
            </p:spPr>
            <p:txBody>
              <a:bodyPr/>
              <a:lstStyle/>
              <a:p>
                <a:r>
                  <a:rPr lang="zh-CN" altLang="en-US">
                    <a:noFill/>
                  </a:rPr>
                  <a:t> </a:t>
                </a:r>
              </a:p>
            </p:txBody>
          </p:sp>
        </mc:Fallback>
      </mc:AlternateContent>
      <p:sp>
        <p:nvSpPr>
          <p:cNvPr id="25" name="Content Placeholder 2">
            <a:extLst>
              <a:ext uri="{FF2B5EF4-FFF2-40B4-BE49-F238E27FC236}">
                <a16:creationId xmlns:a16="http://schemas.microsoft.com/office/drawing/2014/main" id="{C381C72A-2167-4941-9FCC-A236ACFA55FD}"/>
              </a:ext>
            </a:extLst>
          </p:cNvPr>
          <p:cNvSpPr txBox="1">
            <a:spLocks/>
          </p:cNvSpPr>
          <p:nvPr/>
        </p:nvSpPr>
        <p:spPr>
          <a:xfrm>
            <a:off x="724388" y="2031281"/>
            <a:ext cx="11187195" cy="5010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solidFill>
                  <a:srgbClr val="646B5F"/>
                </a:solidFill>
                <a:latin typeface="Rockwell" panose="02060603020205020403" pitchFamily="18" charset="0"/>
                <a:cs typeface="Times New Roman" panose="02020603050405020304" pitchFamily="18" charset="0"/>
              </a:rPr>
              <a:t>Memory Exposure Window (MEW)</a:t>
            </a:r>
          </a:p>
        </p:txBody>
      </p:sp>
      <p:sp>
        <p:nvSpPr>
          <p:cNvPr id="26" name="Content Placeholder 2">
            <a:extLst>
              <a:ext uri="{FF2B5EF4-FFF2-40B4-BE49-F238E27FC236}">
                <a16:creationId xmlns:a16="http://schemas.microsoft.com/office/drawing/2014/main" id="{FBCA184D-2309-4CDD-B185-E8CBEFF2AB86}"/>
              </a:ext>
            </a:extLst>
          </p:cNvPr>
          <p:cNvSpPr txBox="1">
            <a:spLocks/>
          </p:cNvSpPr>
          <p:nvPr/>
        </p:nvSpPr>
        <p:spPr>
          <a:xfrm>
            <a:off x="764412" y="5075987"/>
            <a:ext cx="945914" cy="5010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solidFill>
                  <a:srgbClr val="646B5F"/>
                </a:solidFill>
                <a:latin typeface="Rockwell" panose="02060603020205020403" pitchFamily="18" charset="0"/>
                <a:cs typeface="Times New Roman" panose="02020603050405020304" pitchFamily="18" charset="0"/>
              </a:rPr>
              <a:t>MEW</a:t>
            </a:r>
          </a:p>
        </p:txBody>
      </p:sp>
      <p:sp>
        <p:nvSpPr>
          <p:cNvPr id="27" name="Content Placeholder 2">
            <a:extLst>
              <a:ext uri="{FF2B5EF4-FFF2-40B4-BE49-F238E27FC236}">
                <a16:creationId xmlns:a16="http://schemas.microsoft.com/office/drawing/2014/main" id="{F768D3D2-D7F9-47CD-89E0-F1C89B469681}"/>
              </a:ext>
            </a:extLst>
          </p:cNvPr>
          <p:cNvSpPr txBox="1">
            <a:spLocks/>
          </p:cNvSpPr>
          <p:nvPr/>
        </p:nvSpPr>
        <p:spPr>
          <a:xfrm>
            <a:off x="724388" y="2434646"/>
            <a:ext cx="11187195" cy="5010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solidFill>
                  <a:srgbClr val="646B5F"/>
                </a:solidFill>
                <a:latin typeface="Rockwell" panose="02060603020205020403" pitchFamily="18" charset="0"/>
                <a:cs typeface="Times New Roman" panose="02020603050405020304" pitchFamily="18" charset="0"/>
              </a:rPr>
              <a:t>PMO Space Layout Randomization Frequency (PSLR Frequency)</a:t>
            </a:r>
          </a:p>
        </p:txBody>
      </p:sp>
      <p:sp>
        <p:nvSpPr>
          <p:cNvPr id="28" name="Content Placeholder 2">
            <a:extLst>
              <a:ext uri="{FF2B5EF4-FFF2-40B4-BE49-F238E27FC236}">
                <a16:creationId xmlns:a16="http://schemas.microsoft.com/office/drawing/2014/main" id="{1D0B203A-1585-425A-AEBD-2F429FF07FB6}"/>
              </a:ext>
            </a:extLst>
          </p:cNvPr>
          <p:cNvSpPr txBox="1">
            <a:spLocks/>
          </p:cNvSpPr>
          <p:nvPr/>
        </p:nvSpPr>
        <p:spPr>
          <a:xfrm>
            <a:off x="764412" y="5645079"/>
            <a:ext cx="4667124" cy="40261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solidFill>
                  <a:srgbClr val="646B5F"/>
                </a:solidFill>
                <a:latin typeface="Rockwell" panose="02060603020205020403" pitchFamily="18" charset="0"/>
                <a:cs typeface="Times New Roman" panose="02020603050405020304" pitchFamily="18" charset="0"/>
              </a:rPr>
              <a:t>PSLR Frequency =</a:t>
            </a:r>
          </a:p>
        </p:txBody>
      </p:sp>
      <mc:AlternateContent xmlns:mc="http://schemas.openxmlformats.org/markup-compatibility/2006" xmlns:a14="http://schemas.microsoft.com/office/drawing/2010/main">
        <mc:Choice Requires="a14">
          <p:sp>
            <p:nvSpPr>
              <p:cNvPr id="30" name="Content Placeholder 2">
                <a:extLst>
                  <a:ext uri="{FF2B5EF4-FFF2-40B4-BE49-F238E27FC236}">
                    <a16:creationId xmlns:a16="http://schemas.microsoft.com/office/drawing/2014/main" id="{B2E62002-95E0-4695-998B-8BE093025B8F}"/>
                  </a:ext>
                </a:extLst>
              </p:cNvPr>
              <p:cNvSpPr txBox="1">
                <a:spLocks/>
              </p:cNvSpPr>
              <p:nvPr/>
            </p:nvSpPr>
            <p:spPr>
              <a:xfrm>
                <a:off x="3410075" y="5595853"/>
                <a:ext cx="1533399" cy="634716"/>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f>
                        <m:fPr>
                          <m:ctrlPr>
                            <a:rPr lang="en-US" altLang="zh-CN" sz="2400" b="0" i="1" smtClean="0">
                              <a:solidFill>
                                <a:srgbClr val="646B5F"/>
                              </a:solidFill>
                              <a:latin typeface="Cambria Math" panose="02040503050406030204" pitchFamily="18" charset="0"/>
                              <a:cs typeface="Times New Roman" panose="02020603050405020304" pitchFamily="18" charset="0"/>
                            </a:rPr>
                          </m:ctrlPr>
                        </m:fPr>
                        <m:num>
                          <m:r>
                            <a:rPr lang="en-US" altLang="zh-CN" sz="2400" b="0" i="1" smtClean="0">
                              <a:solidFill>
                                <a:srgbClr val="646B5F"/>
                              </a:solidFill>
                              <a:latin typeface="Cambria Math" panose="02040503050406030204" pitchFamily="18" charset="0"/>
                              <a:cs typeface="Times New Roman" panose="02020603050405020304" pitchFamily="18" charset="0"/>
                            </a:rPr>
                            <m:t>3</m:t>
                          </m:r>
                        </m:num>
                        <m:den>
                          <m:r>
                            <a:rPr lang="en-US" altLang="zh-CN" sz="2400" b="0" i="1" smtClean="0">
                              <a:solidFill>
                                <a:srgbClr val="646B5F"/>
                              </a:solidFill>
                              <a:latin typeface="Cambria Math" panose="02040503050406030204" pitchFamily="18" charset="0"/>
                              <a:cs typeface="Times New Roman" panose="02020603050405020304" pitchFamily="18" charset="0"/>
                            </a:rPr>
                            <m:t> </m:t>
                          </m:r>
                          <m:r>
                            <a:rPr lang="en-US" altLang="zh-CN" sz="2400" b="0" i="1" smtClean="0">
                              <a:solidFill>
                                <a:srgbClr val="646B5F"/>
                              </a:solidFill>
                              <a:latin typeface="Cambria Math" panose="02040503050406030204" pitchFamily="18" charset="0"/>
                              <a:cs typeface="Times New Roman" panose="02020603050405020304" pitchFamily="18" charset="0"/>
                            </a:rPr>
                            <m:t>𝐸𝑥𝑒𝑐𝑢𝑡𝑖𝑜𝑛</m:t>
                          </m:r>
                          <m:r>
                            <a:rPr lang="en-US" altLang="zh-CN" sz="2400" b="0" i="1" smtClean="0">
                              <a:solidFill>
                                <a:srgbClr val="646B5F"/>
                              </a:solidFill>
                              <a:latin typeface="Cambria Math" panose="02040503050406030204" pitchFamily="18" charset="0"/>
                              <a:cs typeface="Times New Roman" panose="02020603050405020304" pitchFamily="18" charset="0"/>
                            </a:rPr>
                            <m:t> </m:t>
                          </m:r>
                          <m:r>
                            <a:rPr lang="en-US" altLang="zh-CN" sz="2400" b="0" i="1" smtClean="0">
                              <a:solidFill>
                                <a:srgbClr val="646B5F"/>
                              </a:solidFill>
                              <a:latin typeface="Cambria Math" panose="02040503050406030204" pitchFamily="18" charset="0"/>
                              <a:cs typeface="Times New Roman" panose="02020603050405020304" pitchFamily="18" charset="0"/>
                            </a:rPr>
                            <m:t>𝑇𝑖𝑚𝑒</m:t>
                          </m:r>
                        </m:den>
                      </m:f>
                    </m:oMath>
                  </m:oMathPara>
                </a14:m>
                <a:endParaRPr lang="en-US" altLang="zh-CN" sz="2400" dirty="0">
                  <a:solidFill>
                    <a:srgbClr val="646B5F"/>
                  </a:solidFill>
                  <a:latin typeface="Rockwell" panose="02060603020205020403" pitchFamily="18" charset="0"/>
                  <a:cs typeface="Times New Roman" panose="02020603050405020304" pitchFamily="18" charset="0"/>
                </a:endParaRPr>
              </a:p>
            </p:txBody>
          </p:sp>
        </mc:Choice>
        <mc:Fallback xmlns="">
          <p:sp>
            <p:nvSpPr>
              <p:cNvPr id="30" name="Content Placeholder 2">
                <a:extLst>
                  <a:ext uri="{FF2B5EF4-FFF2-40B4-BE49-F238E27FC236}">
                    <a16:creationId xmlns:a16="http://schemas.microsoft.com/office/drawing/2014/main" id="{B2E62002-95E0-4695-998B-8BE093025B8F}"/>
                  </a:ext>
                </a:extLst>
              </p:cNvPr>
              <p:cNvSpPr txBox="1">
                <a:spLocks noRot="1" noChangeAspect="1" noMove="1" noResize="1" noEditPoints="1" noAdjustHandles="1" noChangeArrowheads="1" noChangeShapeType="1" noTextEdit="1"/>
              </p:cNvSpPr>
              <p:nvPr/>
            </p:nvSpPr>
            <p:spPr>
              <a:xfrm>
                <a:off x="3410075" y="5595853"/>
                <a:ext cx="1533399" cy="634716"/>
              </a:xfrm>
              <a:prstGeom prst="rect">
                <a:avLst/>
              </a:prstGeom>
              <a:blipFill>
                <a:blip r:embed="rId4"/>
                <a:stretch>
                  <a:fillRect l="-826"/>
                </a:stretch>
              </a:blipFill>
            </p:spPr>
            <p:txBody>
              <a:bodyPr/>
              <a:lstStyle/>
              <a:p>
                <a:r>
                  <a:rPr lang="en-US">
                    <a:noFill/>
                  </a:rPr>
                  <a:t> </a:t>
                </a:r>
              </a:p>
            </p:txBody>
          </p:sp>
        </mc:Fallback>
      </mc:AlternateContent>
      <p:sp>
        <p:nvSpPr>
          <p:cNvPr id="19" name="矩形 18">
            <a:extLst>
              <a:ext uri="{FF2B5EF4-FFF2-40B4-BE49-F238E27FC236}">
                <a16:creationId xmlns:a16="http://schemas.microsoft.com/office/drawing/2014/main" id="{39257C19-AAA6-4076-BA11-EE81E1B4364C}"/>
              </a:ext>
            </a:extLst>
          </p:cNvPr>
          <p:cNvSpPr/>
          <p:nvPr/>
        </p:nvSpPr>
        <p:spPr>
          <a:xfrm>
            <a:off x="5568207" y="4580818"/>
            <a:ext cx="203201" cy="202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E67CDD63-2A08-4D85-BC8F-36807270F6A3}"/>
              </a:ext>
            </a:extLst>
          </p:cNvPr>
          <p:cNvSpPr/>
          <p:nvPr/>
        </p:nvSpPr>
        <p:spPr>
          <a:xfrm>
            <a:off x="7148839" y="4580818"/>
            <a:ext cx="203201" cy="202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88AAFB5D-76FF-473A-98F0-35AA3752001E}"/>
              </a:ext>
            </a:extLst>
          </p:cNvPr>
          <p:cNvSpPr/>
          <p:nvPr/>
        </p:nvSpPr>
        <p:spPr>
          <a:xfrm>
            <a:off x="8729471" y="4580819"/>
            <a:ext cx="203201" cy="202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676344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hidden"/>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3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E8B5-F664-45DE-917D-0C6C7C5471A2}"/>
              </a:ext>
            </a:extLst>
          </p:cNvPr>
          <p:cNvSpPr>
            <a:spLocks noGrp="1"/>
          </p:cNvSpPr>
          <p:nvPr>
            <p:ph type="title"/>
          </p:nvPr>
        </p:nvSpPr>
        <p:spPr>
          <a:xfrm>
            <a:off x="554736" y="550257"/>
            <a:ext cx="11082528" cy="733813"/>
          </a:xfrm>
        </p:spPr>
        <p:txBody>
          <a:bodyPr>
            <a:normAutofit/>
          </a:bodyPr>
          <a:lstStyle/>
          <a:p>
            <a:r>
              <a:rPr lang="en-US" altLang="zh-CN" sz="4000" dirty="0">
                <a:solidFill>
                  <a:srgbClr val="646B5F"/>
                </a:solidFill>
                <a:latin typeface="Rockwell" panose="02060603020205020403" pitchFamily="18" charset="0"/>
                <a:cs typeface="Times New Roman" panose="02020603050405020304" pitchFamily="18" charset="0"/>
              </a:rPr>
              <a:t>Performance</a:t>
            </a:r>
            <a:endParaRPr lang="zh-CN" altLang="en-US" sz="4000" dirty="0">
              <a:solidFill>
                <a:srgbClr val="646B5F"/>
              </a:solidFill>
              <a:latin typeface="Rockwell" panose="02060603020205020403"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65C9097-CADB-4548-9F95-C95E43B484B9}"/>
              </a:ext>
            </a:extLst>
          </p:cNvPr>
          <p:cNvSpPr>
            <a:spLocks noGrp="1"/>
          </p:cNvSpPr>
          <p:nvPr>
            <p:ph type="sldNum" sz="quarter" idx="12"/>
          </p:nvPr>
        </p:nvSpPr>
        <p:spPr/>
        <p:txBody>
          <a:bodyPr>
            <a:normAutofit/>
          </a:bodyPr>
          <a:lstStyle/>
          <a:p>
            <a:fld id="{1FF6B7B6-595F-408B-AA88-41FA1CB51C2E}" type="slidenum">
              <a:rPr lang="zh-CN" altLang="en-US" smtClean="0"/>
              <a:t>27</a:t>
            </a:fld>
            <a:endParaRPr lang="zh-CN" altLang="en-US"/>
          </a:p>
        </p:txBody>
      </p:sp>
      <p:sp>
        <p:nvSpPr>
          <p:cNvPr id="11" name="Content Placeholder 2">
            <a:extLst>
              <a:ext uri="{FF2B5EF4-FFF2-40B4-BE49-F238E27FC236}">
                <a16:creationId xmlns:a16="http://schemas.microsoft.com/office/drawing/2014/main" id="{0AA88C78-B613-4056-9091-CC9FB4790325}"/>
              </a:ext>
            </a:extLst>
          </p:cNvPr>
          <p:cNvSpPr txBox="1">
            <a:spLocks/>
          </p:cNvSpPr>
          <p:nvPr/>
        </p:nvSpPr>
        <p:spPr>
          <a:xfrm>
            <a:off x="724389" y="1603839"/>
            <a:ext cx="11187195" cy="5010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solidFill>
                  <a:srgbClr val="646B5F"/>
                </a:solidFill>
                <a:latin typeface="Rockwell" panose="02060603020205020403" pitchFamily="18" charset="0"/>
                <a:cs typeface="Times New Roman" panose="02020603050405020304" pitchFamily="18" charset="0"/>
              </a:rPr>
              <a:t>About 10% overhead</a:t>
            </a:r>
          </a:p>
        </p:txBody>
      </p:sp>
      <p:sp>
        <p:nvSpPr>
          <p:cNvPr id="10" name="Rectangle: Rounded Corners 43">
            <a:extLst>
              <a:ext uri="{FF2B5EF4-FFF2-40B4-BE49-F238E27FC236}">
                <a16:creationId xmlns:a16="http://schemas.microsoft.com/office/drawing/2014/main" id="{8263784F-9C51-459E-9BBF-6915D3DDEF33}"/>
              </a:ext>
            </a:extLst>
          </p:cNvPr>
          <p:cNvSpPr/>
          <p:nvPr/>
        </p:nvSpPr>
        <p:spPr>
          <a:xfrm>
            <a:off x="633985" y="2135106"/>
            <a:ext cx="3442883" cy="528772"/>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30% AMER (70% Reduction)</a:t>
            </a:r>
            <a:endParaRPr lang="zh-CN" altLang="en-US" dirty="0"/>
          </a:p>
        </p:txBody>
      </p:sp>
      <p:sp>
        <p:nvSpPr>
          <p:cNvPr id="14" name="Rectangle: Rounded Corners 43">
            <a:extLst>
              <a:ext uri="{FF2B5EF4-FFF2-40B4-BE49-F238E27FC236}">
                <a16:creationId xmlns:a16="http://schemas.microsoft.com/office/drawing/2014/main" id="{1FC2A3C5-4539-4FB5-A48F-8C17AA3AE7FD}"/>
              </a:ext>
            </a:extLst>
          </p:cNvPr>
          <p:cNvSpPr/>
          <p:nvPr/>
        </p:nvSpPr>
        <p:spPr>
          <a:xfrm>
            <a:off x="4414183" y="2135106"/>
            <a:ext cx="3442883" cy="528772"/>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80us Maximal MEW</a:t>
            </a:r>
            <a:endParaRPr lang="zh-CN" altLang="en-US" dirty="0"/>
          </a:p>
        </p:txBody>
      </p:sp>
      <p:sp>
        <p:nvSpPr>
          <p:cNvPr id="15" name="Rectangle: Rounded Corners 43">
            <a:extLst>
              <a:ext uri="{FF2B5EF4-FFF2-40B4-BE49-F238E27FC236}">
                <a16:creationId xmlns:a16="http://schemas.microsoft.com/office/drawing/2014/main" id="{1BE6567D-5758-4AA3-AE0F-19EC05A7BE44}"/>
              </a:ext>
            </a:extLst>
          </p:cNvPr>
          <p:cNvSpPr/>
          <p:nvPr/>
        </p:nvSpPr>
        <p:spPr>
          <a:xfrm>
            <a:off x="8194381" y="2135106"/>
            <a:ext cx="3442883" cy="528772"/>
          </a:xfrm>
          <a:prstGeom prst="round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PSLR per 41us </a:t>
            </a:r>
            <a:endParaRPr lang="zh-CN" altLang="en-US" dirty="0"/>
          </a:p>
        </p:txBody>
      </p:sp>
      <p:sp>
        <p:nvSpPr>
          <p:cNvPr id="16" name="Rectangle: Rounded Corners 43">
            <a:extLst>
              <a:ext uri="{FF2B5EF4-FFF2-40B4-BE49-F238E27FC236}">
                <a16:creationId xmlns:a16="http://schemas.microsoft.com/office/drawing/2014/main" id="{51EFCC6B-A87E-4DEE-83A2-B8405E75BFDD}"/>
              </a:ext>
            </a:extLst>
          </p:cNvPr>
          <p:cNvSpPr/>
          <p:nvPr/>
        </p:nvSpPr>
        <p:spPr>
          <a:xfrm>
            <a:off x="4352352" y="3440950"/>
            <a:ext cx="2176458" cy="528772"/>
          </a:xfrm>
          <a:prstGeom prst="roundRect">
            <a:avLst/>
          </a:prstGeom>
          <a:solidFill>
            <a:srgbClr val="C0504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2700x Speedup</a:t>
            </a:r>
            <a:endParaRPr lang="zh-CN" altLang="en-US" sz="2400" dirty="0"/>
          </a:p>
        </p:txBody>
      </p:sp>
      <p:sp>
        <p:nvSpPr>
          <p:cNvPr id="17" name="Content Placeholder 2">
            <a:extLst>
              <a:ext uri="{FF2B5EF4-FFF2-40B4-BE49-F238E27FC236}">
                <a16:creationId xmlns:a16="http://schemas.microsoft.com/office/drawing/2014/main" id="{8478D46A-600A-440F-961B-2A57A5593293}"/>
              </a:ext>
            </a:extLst>
          </p:cNvPr>
          <p:cNvSpPr txBox="1">
            <a:spLocks/>
          </p:cNvSpPr>
          <p:nvPr/>
        </p:nvSpPr>
        <p:spPr>
          <a:xfrm>
            <a:off x="713803" y="2827552"/>
            <a:ext cx="11187195" cy="5010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solidFill>
                  <a:srgbClr val="646B5F"/>
                </a:solidFill>
                <a:latin typeface="Rockwell" panose="02060603020205020403" pitchFamily="18" charset="0"/>
                <a:cs typeface="Times New Roman" panose="02020603050405020304" pitchFamily="18" charset="0"/>
              </a:rPr>
              <a:t>To achieve above goals</a:t>
            </a:r>
          </a:p>
        </p:txBody>
      </p:sp>
      <p:pic>
        <p:nvPicPr>
          <p:cNvPr id="7174" name="Picture 6">
            <a:extLst>
              <a:ext uri="{FF2B5EF4-FFF2-40B4-BE49-F238E27FC236}">
                <a16:creationId xmlns:a16="http://schemas.microsoft.com/office/drawing/2014/main" id="{ED9FA9CE-C425-4972-9DC6-5B8C7BDC9F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98" y="3529388"/>
            <a:ext cx="4220154" cy="2609284"/>
          </a:xfrm>
          <a:prstGeom prst="rect">
            <a:avLst/>
          </a:prstGeom>
          <a:noFill/>
          <a:extLst>
            <a:ext uri="{909E8E84-426E-40DD-AFC4-6F175D3DCCD1}">
              <a14:hiddenFill xmlns:a14="http://schemas.microsoft.com/office/drawing/2010/main">
                <a:solidFill>
                  <a:srgbClr val="FFFFFF"/>
                </a:solidFill>
              </a14:hiddenFill>
            </a:ext>
          </a:extLst>
        </p:spPr>
      </p:pic>
      <p:cxnSp>
        <p:nvCxnSpPr>
          <p:cNvPr id="4" name="直接箭头连接符 3">
            <a:extLst>
              <a:ext uri="{FF2B5EF4-FFF2-40B4-BE49-F238E27FC236}">
                <a16:creationId xmlns:a16="http://schemas.microsoft.com/office/drawing/2014/main" id="{441AE88C-54D6-49CD-A8CB-E46A9723325F}"/>
              </a:ext>
            </a:extLst>
          </p:cNvPr>
          <p:cNvCxnSpPr>
            <a:cxnSpLocks/>
          </p:cNvCxnSpPr>
          <p:nvPr/>
        </p:nvCxnSpPr>
        <p:spPr>
          <a:xfrm>
            <a:off x="4140916" y="3514253"/>
            <a:ext cx="0" cy="382167"/>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21" name="图片 20" descr="地图的截图&#10;&#10;描述已自动生成">
            <a:extLst>
              <a:ext uri="{FF2B5EF4-FFF2-40B4-BE49-F238E27FC236}">
                <a16:creationId xmlns:a16="http://schemas.microsoft.com/office/drawing/2014/main" id="{1E16805E-C8D7-4F24-A376-29614582C0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0184" y="3169522"/>
            <a:ext cx="4420543" cy="2810654"/>
          </a:xfrm>
          <a:prstGeom prst="rect">
            <a:avLst/>
          </a:prstGeom>
        </p:spPr>
      </p:pic>
      <p:cxnSp>
        <p:nvCxnSpPr>
          <p:cNvPr id="25" name="直接箭头连接符 24">
            <a:extLst>
              <a:ext uri="{FF2B5EF4-FFF2-40B4-BE49-F238E27FC236}">
                <a16:creationId xmlns:a16="http://schemas.microsoft.com/office/drawing/2014/main" id="{371F468B-63DB-4CC0-A0B4-2EF8392F8122}"/>
              </a:ext>
            </a:extLst>
          </p:cNvPr>
          <p:cNvCxnSpPr>
            <a:cxnSpLocks/>
          </p:cNvCxnSpPr>
          <p:nvPr/>
        </p:nvCxnSpPr>
        <p:spPr>
          <a:xfrm>
            <a:off x="6480048" y="5108448"/>
            <a:ext cx="64617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Rounded Corners 43">
            <a:extLst>
              <a:ext uri="{FF2B5EF4-FFF2-40B4-BE49-F238E27FC236}">
                <a16:creationId xmlns:a16="http://schemas.microsoft.com/office/drawing/2014/main" id="{20087BB2-03AB-402F-8A37-F9A3355800EF}"/>
              </a:ext>
            </a:extLst>
          </p:cNvPr>
          <p:cNvSpPr/>
          <p:nvPr/>
        </p:nvSpPr>
        <p:spPr>
          <a:xfrm>
            <a:off x="7305675" y="5980176"/>
            <a:ext cx="3762375" cy="564628"/>
          </a:xfrm>
          <a:prstGeom prst="roundRect">
            <a:avLst/>
          </a:prstGeom>
          <a:solidFill>
            <a:srgbClr val="C0504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10^5 per Second Frequency</a:t>
            </a:r>
            <a:endParaRPr lang="zh-CN" altLang="en-US" sz="2400" dirty="0"/>
          </a:p>
        </p:txBody>
      </p:sp>
      <p:sp>
        <p:nvSpPr>
          <p:cNvPr id="29" name="Content Placeholder 2">
            <a:extLst>
              <a:ext uri="{FF2B5EF4-FFF2-40B4-BE49-F238E27FC236}">
                <a16:creationId xmlns:a16="http://schemas.microsoft.com/office/drawing/2014/main" id="{DCAF856E-7B6F-46E6-BFAB-BB44CD5DE982}"/>
              </a:ext>
            </a:extLst>
          </p:cNvPr>
          <p:cNvSpPr txBox="1">
            <a:spLocks/>
          </p:cNvSpPr>
          <p:nvPr/>
        </p:nvSpPr>
        <p:spPr>
          <a:xfrm>
            <a:off x="8194381" y="2920574"/>
            <a:ext cx="2103120" cy="33895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solidFill>
                  <a:srgbClr val="646B5F"/>
                </a:solidFill>
                <a:latin typeface="Rockwell" panose="02060603020205020403" pitchFamily="18" charset="0"/>
                <a:cs typeface="Times New Roman" panose="02020603050405020304" pitchFamily="18" charset="0"/>
              </a:rPr>
              <a:t>Enhanced ASLR</a:t>
            </a:r>
          </a:p>
        </p:txBody>
      </p:sp>
      <p:sp>
        <p:nvSpPr>
          <p:cNvPr id="30" name="Rectangle: Rounded Corners 43">
            <a:extLst>
              <a:ext uri="{FF2B5EF4-FFF2-40B4-BE49-F238E27FC236}">
                <a16:creationId xmlns:a16="http://schemas.microsoft.com/office/drawing/2014/main" id="{593137B5-0F14-48C9-BB51-8B6FA6513B22}"/>
              </a:ext>
            </a:extLst>
          </p:cNvPr>
          <p:cNvSpPr/>
          <p:nvPr/>
        </p:nvSpPr>
        <p:spPr>
          <a:xfrm>
            <a:off x="3956305" y="4089938"/>
            <a:ext cx="3499103" cy="1000909"/>
          </a:xfrm>
          <a:prstGeom prst="roundRect">
            <a:avLst/>
          </a:prstGeom>
          <a:solidFill>
            <a:srgbClr val="C0504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More results in the paper</a:t>
            </a:r>
            <a:endParaRPr lang="zh-CN" altLang="en-US" sz="2400" dirty="0"/>
          </a:p>
        </p:txBody>
      </p:sp>
    </p:spTree>
    <p:extLst>
      <p:ext uri="{BB962C8B-B14F-4D97-AF65-F5344CB8AC3E}">
        <p14:creationId xmlns:p14="http://schemas.microsoft.com/office/powerpoint/2010/main" val="34666178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left)">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7174"/>
                                        </p:tgtEl>
                                        <p:attrNameLst>
                                          <p:attrName>style.visibility</p:attrName>
                                        </p:attrNameLst>
                                      </p:cBhvr>
                                      <p:to>
                                        <p:strVal val="visible"/>
                                      </p:to>
                                    </p:set>
                                    <p:animEffect transition="in" filter="wipe(down)">
                                      <p:cBhvr>
                                        <p:cTn id="30" dur="500"/>
                                        <p:tgtEl>
                                          <p:spTgt spid="717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up)">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down)">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16" presetClass="entr" presetSubtype="21" fill="hold" grpId="0" nodeType="click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barn(inVertical)">
                                      <p:cBhvr>
                                        <p:cTn id="45" dur="500"/>
                                        <p:tgtEl>
                                          <p:spTgt spid="2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wipe(down)">
                                      <p:cBhvr>
                                        <p:cTn id="50" dur="500"/>
                                        <p:tgtEl>
                                          <p:spTgt spid="21"/>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wipe(left)">
                                      <p:cBhvr>
                                        <p:cTn id="55" dur="500"/>
                                        <p:tgtEl>
                                          <p:spTgt spid="25"/>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28"/>
                                        </p:tgtEl>
                                        <p:attrNameLst>
                                          <p:attrName>style.visibility</p:attrName>
                                        </p:attrNameLst>
                                      </p:cBhvr>
                                      <p:to>
                                        <p:strVal val="visible"/>
                                      </p:to>
                                    </p:set>
                                    <p:animEffect transition="in" filter="wipe(down)">
                                      <p:cBhvr>
                                        <p:cTn id="60" dur="500"/>
                                        <p:tgtEl>
                                          <p:spTgt spid="28"/>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30"/>
                                        </p:tgtEl>
                                        <p:attrNameLst>
                                          <p:attrName>style.visibility</p:attrName>
                                        </p:attrNameLst>
                                      </p:cBhvr>
                                      <p:to>
                                        <p:strVal val="visible"/>
                                      </p:to>
                                    </p:set>
                                    <p:animEffect transition="in" filter="wipe(down)">
                                      <p:cBhvr>
                                        <p:cTn id="6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animBg="1"/>
      <p:bldP spid="14" grpId="0" animBg="1"/>
      <p:bldP spid="15" grpId="0" animBg="1"/>
      <p:bldP spid="16" grpId="0" animBg="1"/>
      <p:bldP spid="17" grpId="0"/>
      <p:bldP spid="28" grpId="0" animBg="1"/>
      <p:bldP spid="29" grpId="0"/>
      <p:bldP spid="3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E8B5-F664-45DE-917D-0C6C7C5471A2}"/>
              </a:ext>
            </a:extLst>
          </p:cNvPr>
          <p:cNvSpPr>
            <a:spLocks noGrp="1"/>
          </p:cNvSpPr>
          <p:nvPr>
            <p:ph type="title"/>
          </p:nvPr>
        </p:nvSpPr>
        <p:spPr>
          <a:xfrm>
            <a:off x="554736" y="550257"/>
            <a:ext cx="11082528" cy="733813"/>
          </a:xfrm>
        </p:spPr>
        <p:txBody>
          <a:bodyPr>
            <a:normAutofit/>
          </a:bodyPr>
          <a:lstStyle/>
          <a:p>
            <a:r>
              <a:rPr lang="en-US" altLang="zh-CN" sz="4000" dirty="0">
                <a:solidFill>
                  <a:srgbClr val="646B5F"/>
                </a:solidFill>
                <a:latin typeface="Rockwell" panose="02060603020205020403" pitchFamily="18" charset="0"/>
                <a:cs typeface="Times New Roman" panose="02020603050405020304" pitchFamily="18" charset="0"/>
              </a:rPr>
              <a:t>Security of MERR</a:t>
            </a:r>
            <a:endParaRPr lang="zh-CN" altLang="en-US" sz="4000" dirty="0">
              <a:solidFill>
                <a:srgbClr val="646B5F"/>
              </a:solidFill>
              <a:latin typeface="Rockwell" panose="02060603020205020403"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65C9097-CADB-4548-9F95-C95E43B484B9}"/>
              </a:ext>
            </a:extLst>
          </p:cNvPr>
          <p:cNvSpPr>
            <a:spLocks noGrp="1"/>
          </p:cNvSpPr>
          <p:nvPr>
            <p:ph type="sldNum" sz="quarter" idx="12"/>
          </p:nvPr>
        </p:nvSpPr>
        <p:spPr/>
        <p:txBody>
          <a:bodyPr>
            <a:normAutofit/>
          </a:bodyPr>
          <a:lstStyle/>
          <a:p>
            <a:fld id="{1FF6B7B6-595F-408B-AA88-41FA1CB51C2E}" type="slidenum">
              <a:rPr lang="zh-CN" altLang="en-US" smtClean="0"/>
              <a:t>28</a:t>
            </a:fld>
            <a:endParaRPr lang="zh-CN" altLang="en-US"/>
          </a:p>
        </p:txBody>
      </p:sp>
      <p:sp>
        <p:nvSpPr>
          <p:cNvPr id="8" name="Rectangle: Rounded Corners 43">
            <a:extLst>
              <a:ext uri="{FF2B5EF4-FFF2-40B4-BE49-F238E27FC236}">
                <a16:creationId xmlns:a16="http://schemas.microsoft.com/office/drawing/2014/main" id="{61765889-D66D-4455-88FF-BADB61CBF0D8}"/>
              </a:ext>
            </a:extLst>
          </p:cNvPr>
          <p:cNvSpPr/>
          <p:nvPr/>
        </p:nvSpPr>
        <p:spPr>
          <a:xfrm>
            <a:off x="3127927" y="1958322"/>
            <a:ext cx="2248677" cy="528772"/>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Probe</a:t>
            </a:r>
            <a:endParaRPr lang="zh-CN" altLang="en-US" dirty="0">
              <a:solidFill>
                <a:schemeClr val="tx1"/>
              </a:solidFill>
            </a:endParaRPr>
          </a:p>
        </p:txBody>
      </p:sp>
      <p:sp>
        <p:nvSpPr>
          <p:cNvPr id="12" name="Rectangle: Rounded Corners 43">
            <a:extLst>
              <a:ext uri="{FF2B5EF4-FFF2-40B4-BE49-F238E27FC236}">
                <a16:creationId xmlns:a16="http://schemas.microsoft.com/office/drawing/2014/main" id="{F9A59EB5-778D-4985-9B86-69E08AC7F4E8}"/>
              </a:ext>
            </a:extLst>
          </p:cNvPr>
          <p:cNvSpPr/>
          <p:nvPr/>
        </p:nvSpPr>
        <p:spPr>
          <a:xfrm>
            <a:off x="5376604" y="1958322"/>
            <a:ext cx="1303865" cy="528772"/>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Weaponize</a:t>
            </a:r>
            <a:endParaRPr lang="zh-CN" altLang="en-US" dirty="0">
              <a:solidFill>
                <a:schemeClr val="tx1"/>
              </a:solidFill>
            </a:endParaRPr>
          </a:p>
        </p:txBody>
      </p:sp>
      <p:sp>
        <p:nvSpPr>
          <p:cNvPr id="13" name="Rectangle: Rounded Corners 43">
            <a:extLst>
              <a:ext uri="{FF2B5EF4-FFF2-40B4-BE49-F238E27FC236}">
                <a16:creationId xmlns:a16="http://schemas.microsoft.com/office/drawing/2014/main" id="{7CA04B6F-C241-4BF0-BEFD-9D75EE73F80C}"/>
              </a:ext>
            </a:extLst>
          </p:cNvPr>
          <p:cNvSpPr/>
          <p:nvPr/>
        </p:nvSpPr>
        <p:spPr>
          <a:xfrm>
            <a:off x="6680469" y="1958322"/>
            <a:ext cx="1303865" cy="528772"/>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Attack</a:t>
            </a:r>
            <a:endParaRPr lang="zh-CN" altLang="en-US" dirty="0">
              <a:solidFill>
                <a:schemeClr val="tx1"/>
              </a:solidFill>
            </a:endParaRPr>
          </a:p>
        </p:txBody>
      </p:sp>
      <p:sp>
        <p:nvSpPr>
          <p:cNvPr id="17" name="Content Placeholder 2">
            <a:extLst>
              <a:ext uri="{FF2B5EF4-FFF2-40B4-BE49-F238E27FC236}">
                <a16:creationId xmlns:a16="http://schemas.microsoft.com/office/drawing/2014/main" id="{649C64AF-E4E3-45CD-A6F7-54F563EAF4E8}"/>
              </a:ext>
            </a:extLst>
          </p:cNvPr>
          <p:cNvSpPr txBox="1">
            <a:spLocks/>
          </p:cNvSpPr>
          <p:nvPr/>
        </p:nvSpPr>
        <p:spPr>
          <a:xfrm>
            <a:off x="10107314" y="5918199"/>
            <a:ext cx="1389742" cy="4381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1">
                    <a:lumMod val="75000"/>
                  </a:schemeClr>
                </a:solidFill>
                <a:latin typeface="Sitka Banner" panose="02000505000000020004" pitchFamily="2" charset="0"/>
                <a:cs typeface="Times New Roman" panose="02020603050405020304" pitchFamily="18" charset="0"/>
              </a:rPr>
              <a:t>Time</a:t>
            </a:r>
            <a:endParaRPr lang="zh-CN" altLang="en-US" sz="2000" dirty="0">
              <a:solidFill>
                <a:schemeClr val="accent1">
                  <a:lumMod val="75000"/>
                </a:schemeClr>
              </a:solidFill>
              <a:latin typeface="Sitka Banner" panose="02000505000000020004" pitchFamily="2" charset="0"/>
              <a:cs typeface="Times New Roman" panose="02020603050405020304" pitchFamily="18" charset="0"/>
            </a:endParaRPr>
          </a:p>
        </p:txBody>
      </p:sp>
      <p:cxnSp>
        <p:nvCxnSpPr>
          <p:cNvPr id="18" name="直接箭头连接符 17">
            <a:extLst>
              <a:ext uri="{FF2B5EF4-FFF2-40B4-BE49-F238E27FC236}">
                <a16:creationId xmlns:a16="http://schemas.microsoft.com/office/drawing/2014/main" id="{3D0EAC01-CAB2-41AB-8005-E6D583A07F04}"/>
              </a:ext>
            </a:extLst>
          </p:cNvPr>
          <p:cNvCxnSpPr>
            <a:cxnSpLocks/>
          </p:cNvCxnSpPr>
          <p:nvPr/>
        </p:nvCxnSpPr>
        <p:spPr>
          <a:xfrm>
            <a:off x="3070606" y="6095111"/>
            <a:ext cx="7036708"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9FC89181-2D6B-4678-A844-4F0C5B9465BB}"/>
              </a:ext>
            </a:extLst>
          </p:cNvPr>
          <p:cNvSpPr txBox="1">
            <a:spLocks/>
          </p:cNvSpPr>
          <p:nvPr/>
        </p:nvSpPr>
        <p:spPr>
          <a:xfrm>
            <a:off x="3273484" y="2495306"/>
            <a:ext cx="1298516" cy="33895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solidFill>
                  <a:srgbClr val="646B5F"/>
                </a:solidFill>
                <a:latin typeface="Rockwell" panose="02060603020205020403" pitchFamily="18" charset="0"/>
                <a:cs typeface="Times New Roman" panose="02020603050405020304" pitchFamily="18" charset="0"/>
              </a:rPr>
              <a:t>~10ms</a:t>
            </a:r>
          </a:p>
        </p:txBody>
      </p:sp>
      <p:sp>
        <p:nvSpPr>
          <p:cNvPr id="25" name="Content Placeholder 2">
            <a:extLst>
              <a:ext uri="{FF2B5EF4-FFF2-40B4-BE49-F238E27FC236}">
                <a16:creationId xmlns:a16="http://schemas.microsoft.com/office/drawing/2014/main" id="{7137E494-E2BE-4714-BDC7-6BE8E44A8365}"/>
              </a:ext>
            </a:extLst>
          </p:cNvPr>
          <p:cNvSpPr txBox="1">
            <a:spLocks/>
          </p:cNvSpPr>
          <p:nvPr/>
        </p:nvSpPr>
        <p:spPr>
          <a:xfrm>
            <a:off x="662197" y="2053232"/>
            <a:ext cx="1950352" cy="33895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solidFill>
                  <a:srgbClr val="646B5F"/>
                </a:solidFill>
                <a:latin typeface="Rockwell" panose="02060603020205020403" pitchFamily="18" charset="0"/>
                <a:cs typeface="Times New Roman" panose="02020603050405020304" pitchFamily="18" charset="0"/>
              </a:rPr>
              <a:t>No Protection</a:t>
            </a:r>
          </a:p>
        </p:txBody>
      </p:sp>
      <p:cxnSp>
        <p:nvCxnSpPr>
          <p:cNvPr id="26" name="直接箭头连接符 25">
            <a:extLst>
              <a:ext uri="{FF2B5EF4-FFF2-40B4-BE49-F238E27FC236}">
                <a16:creationId xmlns:a16="http://schemas.microsoft.com/office/drawing/2014/main" id="{5FB91BC5-C1AE-42D4-BA56-B23DF59F301E}"/>
              </a:ext>
            </a:extLst>
          </p:cNvPr>
          <p:cNvCxnSpPr>
            <a:cxnSpLocks/>
          </p:cNvCxnSpPr>
          <p:nvPr/>
        </p:nvCxnSpPr>
        <p:spPr>
          <a:xfrm flipV="1">
            <a:off x="3083741" y="1700784"/>
            <a:ext cx="30304" cy="4394327"/>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Rounded Corners 43">
            <a:extLst>
              <a:ext uri="{FF2B5EF4-FFF2-40B4-BE49-F238E27FC236}">
                <a16:creationId xmlns:a16="http://schemas.microsoft.com/office/drawing/2014/main" id="{61C34928-91D1-482F-A14B-EBFD9E0EE19E}"/>
              </a:ext>
            </a:extLst>
          </p:cNvPr>
          <p:cNvSpPr/>
          <p:nvPr/>
        </p:nvSpPr>
        <p:spPr>
          <a:xfrm>
            <a:off x="3127927" y="2959539"/>
            <a:ext cx="3774611" cy="528772"/>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Probe</a:t>
            </a:r>
            <a:endParaRPr lang="zh-CN" altLang="en-US" dirty="0">
              <a:solidFill>
                <a:schemeClr val="tx1"/>
              </a:solidFill>
            </a:endParaRPr>
          </a:p>
        </p:txBody>
      </p:sp>
      <p:sp>
        <p:nvSpPr>
          <p:cNvPr id="28" name="Content Placeholder 2">
            <a:extLst>
              <a:ext uri="{FF2B5EF4-FFF2-40B4-BE49-F238E27FC236}">
                <a16:creationId xmlns:a16="http://schemas.microsoft.com/office/drawing/2014/main" id="{B13F848D-0DE6-414D-8E0C-2187F8E41257}"/>
              </a:ext>
            </a:extLst>
          </p:cNvPr>
          <p:cNvSpPr txBox="1">
            <a:spLocks/>
          </p:cNvSpPr>
          <p:nvPr/>
        </p:nvSpPr>
        <p:spPr>
          <a:xfrm>
            <a:off x="662197" y="3129673"/>
            <a:ext cx="1950352" cy="338951"/>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solidFill>
                  <a:srgbClr val="646B5F"/>
                </a:solidFill>
                <a:latin typeface="Rockwell" panose="02060603020205020403" pitchFamily="18" charset="0"/>
                <a:cs typeface="Times New Roman" panose="02020603050405020304" pitchFamily="18" charset="0"/>
              </a:rPr>
              <a:t>Onetime ASLR</a:t>
            </a:r>
          </a:p>
        </p:txBody>
      </p:sp>
      <p:sp>
        <p:nvSpPr>
          <p:cNvPr id="30" name="Rectangle: Rounded Corners 43">
            <a:extLst>
              <a:ext uri="{FF2B5EF4-FFF2-40B4-BE49-F238E27FC236}">
                <a16:creationId xmlns:a16="http://schemas.microsoft.com/office/drawing/2014/main" id="{CF57A3F1-BCD4-4491-961F-140CD06BA5CD}"/>
              </a:ext>
            </a:extLst>
          </p:cNvPr>
          <p:cNvSpPr/>
          <p:nvPr/>
        </p:nvSpPr>
        <p:spPr>
          <a:xfrm>
            <a:off x="6902538" y="2956181"/>
            <a:ext cx="1303865" cy="528772"/>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Weaponize</a:t>
            </a:r>
            <a:endParaRPr lang="zh-CN" altLang="en-US" dirty="0">
              <a:solidFill>
                <a:schemeClr val="tx1"/>
              </a:solidFill>
            </a:endParaRPr>
          </a:p>
        </p:txBody>
      </p:sp>
      <p:sp>
        <p:nvSpPr>
          <p:cNvPr id="31" name="Rectangle: Rounded Corners 43">
            <a:extLst>
              <a:ext uri="{FF2B5EF4-FFF2-40B4-BE49-F238E27FC236}">
                <a16:creationId xmlns:a16="http://schemas.microsoft.com/office/drawing/2014/main" id="{DA07E1F6-1D94-40D6-9E57-2B02CAA20B45}"/>
              </a:ext>
            </a:extLst>
          </p:cNvPr>
          <p:cNvSpPr/>
          <p:nvPr/>
        </p:nvSpPr>
        <p:spPr>
          <a:xfrm>
            <a:off x="8179813" y="2956181"/>
            <a:ext cx="1303865" cy="528772"/>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Attack</a:t>
            </a:r>
            <a:endParaRPr lang="zh-CN" altLang="en-US" dirty="0">
              <a:solidFill>
                <a:schemeClr val="tx1"/>
              </a:solidFill>
            </a:endParaRPr>
          </a:p>
        </p:txBody>
      </p:sp>
      <p:sp>
        <p:nvSpPr>
          <p:cNvPr id="32" name="Content Placeholder 2">
            <a:extLst>
              <a:ext uri="{FF2B5EF4-FFF2-40B4-BE49-F238E27FC236}">
                <a16:creationId xmlns:a16="http://schemas.microsoft.com/office/drawing/2014/main" id="{70EB2D10-98F3-4741-9299-9B4BBD2F438D}"/>
              </a:ext>
            </a:extLst>
          </p:cNvPr>
          <p:cNvSpPr txBox="1">
            <a:spLocks/>
          </p:cNvSpPr>
          <p:nvPr/>
        </p:nvSpPr>
        <p:spPr>
          <a:xfrm>
            <a:off x="3273484" y="3495747"/>
            <a:ext cx="2103120" cy="33895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solidFill>
                  <a:srgbClr val="646B5F"/>
                </a:solidFill>
                <a:latin typeface="Rockwell" panose="02060603020205020403" pitchFamily="18" charset="0"/>
                <a:cs typeface="Times New Roman" panose="02020603050405020304" pitchFamily="18" charset="0"/>
              </a:rPr>
              <a:t>~seconds</a:t>
            </a:r>
          </a:p>
        </p:txBody>
      </p:sp>
      <p:sp>
        <p:nvSpPr>
          <p:cNvPr id="33" name="Content Placeholder 2">
            <a:extLst>
              <a:ext uri="{FF2B5EF4-FFF2-40B4-BE49-F238E27FC236}">
                <a16:creationId xmlns:a16="http://schemas.microsoft.com/office/drawing/2014/main" id="{0DDF95DD-3113-4655-A3CD-DE9D745F1573}"/>
              </a:ext>
            </a:extLst>
          </p:cNvPr>
          <p:cNvSpPr txBox="1">
            <a:spLocks/>
          </p:cNvSpPr>
          <p:nvPr/>
        </p:nvSpPr>
        <p:spPr>
          <a:xfrm>
            <a:off x="633808" y="4064814"/>
            <a:ext cx="2566592" cy="43125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solidFill>
                  <a:srgbClr val="646B5F"/>
                </a:solidFill>
                <a:latin typeface="Rockwell" panose="02060603020205020403" pitchFamily="18" charset="0"/>
                <a:cs typeface="Times New Roman" panose="02020603050405020304" pitchFamily="18" charset="0"/>
              </a:rPr>
              <a:t>80us Maximal MEW</a:t>
            </a:r>
          </a:p>
        </p:txBody>
      </p:sp>
      <p:sp>
        <p:nvSpPr>
          <p:cNvPr id="38" name="Rectangle: Rounded Corners 43">
            <a:extLst>
              <a:ext uri="{FF2B5EF4-FFF2-40B4-BE49-F238E27FC236}">
                <a16:creationId xmlns:a16="http://schemas.microsoft.com/office/drawing/2014/main" id="{EF274224-E501-41E8-8BFB-9BA512FC3006}"/>
              </a:ext>
            </a:extLst>
          </p:cNvPr>
          <p:cNvSpPr/>
          <p:nvPr/>
        </p:nvSpPr>
        <p:spPr>
          <a:xfrm>
            <a:off x="3114045" y="3967416"/>
            <a:ext cx="793491" cy="528772"/>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Probe</a:t>
            </a:r>
            <a:endParaRPr lang="zh-CN" altLang="en-US" dirty="0">
              <a:solidFill>
                <a:schemeClr val="tx1"/>
              </a:solidFill>
            </a:endParaRPr>
          </a:p>
        </p:txBody>
      </p:sp>
      <p:sp>
        <p:nvSpPr>
          <p:cNvPr id="39" name="Rectangle: Rounded Corners 43">
            <a:extLst>
              <a:ext uri="{FF2B5EF4-FFF2-40B4-BE49-F238E27FC236}">
                <a16:creationId xmlns:a16="http://schemas.microsoft.com/office/drawing/2014/main" id="{0D2E277E-45C8-4451-8444-89B5233F0C13}"/>
              </a:ext>
            </a:extLst>
          </p:cNvPr>
          <p:cNvSpPr/>
          <p:nvPr/>
        </p:nvSpPr>
        <p:spPr>
          <a:xfrm>
            <a:off x="5510784" y="3967525"/>
            <a:ext cx="793491" cy="528772"/>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Probe</a:t>
            </a:r>
            <a:endParaRPr lang="zh-CN" altLang="en-US" dirty="0">
              <a:solidFill>
                <a:schemeClr val="tx1"/>
              </a:solidFill>
            </a:endParaRPr>
          </a:p>
        </p:txBody>
      </p:sp>
      <p:sp>
        <p:nvSpPr>
          <p:cNvPr id="40" name="Content Placeholder 2">
            <a:extLst>
              <a:ext uri="{FF2B5EF4-FFF2-40B4-BE49-F238E27FC236}">
                <a16:creationId xmlns:a16="http://schemas.microsoft.com/office/drawing/2014/main" id="{8B52DA22-EB7F-45D8-9339-E33BCD9F9CAA}"/>
              </a:ext>
            </a:extLst>
          </p:cNvPr>
          <p:cNvSpPr txBox="1">
            <a:spLocks/>
          </p:cNvSpPr>
          <p:nvPr/>
        </p:nvSpPr>
        <p:spPr>
          <a:xfrm>
            <a:off x="662197" y="4974388"/>
            <a:ext cx="2337211" cy="8020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400" dirty="0">
                <a:solidFill>
                  <a:srgbClr val="646B5F"/>
                </a:solidFill>
                <a:latin typeface="Rockwell" panose="02060603020205020403" pitchFamily="18" charset="0"/>
                <a:cs typeface="Times New Roman" panose="02020603050405020304" pitchFamily="18" charset="0"/>
              </a:rPr>
              <a:t>+ PSLR</a:t>
            </a:r>
          </a:p>
        </p:txBody>
      </p:sp>
      <p:sp>
        <p:nvSpPr>
          <p:cNvPr id="41" name="Rectangle: Rounded Corners 43">
            <a:extLst>
              <a:ext uri="{FF2B5EF4-FFF2-40B4-BE49-F238E27FC236}">
                <a16:creationId xmlns:a16="http://schemas.microsoft.com/office/drawing/2014/main" id="{6F5610C7-334F-4025-BB91-821634F74C06}"/>
              </a:ext>
            </a:extLst>
          </p:cNvPr>
          <p:cNvSpPr/>
          <p:nvPr/>
        </p:nvSpPr>
        <p:spPr>
          <a:xfrm>
            <a:off x="3912620" y="3967301"/>
            <a:ext cx="1592068" cy="528772"/>
          </a:xfrm>
          <a:prstGeom prst="rect">
            <a:avLst/>
          </a:prstGeom>
          <a:pattFill prst="wdDnDiag">
            <a:fgClr>
              <a:schemeClr val="accent1">
                <a:lumMod val="60000"/>
                <a:lumOff val="40000"/>
              </a:schemeClr>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Error</a:t>
            </a:r>
            <a:endParaRPr lang="zh-CN" altLang="en-US" dirty="0">
              <a:solidFill>
                <a:schemeClr val="tx1"/>
              </a:solidFill>
            </a:endParaRPr>
          </a:p>
        </p:txBody>
      </p:sp>
      <p:sp>
        <p:nvSpPr>
          <p:cNvPr id="42" name="Rectangle: Rounded Corners 43">
            <a:extLst>
              <a:ext uri="{FF2B5EF4-FFF2-40B4-BE49-F238E27FC236}">
                <a16:creationId xmlns:a16="http://schemas.microsoft.com/office/drawing/2014/main" id="{3BB7EFF9-0D6E-4FB9-B24F-C46A93509764}"/>
              </a:ext>
            </a:extLst>
          </p:cNvPr>
          <p:cNvSpPr/>
          <p:nvPr/>
        </p:nvSpPr>
        <p:spPr>
          <a:xfrm>
            <a:off x="6310303" y="3972328"/>
            <a:ext cx="1592068" cy="528772"/>
          </a:xfrm>
          <a:prstGeom prst="rect">
            <a:avLst/>
          </a:prstGeom>
          <a:pattFill prst="wdDnDiag">
            <a:fgClr>
              <a:schemeClr val="accent1">
                <a:lumMod val="60000"/>
                <a:lumOff val="40000"/>
              </a:schemeClr>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Error</a:t>
            </a:r>
            <a:endParaRPr lang="zh-CN" altLang="en-US" dirty="0">
              <a:solidFill>
                <a:schemeClr val="tx1"/>
              </a:solidFill>
            </a:endParaRPr>
          </a:p>
        </p:txBody>
      </p:sp>
      <p:sp>
        <p:nvSpPr>
          <p:cNvPr id="44" name="Rectangle: Rounded Corners 43">
            <a:extLst>
              <a:ext uri="{FF2B5EF4-FFF2-40B4-BE49-F238E27FC236}">
                <a16:creationId xmlns:a16="http://schemas.microsoft.com/office/drawing/2014/main" id="{B2F51A30-2772-441D-99DA-49D256C7B00E}"/>
              </a:ext>
            </a:extLst>
          </p:cNvPr>
          <p:cNvSpPr/>
          <p:nvPr/>
        </p:nvSpPr>
        <p:spPr>
          <a:xfrm>
            <a:off x="7907455" y="3968594"/>
            <a:ext cx="793491" cy="528772"/>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Probe</a:t>
            </a:r>
            <a:endParaRPr lang="zh-CN" altLang="en-US" dirty="0">
              <a:solidFill>
                <a:schemeClr val="tx1"/>
              </a:solidFill>
            </a:endParaRPr>
          </a:p>
        </p:txBody>
      </p:sp>
      <p:sp>
        <p:nvSpPr>
          <p:cNvPr id="45" name="Rectangle: Rounded Corners 43">
            <a:extLst>
              <a:ext uri="{FF2B5EF4-FFF2-40B4-BE49-F238E27FC236}">
                <a16:creationId xmlns:a16="http://schemas.microsoft.com/office/drawing/2014/main" id="{441451A3-8CE0-4907-905D-B5E82879E6F9}"/>
              </a:ext>
            </a:extLst>
          </p:cNvPr>
          <p:cNvSpPr/>
          <p:nvPr/>
        </p:nvSpPr>
        <p:spPr>
          <a:xfrm>
            <a:off x="8700878" y="3967301"/>
            <a:ext cx="1592068" cy="528772"/>
          </a:xfrm>
          <a:prstGeom prst="rect">
            <a:avLst/>
          </a:prstGeom>
          <a:pattFill prst="wdDnDiag">
            <a:fgClr>
              <a:schemeClr val="accent1">
                <a:lumMod val="60000"/>
                <a:lumOff val="40000"/>
              </a:schemeClr>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Error</a:t>
            </a:r>
            <a:endParaRPr lang="zh-CN" altLang="en-US" dirty="0">
              <a:solidFill>
                <a:schemeClr val="tx1"/>
              </a:solidFill>
            </a:endParaRPr>
          </a:p>
        </p:txBody>
      </p:sp>
      <p:sp>
        <p:nvSpPr>
          <p:cNvPr id="47" name="Rectangle: Rounded Corners 43">
            <a:extLst>
              <a:ext uri="{FF2B5EF4-FFF2-40B4-BE49-F238E27FC236}">
                <a16:creationId xmlns:a16="http://schemas.microsoft.com/office/drawing/2014/main" id="{8AE44A7D-0CCD-4ADB-B89F-23E803C13B5B}"/>
              </a:ext>
            </a:extLst>
          </p:cNvPr>
          <p:cNvSpPr/>
          <p:nvPr/>
        </p:nvSpPr>
        <p:spPr>
          <a:xfrm>
            <a:off x="3114045" y="5000699"/>
            <a:ext cx="793491" cy="528772"/>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Probe</a:t>
            </a:r>
            <a:endParaRPr lang="zh-CN" altLang="en-US" dirty="0">
              <a:solidFill>
                <a:schemeClr val="tx1"/>
              </a:solidFill>
            </a:endParaRPr>
          </a:p>
        </p:txBody>
      </p:sp>
      <p:sp>
        <p:nvSpPr>
          <p:cNvPr id="48" name="Rectangle: Rounded Corners 43">
            <a:extLst>
              <a:ext uri="{FF2B5EF4-FFF2-40B4-BE49-F238E27FC236}">
                <a16:creationId xmlns:a16="http://schemas.microsoft.com/office/drawing/2014/main" id="{023BDF1F-91C0-4D65-90E4-072513AF4BC1}"/>
              </a:ext>
            </a:extLst>
          </p:cNvPr>
          <p:cNvSpPr/>
          <p:nvPr/>
        </p:nvSpPr>
        <p:spPr>
          <a:xfrm>
            <a:off x="6201742" y="4995864"/>
            <a:ext cx="793491" cy="528772"/>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Probe</a:t>
            </a:r>
            <a:endParaRPr lang="zh-CN" altLang="en-US" dirty="0">
              <a:solidFill>
                <a:schemeClr val="tx1"/>
              </a:solidFill>
            </a:endParaRPr>
          </a:p>
        </p:txBody>
      </p:sp>
      <p:sp>
        <p:nvSpPr>
          <p:cNvPr id="49" name="Rectangle: Rounded Corners 43">
            <a:extLst>
              <a:ext uri="{FF2B5EF4-FFF2-40B4-BE49-F238E27FC236}">
                <a16:creationId xmlns:a16="http://schemas.microsoft.com/office/drawing/2014/main" id="{35BEE1BF-042A-4519-9936-7F1FED940D49}"/>
              </a:ext>
            </a:extLst>
          </p:cNvPr>
          <p:cNvSpPr/>
          <p:nvPr/>
        </p:nvSpPr>
        <p:spPr>
          <a:xfrm>
            <a:off x="3912620" y="5000584"/>
            <a:ext cx="1592068" cy="528772"/>
          </a:xfrm>
          <a:prstGeom prst="rect">
            <a:avLst/>
          </a:prstGeom>
          <a:pattFill prst="wdDnDiag">
            <a:fgClr>
              <a:schemeClr val="accent1">
                <a:lumMod val="60000"/>
                <a:lumOff val="40000"/>
              </a:schemeClr>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Error</a:t>
            </a:r>
            <a:endParaRPr lang="zh-CN" altLang="en-US" dirty="0">
              <a:solidFill>
                <a:schemeClr val="tx1"/>
              </a:solidFill>
            </a:endParaRPr>
          </a:p>
        </p:txBody>
      </p:sp>
      <p:sp>
        <p:nvSpPr>
          <p:cNvPr id="50" name="Rectangle: Rounded Corners 43">
            <a:extLst>
              <a:ext uri="{FF2B5EF4-FFF2-40B4-BE49-F238E27FC236}">
                <a16:creationId xmlns:a16="http://schemas.microsoft.com/office/drawing/2014/main" id="{2FF29F15-DFC3-4335-AC91-DDF610B948EB}"/>
              </a:ext>
            </a:extLst>
          </p:cNvPr>
          <p:cNvSpPr/>
          <p:nvPr/>
        </p:nvSpPr>
        <p:spPr>
          <a:xfrm>
            <a:off x="7007113" y="4994583"/>
            <a:ext cx="1592068" cy="528772"/>
          </a:xfrm>
          <a:prstGeom prst="rect">
            <a:avLst/>
          </a:prstGeom>
          <a:pattFill prst="wdDnDiag">
            <a:fgClr>
              <a:schemeClr val="accent1">
                <a:lumMod val="60000"/>
                <a:lumOff val="40000"/>
              </a:schemeClr>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Error</a:t>
            </a:r>
            <a:endParaRPr lang="zh-CN" altLang="en-US" dirty="0">
              <a:solidFill>
                <a:schemeClr val="tx1"/>
              </a:solidFill>
            </a:endParaRPr>
          </a:p>
        </p:txBody>
      </p:sp>
      <p:sp>
        <p:nvSpPr>
          <p:cNvPr id="51" name="Rectangle: Rounded Corners 43">
            <a:extLst>
              <a:ext uri="{FF2B5EF4-FFF2-40B4-BE49-F238E27FC236}">
                <a16:creationId xmlns:a16="http://schemas.microsoft.com/office/drawing/2014/main" id="{9EC72D0B-EA68-4482-8937-DCCA5957AE9C}"/>
              </a:ext>
            </a:extLst>
          </p:cNvPr>
          <p:cNvSpPr/>
          <p:nvPr/>
        </p:nvSpPr>
        <p:spPr>
          <a:xfrm>
            <a:off x="9299209" y="4981777"/>
            <a:ext cx="793491" cy="528772"/>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Probe</a:t>
            </a:r>
            <a:endParaRPr lang="zh-CN" altLang="en-US" dirty="0">
              <a:solidFill>
                <a:schemeClr val="tx1"/>
              </a:solidFill>
            </a:endParaRPr>
          </a:p>
        </p:txBody>
      </p:sp>
      <p:sp>
        <p:nvSpPr>
          <p:cNvPr id="52" name="Rectangle: Rounded Corners 43">
            <a:extLst>
              <a:ext uri="{FF2B5EF4-FFF2-40B4-BE49-F238E27FC236}">
                <a16:creationId xmlns:a16="http://schemas.microsoft.com/office/drawing/2014/main" id="{8F744926-516A-4C9A-A490-76DF2696EC66}"/>
              </a:ext>
            </a:extLst>
          </p:cNvPr>
          <p:cNvSpPr/>
          <p:nvPr/>
        </p:nvSpPr>
        <p:spPr>
          <a:xfrm>
            <a:off x="10092632" y="4974388"/>
            <a:ext cx="1592068" cy="528772"/>
          </a:xfrm>
          <a:prstGeom prst="rect">
            <a:avLst/>
          </a:prstGeom>
          <a:pattFill prst="wdDnDiag">
            <a:fgClr>
              <a:schemeClr val="accent1">
                <a:lumMod val="60000"/>
                <a:lumOff val="40000"/>
              </a:schemeClr>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Error</a:t>
            </a:r>
            <a:endParaRPr lang="zh-CN" altLang="en-US" dirty="0">
              <a:solidFill>
                <a:schemeClr val="tx1"/>
              </a:solidFill>
            </a:endParaRPr>
          </a:p>
        </p:txBody>
      </p:sp>
      <p:grpSp>
        <p:nvGrpSpPr>
          <p:cNvPr id="65" name="组合 64">
            <a:extLst>
              <a:ext uri="{FF2B5EF4-FFF2-40B4-BE49-F238E27FC236}">
                <a16:creationId xmlns:a16="http://schemas.microsoft.com/office/drawing/2014/main" id="{629798EA-571B-4BDC-AEE7-EC7FC7B6BF22}"/>
              </a:ext>
            </a:extLst>
          </p:cNvPr>
          <p:cNvGrpSpPr/>
          <p:nvPr/>
        </p:nvGrpSpPr>
        <p:grpSpPr>
          <a:xfrm>
            <a:off x="5502077" y="4997703"/>
            <a:ext cx="697555" cy="528772"/>
            <a:chOff x="5502077" y="4997703"/>
            <a:chExt cx="697555" cy="528772"/>
          </a:xfrm>
        </p:grpSpPr>
        <p:sp>
          <p:nvSpPr>
            <p:cNvPr id="54" name="Rectangle: Rounded Corners 43">
              <a:extLst>
                <a:ext uri="{FF2B5EF4-FFF2-40B4-BE49-F238E27FC236}">
                  <a16:creationId xmlns:a16="http://schemas.microsoft.com/office/drawing/2014/main" id="{F8B301B4-E080-4104-B3C4-32C55AF6BA9C}"/>
                </a:ext>
              </a:extLst>
            </p:cNvPr>
            <p:cNvSpPr/>
            <p:nvPr/>
          </p:nvSpPr>
          <p:spPr>
            <a:xfrm>
              <a:off x="5502077" y="4997703"/>
              <a:ext cx="697555" cy="528772"/>
            </a:xfrm>
            <a:prstGeom prst="rect">
              <a:avLst/>
            </a:prstGeom>
            <a:solidFill>
              <a:srgbClr val="DAE3F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4" name="图片 3" descr="图片包含 游戏机, 画&#10;&#10;描述已自动生成">
              <a:extLst>
                <a:ext uri="{FF2B5EF4-FFF2-40B4-BE49-F238E27FC236}">
                  <a16:creationId xmlns:a16="http://schemas.microsoft.com/office/drawing/2014/main" id="{B6410834-593E-4495-B4BB-3EF2409EB1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5886" y="5061937"/>
              <a:ext cx="443461" cy="426404"/>
            </a:xfrm>
            <a:prstGeom prst="rect">
              <a:avLst/>
            </a:prstGeom>
          </p:spPr>
        </p:pic>
      </p:grpSp>
      <p:grpSp>
        <p:nvGrpSpPr>
          <p:cNvPr id="64" name="组合 63">
            <a:extLst>
              <a:ext uri="{FF2B5EF4-FFF2-40B4-BE49-F238E27FC236}">
                <a16:creationId xmlns:a16="http://schemas.microsoft.com/office/drawing/2014/main" id="{454C52BD-C132-4398-8381-C0C6FEA688A1}"/>
              </a:ext>
            </a:extLst>
          </p:cNvPr>
          <p:cNvGrpSpPr/>
          <p:nvPr/>
        </p:nvGrpSpPr>
        <p:grpSpPr>
          <a:xfrm>
            <a:off x="8597069" y="4987516"/>
            <a:ext cx="697555" cy="528772"/>
            <a:chOff x="8597069" y="4987516"/>
            <a:chExt cx="697555" cy="528772"/>
          </a:xfrm>
        </p:grpSpPr>
        <p:sp>
          <p:nvSpPr>
            <p:cNvPr id="55" name="Rectangle: Rounded Corners 43">
              <a:extLst>
                <a:ext uri="{FF2B5EF4-FFF2-40B4-BE49-F238E27FC236}">
                  <a16:creationId xmlns:a16="http://schemas.microsoft.com/office/drawing/2014/main" id="{380F9024-961F-4C37-9193-1140BC7A62D2}"/>
                </a:ext>
              </a:extLst>
            </p:cNvPr>
            <p:cNvSpPr/>
            <p:nvPr/>
          </p:nvSpPr>
          <p:spPr>
            <a:xfrm>
              <a:off x="8597069" y="4987516"/>
              <a:ext cx="697555" cy="528772"/>
            </a:xfrm>
            <a:prstGeom prst="rect">
              <a:avLst/>
            </a:prstGeom>
            <a:solidFill>
              <a:srgbClr val="DAE3F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pic>
          <p:nvPicPr>
            <p:cNvPr id="56" name="图片 55" descr="图片包含 游戏机, 画&#10;&#10;描述已自动生成">
              <a:extLst>
                <a:ext uri="{FF2B5EF4-FFF2-40B4-BE49-F238E27FC236}">
                  <a16:creationId xmlns:a16="http://schemas.microsoft.com/office/drawing/2014/main" id="{76175C09-6F39-400F-B698-6D17C4299E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0878" y="5051750"/>
              <a:ext cx="443461" cy="426404"/>
            </a:xfrm>
            <a:prstGeom prst="rect">
              <a:avLst/>
            </a:prstGeom>
          </p:spPr>
        </p:pic>
      </p:grpSp>
      <p:sp>
        <p:nvSpPr>
          <p:cNvPr id="60" name="文本框 59">
            <a:extLst>
              <a:ext uri="{FF2B5EF4-FFF2-40B4-BE49-F238E27FC236}">
                <a16:creationId xmlns:a16="http://schemas.microsoft.com/office/drawing/2014/main" id="{865F2ADD-B384-4566-8F85-0FB78AC047A6}"/>
              </a:ext>
            </a:extLst>
          </p:cNvPr>
          <p:cNvSpPr txBox="1"/>
          <p:nvPr/>
        </p:nvSpPr>
        <p:spPr>
          <a:xfrm>
            <a:off x="11698758" y="5006059"/>
            <a:ext cx="343364" cy="369332"/>
          </a:xfrm>
          <a:prstGeom prst="rect">
            <a:avLst/>
          </a:prstGeom>
          <a:noFill/>
        </p:spPr>
        <p:txBody>
          <a:bodyPr wrap="none" rtlCol="0">
            <a:spAutoFit/>
          </a:bodyPr>
          <a:lstStyle/>
          <a:p>
            <a:r>
              <a:rPr lang="en-US" altLang="zh-CN" dirty="0"/>
              <a:t>…</a:t>
            </a:r>
            <a:endParaRPr lang="zh-CN" altLang="en-US" dirty="0"/>
          </a:p>
        </p:txBody>
      </p:sp>
      <p:sp>
        <p:nvSpPr>
          <p:cNvPr id="62" name="Rectangle: Rounded Corners 43">
            <a:extLst>
              <a:ext uri="{FF2B5EF4-FFF2-40B4-BE49-F238E27FC236}">
                <a16:creationId xmlns:a16="http://schemas.microsoft.com/office/drawing/2014/main" id="{82361D41-EFBB-46AF-ADBB-054322363F3C}"/>
              </a:ext>
            </a:extLst>
          </p:cNvPr>
          <p:cNvSpPr/>
          <p:nvPr/>
        </p:nvSpPr>
        <p:spPr>
          <a:xfrm>
            <a:off x="3109188" y="5629632"/>
            <a:ext cx="2940160" cy="338951"/>
          </a:xfrm>
          <a:prstGeom prst="roundRect">
            <a:avLst/>
          </a:prstGeom>
          <a:solidFill>
            <a:srgbClr val="C0504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80us Attacker Surface</a:t>
            </a:r>
            <a:endParaRPr lang="zh-CN" altLang="en-US" sz="2400" dirty="0"/>
          </a:p>
        </p:txBody>
      </p:sp>
      <p:sp>
        <p:nvSpPr>
          <p:cNvPr id="43" name="Rectangle: Rounded Corners 43">
            <a:extLst>
              <a:ext uri="{FF2B5EF4-FFF2-40B4-BE49-F238E27FC236}">
                <a16:creationId xmlns:a16="http://schemas.microsoft.com/office/drawing/2014/main" id="{77661F85-A276-472E-8CEE-7F9DC54E59E5}"/>
              </a:ext>
            </a:extLst>
          </p:cNvPr>
          <p:cNvSpPr/>
          <p:nvPr/>
        </p:nvSpPr>
        <p:spPr>
          <a:xfrm>
            <a:off x="3814426" y="3214591"/>
            <a:ext cx="3616774" cy="1000909"/>
          </a:xfrm>
          <a:prstGeom prst="roundRect">
            <a:avLst/>
          </a:prstGeom>
          <a:solidFill>
            <a:srgbClr val="C0504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More analysis in the paper</a:t>
            </a:r>
            <a:endParaRPr lang="zh-CN" altLang="en-US" sz="2400" dirty="0"/>
          </a:p>
        </p:txBody>
      </p:sp>
    </p:spTree>
    <p:extLst>
      <p:ext uri="{BB962C8B-B14F-4D97-AF65-F5344CB8AC3E}">
        <p14:creationId xmlns:p14="http://schemas.microsoft.com/office/powerpoint/2010/main" val="37412697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down)">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left)">
                                      <p:cBhvr>
                                        <p:cTn id="42" dur="500"/>
                                        <p:tgtEl>
                                          <p:spTgt spid="27"/>
                                        </p:tgtEl>
                                      </p:cBhvr>
                                    </p:animEffect>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wipe(left)">
                                      <p:cBhvr>
                                        <p:cTn id="46" dur="500"/>
                                        <p:tgtEl>
                                          <p:spTgt spid="30"/>
                                        </p:tgtEl>
                                      </p:cBhvr>
                                    </p:animEffect>
                                  </p:childTnLst>
                                </p:cTn>
                              </p:par>
                            </p:childTnLst>
                          </p:cTn>
                        </p:par>
                        <p:par>
                          <p:cTn id="47" fill="hold">
                            <p:stCondLst>
                              <p:cond delay="1000"/>
                            </p:stCondLst>
                            <p:childTnLst>
                              <p:par>
                                <p:cTn id="48" presetID="22" presetClass="entr" presetSubtype="8" fill="hold" grpId="0" nodeType="afterEffect">
                                  <p:stCondLst>
                                    <p:cond delay="0"/>
                                  </p:stCondLst>
                                  <p:childTnLst>
                                    <p:set>
                                      <p:cBhvr>
                                        <p:cTn id="49" dur="1" fill="hold">
                                          <p:stCondLst>
                                            <p:cond delay="0"/>
                                          </p:stCondLst>
                                        </p:cTn>
                                        <p:tgtEl>
                                          <p:spTgt spid="31"/>
                                        </p:tgtEl>
                                        <p:attrNameLst>
                                          <p:attrName>style.visibility</p:attrName>
                                        </p:attrNameLst>
                                      </p:cBhvr>
                                      <p:to>
                                        <p:strVal val="visible"/>
                                      </p:to>
                                    </p:set>
                                    <p:animEffect transition="in" filter="wipe(left)">
                                      <p:cBhvr>
                                        <p:cTn id="50" dur="500"/>
                                        <p:tgtEl>
                                          <p:spTgt spid="31"/>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wipe(down)">
                                      <p:cBhvr>
                                        <p:cTn id="55" dur="500"/>
                                        <p:tgtEl>
                                          <p:spTgt spid="32"/>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wipe(left)">
                                      <p:cBhvr>
                                        <p:cTn id="60" dur="500"/>
                                        <p:tgtEl>
                                          <p:spTgt spid="33"/>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38"/>
                                        </p:tgtEl>
                                        <p:attrNameLst>
                                          <p:attrName>style.visibility</p:attrName>
                                        </p:attrNameLst>
                                      </p:cBhvr>
                                      <p:to>
                                        <p:strVal val="visible"/>
                                      </p:to>
                                    </p:set>
                                    <p:animEffect transition="in" filter="wipe(left)">
                                      <p:cBhvr>
                                        <p:cTn id="65" dur="500"/>
                                        <p:tgtEl>
                                          <p:spTgt spid="38"/>
                                        </p:tgtEl>
                                      </p:cBhvr>
                                    </p:animEffect>
                                  </p:childTnLst>
                                </p:cTn>
                              </p:par>
                            </p:childTnLst>
                          </p:cTn>
                        </p:par>
                        <p:par>
                          <p:cTn id="66" fill="hold">
                            <p:stCondLst>
                              <p:cond delay="500"/>
                            </p:stCondLst>
                            <p:childTnLst>
                              <p:par>
                                <p:cTn id="67" presetID="22" presetClass="entr" presetSubtype="8" fill="hold" grpId="0" nodeType="after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wipe(left)">
                                      <p:cBhvr>
                                        <p:cTn id="69" dur="500"/>
                                        <p:tgtEl>
                                          <p:spTgt spid="41"/>
                                        </p:tgtEl>
                                      </p:cBhvr>
                                    </p:animEffect>
                                  </p:childTnLst>
                                </p:cTn>
                              </p:par>
                            </p:childTnLst>
                          </p:cTn>
                        </p:par>
                        <p:par>
                          <p:cTn id="70" fill="hold">
                            <p:stCondLst>
                              <p:cond delay="1000"/>
                            </p:stCondLst>
                            <p:childTnLst>
                              <p:par>
                                <p:cTn id="71" presetID="22" presetClass="entr" presetSubtype="8" fill="hold" grpId="0" nodeType="afterEffect">
                                  <p:stCondLst>
                                    <p:cond delay="0"/>
                                  </p:stCondLst>
                                  <p:childTnLst>
                                    <p:set>
                                      <p:cBhvr>
                                        <p:cTn id="72" dur="1" fill="hold">
                                          <p:stCondLst>
                                            <p:cond delay="0"/>
                                          </p:stCondLst>
                                        </p:cTn>
                                        <p:tgtEl>
                                          <p:spTgt spid="39"/>
                                        </p:tgtEl>
                                        <p:attrNameLst>
                                          <p:attrName>style.visibility</p:attrName>
                                        </p:attrNameLst>
                                      </p:cBhvr>
                                      <p:to>
                                        <p:strVal val="visible"/>
                                      </p:to>
                                    </p:set>
                                    <p:animEffect transition="in" filter="wipe(left)">
                                      <p:cBhvr>
                                        <p:cTn id="73" dur="500"/>
                                        <p:tgtEl>
                                          <p:spTgt spid="39"/>
                                        </p:tgtEl>
                                      </p:cBhvr>
                                    </p:animEffect>
                                  </p:childTnLst>
                                </p:cTn>
                              </p:par>
                            </p:childTnLst>
                          </p:cTn>
                        </p:par>
                        <p:par>
                          <p:cTn id="74" fill="hold">
                            <p:stCondLst>
                              <p:cond delay="1500"/>
                            </p:stCondLst>
                            <p:childTnLst>
                              <p:par>
                                <p:cTn id="75" presetID="22" presetClass="entr" presetSubtype="8" fill="hold" grpId="0" nodeType="afterEffect">
                                  <p:stCondLst>
                                    <p:cond delay="0"/>
                                  </p:stCondLst>
                                  <p:childTnLst>
                                    <p:set>
                                      <p:cBhvr>
                                        <p:cTn id="76" dur="1" fill="hold">
                                          <p:stCondLst>
                                            <p:cond delay="0"/>
                                          </p:stCondLst>
                                        </p:cTn>
                                        <p:tgtEl>
                                          <p:spTgt spid="42"/>
                                        </p:tgtEl>
                                        <p:attrNameLst>
                                          <p:attrName>style.visibility</p:attrName>
                                        </p:attrNameLst>
                                      </p:cBhvr>
                                      <p:to>
                                        <p:strVal val="visible"/>
                                      </p:to>
                                    </p:set>
                                    <p:animEffect transition="in" filter="wipe(left)">
                                      <p:cBhvr>
                                        <p:cTn id="77" dur="500"/>
                                        <p:tgtEl>
                                          <p:spTgt spid="42"/>
                                        </p:tgtEl>
                                      </p:cBhvr>
                                    </p:animEffect>
                                  </p:childTnLst>
                                </p:cTn>
                              </p:par>
                            </p:childTnLst>
                          </p:cTn>
                        </p:par>
                        <p:par>
                          <p:cTn id="78" fill="hold">
                            <p:stCondLst>
                              <p:cond delay="2000"/>
                            </p:stCondLst>
                            <p:childTnLst>
                              <p:par>
                                <p:cTn id="79" presetID="22" presetClass="entr" presetSubtype="8" fill="hold" grpId="0" nodeType="afterEffect">
                                  <p:stCondLst>
                                    <p:cond delay="0"/>
                                  </p:stCondLst>
                                  <p:childTnLst>
                                    <p:set>
                                      <p:cBhvr>
                                        <p:cTn id="80" dur="1" fill="hold">
                                          <p:stCondLst>
                                            <p:cond delay="0"/>
                                          </p:stCondLst>
                                        </p:cTn>
                                        <p:tgtEl>
                                          <p:spTgt spid="44"/>
                                        </p:tgtEl>
                                        <p:attrNameLst>
                                          <p:attrName>style.visibility</p:attrName>
                                        </p:attrNameLst>
                                      </p:cBhvr>
                                      <p:to>
                                        <p:strVal val="visible"/>
                                      </p:to>
                                    </p:set>
                                    <p:animEffect transition="in" filter="wipe(left)">
                                      <p:cBhvr>
                                        <p:cTn id="81" dur="500"/>
                                        <p:tgtEl>
                                          <p:spTgt spid="44"/>
                                        </p:tgtEl>
                                      </p:cBhvr>
                                    </p:animEffect>
                                  </p:childTnLst>
                                </p:cTn>
                              </p:par>
                            </p:childTnLst>
                          </p:cTn>
                        </p:par>
                        <p:par>
                          <p:cTn id="82" fill="hold">
                            <p:stCondLst>
                              <p:cond delay="2500"/>
                            </p:stCondLst>
                            <p:childTnLst>
                              <p:par>
                                <p:cTn id="83" presetID="22" presetClass="entr" presetSubtype="8" fill="hold" grpId="0" nodeType="afterEffect">
                                  <p:stCondLst>
                                    <p:cond delay="0"/>
                                  </p:stCondLst>
                                  <p:childTnLst>
                                    <p:set>
                                      <p:cBhvr>
                                        <p:cTn id="84" dur="1" fill="hold">
                                          <p:stCondLst>
                                            <p:cond delay="0"/>
                                          </p:stCondLst>
                                        </p:cTn>
                                        <p:tgtEl>
                                          <p:spTgt spid="45"/>
                                        </p:tgtEl>
                                        <p:attrNameLst>
                                          <p:attrName>style.visibility</p:attrName>
                                        </p:attrNameLst>
                                      </p:cBhvr>
                                      <p:to>
                                        <p:strVal val="visible"/>
                                      </p:to>
                                    </p:set>
                                    <p:animEffect transition="in" filter="wipe(left)">
                                      <p:cBhvr>
                                        <p:cTn id="85" dur="500"/>
                                        <p:tgtEl>
                                          <p:spTgt spid="45"/>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8" fill="hold" grpId="0" nodeType="clickEffect">
                                  <p:stCondLst>
                                    <p:cond delay="0"/>
                                  </p:stCondLst>
                                  <p:childTnLst>
                                    <p:set>
                                      <p:cBhvr>
                                        <p:cTn id="89" dur="1" fill="hold">
                                          <p:stCondLst>
                                            <p:cond delay="0"/>
                                          </p:stCondLst>
                                        </p:cTn>
                                        <p:tgtEl>
                                          <p:spTgt spid="40"/>
                                        </p:tgtEl>
                                        <p:attrNameLst>
                                          <p:attrName>style.visibility</p:attrName>
                                        </p:attrNameLst>
                                      </p:cBhvr>
                                      <p:to>
                                        <p:strVal val="visible"/>
                                      </p:to>
                                    </p:set>
                                    <p:animEffect transition="in" filter="wipe(left)">
                                      <p:cBhvr>
                                        <p:cTn id="90" dur="500"/>
                                        <p:tgtEl>
                                          <p:spTgt spid="40"/>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47"/>
                                        </p:tgtEl>
                                        <p:attrNameLst>
                                          <p:attrName>style.visibility</p:attrName>
                                        </p:attrNameLst>
                                      </p:cBhvr>
                                      <p:to>
                                        <p:strVal val="visible"/>
                                      </p:to>
                                    </p:set>
                                    <p:animEffect transition="in" filter="wipe(left)">
                                      <p:cBhvr>
                                        <p:cTn id="95" dur="500"/>
                                        <p:tgtEl>
                                          <p:spTgt spid="47"/>
                                        </p:tgtEl>
                                      </p:cBhvr>
                                    </p:animEffect>
                                  </p:childTnLst>
                                </p:cTn>
                              </p:par>
                            </p:childTnLst>
                          </p:cTn>
                        </p:par>
                        <p:par>
                          <p:cTn id="96" fill="hold">
                            <p:stCondLst>
                              <p:cond delay="500"/>
                            </p:stCondLst>
                            <p:childTnLst>
                              <p:par>
                                <p:cTn id="97" presetID="22" presetClass="entr" presetSubtype="8" fill="hold" grpId="0" nodeType="afterEffect">
                                  <p:stCondLst>
                                    <p:cond delay="0"/>
                                  </p:stCondLst>
                                  <p:childTnLst>
                                    <p:set>
                                      <p:cBhvr>
                                        <p:cTn id="98" dur="1" fill="hold">
                                          <p:stCondLst>
                                            <p:cond delay="0"/>
                                          </p:stCondLst>
                                        </p:cTn>
                                        <p:tgtEl>
                                          <p:spTgt spid="49"/>
                                        </p:tgtEl>
                                        <p:attrNameLst>
                                          <p:attrName>style.visibility</p:attrName>
                                        </p:attrNameLst>
                                      </p:cBhvr>
                                      <p:to>
                                        <p:strVal val="visible"/>
                                      </p:to>
                                    </p:set>
                                    <p:animEffect transition="in" filter="wipe(left)">
                                      <p:cBhvr>
                                        <p:cTn id="99" dur="500"/>
                                        <p:tgtEl>
                                          <p:spTgt spid="49"/>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8" fill="hold" nodeType="clickEffect">
                                  <p:stCondLst>
                                    <p:cond delay="0"/>
                                  </p:stCondLst>
                                  <p:childTnLst>
                                    <p:set>
                                      <p:cBhvr>
                                        <p:cTn id="103" dur="1" fill="hold">
                                          <p:stCondLst>
                                            <p:cond delay="0"/>
                                          </p:stCondLst>
                                        </p:cTn>
                                        <p:tgtEl>
                                          <p:spTgt spid="65"/>
                                        </p:tgtEl>
                                        <p:attrNameLst>
                                          <p:attrName>style.visibility</p:attrName>
                                        </p:attrNameLst>
                                      </p:cBhvr>
                                      <p:to>
                                        <p:strVal val="visible"/>
                                      </p:to>
                                    </p:set>
                                    <p:animEffect transition="in" filter="wipe(left)">
                                      <p:cBhvr>
                                        <p:cTn id="104" dur="500"/>
                                        <p:tgtEl>
                                          <p:spTgt spid="65"/>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grpId="0" nodeType="clickEffect">
                                  <p:stCondLst>
                                    <p:cond delay="0"/>
                                  </p:stCondLst>
                                  <p:childTnLst>
                                    <p:set>
                                      <p:cBhvr>
                                        <p:cTn id="108" dur="1" fill="hold">
                                          <p:stCondLst>
                                            <p:cond delay="0"/>
                                          </p:stCondLst>
                                        </p:cTn>
                                        <p:tgtEl>
                                          <p:spTgt spid="48"/>
                                        </p:tgtEl>
                                        <p:attrNameLst>
                                          <p:attrName>style.visibility</p:attrName>
                                        </p:attrNameLst>
                                      </p:cBhvr>
                                      <p:to>
                                        <p:strVal val="visible"/>
                                      </p:to>
                                    </p:set>
                                    <p:animEffect transition="in" filter="wipe(left)">
                                      <p:cBhvr>
                                        <p:cTn id="109" dur="500"/>
                                        <p:tgtEl>
                                          <p:spTgt spid="48"/>
                                        </p:tgtEl>
                                      </p:cBhvr>
                                    </p:animEffect>
                                  </p:childTnLst>
                                </p:cTn>
                              </p:par>
                            </p:childTnLst>
                          </p:cTn>
                        </p:par>
                        <p:par>
                          <p:cTn id="110" fill="hold">
                            <p:stCondLst>
                              <p:cond delay="500"/>
                            </p:stCondLst>
                            <p:childTnLst>
                              <p:par>
                                <p:cTn id="111" presetID="22" presetClass="entr" presetSubtype="8" fill="hold" grpId="0" nodeType="afterEffect">
                                  <p:stCondLst>
                                    <p:cond delay="0"/>
                                  </p:stCondLst>
                                  <p:childTnLst>
                                    <p:set>
                                      <p:cBhvr>
                                        <p:cTn id="112" dur="1" fill="hold">
                                          <p:stCondLst>
                                            <p:cond delay="0"/>
                                          </p:stCondLst>
                                        </p:cTn>
                                        <p:tgtEl>
                                          <p:spTgt spid="50"/>
                                        </p:tgtEl>
                                        <p:attrNameLst>
                                          <p:attrName>style.visibility</p:attrName>
                                        </p:attrNameLst>
                                      </p:cBhvr>
                                      <p:to>
                                        <p:strVal val="visible"/>
                                      </p:to>
                                    </p:set>
                                    <p:animEffect transition="in" filter="wipe(left)">
                                      <p:cBhvr>
                                        <p:cTn id="113" dur="500"/>
                                        <p:tgtEl>
                                          <p:spTgt spid="50"/>
                                        </p:tgtEl>
                                      </p:cBhvr>
                                    </p:animEffect>
                                  </p:childTnLst>
                                </p:cTn>
                              </p:par>
                            </p:childTnLst>
                          </p:cTn>
                        </p:par>
                        <p:par>
                          <p:cTn id="114" fill="hold">
                            <p:stCondLst>
                              <p:cond delay="1000"/>
                            </p:stCondLst>
                            <p:childTnLst>
                              <p:par>
                                <p:cTn id="115" presetID="22" presetClass="entr" presetSubtype="8" fill="hold" nodeType="afterEffect">
                                  <p:stCondLst>
                                    <p:cond delay="0"/>
                                  </p:stCondLst>
                                  <p:childTnLst>
                                    <p:set>
                                      <p:cBhvr>
                                        <p:cTn id="116" dur="1" fill="hold">
                                          <p:stCondLst>
                                            <p:cond delay="0"/>
                                          </p:stCondLst>
                                        </p:cTn>
                                        <p:tgtEl>
                                          <p:spTgt spid="64"/>
                                        </p:tgtEl>
                                        <p:attrNameLst>
                                          <p:attrName>style.visibility</p:attrName>
                                        </p:attrNameLst>
                                      </p:cBhvr>
                                      <p:to>
                                        <p:strVal val="visible"/>
                                      </p:to>
                                    </p:set>
                                    <p:animEffect transition="in" filter="wipe(left)">
                                      <p:cBhvr>
                                        <p:cTn id="117" dur="500"/>
                                        <p:tgtEl>
                                          <p:spTgt spid="64"/>
                                        </p:tgtEl>
                                      </p:cBhvr>
                                    </p:animEffect>
                                  </p:childTnLst>
                                </p:cTn>
                              </p:par>
                            </p:childTnLst>
                          </p:cTn>
                        </p:par>
                        <p:par>
                          <p:cTn id="118" fill="hold">
                            <p:stCondLst>
                              <p:cond delay="1500"/>
                            </p:stCondLst>
                            <p:childTnLst>
                              <p:par>
                                <p:cTn id="119" presetID="22" presetClass="entr" presetSubtype="8" fill="hold" grpId="0" nodeType="afterEffect">
                                  <p:stCondLst>
                                    <p:cond delay="0"/>
                                  </p:stCondLst>
                                  <p:childTnLst>
                                    <p:set>
                                      <p:cBhvr>
                                        <p:cTn id="120" dur="1" fill="hold">
                                          <p:stCondLst>
                                            <p:cond delay="0"/>
                                          </p:stCondLst>
                                        </p:cTn>
                                        <p:tgtEl>
                                          <p:spTgt spid="51"/>
                                        </p:tgtEl>
                                        <p:attrNameLst>
                                          <p:attrName>style.visibility</p:attrName>
                                        </p:attrNameLst>
                                      </p:cBhvr>
                                      <p:to>
                                        <p:strVal val="visible"/>
                                      </p:to>
                                    </p:set>
                                    <p:animEffect transition="in" filter="wipe(left)">
                                      <p:cBhvr>
                                        <p:cTn id="121" dur="500"/>
                                        <p:tgtEl>
                                          <p:spTgt spid="51"/>
                                        </p:tgtEl>
                                      </p:cBhvr>
                                    </p:animEffect>
                                  </p:childTnLst>
                                </p:cTn>
                              </p:par>
                            </p:childTnLst>
                          </p:cTn>
                        </p:par>
                        <p:par>
                          <p:cTn id="122" fill="hold">
                            <p:stCondLst>
                              <p:cond delay="2000"/>
                            </p:stCondLst>
                            <p:childTnLst>
                              <p:par>
                                <p:cTn id="123" presetID="22" presetClass="entr" presetSubtype="8" fill="hold" grpId="0" nodeType="afterEffect">
                                  <p:stCondLst>
                                    <p:cond delay="0"/>
                                  </p:stCondLst>
                                  <p:childTnLst>
                                    <p:set>
                                      <p:cBhvr>
                                        <p:cTn id="124" dur="1" fill="hold">
                                          <p:stCondLst>
                                            <p:cond delay="0"/>
                                          </p:stCondLst>
                                        </p:cTn>
                                        <p:tgtEl>
                                          <p:spTgt spid="52"/>
                                        </p:tgtEl>
                                        <p:attrNameLst>
                                          <p:attrName>style.visibility</p:attrName>
                                        </p:attrNameLst>
                                      </p:cBhvr>
                                      <p:to>
                                        <p:strVal val="visible"/>
                                      </p:to>
                                    </p:set>
                                    <p:animEffect transition="in" filter="wipe(left)">
                                      <p:cBhvr>
                                        <p:cTn id="125" dur="500"/>
                                        <p:tgtEl>
                                          <p:spTgt spid="52"/>
                                        </p:tgtEl>
                                      </p:cBhvr>
                                    </p:animEffect>
                                  </p:childTnLst>
                                </p:cTn>
                              </p:par>
                            </p:childTnLst>
                          </p:cTn>
                        </p:par>
                        <p:par>
                          <p:cTn id="126" fill="hold">
                            <p:stCondLst>
                              <p:cond delay="2500"/>
                            </p:stCondLst>
                            <p:childTnLst>
                              <p:par>
                                <p:cTn id="127" presetID="22" presetClass="entr" presetSubtype="8" fill="hold" grpId="0" nodeType="afterEffect">
                                  <p:stCondLst>
                                    <p:cond delay="0"/>
                                  </p:stCondLst>
                                  <p:childTnLst>
                                    <p:set>
                                      <p:cBhvr>
                                        <p:cTn id="128" dur="1" fill="hold">
                                          <p:stCondLst>
                                            <p:cond delay="0"/>
                                          </p:stCondLst>
                                        </p:cTn>
                                        <p:tgtEl>
                                          <p:spTgt spid="60"/>
                                        </p:tgtEl>
                                        <p:attrNameLst>
                                          <p:attrName>style.visibility</p:attrName>
                                        </p:attrNameLst>
                                      </p:cBhvr>
                                      <p:to>
                                        <p:strVal val="visible"/>
                                      </p:to>
                                    </p:set>
                                    <p:animEffect transition="in" filter="wipe(left)">
                                      <p:cBhvr>
                                        <p:cTn id="129" dur="500"/>
                                        <p:tgtEl>
                                          <p:spTgt spid="60"/>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4" fill="hold" grpId="0" nodeType="clickEffect">
                                  <p:stCondLst>
                                    <p:cond delay="0"/>
                                  </p:stCondLst>
                                  <p:childTnLst>
                                    <p:set>
                                      <p:cBhvr>
                                        <p:cTn id="133" dur="1" fill="hold">
                                          <p:stCondLst>
                                            <p:cond delay="0"/>
                                          </p:stCondLst>
                                        </p:cTn>
                                        <p:tgtEl>
                                          <p:spTgt spid="62"/>
                                        </p:tgtEl>
                                        <p:attrNameLst>
                                          <p:attrName>style.visibility</p:attrName>
                                        </p:attrNameLst>
                                      </p:cBhvr>
                                      <p:to>
                                        <p:strVal val="visible"/>
                                      </p:to>
                                    </p:set>
                                    <p:animEffect transition="in" filter="wipe(down)">
                                      <p:cBhvr>
                                        <p:cTn id="134" dur="500"/>
                                        <p:tgtEl>
                                          <p:spTgt spid="62"/>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4" fill="hold" grpId="0" nodeType="clickEffect">
                                  <p:stCondLst>
                                    <p:cond delay="0"/>
                                  </p:stCondLst>
                                  <p:childTnLst>
                                    <p:set>
                                      <p:cBhvr>
                                        <p:cTn id="138" dur="1" fill="hold">
                                          <p:stCondLst>
                                            <p:cond delay="0"/>
                                          </p:stCondLst>
                                        </p:cTn>
                                        <p:tgtEl>
                                          <p:spTgt spid="43"/>
                                        </p:tgtEl>
                                        <p:attrNameLst>
                                          <p:attrName>style.visibility</p:attrName>
                                        </p:attrNameLst>
                                      </p:cBhvr>
                                      <p:to>
                                        <p:strVal val="visible"/>
                                      </p:to>
                                    </p:set>
                                    <p:animEffect transition="in" filter="wipe(down)">
                                      <p:cBhvr>
                                        <p:cTn id="13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7" grpId="0"/>
      <p:bldP spid="23" grpId="0"/>
      <p:bldP spid="25" grpId="0"/>
      <p:bldP spid="27" grpId="0" animBg="1"/>
      <p:bldP spid="28" grpId="0"/>
      <p:bldP spid="30" grpId="0" animBg="1"/>
      <p:bldP spid="31" grpId="0" animBg="1"/>
      <p:bldP spid="32" grpId="0"/>
      <p:bldP spid="33" grpId="0"/>
      <p:bldP spid="38" grpId="0" animBg="1"/>
      <p:bldP spid="39" grpId="0" animBg="1"/>
      <p:bldP spid="40" grpId="0"/>
      <p:bldP spid="41" grpId="0" animBg="1"/>
      <p:bldP spid="42" grpId="0" animBg="1"/>
      <p:bldP spid="44" grpId="0" animBg="1"/>
      <p:bldP spid="45" grpId="0" animBg="1"/>
      <p:bldP spid="47" grpId="0" animBg="1"/>
      <p:bldP spid="48" grpId="0" animBg="1"/>
      <p:bldP spid="49" grpId="0" animBg="1"/>
      <p:bldP spid="50" grpId="0" animBg="1"/>
      <p:bldP spid="51" grpId="0" animBg="1"/>
      <p:bldP spid="52" grpId="0" animBg="1"/>
      <p:bldP spid="60" grpId="0"/>
      <p:bldP spid="62" grpId="0" animBg="1"/>
      <p:bldP spid="4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8F1111F1-ECCD-499D-8B19-7B70FAEC9C21}"/>
              </a:ext>
            </a:extLst>
          </p:cNvPr>
          <p:cNvSpPr txBox="1">
            <a:spLocks/>
          </p:cNvSpPr>
          <p:nvPr/>
        </p:nvSpPr>
        <p:spPr>
          <a:xfrm>
            <a:off x="724388" y="2522991"/>
            <a:ext cx="10743228" cy="17344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latin typeface="Times New Roman" panose="02020603050405020304" pitchFamily="18" charset="0"/>
                <a:cs typeface="Times New Roman" panose="02020603050405020304" pitchFamily="18" charset="0"/>
              </a:rPr>
              <a:t>Improved efficiency by </a:t>
            </a:r>
            <a:r>
              <a:rPr lang="en-US" altLang="zh-CN" sz="2400" b="1" dirty="0">
                <a:solidFill>
                  <a:srgbClr val="C00000"/>
                </a:solidFill>
                <a:latin typeface="Times New Roman" panose="02020603050405020304" pitchFamily="18" charset="0"/>
                <a:cs typeface="Times New Roman" panose="02020603050405020304" pitchFamily="18" charset="0"/>
              </a:rPr>
              <a:t>page table design </a:t>
            </a:r>
            <a:r>
              <a:rPr lang="en-US" altLang="zh-CN" sz="2400" dirty="0">
                <a:latin typeface="Times New Roman" panose="02020603050405020304" pitchFamily="18" charset="0"/>
                <a:cs typeface="Times New Roman" panose="02020603050405020304" pitchFamily="18" charset="0"/>
              </a:rPr>
              <a:t>and </a:t>
            </a:r>
            <a:r>
              <a:rPr lang="en-US" altLang="zh-CN" sz="2400" b="1" dirty="0">
                <a:solidFill>
                  <a:srgbClr val="C00000"/>
                </a:solidFill>
                <a:latin typeface="Times New Roman" panose="02020603050405020304" pitchFamily="18" charset="0"/>
                <a:cs typeface="Times New Roman" panose="02020603050405020304" pitchFamily="18" charset="0"/>
              </a:rPr>
              <a:t>architectural support </a:t>
            </a:r>
          </a:p>
        </p:txBody>
      </p:sp>
      <p:sp>
        <p:nvSpPr>
          <p:cNvPr id="8" name="Title 1">
            <a:extLst>
              <a:ext uri="{FF2B5EF4-FFF2-40B4-BE49-F238E27FC236}">
                <a16:creationId xmlns:a16="http://schemas.microsoft.com/office/drawing/2014/main" id="{AFB00223-A291-4D75-A6FA-41D15987D4BC}"/>
              </a:ext>
            </a:extLst>
          </p:cNvPr>
          <p:cNvSpPr>
            <a:spLocks noGrp="1"/>
          </p:cNvSpPr>
          <p:nvPr>
            <p:ph type="title"/>
          </p:nvPr>
        </p:nvSpPr>
        <p:spPr>
          <a:xfrm>
            <a:off x="838198" y="245691"/>
            <a:ext cx="11261377" cy="1325563"/>
          </a:xfrm>
        </p:spPr>
        <p:txBody>
          <a:bodyPr>
            <a:normAutofit/>
          </a:bodyPr>
          <a:lstStyle/>
          <a:p>
            <a:r>
              <a:rPr lang="en-US" altLang="zh-CN" sz="4000" dirty="0">
                <a:latin typeface="Times New Roman" panose="02020603050405020304" pitchFamily="18" charset="0"/>
                <a:cs typeface="Times New Roman" panose="02020603050405020304" pitchFamily="18" charset="0"/>
              </a:rPr>
              <a:t>Conclusion</a:t>
            </a:r>
            <a:endParaRPr lang="zh-CN" altLang="en-US" sz="4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8257E939-93EC-4509-8002-1D1167295505}"/>
              </a:ext>
            </a:extLst>
          </p:cNvPr>
          <p:cNvSpPr>
            <a:spLocks noGrp="1"/>
          </p:cNvSpPr>
          <p:nvPr>
            <p:ph type="sldNum" sz="quarter" idx="12"/>
          </p:nvPr>
        </p:nvSpPr>
        <p:spPr/>
        <p:txBody>
          <a:bodyPr>
            <a:normAutofit/>
          </a:bodyPr>
          <a:lstStyle/>
          <a:p>
            <a:fld id="{1FF6B7B6-595F-408B-AA88-41FA1CB51C2E}" type="slidenum">
              <a:rPr lang="zh-CN" altLang="en-US" smtClean="0"/>
              <a:t>29</a:t>
            </a:fld>
            <a:endParaRPr lang="zh-CN" altLang="en-US"/>
          </a:p>
        </p:txBody>
      </p:sp>
      <p:sp>
        <p:nvSpPr>
          <p:cNvPr id="9" name="Content Placeholder 2">
            <a:extLst>
              <a:ext uri="{FF2B5EF4-FFF2-40B4-BE49-F238E27FC236}">
                <a16:creationId xmlns:a16="http://schemas.microsoft.com/office/drawing/2014/main" id="{33ABDE13-2EB8-4F58-9D80-EB1DE6CFD28B}"/>
              </a:ext>
            </a:extLst>
          </p:cNvPr>
          <p:cNvSpPr txBox="1">
            <a:spLocks/>
          </p:cNvSpPr>
          <p:nvPr/>
        </p:nvSpPr>
        <p:spPr>
          <a:xfrm>
            <a:off x="724389" y="1603839"/>
            <a:ext cx="11261377" cy="8352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latin typeface="Times New Roman" panose="02020603050405020304" pitchFamily="18" charset="0"/>
                <a:cs typeface="Times New Roman" panose="02020603050405020304" pitchFamily="18" charset="0"/>
              </a:rPr>
              <a:t>New angle to improve security through </a:t>
            </a:r>
            <a:r>
              <a:rPr lang="en-US" altLang="zh-CN" sz="2400" b="1" dirty="0">
                <a:solidFill>
                  <a:srgbClr val="C00000"/>
                </a:solidFill>
                <a:latin typeface="Times New Roman" panose="02020603050405020304" pitchFamily="18" charset="0"/>
                <a:cs typeface="Times New Roman" panose="02020603050405020304" pitchFamily="18" charset="0"/>
              </a:rPr>
              <a:t>reduce memory exposure and randomization</a:t>
            </a:r>
          </a:p>
        </p:txBody>
      </p:sp>
      <p:sp>
        <p:nvSpPr>
          <p:cNvPr id="14" name="Content Placeholder 2">
            <a:extLst>
              <a:ext uri="{FF2B5EF4-FFF2-40B4-BE49-F238E27FC236}">
                <a16:creationId xmlns:a16="http://schemas.microsoft.com/office/drawing/2014/main" id="{BBC8E6C2-6E1D-4889-B20F-82108CB618B2}"/>
              </a:ext>
            </a:extLst>
          </p:cNvPr>
          <p:cNvSpPr txBox="1">
            <a:spLocks/>
          </p:cNvSpPr>
          <p:nvPr/>
        </p:nvSpPr>
        <p:spPr>
          <a:xfrm>
            <a:off x="724383" y="3450194"/>
            <a:ext cx="11103819" cy="13351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b="1" dirty="0">
                <a:solidFill>
                  <a:srgbClr val="C00000"/>
                </a:solidFill>
                <a:latin typeface="Times New Roman" panose="02020603050405020304" pitchFamily="18" charset="0"/>
                <a:cs typeface="Times New Roman" panose="02020603050405020304" pitchFamily="18" charset="0"/>
              </a:rPr>
              <a:t>Achieved 70% memory exposure reduction </a:t>
            </a:r>
            <a:r>
              <a:rPr lang="en-US" altLang="zh-CN" sz="2400" dirty="0">
                <a:latin typeface="Times New Roman" panose="02020603050405020304" pitchFamily="18" charset="0"/>
                <a:cs typeface="Times New Roman" panose="02020603050405020304" pitchFamily="18" charset="0"/>
              </a:rPr>
              <a:t>and </a:t>
            </a:r>
            <a:r>
              <a:rPr lang="en-US" altLang="zh-CN" sz="2400" b="1" dirty="0">
                <a:solidFill>
                  <a:srgbClr val="C00000"/>
                </a:solidFill>
                <a:latin typeface="Times New Roman" panose="02020603050405020304" pitchFamily="18" charset="0"/>
                <a:cs typeface="Times New Roman" panose="02020603050405020304" pitchFamily="18" charset="0"/>
              </a:rPr>
              <a:t>80us memory exposure window </a:t>
            </a:r>
            <a:r>
              <a:rPr lang="en-US" altLang="zh-CN" sz="2400" dirty="0">
                <a:latin typeface="Times New Roman" panose="02020603050405020304" pitchFamily="18" charset="0"/>
                <a:cs typeface="Times New Roman" panose="02020603050405020304" pitchFamily="18" charset="0"/>
              </a:rPr>
              <a:t>with</a:t>
            </a:r>
            <a:r>
              <a:rPr lang="en-US" altLang="zh-CN" sz="2400" b="1" dirty="0">
                <a:solidFill>
                  <a:srgbClr val="C00000"/>
                </a:solidFill>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about</a:t>
            </a:r>
            <a:r>
              <a:rPr lang="en-US" altLang="zh-CN" sz="2400" b="1" dirty="0">
                <a:solidFill>
                  <a:srgbClr val="C00000"/>
                </a:solidFill>
                <a:latin typeface="Times New Roman" panose="02020603050405020304" pitchFamily="18" charset="0"/>
                <a:cs typeface="Times New Roman" panose="02020603050405020304" pitchFamily="18" charset="0"/>
              </a:rPr>
              <a:t> 10% </a:t>
            </a:r>
            <a:r>
              <a:rPr lang="en-US" altLang="zh-CN" sz="2400" dirty="0">
                <a:latin typeface="Times New Roman" panose="02020603050405020304" pitchFamily="18" charset="0"/>
                <a:cs typeface="Times New Roman" panose="02020603050405020304" pitchFamily="18" charset="0"/>
              </a:rPr>
              <a:t>overhead on</a:t>
            </a:r>
            <a:r>
              <a:rPr lang="en-US" altLang="zh-CN" sz="2400" b="1" dirty="0">
                <a:solidFill>
                  <a:srgbClr val="C00000"/>
                </a:solidFill>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real world applications </a:t>
            </a:r>
          </a:p>
        </p:txBody>
      </p:sp>
      <p:sp>
        <p:nvSpPr>
          <p:cNvPr id="15" name="Content Placeholder 2">
            <a:extLst>
              <a:ext uri="{FF2B5EF4-FFF2-40B4-BE49-F238E27FC236}">
                <a16:creationId xmlns:a16="http://schemas.microsoft.com/office/drawing/2014/main" id="{8325F27A-8A03-42BE-8A8C-1E6AEE6A17E6}"/>
              </a:ext>
            </a:extLst>
          </p:cNvPr>
          <p:cNvSpPr txBox="1">
            <a:spLocks/>
          </p:cNvSpPr>
          <p:nvPr/>
        </p:nvSpPr>
        <p:spPr>
          <a:xfrm>
            <a:off x="724381" y="4601916"/>
            <a:ext cx="11103819" cy="11106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b="1" dirty="0">
                <a:solidFill>
                  <a:srgbClr val="C00000"/>
                </a:solidFill>
                <a:latin typeface="Times New Roman" panose="02020603050405020304" pitchFamily="18" charset="0"/>
                <a:cs typeface="Times New Roman" panose="02020603050405020304" pitchFamily="18" charset="0"/>
              </a:rPr>
              <a:t>Provided An Order-of-magnitude</a:t>
            </a:r>
            <a:r>
              <a:rPr lang="en-US" altLang="zh-CN" sz="2400" dirty="0">
                <a:latin typeface="Times New Roman" panose="02020603050405020304" pitchFamily="18" charset="0"/>
                <a:cs typeface="Times New Roman" panose="02020603050405020304" pitchFamily="18" charset="0"/>
              </a:rPr>
              <a:t> speedup compared to state-of-art runtime randomization</a:t>
            </a:r>
          </a:p>
        </p:txBody>
      </p:sp>
      <p:sp>
        <p:nvSpPr>
          <p:cNvPr id="10" name="Content Placeholder 2">
            <a:extLst>
              <a:ext uri="{FF2B5EF4-FFF2-40B4-BE49-F238E27FC236}">
                <a16:creationId xmlns:a16="http://schemas.microsoft.com/office/drawing/2014/main" id="{83827461-401B-48BE-8F36-40FF808E5B1C}"/>
              </a:ext>
            </a:extLst>
          </p:cNvPr>
          <p:cNvSpPr txBox="1">
            <a:spLocks/>
          </p:cNvSpPr>
          <p:nvPr/>
        </p:nvSpPr>
        <p:spPr>
          <a:xfrm>
            <a:off x="724381" y="4170748"/>
            <a:ext cx="11103819" cy="4963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9795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E8B5-F664-45DE-917D-0C6C7C5471A2}"/>
              </a:ext>
            </a:extLst>
          </p:cNvPr>
          <p:cNvSpPr>
            <a:spLocks noGrp="1"/>
          </p:cNvSpPr>
          <p:nvPr>
            <p:ph type="title"/>
          </p:nvPr>
        </p:nvSpPr>
        <p:spPr>
          <a:xfrm>
            <a:off x="1141413" y="618518"/>
            <a:ext cx="9905998" cy="653360"/>
          </a:xfrm>
        </p:spPr>
        <p:txBody>
          <a:bodyPr>
            <a:normAutofit/>
          </a:bodyPr>
          <a:lstStyle/>
          <a:p>
            <a:r>
              <a:rPr lang="en-US" altLang="zh-CN" sz="3600" dirty="0">
                <a:solidFill>
                  <a:srgbClr val="646B5F"/>
                </a:solidFill>
                <a:latin typeface="Rockwell" panose="02060603020205020403" pitchFamily="18" charset="0"/>
                <a:cs typeface="Times New Roman" panose="02020603050405020304" pitchFamily="18" charset="0"/>
              </a:rPr>
              <a:t>Security is more Important for PM</a:t>
            </a:r>
            <a:endParaRPr lang="zh-CN" altLang="en-US" sz="3600" dirty="0">
              <a:solidFill>
                <a:srgbClr val="646B5F"/>
              </a:solidFill>
              <a:latin typeface="Rockwell" panose="02060603020205020403"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65C9097-CADB-4548-9F95-C95E43B484B9}"/>
              </a:ext>
            </a:extLst>
          </p:cNvPr>
          <p:cNvSpPr>
            <a:spLocks noGrp="1"/>
          </p:cNvSpPr>
          <p:nvPr>
            <p:ph type="sldNum" sz="quarter" idx="12"/>
          </p:nvPr>
        </p:nvSpPr>
        <p:spPr/>
        <p:txBody>
          <a:bodyPr>
            <a:normAutofit/>
          </a:bodyPr>
          <a:lstStyle/>
          <a:p>
            <a:fld id="{1FF6B7B6-595F-408B-AA88-41FA1CB51C2E}" type="slidenum">
              <a:rPr lang="zh-CN" altLang="en-US" smtClean="0"/>
              <a:t>3</a:t>
            </a:fld>
            <a:endParaRPr lang="zh-CN" altLang="en-US"/>
          </a:p>
        </p:txBody>
      </p:sp>
      <p:sp>
        <p:nvSpPr>
          <p:cNvPr id="10" name="Rectangle: Rounded Corners 7">
            <a:extLst>
              <a:ext uri="{FF2B5EF4-FFF2-40B4-BE49-F238E27FC236}">
                <a16:creationId xmlns:a16="http://schemas.microsoft.com/office/drawing/2014/main" id="{A22170A2-4BFC-4FE5-9191-6F168C7E12B4}"/>
              </a:ext>
            </a:extLst>
          </p:cNvPr>
          <p:cNvSpPr/>
          <p:nvPr/>
        </p:nvSpPr>
        <p:spPr>
          <a:xfrm>
            <a:off x="1248941" y="3328260"/>
            <a:ext cx="2955773" cy="878758"/>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b="100000"/>
            </a:path>
            <a:tileRect t="-100000" r="-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DRAM</a:t>
            </a:r>
            <a:endParaRPr lang="zh-CN" altLang="en-US" sz="2800" dirty="0">
              <a:latin typeface="Times New Roman" panose="02020603050405020304" pitchFamily="18" charset="0"/>
              <a:cs typeface="Times New Roman" panose="02020603050405020304" pitchFamily="18" charset="0"/>
            </a:endParaRPr>
          </a:p>
        </p:txBody>
      </p:sp>
      <p:sp>
        <p:nvSpPr>
          <p:cNvPr id="15" name="Rectangle: Rounded Corners 7">
            <a:extLst>
              <a:ext uri="{FF2B5EF4-FFF2-40B4-BE49-F238E27FC236}">
                <a16:creationId xmlns:a16="http://schemas.microsoft.com/office/drawing/2014/main" id="{33214B99-679B-4140-B66E-78929478BFBD}"/>
              </a:ext>
            </a:extLst>
          </p:cNvPr>
          <p:cNvSpPr/>
          <p:nvPr/>
        </p:nvSpPr>
        <p:spPr>
          <a:xfrm>
            <a:off x="4198618" y="3328260"/>
            <a:ext cx="4082982" cy="878758"/>
          </a:xfrm>
          <a:prstGeom prst="roundRect">
            <a:avLst/>
          </a:prstGeom>
          <a:solidFill>
            <a:schemeClr val="accent1">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Persistent Memory</a:t>
            </a:r>
            <a:endParaRPr lang="zh-CN" altLang="en-US" sz="2800" dirty="0">
              <a:latin typeface="Times New Roman" panose="02020603050405020304" pitchFamily="18" charset="0"/>
              <a:cs typeface="Times New Roman" panose="02020603050405020304" pitchFamily="18" charset="0"/>
            </a:endParaRPr>
          </a:p>
        </p:txBody>
      </p:sp>
      <p:sp>
        <p:nvSpPr>
          <p:cNvPr id="6" name="流程图: 接点 5">
            <a:extLst>
              <a:ext uri="{FF2B5EF4-FFF2-40B4-BE49-F238E27FC236}">
                <a16:creationId xmlns:a16="http://schemas.microsoft.com/office/drawing/2014/main" id="{A45B32A0-ECA4-4A12-8205-36951E48ECCA}"/>
              </a:ext>
            </a:extLst>
          </p:cNvPr>
          <p:cNvSpPr/>
          <p:nvPr/>
        </p:nvSpPr>
        <p:spPr>
          <a:xfrm>
            <a:off x="1856232" y="3476660"/>
            <a:ext cx="103632" cy="103632"/>
          </a:xfrm>
          <a:prstGeom prst="flowChartConnector">
            <a:avLst/>
          </a:prstGeom>
          <a:solidFill>
            <a:srgbClr val="EB04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Content Placeholder 2">
            <a:extLst>
              <a:ext uri="{FF2B5EF4-FFF2-40B4-BE49-F238E27FC236}">
                <a16:creationId xmlns:a16="http://schemas.microsoft.com/office/drawing/2014/main" id="{EB1BF739-99BF-4E2B-9BF6-52406B157FC3}"/>
              </a:ext>
            </a:extLst>
          </p:cNvPr>
          <p:cNvSpPr txBox="1">
            <a:spLocks/>
          </p:cNvSpPr>
          <p:nvPr/>
        </p:nvSpPr>
        <p:spPr>
          <a:xfrm>
            <a:off x="1277254" y="2849491"/>
            <a:ext cx="1780032" cy="43815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latin typeface="Sitka Banner" panose="02000505000000020004" pitchFamily="2" charset="0"/>
                <a:cs typeface="Times New Roman" panose="02020603050405020304" pitchFamily="18" charset="0"/>
              </a:rPr>
              <a:t>Dangling Pointer</a:t>
            </a:r>
            <a:endParaRPr lang="zh-CN" altLang="en-US" sz="2000" dirty="0">
              <a:latin typeface="Sitka Banner" panose="02000505000000020004" pitchFamily="2" charset="0"/>
              <a:cs typeface="Times New Roman" panose="02020603050405020304" pitchFamily="18" charset="0"/>
            </a:endParaRPr>
          </a:p>
        </p:txBody>
      </p:sp>
      <p:sp>
        <p:nvSpPr>
          <p:cNvPr id="22" name="矩形 21">
            <a:extLst>
              <a:ext uri="{FF2B5EF4-FFF2-40B4-BE49-F238E27FC236}">
                <a16:creationId xmlns:a16="http://schemas.microsoft.com/office/drawing/2014/main" id="{950A4E37-6AB1-45D3-843A-2AD6EE3C27A6}"/>
              </a:ext>
            </a:extLst>
          </p:cNvPr>
          <p:cNvSpPr/>
          <p:nvPr/>
        </p:nvSpPr>
        <p:spPr>
          <a:xfrm>
            <a:off x="4198618" y="3476660"/>
            <a:ext cx="650746" cy="235648"/>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cxnSp>
        <p:nvCxnSpPr>
          <p:cNvPr id="16" name="直接箭头连接符 15">
            <a:extLst>
              <a:ext uri="{FF2B5EF4-FFF2-40B4-BE49-F238E27FC236}">
                <a16:creationId xmlns:a16="http://schemas.microsoft.com/office/drawing/2014/main" id="{16A79EB8-C25E-4F13-B88E-34DA64D85E3C}"/>
              </a:ext>
            </a:extLst>
          </p:cNvPr>
          <p:cNvCxnSpPr>
            <a:cxnSpLocks/>
          </p:cNvCxnSpPr>
          <p:nvPr/>
        </p:nvCxnSpPr>
        <p:spPr>
          <a:xfrm>
            <a:off x="1959864" y="3520440"/>
            <a:ext cx="1600200" cy="803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9" name="矩形 28">
            <a:extLst>
              <a:ext uri="{FF2B5EF4-FFF2-40B4-BE49-F238E27FC236}">
                <a16:creationId xmlns:a16="http://schemas.microsoft.com/office/drawing/2014/main" id="{0DF7FC9F-561D-4E2B-88FF-A4A8A81D17B1}"/>
              </a:ext>
            </a:extLst>
          </p:cNvPr>
          <p:cNvSpPr/>
          <p:nvPr/>
        </p:nvSpPr>
        <p:spPr>
          <a:xfrm>
            <a:off x="3547872" y="3474660"/>
            <a:ext cx="650746" cy="235648"/>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30" name="Content Placeholder 2">
            <a:extLst>
              <a:ext uri="{FF2B5EF4-FFF2-40B4-BE49-F238E27FC236}">
                <a16:creationId xmlns:a16="http://schemas.microsoft.com/office/drawing/2014/main" id="{0FB10080-E2DE-400D-BAE5-9EAF9DF23BD7}"/>
              </a:ext>
            </a:extLst>
          </p:cNvPr>
          <p:cNvSpPr txBox="1">
            <a:spLocks/>
          </p:cNvSpPr>
          <p:nvPr/>
        </p:nvSpPr>
        <p:spPr>
          <a:xfrm>
            <a:off x="1316736" y="1950420"/>
            <a:ext cx="1780032" cy="4381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latin typeface="Sitka Banner" panose="02000505000000020004" pitchFamily="2" charset="0"/>
                <a:cs typeface="Times New Roman" panose="02020603050405020304" pitchFamily="18" charset="0"/>
              </a:rPr>
              <a:t>No System</a:t>
            </a:r>
            <a:r>
              <a:rPr lang="en-US" altLang="zh-CN" sz="2000" dirty="0">
                <a:latin typeface="Times New Roman" panose="02020603050405020304" pitchFamily="18" charset="0"/>
                <a:cs typeface="Times New Roman" panose="02020603050405020304" pitchFamily="18" charset="0"/>
              </a:rPr>
              <a:t> calls</a:t>
            </a:r>
            <a:endParaRPr lang="zh-CN" altLang="en-US" sz="2000" dirty="0">
              <a:latin typeface="Times New Roman" panose="02020603050405020304" pitchFamily="18" charset="0"/>
              <a:cs typeface="Times New Roman" panose="02020603050405020304" pitchFamily="18" charset="0"/>
            </a:endParaRPr>
          </a:p>
        </p:txBody>
      </p:sp>
      <p:pic>
        <p:nvPicPr>
          <p:cNvPr id="1026" name="Picture 2" descr="Image result for linux">
            <a:extLst>
              <a:ext uri="{FF2B5EF4-FFF2-40B4-BE49-F238E27FC236}">
                <a16:creationId xmlns:a16="http://schemas.microsoft.com/office/drawing/2014/main" id="{A28D2BF8-12D4-4443-AF1A-1D1A423BDE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8637" y="1378112"/>
            <a:ext cx="1231206" cy="145084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descr="Image result for attacker">
            <a:extLst>
              <a:ext uri="{FF2B5EF4-FFF2-40B4-BE49-F238E27FC236}">
                <a16:creationId xmlns:a16="http://schemas.microsoft.com/office/drawing/2014/main" id="{1E03B775-71CB-4093-89B0-5F53E7EC1F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6477" y="4584585"/>
            <a:ext cx="866825" cy="866825"/>
          </a:xfrm>
          <a:prstGeom prst="rect">
            <a:avLst/>
          </a:prstGeom>
          <a:noFill/>
          <a:extLst>
            <a:ext uri="{909E8E84-426E-40DD-AFC4-6F175D3DCCD1}">
              <a14:hiddenFill xmlns:a14="http://schemas.microsoft.com/office/drawing/2010/main">
                <a:solidFill>
                  <a:srgbClr val="FFFFFF"/>
                </a:solidFill>
              </a14:hiddenFill>
            </a:ext>
          </a:extLst>
        </p:spPr>
      </p:pic>
      <p:sp>
        <p:nvSpPr>
          <p:cNvPr id="35" name="Content Placeholder 2">
            <a:extLst>
              <a:ext uri="{FF2B5EF4-FFF2-40B4-BE49-F238E27FC236}">
                <a16:creationId xmlns:a16="http://schemas.microsoft.com/office/drawing/2014/main" id="{E27F11CA-2F15-4027-B5C1-995D576C1367}"/>
              </a:ext>
            </a:extLst>
          </p:cNvPr>
          <p:cNvSpPr txBox="1">
            <a:spLocks/>
          </p:cNvSpPr>
          <p:nvPr/>
        </p:nvSpPr>
        <p:spPr>
          <a:xfrm>
            <a:off x="3459622" y="2841898"/>
            <a:ext cx="1389742" cy="4381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latin typeface="Sitka Banner" panose="02000505000000020004" pitchFamily="2" charset="0"/>
                <a:cs typeface="Times New Roman" panose="02020603050405020304" pitchFamily="18" charset="0"/>
              </a:rPr>
              <a:t>Victim Data</a:t>
            </a:r>
            <a:endParaRPr lang="zh-CN" altLang="en-US" sz="2000" dirty="0">
              <a:latin typeface="Sitka Banner" panose="02000505000000020004" pitchFamily="2" charset="0"/>
              <a:cs typeface="Times New Roman" panose="02020603050405020304" pitchFamily="18" charset="0"/>
            </a:endParaRPr>
          </a:p>
        </p:txBody>
      </p:sp>
      <p:pic>
        <p:nvPicPr>
          <p:cNvPr id="31" name="图片 30" descr="卡通人物&#10;&#10;描述已自动生成">
            <a:extLst>
              <a:ext uri="{FF2B5EF4-FFF2-40B4-BE49-F238E27FC236}">
                <a16:creationId xmlns:a16="http://schemas.microsoft.com/office/drawing/2014/main" id="{8A43FD3C-5286-4264-8FD8-5D677A1CC8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92880" y="4600259"/>
            <a:ext cx="1170432" cy="946604"/>
          </a:xfrm>
          <a:prstGeom prst="rect">
            <a:avLst/>
          </a:prstGeom>
        </p:spPr>
      </p:pic>
      <p:cxnSp>
        <p:nvCxnSpPr>
          <p:cNvPr id="39" name="直接箭头连接符 38">
            <a:extLst>
              <a:ext uri="{FF2B5EF4-FFF2-40B4-BE49-F238E27FC236}">
                <a16:creationId xmlns:a16="http://schemas.microsoft.com/office/drawing/2014/main" id="{A0B7D8AA-FF3B-4544-9AE6-9A67467276EB}"/>
              </a:ext>
            </a:extLst>
          </p:cNvPr>
          <p:cNvCxnSpPr>
            <a:cxnSpLocks/>
            <a:endCxn id="22" idx="2"/>
          </p:cNvCxnSpPr>
          <p:nvPr/>
        </p:nvCxnSpPr>
        <p:spPr>
          <a:xfrm flipV="1">
            <a:off x="4523991" y="3712308"/>
            <a:ext cx="0" cy="99401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2" name="Content Placeholder 2">
            <a:extLst>
              <a:ext uri="{FF2B5EF4-FFF2-40B4-BE49-F238E27FC236}">
                <a16:creationId xmlns:a16="http://schemas.microsoft.com/office/drawing/2014/main" id="{5826D76C-B66B-4A7F-AD12-1CA7B723C5BB}"/>
              </a:ext>
            </a:extLst>
          </p:cNvPr>
          <p:cNvSpPr txBox="1">
            <a:spLocks/>
          </p:cNvSpPr>
          <p:nvPr/>
        </p:nvSpPr>
        <p:spPr>
          <a:xfrm>
            <a:off x="1496426" y="5546366"/>
            <a:ext cx="1045919" cy="4381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latin typeface="Sitka Banner" panose="02000505000000020004" pitchFamily="2" charset="0"/>
                <a:cs typeface="Times New Roman" panose="02020603050405020304" pitchFamily="18" charset="0"/>
              </a:rPr>
              <a:t>Attacker</a:t>
            </a:r>
            <a:endParaRPr lang="zh-CN" altLang="en-US" sz="2000" dirty="0">
              <a:latin typeface="Sitka Banner" panose="02000505000000020004" pitchFamily="2" charset="0"/>
              <a:cs typeface="Times New Roman" panose="02020603050405020304" pitchFamily="18" charset="0"/>
            </a:endParaRPr>
          </a:p>
        </p:txBody>
      </p:sp>
      <p:sp>
        <p:nvSpPr>
          <p:cNvPr id="43" name="Content Placeholder 2">
            <a:extLst>
              <a:ext uri="{FF2B5EF4-FFF2-40B4-BE49-F238E27FC236}">
                <a16:creationId xmlns:a16="http://schemas.microsoft.com/office/drawing/2014/main" id="{1A9C0EB8-3CDC-4582-986C-D2A058CC2B8F}"/>
              </a:ext>
            </a:extLst>
          </p:cNvPr>
          <p:cNvSpPr txBox="1">
            <a:spLocks/>
          </p:cNvSpPr>
          <p:nvPr/>
        </p:nvSpPr>
        <p:spPr>
          <a:xfrm>
            <a:off x="4188018" y="5546365"/>
            <a:ext cx="926526" cy="4381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latin typeface="Sitka Banner" panose="02000505000000020004" pitchFamily="2" charset="0"/>
                <a:cs typeface="Times New Roman" panose="02020603050405020304" pitchFamily="18" charset="0"/>
              </a:rPr>
              <a:t>Users</a:t>
            </a:r>
            <a:endParaRPr lang="zh-CN" altLang="en-US" sz="2000" dirty="0">
              <a:latin typeface="Sitka Banner" panose="02000505000000020004" pitchFamily="2" charset="0"/>
              <a:cs typeface="Times New Roman" panose="02020603050405020304" pitchFamily="18" charset="0"/>
            </a:endParaRPr>
          </a:p>
        </p:txBody>
      </p:sp>
    </p:spTree>
    <p:extLst>
      <p:ext uri="{BB962C8B-B14F-4D97-AF65-F5344CB8AC3E}">
        <p14:creationId xmlns:p14="http://schemas.microsoft.com/office/powerpoint/2010/main" val="16349837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par>
                          <p:cTn id="9" fill="hold">
                            <p:stCondLst>
                              <p:cond delay="0"/>
                            </p:stCondLst>
                            <p:childTnLst>
                              <p:par>
                                <p:cTn id="10" presetID="26" presetClass="emph" presetSubtype="0" repeatCount="2000" fill="hold" nodeType="afterEffect">
                                  <p:stCondLst>
                                    <p:cond delay="0"/>
                                  </p:stCondLst>
                                  <p:childTnLst>
                                    <p:animEffect transition="out" filter="fade">
                                      <p:cBhvr>
                                        <p:cTn id="11" dur="500" tmFilter="0, 0; .2, .5; .8, .5; 1, 0"/>
                                        <p:tgtEl>
                                          <p:spTgt spid="1026"/>
                                        </p:tgtEl>
                                      </p:cBhvr>
                                    </p:animEffect>
                                    <p:animScale>
                                      <p:cBhvr>
                                        <p:cTn id="12" dur="250" autoRev="1" fill="hold"/>
                                        <p:tgtEl>
                                          <p:spTgt spid="1026"/>
                                        </p:tgtEl>
                                      </p:cBhvr>
                                      <p:by x="105000" y="105000"/>
                                    </p:animScale>
                                  </p:childTnLst>
                                </p:cTn>
                              </p:par>
                              <p:par>
                                <p:cTn id="13" presetID="26" presetClass="emph" presetSubtype="0" repeatCount="2000" fill="hold" grpId="1" nodeType="withEffect">
                                  <p:stCondLst>
                                    <p:cond delay="0"/>
                                  </p:stCondLst>
                                  <p:childTnLst>
                                    <p:animEffect transition="out" filter="fade">
                                      <p:cBhvr>
                                        <p:cTn id="14" dur="500" tmFilter="0, 0; .2, .5; .8, .5; 1, 0"/>
                                        <p:tgtEl>
                                          <p:spTgt spid="30"/>
                                        </p:tgtEl>
                                      </p:cBhvr>
                                    </p:animEffect>
                                    <p:animScale>
                                      <p:cBhvr>
                                        <p:cTn id="15" dur="250" autoRev="1" fill="hold"/>
                                        <p:tgtEl>
                                          <p:spTgt spid="30"/>
                                        </p:tgtEl>
                                      </p:cBhvr>
                                      <p:by x="105000" y="105000"/>
                                    </p:animScale>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2"/>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1"/>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29"/>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5"/>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0"/>
                                  </p:stCondLst>
                                  <p:childTnLst>
                                    <p:animClr clrSpc="rgb" dir="cw">
                                      <p:cBhvr>
                                        <p:cTn id="43" dur="600" fill="hold"/>
                                        <p:tgtEl>
                                          <p:spTgt spid="29"/>
                                        </p:tgtEl>
                                        <p:attrNameLst>
                                          <p:attrName>fillcolor</p:attrName>
                                        </p:attrNameLst>
                                      </p:cBhvr>
                                      <p:to>
                                        <a:srgbClr val="FF0000"/>
                                      </p:to>
                                    </p:animClr>
                                    <p:set>
                                      <p:cBhvr>
                                        <p:cTn id="44" dur="600" fill="hold"/>
                                        <p:tgtEl>
                                          <p:spTgt spid="29"/>
                                        </p:tgtEl>
                                        <p:attrNameLst>
                                          <p:attrName>fill.type</p:attrName>
                                        </p:attrNameLst>
                                      </p:cBhvr>
                                      <p:to>
                                        <p:strVal val="solid"/>
                                      </p:to>
                                    </p:set>
                                    <p:set>
                                      <p:cBhvr>
                                        <p:cTn id="45" dur="600" fill="hold"/>
                                        <p:tgtEl>
                                          <p:spTgt spid="29"/>
                                        </p:tgtEl>
                                        <p:attrNameLst>
                                          <p:attrName>fill.on</p:attrName>
                                        </p:attrNameLst>
                                      </p:cBhvr>
                                      <p:to>
                                        <p:strVal val="true"/>
                                      </p:to>
                                    </p:set>
                                  </p:childTnLst>
                                </p:cTn>
                              </p:par>
                              <p:par>
                                <p:cTn id="46" presetID="1" presetClass="emph" presetSubtype="2" fill="hold" nodeType="withEffect">
                                  <p:stCondLst>
                                    <p:cond delay="0"/>
                                  </p:stCondLst>
                                  <p:childTnLst>
                                    <p:animClr clrSpc="rgb" dir="cw">
                                      <p:cBhvr>
                                        <p:cTn id="47" dur="600" fill="hold"/>
                                        <p:tgtEl>
                                          <p:spTgt spid="22"/>
                                        </p:tgtEl>
                                        <p:attrNameLst>
                                          <p:attrName>fillcolor</p:attrName>
                                        </p:attrNameLst>
                                      </p:cBhvr>
                                      <p:to>
                                        <a:srgbClr val="FF0000"/>
                                      </p:to>
                                    </p:animClr>
                                    <p:set>
                                      <p:cBhvr>
                                        <p:cTn id="48" dur="600" fill="hold"/>
                                        <p:tgtEl>
                                          <p:spTgt spid="22"/>
                                        </p:tgtEl>
                                        <p:attrNameLst>
                                          <p:attrName>fill.type</p:attrName>
                                        </p:attrNameLst>
                                      </p:cBhvr>
                                      <p:to>
                                        <p:strVal val="solid"/>
                                      </p:to>
                                    </p:set>
                                    <p:set>
                                      <p:cBhvr>
                                        <p:cTn id="49" dur="600" fill="hold"/>
                                        <p:tgtEl>
                                          <p:spTgt spid="22"/>
                                        </p:tgtEl>
                                        <p:attrNameLst>
                                          <p:attrName>fill.on</p:attrName>
                                        </p:attrNameLst>
                                      </p:cBhvr>
                                      <p:to>
                                        <p:strVal val="true"/>
                                      </p:to>
                                    </p:se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6"/>
                                        </p:tgtEl>
                                      </p:cBhvr>
                                    </p:animEffect>
                                    <p:set>
                                      <p:cBhvr>
                                        <p:cTn id="54" dur="1" fill="hold">
                                          <p:stCondLst>
                                            <p:cond delay="499"/>
                                          </p:stCondLst>
                                        </p:cTn>
                                        <p:tgtEl>
                                          <p:spTgt spid="6"/>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500"/>
                                        <p:tgtEl>
                                          <p:spTgt spid="16"/>
                                        </p:tgtEl>
                                      </p:cBhvr>
                                    </p:animEffect>
                                    <p:set>
                                      <p:cBhvr>
                                        <p:cTn id="57" dur="1" fill="hold">
                                          <p:stCondLst>
                                            <p:cond delay="499"/>
                                          </p:stCondLst>
                                        </p:cTn>
                                        <p:tgtEl>
                                          <p:spTgt spid="16"/>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29"/>
                                        </p:tgtEl>
                                      </p:cBhvr>
                                    </p:animEffect>
                                    <p:set>
                                      <p:cBhvr>
                                        <p:cTn id="60" dur="1" fill="hold">
                                          <p:stCondLst>
                                            <p:cond delay="499"/>
                                          </p:stCondLst>
                                        </p:cTn>
                                        <p:tgtEl>
                                          <p:spTgt spid="29"/>
                                        </p:tgtEl>
                                        <p:attrNameLst>
                                          <p:attrName>style.visibility</p:attrName>
                                        </p:attrNameLst>
                                      </p:cBhvr>
                                      <p:to>
                                        <p:strVal val="hidden"/>
                                      </p:to>
                                    </p:set>
                                  </p:childTnLst>
                                </p:cTn>
                              </p:par>
                              <p:par>
                                <p:cTn id="61" presetID="10" presetClass="exit" presetSubtype="0" fill="hold" nodeType="withEffect">
                                  <p:stCondLst>
                                    <p:cond delay="0"/>
                                  </p:stCondLst>
                                  <p:childTnLst>
                                    <p:animEffect transition="out" filter="fade">
                                      <p:cBhvr>
                                        <p:cTn id="62" dur="500"/>
                                        <p:tgtEl>
                                          <p:spTgt spid="32"/>
                                        </p:tgtEl>
                                      </p:cBhvr>
                                    </p:animEffect>
                                    <p:set>
                                      <p:cBhvr>
                                        <p:cTn id="63" dur="1" fill="hold">
                                          <p:stCondLst>
                                            <p:cond delay="499"/>
                                          </p:stCondLst>
                                        </p:cTn>
                                        <p:tgtEl>
                                          <p:spTgt spid="32"/>
                                        </p:tgtEl>
                                        <p:attrNameLst>
                                          <p:attrName>style.visibility</p:attrName>
                                        </p:attrNameLst>
                                      </p:cBhvr>
                                      <p:to>
                                        <p:strVal val="hidden"/>
                                      </p:to>
                                    </p:set>
                                  </p:childTnLst>
                                </p:cTn>
                              </p:par>
                              <p:par>
                                <p:cTn id="64" presetID="10" presetClass="exit" presetSubtype="0" fill="hold" grpId="1" nodeType="withEffect">
                                  <p:stCondLst>
                                    <p:cond delay="0"/>
                                  </p:stCondLst>
                                  <p:childTnLst>
                                    <p:animEffect transition="out" filter="fade">
                                      <p:cBhvr>
                                        <p:cTn id="65" dur="500"/>
                                        <p:tgtEl>
                                          <p:spTgt spid="42"/>
                                        </p:tgtEl>
                                      </p:cBhvr>
                                    </p:animEffect>
                                    <p:set>
                                      <p:cBhvr>
                                        <p:cTn id="66" dur="1" fill="hold">
                                          <p:stCondLst>
                                            <p:cond delay="499"/>
                                          </p:stCondLst>
                                        </p:cTn>
                                        <p:tgtEl>
                                          <p:spTgt spid="42"/>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26" presetClass="emph" presetSubtype="0" repeatCount="2000" fill="hold" nodeType="clickEffect">
                                  <p:stCondLst>
                                    <p:cond delay="0"/>
                                  </p:stCondLst>
                                  <p:childTnLst>
                                    <p:animEffect transition="out" filter="fade">
                                      <p:cBhvr>
                                        <p:cTn id="70" dur="500" tmFilter="0, 0; .2, .5; .8, .5; 1, 0"/>
                                        <p:tgtEl>
                                          <p:spTgt spid="15">
                                            <p:txEl>
                                              <p:pRg st="0" end="0"/>
                                            </p:txEl>
                                          </p:spTgt>
                                        </p:tgtEl>
                                      </p:cBhvr>
                                    </p:animEffect>
                                    <p:animScale>
                                      <p:cBhvr>
                                        <p:cTn id="71" dur="250" autoRev="1" fill="hold"/>
                                        <p:tgtEl>
                                          <p:spTgt spid="15">
                                            <p:txEl>
                                              <p:pRg st="0" end="0"/>
                                            </p:txEl>
                                          </p:spTgt>
                                        </p:tgtEl>
                                      </p:cBhvr>
                                      <p:by x="105000" y="105000"/>
                                    </p:animScale>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31"/>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43"/>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21" grpId="0"/>
      <p:bldP spid="22" grpId="0" animBg="1"/>
      <p:bldP spid="29" grpId="0" animBg="1"/>
      <p:bldP spid="29" grpId="1" animBg="1"/>
      <p:bldP spid="30" grpId="0"/>
      <p:bldP spid="30" grpId="1"/>
      <p:bldP spid="35" grpId="0"/>
      <p:bldP spid="42" grpId="0"/>
      <p:bldP spid="42" grpId="1"/>
      <p:bldP spid="4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E8B5-F664-45DE-917D-0C6C7C5471A2}"/>
              </a:ext>
            </a:extLst>
          </p:cNvPr>
          <p:cNvSpPr>
            <a:spLocks noGrp="1"/>
          </p:cNvSpPr>
          <p:nvPr>
            <p:ph type="title"/>
          </p:nvPr>
        </p:nvSpPr>
        <p:spPr>
          <a:xfrm>
            <a:off x="554736" y="550257"/>
            <a:ext cx="11082528" cy="733813"/>
          </a:xfrm>
        </p:spPr>
        <p:txBody>
          <a:bodyPr>
            <a:normAutofit fontScale="90000"/>
          </a:bodyPr>
          <a:lstStyle/>
          <a:p>
            <a:r>
              <a:rPr lang="en-US" altLang="zh-CN" sz="4000" dirty="0">
                <a:solidFill>
                  <a:srgbClr val="646B5F"/>
                </a:solidFill>
                <a:latin typeface="Rockwell" panose="02060603020205020403" pitchFamily="18" charset="0"/>
                <a:cs typeface="Times New Roman" panose="02020603050405020304" pitchFamily="18" charset="0"/>
              </a:rPr>
              <a:t>Idea: Memory Exposure Reduction &amp; Randomization</a:t>
            </a:r>
            <a:endParaRPr lang="zh-CN" altLang="en-US" sz="4000" dirty="0">
              <a:solidFill>
                <a:srgbClr val="646B5F"/>
              </a:solidFill>
              <a:latin typeface="Rockwell" panose="02060603020205020403"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65C9097-CADB-4548-9F95-C95E43B484B9}"/>
              </a:ext>
            </a:extLst>
          </p:cNvPr>
          <p:cNvSpPr>
            <a:spLocks noGrp="1"/>
          </p:cNvSpPr>
          <p:nvPr>
            <p:ph type="sldNum" sz="quarter" idx="12"/>
          </p:nvPr>
        </p:nvSpPr>
        <p:spPr/>
        <p:txBody>
          <a:bodyPr>
            <a:normAutofit/>
          </a:bodyPr>
          <a:lstStyle/>
          <a:p>
            <a:fld id="{1FF6B7B6-595F-408B-AA88-41FA1CB51C2E}" type="slidenum">
              <a:rPr lang="zh-CN" altLang="en-US" smtClean="0"/>
              <a:t>4</a:t>
            </a:fld>
            <a:endParaRPr lang="zh-CN" altLang="en-US"/>
          </a:p>
        </p:txBody>
      </p:sp>
      <p:sp>
        <p:nvSpPr>
          <p:cNvPr id="23" name="Content Placeholder 2">
            <a:extLst>
              <a:ext uri="{FF2B5EF4-FFF2-40B4-BE49-F238E27FC236}">
                <a16:creationId xmlns:a16="http://schemas.microsoft.com/office/drawing/2014/main" id="{B2BB13F8-35F6-4551-BD4B-F7AE767FA2B4}"/>
              </a:ext>
            </a:extLst>
          </p:cNvPr>
          <p:cNvSpPr txBox="1">
            <a:spLocks/>
          </p:cNvSpPr>
          <p:nvPr/>
        </p:nvSpPr>
        <p:spPr>
          <a:xfrm>
            <a:off x="10891700" y="2533801"/>
            <a:ext cx="1389742" cy="4381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1">
                    <a:lumMod val="75000"/>
                  </a:schemeClr>
                </a:solidFill>
                <a:latin typeface="Sitka Banner" panose="02000505000000020004" pitchFamily="2" charset="0"/>
                <a:cs typeface="Times New Roman" panose="02020603050405020304" pitchFamily="18" charset="0"/>
              </a:rPr>
              <a:t>Time</a:t>
            </a:r>
            <a:endParaRPr lang="zh-CN" altLang="en-US" sz="2000" dirty="0">
              <a:solidFill>
                <a:schemeClr val="accent1">
                  <a:lumMod val="75000"/>
                </a:schemeClr>
              </a:solidFill>
              <a:latin typeface="Sitka Banner" panose="02000505000000020004" pitchFamily="2" charset="0"/>
              <a:cs typeface="Times New Roman" panose="02020603050405020304" pitchFamily="18" charset="0"/>
            </a:endParaRPr>
          </a:p>
        </p:txBody>
      </p:sp>
      <p:cxnSp>
        <p:nvCxnSpPr>
          <p:cNvPr id="25" name="直接箭头连接符 24">
            <a:extLst>
              <a:ext uri="{FF2B5EF4-FFF2-40B4-BE49-F238E27FC236}">
                <a16:creationId xmlns:a16="http://schemas.microsoft.com/office/drawing/2014/main" id="{91DC46E0-6E30-441F-8DD8-4230EDF34A69}"/>
              </a:ext>
            </a:extLst>
          </p:cNvPr>
          <p:cNvCxnSpPr>
            <a:cxnSpLocks/>
          </p:cNvCxnSpPr>
          <p:nvPr/>
        </p:nvCxnSpPr>
        <p:spPr>
          <a:xfrm>
            <a:off x="1962150" y="2710713"/>
            <a:ext cx="8824322"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0EAA8724-C292-437E-8940-6A263A962F9B}"/>
              </a:ext>
            </a:extLst>
          </p:cNvPr>
          <p:cNvSpPr txBox="1">
            <a:spLocks/>
          </p:cNvSpPr>
          <p:nvPr/>
        </p:nvSpPr>
        <p:spPr>
          <a:xfrm>
            <a:off x="343154" y="2469858"/>
            <a:ext cx="1389742" cy="5660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1">
                    <a:lumMod val="75000"/>
                  </a:schemeClr>
                </a:solidFill>
                <a:latin typeface="Sitka Banner" panose="02000505000000020004" pitchFamily="2" charset="0"/>
                <a:cs typeface="Times New Roman" panose="02020603050405020304" pitchFamily="18" charset="0"/>
              </a:rPr>
              <a:t>Program:</a:t>
            </a:r>
            <a:endParaRPr lang="zh-CN" altLang="en-US" sz="2000" dirty="0">
              <a:solidFill>
                <a:schemeClr val="accent1">
                  <a:lumMod val="75000"/>
                </a:schemeClr>
              </a:solidFill>
              <a:latin typeface="Sitka Banner" panose="02000505000000020004" pitchFamily="2" charset="0"/>
              <a:cs typeface="Times New Roman" panose="02020603050405020304" pitchFamily="18" charset="0"/>
            </a:endParaRPr>
          </a:p>
        </p:txBody>
      </p:sp>
      <p:cxnSp>
        <p:nvCxnSpPr>
          <p:cNvPr id="17" name="直接箭头连接符 16">
            <a:extLst>
              <a:ext uri="{FF2B5EF4-FFF2-40B4-BE49-F238E27FC236}">
                <a16:creationId xmlns:a16="http://schemas.microsoft.com/office/drawing/2014/main" id="{7423D8EF-6936-4AFB-92A6-DAE22B9D319D}"/>
              </a:ext>
            </a:extLst>
          </p:cNvPr>
          <p:cNvCxnSpPr>
            <a:cxnSpLocks/>
          </p:cNvCxnSpPr>
          <p:nvPr/>
        </p:nvCxnSpPr>
        <p:spPr>
          <a:xfrm>
            <a:off x="2692400" y="2216748"/>
            <a:ext cx="0" cy="48895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3" name="Content Placeholder 2">
            <a:extLst>
              <a:ext uri="{FF2B5EF4-FFF2-40B4-BE49-F238E27FC236}">
                <a16:creationId xmlns:a16="http://schemas.microsoft.com/office/drawing/2014/main" id="{3047A43A-2FF9-4E7E-B2C1-0C8C43FA3595}"/>
              </a:ext>
            </a:extLst>
          </p:cNvPr>
          <p:cNvSpPr txBox="1">
            <a:spLocks/>
          </p:cNvSpPr>
          <p:nvPr/>
        </p:nvSpPr>
        <p:spPr>
          <a:xfrm>
            <a:off x="2727780" y="2257160"/>
            <a:ext cx="1389742" cy="35787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err="1">
                <a:solidFill>
                  <a:schemeClr val="accent1">
                    <a:lumMod val="75000"/>
                  </a:schemeClr>
                </a:solidFill>
                <a:latin typeface="Sitka Banner" panose="02000505000000020004" pitchFamily="2" charset="0"/>
                <a:cs typeface="Times New Roman" panose="02020603050405020304" pitchFamily="18" charset="0"/>
              </a:rPr>
              <a:t>mmap</a:t>
            </a:r>
            <a:r>
              <a:rPr lang="en-US" altLang="zh-CN" sz="2000" dirty="0">
                <a:solidFill>
                  <a:schemeClr val="accent1">
                    <a:lumMod val="75000"/>
                  </a:schemeClr>
                </a:solidFill>
                <a:latin typeface="Sitka Banner" panose="02000505000000020004" pitchFamily="2" charset="0"/>
                <a:cs typeface="Times New Roman" panose="02020603050405020304" pitchFamily="18" charset="0"/>
              </a:rPr>
              <a:t> (PM)</a:t>
            </a:r>
            <a:endParaRPr lang="zh-CN" altLang="en-US" sz="2000" dirty="0">
              <a:solidFill>
                <a:schemeClr val="accent1">
                  <a:lumMod val="75000"/>
                </a:schemeClr>
              </a:solidFill>
              <a:latin typeface="Sitka Banner" panose="02000505000000020004" pitchFamily="2" charset="0"/>
              <a:cs typeface="Times New Roman" panose="02020603050405020304" pitchFamily="18" charset="0"/>
            </a:endParaRPr>
          </a:p>
        </p:txBody>
      </p:sp>
      <p:cxnSp>
        <p:nvCxnSpPr>
          <p:cNvPr id="34" name="直接箭头连接符 33">
            <a:extLst>
              <a:ext uri="{FF2B5EF4-FFF2-40B4-BE49-F238E27FC236}">
                <a16:creationId xmlns:a16="http://schemas.microsoft.com/office/drawing/2014/main" id="{4CE8F59E-C21F-4035-BA1F-A26D35A26CBC}"/>
              </a:ext>
            </a:extLst>
          </p:cNvPr>
          <p:cNvCxnSpPr/>
          <p:nvPr/>
        </p:nvCxnSpPr>
        <p:spPr>
          <a:xfrm>
            <a:off x="4292600" y="2216748"/>
            <a:ext cx="0" cy="48895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4084CA04-239D-401A-8647-1ABBD12BD990}"/>
              </a:ext>
            </a:extLst>
          </p:cNvPr>
          <p:cNvCxnSpPr/>
          <p:nvPr/>
        </p:nvCxnSpPr>
        <p:spPr>
          <a:xfrm>
            <a:off x="5740400" y="2207223"/>
            <a:ext cx="0" cy="48895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C60FC6BC-2865-46BD-8013-6F09F62490F8}"/>
              </a:ext>
            </a:extLst>
          </p:cNvPr>
          <p:cNvSpPr txBox="1">
            <a:spLocks/>
          </p:cNvSpPr>
          <p:nvPr/>
        </p:nvSpPr>
        <p:spPr>
          <a:xfrm>
            <a:off x="4381500" y="2257160"/>
            <a:ext cx="1300841" cy="357879"/>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1">
                    <a:lumMod val="75000"/>
                  </a:schemeClr>
                </a:solidFill>
                <a:latin typeface="Sitka Banner" panose="02000505000000020004" pitchFamily="2" charset="0"/>
                <a:cs typeface="Times New Roman" panose="02020603050405020304" pitchFamily="18" charset="0"/>
              </a:rPr>
              <a:t>access PM</a:t>
            </a:r>
            <a:endParaRPr lang="zh-CN" altLang="en-US" sz="2000" dirty="0">
              <a:solidFill>
                <a:schemeClr val="accent1">
                  <a:lumMod val="75000"/>
                </a:schemeClr>
              </a:solidFill>
              <a:latin typeface="Sitka Banner" panose="02000505000000020004" pitchFamily="2" charset="0"/>
              <a:cs typeface="Times New Roman" panose="02020603050405020304" pitchFamily="18" charset="0"/>
            </a:endParaRPr>
          </a:p>
        </p:txBody>
      </p:sp>
      <p:sp>
        <p:nvSpPr>
          <p:cNvPr id="38" name="Content Placeholder 2">
            <a:extLst>
              <a:ext uri="{FF2B5EF4-FFF2-40B4-BE49-F238E27FC236}">
                <a16:creationId xmlns:a16="http://schemas.microsoft.com/office/drawing/2014/main" id="{C8F4B1DA-40F5-42C0-9B04-A245C0D461D4}"/>
              </a:ext>
            </a:extLst>
          </p:cNvPr>
          <p:cNvSpPr txBox="1">
            <a:spLocks/>
          </p:cNvSpPr>
          <p:nvPr/>
        </p:nvSpPr>
        <p:spPr>
          <a:xfrm>
            <a:off x="5892800" y="2257160"/>
            <a:ext cx="1389742" cy="35787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1">
                    <a:lumMod val="75000"/>
                  </a:schemeClr>
                </a:solidFill>
                <a:latin typeface="Sitka Banner" panose="02000505000000020004" pitchFamily="2" charset="0"/>
                <a:cs typeface="Times New Roman" panose="02020603050405020304" pitchFamily="18" charset="0"/>
              </a:rPr>
              <a:t>access PM</a:t>
            </a:r>
            <a:endParaRPr lang="zh-CN" altLang="en-US" sz="2000" dirty="0">
              <a:solidFill>
                <a:schemeClr val="accent1">
                  <a:lumMod val="75000"/>
                </a:schemeClr>
              </a:solidFill>
              <a:latin typeface="Sitka Banner" panose="02000505000000020004" pitchFamily="2" charset="0"/>
              <a:cs typeface="Times New Roman" panose="02020603050405020304" pitchFamily="18" charset="0"/>
            </a:endParaRPr>
          </a:p>
        </p:txBody>
      </p:sp>
      <p:cxnSp>
        <p:nvCxnSpPr>
          <p:cNvPr id="40" name="直接箭头连接符 39">
            <a:extLst>
              <a:ext uri="{FF2B5EF4-FFF2-40B4-BE49-F238E27FC236}">
                <a16:creationId xmlns:a16="http://schemas.microsoft.com/office/drawing/2014/main" id="{7F0182A8-2450-4B82-8A5F-CB8D2632FDAE}"/>
              </a:ext>
            </a:extLst>
          </p:cNvPr>
          <p:cNvCxnSpPr/>
          <p:nvPr/>
        </p:nvCxnSpPr>
        <p:spPr>
          <a:xfrm>
            <a:off x="9410700" y="2196534"/>
            <a:ext cx="0" cy="48895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1" name="Content Placeholder 2">
            <a:extLst>
              <a:ext uri="{FF2B5EF4-FFF2-40B4-BE49-F238E27FC236}">
                <a16:creationId xmlns:a16="http://schemas.microsoft.com/office/drawing/2014/main" id="{D2283B10-3446-4FC5-ADD2-FA9979BFE537}"/>
              </a:ext>
            </a:extLst>
          </p:cNvPr>
          <p:cNvSpPr txBox="1">
            <a:spLocks/>
          </p:cNvSpPr>
          <p:nvPr/>
        </p:nvSpPr>
        <p:spPr>
          <a:xfrm>
            <a:off x="9446080" y="2236946"/>
            <a:ext cx="1389742" cy="35787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err="1">
                <a:solidFill>
                  <a:schemeClr val="accent1">
                    <a:lumMod val="75000"/>
                  </a:schemeClr>
                </a:solidFill>
                <a:latin typeface="Sitka Banner" panose="02000505000000020004" pitchFamily="2" charset="0"/>
                <a:cs typeface="Times New Roman" panose="02020603050405020304" pitchFamily="18" charset="0"/>
              </a:rPr>
              <a:t>munmap</a:t>
            </a:r>
            <a:r>
              <a:rPr lang="en-US" altLang="zh-CN" sz="2000" dirty="0">
                <a:solidFill>
                  <a:schemeClr val="accent1">
                    <a:lumMod val="75000"/>
                  </a:schemeClr>
                </a:solidFill>
                <a:latin typeface="Sitka Banner" panose="02000505000000020004" pitchFamily="2" charset="0"/>
                <a:cs typeface="Times New Roman" panose="02020603050405020304" pitchFamily="18" charset="0"/>
              </a:rPr>
              <a:t> (PM)</a:t>
            </a:r>
            <a:endParaRPr lang="zh-CN" altLang="en-US" sz="2000" dirty="0">
              <a:solidFill>
                <a:schemeClr val="accent1">
                  <a:lumMod val="75000"/>
                </a:schemeClr>
              </a:solidFill>
              <a:latin typeface="Sitka Banner" panose="02000505000000020004" pitchFamily="2" charset="0"/>
              <a:cs typeface="Times New Roman" panose="02020603050405020304" pitchFamily="18" charset="0"/>
            </a:endParaRPr>
          </a:p>
        </p:txBody>
      </p:sp>
      <p:cxnSp>
        <p:nvCxnSpPr>
          <p:cNvPr id="44" name="直接箭头连接符 43">
            <a:extLst>
              <a:ext uri="{FF2B5EF4-FFF2-40B4-BE49-F238E27FC236}">
                <a16:creationId xmlns:a16="http://schemas.microsoft.com/office/drawing/2014/main" id="{39163E10-FC2B-4A95-9319-E04BAD0D45D9}"/>
              </a:ext>
            </a:extLst>
          </p:cNvPr>
          <p:cNvCxnSpPr/>
          <p:nvPr/>
        </p:nvCxnSpPr>
        <p:spPr>
          <a:xfrm>
            <a:off x="7499350" y="2207223"/>
            <a:ext cx="0" cy="48895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5" name="Content Placeholder 2">
            <a:extLst>
              <a:ext uri="{FF2B5EF4-FFF2-40B4-BE49-F238E27FC236}">
                <a16:creationId xmlns:a16="http://schemas.microsoft.com/office/drawing/2014/main" id="{E67004C0-BF52-41AC-A1A2-B77D69F05B85}"/>
              </a:ext>
            </a:extLst>
          </p:cNvPr>
          <p:cNvSpPr txBox="1">
            <a:spLocks/>
          </p:cNvSpPr>
          <p:nvPr/>
        </p:nvSpPr>
        <p:spPr>
          <a:xfrm>
            <a:off x="7651750" y="2257160"/>
            <a:ext cx="1389742" cy="35787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1">
                    <a:lumMod val="75000"/>
                  </a:schemeClr>
                </a:solidFill>
                <a:latin typeface="Sitka Banner" panose="02000505000000020004" pitchFamily="2" charset="0"/>
                <a:cs typeface="Times New Roman" panose="02020603050405020304" pitchFamily="18" charset="0"/>
              </a:rPr>
              <a:t>access PM</a:t>
            </a:r>
            <a:endParaRPr lang="zh-CN" altLang="en-US" sz="2000" dirty="0">
              <a:solidFill>
                <a:schemeClr val="accent1">
                  <a:lumMod val="75000"/>
                </a:schemeClr>
              </a:solidFill>
              <a:latin typeface="Sitka Banner" panose="02000505000000020004" pitchFamily="2" charset="0"/>
              <a:cs typeface="Times New Roman" panose="02020603050405020304" pitchFamily="18" charset="0"/>
            </a:endParaRPr>
          </a:p>
        </p:txBody>
      </p:sp>
      <p:sp>
        <p:nvSpPr>
          <p:cNvPr id="18" name="矩形 17">
            <a:extLst>
              <a:ext uri="{FF2B5EF4-FFF2-40B4-BE49-F238E27FC236}">
                <a16:creationId xmlns:a16="http://schemas.microsoft.com/office/drawing/2014/main" id="{B76B2A96-2386-43A0-9C93-B4A796730A3F}"/>
              </a:ext>
            </a:extLst>
          </p:cNvPr>
          <p:cNvSpPr/>
          <p:nvPr/>
        </p:nvSpPr>
        <p:spPr>
          <a:xfrm>
            <a:off x="2687323" y="2744222"/>
            <a:ext cx="1901186" cy="2022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8" name="直接箭头连接符 47">
            <a:extLst>
              <a:ext uri="{FF2B5EF4-FFF2-40B4-BE49-F238E27FC236}">
                <a16:creationId xmlns:a16="http://schemas.microsoft.com/office/drawing/2014/main" id="{5A6B6FC5-E6D9-4003-B3D2-9E1937ACAC85}"/>
              </a:ext>
            </a:extLst>
          </p:cNvPr>
          <p:cNvCxnSpPr>
            <a:cxnSpLocks/>
          </p:cNvCxnSpPr>
          <p:nvPr/>
        </p:nvCxnSpPr>
        <p:spPr>
          <a:xfrm flipV="1">
            <a:off x="2727780" y="2971951"/>
            <a:ext cx="0" cy="50398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4DFEE8F8-0688-40F3-9416-ADF38E43F6DD}"/>
              </a:ext>
            </a:extLst>
          </p:cNvPr>
          <p:cNvCxnSpPr>
            <a:cxnSpLocks/>
          </p:cNvCxnSpPr>
          <p:nvPr/>
        </p:nvCxnSpPr>
        <p:spPr>
          <a:xfrm flipV="1">
            <a:off x="6049008" y="2946448"/>
            <a:ext cx="0" cy="50398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84668816-829B-43EF-A2E0-83888FBB184A}"/>
              </a:ext>
            </a:extLst>
          </p:cNvPr>
          <p:cNvCxnSpPr>
            <a:cxnSpLocks/>
          </p:cNvCxnSpPr>
          <p:nvPr/>
        </p:nvCxnSpPr>
        <p:spPr>
          <a:xfrm flipV="1">
            <a:off x="9301842" y="2946448"/>
            <a:ext cx="0" cy="50398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接箭头连接符 50">
            <a:extLst>
              <a:ext uri="{FF2B5EF4-FFF2-40B4-BE49-F238E27FC236}">
                <a16:creationId xmlns:a16="http://schemas.microsoft.com/office/drawing/2014/main" id="{98E13277-3D05-4597-8E01-57F9B98EEAEC}"/>
              </a:ext>
            </a:extLst>
          </p:cNvPr>
          <p:cNvCxnSpPr>
            <a:cxnSpLocks/>
          </p:cNvCxnSpPr>
          <p:nvPr/>
        </p:nvCxnSpPr>
        <p:spPr>
          <a:xfrm flipV="1">
            <a:off x="4381500" y="2971950"/>
            <a:ext cx="0" cy="50398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8F9AA086-EA4C-4826-A718-4A864CA92625}"/>
              </a:ext>
            </a:extLst>
          </p:cNvPr>
          <p:cNvCxnSpPr>
            <a:cxnSpLocks/>
          </p:cNvCxnSpPr>
          <p:nvPr/>
        </p:nvCxnSpPr>
        <p:spPr>
          <a:xfrm flipV="1">
            <a:off x="7509508" y="2946449"/>
            <a:ext cx="0" cy="503981"/>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53" name="Picture 2" descr="Image result for attacker">
            <a:extLst>
              <a:ext uri="{FF2B5EF4-FFF2-40B4-BE49-F238E27FC236}">
                <a16:creationId xmlns:a16="http://schemas.microsoft.com/office/drawing/2014/main" id="{C7E03BA7-1FE4-46F9-AAE4-FE876A7BFD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5595" y="3522097"/>
            <a:ext cx="866825" cy="866825"/>
          </a:xfrm>
          <a:prstGeom prst="rect">
            <a:avLst/>
          </a:prstGeom>
          <a:noFill/>
          <a:extLst>
            <a:ext uri="{909E8E84-426E-40DD-AFC4-6F175D3DCCD1}">
              <a14:hiddenFill xmlns:a14="http://schemas.microsoft.com/office/drawing/2010/main">
                <a:solidFill>
                  <a:srgbClr val="FFFFFF"/>
                </a:solidFill>
              </a14:hiddenFill>
            </a:ext>
          </a:extLst>
        </p:spPr>
      </p:pic>
      <p:sp>
        <p:nvSpPr>
          <p:cNvPr id="54" name="Rectangle: Rounded Corners 43">
            <a:extLst>
              <a:ext uri="{FF2B5EF4-FFF2-40B4-BE49-F238E27FC236}">
                <a16:creationId xmlns:a16="http://schemas.microsoft.com/office/drawing/2014/main" id="{81EDAE16-1F86-4131-85DE-114E115A09A7}"/>
              </a:ext>
            </a:extLst>
          </p:cNvPr>
          <p:cNvSpPr/>
          <p:nvPr/>
        </p:nvSpPr>
        <p:spPr>
          <a:xfrm>
            <a:off x="1369206" y="2867902"/>
            <a:ext cx="1197443" cy="528772"/>
          </a:xfrm>
          <a:prstGeom prst="round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Memory Exposure</a:t>
            </a:r>
            <a:endParaRPr lang="zh-CN" altLang="en-US" dirty="0"/>
          </a:p>
        </p:txBody>
      </p:sp>
      <p:sp>
        <p:nvSpPr>
          <p:cNvPr id="55" name="矩形 54">
            <a:extLst>
              <a:ext uri="{FF2B5EF4-FFF2-40B4-BE49-F238E27FC236}">
                <a16:creationId xmlns:a16="http://schemas.microsoft.com/office/drawing/2014/main" id="{4C5D2DE5-BB6D-4BF9-BD15-4F0BFD94C73C}"/>
              </a:ext>
            </a:extLst>
          </p:cNvPr>
          <p:cNvSpPr/>
          <p:nvPr/>
        </p:nvSpPr>
        <p:spPr>
          <a:xfrm>
            <a:off x="4570357" y="2744222"/>
            <a:ext cx="1901186" cy="2022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1A589082-F3FB-40A8-A813-B690B910DC82}"/>
              </a:ext>
            </a:extLst>
          </p:cNvPr>
          <p:cNvSpPr/>
          <p:nvPr/>
        </p:nvSpPr>
        <p:spPr>
          <a:xfrm>
            <a:off x="6453390" y="2744222"/>
            <a:ext cx="2987961" cy="2022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a:extLst>
              <a:ext uri="{FF2B5EF4-FFF2-40B4-BE49-F238E27FC236}">
                <a16:creationId xmlns:a16="http://schemas.microsoft.com/office/drawing/2014/main" id="{F03A5E84-F3E5-45E1-923C-ACF3686983D0}"/>
              </a:ext>
            </a:extLst>
          </p:cNvPr>
          <p:cNvSpPr/>
          <p:nvPr/>
        </p:nvSpPr>
        <p:spPr>
          <a:xfrm>
            <a:off x="2692400" y="2744222"/>
            <a:ext cx="6748947" cy="20222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Content Placeholder 2">
            <a:extLst>
              <a:ext uri="{FF2B5EF4-FFF2-40B4-BE49-F238E27FC236}">
                <a16:creationId xmlns:a16="http://schemas.microsoft.com/office/drawing/2014/main" id="{100102A2-43D8-4FBF-9AC0-2262CB0FDD80}"/>
              </a:ext>
            </a:extLst>
          </p:cNvPr>
          <p:cNvSpPr txBox="1">
            <a:spLocks/>
          </p:cNvSpPr>
          <p:nvPr/>
        </p:nvSpPr>
        <p:spPr>
          <a:xfrm>
            <a:off x="5520950" y="4460590"/>
            <a:ext cx="1389742" cy="4381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latin typeface="Sitka Banner" panose="02000505000000020004" pitchFamily="2" charset="0"/>
                <a:cs typeface="Times New Roman" panose="02020603050405020304" pitchFamily="18" charset="0"/>
              </a:rPr>
              <a:t>Attacker</a:t>
            </a:r>
            <a:endParaRPr lang="zh-CN" altLang="en-US" sz="2000" dirty="0">
              <a:latin typeface="Sitka Banner" panose="02000505000000020004" pitchFamily="2" charset="0"/>
              <a:cs typeface="Times New Roman" panose="02020603050405020304" pitchFamily="18" charset="0"/>
            </a:endParaRPr>
          </a:p>
        </p:txBody>
      </p:sp>
    </p:spTree>
    <p:extLst>
      <p:ext uri="{BB962C8B-B14F-4D97-AF65-F5344CB8AC3E}">
        <p14:creationId xmlns:p14="http://schemas.microsoft.com/office/powerpoint/2010/main" val="774729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ppt_x"/>
                                          </p:val>
                                        </p:tav>
                                        <p:tav tm="100000">
                                          <p:val>
                                            <p:strVal val="#ppt_x"/>
                                          </p:val>
                                        </p:tav>
                                      </p:tavLst>
                                    </p:anim>
                                    <p:anim calcmode="lin" valueType="num">
                                      <p:cBhvr additive="base">
                                        <p:cTn id="20" dur="500" fill="hold"/>
                                        <p:tgtEl>
                                          <p:spTgt spid="33"/>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nodeType="after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additive="base">
                                        <p:cTn id="24" dur="500" fill="hold"/>
                                        <p:tgtEl>
                                          <p:spTgt spid="34"/>
                                        </p:tgtEl>
                                        <p:attrNameLst>
                                          <p:attrName>ppt_x</p:attrName>
                                        </p:attrNameLst>
                                      </p:cBhvr>
                                      <p:tavLst>
                                        <p:tav tm="0">
                                          <p:val>
                                            <p:strVal val="#ppt_x"/>
                                          </p:val>
                                        </p:tav>
                                        <p:tav tm="100000">
                                          <p:val>
                                            <p:strVal val="#ppt_x"/>
                                          </p:val>
                                        </p:tav>
                                      </p:tavLst>
                                    </p:anim>
                                    <p:anim calcmode="lin" valueType="num">
                                      <p:cBhvr additive="base">
                                        <p:cTn id="25" dur="500" fill="hold"/>
                                        <p:tgtEl>
                                          <p:spTgt spid="34"/>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anim calcmode="lin" valueType="num">
                                      <p:cBhvr additive="base">
                                        <p:cTn id="28" dur="500" fill="hold"/>
                                        <p:tgtEl>
                                          <p:spTgt spid="37"/>
                                        </p:tgtEl>
                                        <p:attrNameLst>
                                          <p:attrName>ppt_x</p:attrName>
                                        </p:attrNameLst>
                                      </p:cBhvr>
                                      <p:tavLst>
                                        <p:tav tm="0">
                                          <p:val>
                                            <p:strVal val="#ppt_x"/>
                                          </p:val>
                                        </p:tav>
                                        <p:tav tm="100000">
                                          <p:val>
                                            <p:strVal val="#ppt_x"/>
                                          </p:val>
                                        </p:tav>
                                      </p:tavLst>
                                    </p:anim>
                                    <p:anim calcmode="lin" valueType="num">
                                      <p:cBhvr additive="base">
                                        <p:cTn id="29" dur="500" fill="hold"/>
                                        <p:tgtEl>
                                          <p:spTgt spid="37"/>
                                        </p:tgtEl>
                                        <p:attrNameLst>
                                          <p:attrName>ppt_y</p:attrName>
                                        </p:attrNameLst>
                                      </p:cBhvr>
                                      <p:tavLst>
                                        <p:tav tm="0">
                                          <p:val>
                                            <p:strVal val="1+#ppt_h/2"/>
                                          </p:val>
                                        </p:tav>
                                        <p:tav tm="100000">
                                          <p:val>
                                            <p:strVal val="#ppt_y"/>
                                          </p:val>
                                        </p:tav>
                                      </p:tavLst>
                                    </p:anim>
                                  </p:childTnLst>
                                </p:cTn>
                              </p:par>
                            </p:childTnLst>
                          </p:cTn>
                        </p:par>
                        <p:par>
                          <p:cTn id="30" fill="hold">
                            <p:stCondLst>
                              <p:cond delay="1000"/>
                            </p:stCondLst>
                            <p:childTnLst>
                              <p:par>
                                <p:cTn id="31" presetID="2" presetClass="entr" presetSubtype="4" fill="hold" nodeType="afterEffect">
                                  <p:stCondLst>
                                    <p:cond delay="0"/>
                                  </p:stCondLst>
                                  <p:childTnLst>
                                    <p:set>
                                      <p:cBhvr>
                                        <p:cTn id="32" dur="1" fill="hold">
                                          <p:stCondLst>
                                            <p:cond delay="0"/>
                                          </p:stCondLst>
                                        </p:cTn>
                                        <p:tgtEl>
                                          <p:spTgt spid="36"/>
                                        </p:tgtEl>
                                        <p:attrNameLst>
                                          <p:attrName>style.visibility</p:attrName>
                                        </p:attrNameLst>
                                      </p:cBhvr>
                                      <p:to>
                                        <p:strVal val="visible"/>
                                      </p:to>
                                    </p:set>
                                    <p:anim calcmode="lin" valueType="num">
                                      <p:cBhvr additive="base">
                                        <p:cTn id="33" dur="500" fill="hold"/>
                                        <p:tgtEl>
                                          <p:spTgt spid="36"/>
                                        </p:tgtEl>
                                        <p:attrNameLst>
                                          <p:attrName>ppt_x</p:attrName>
                                        </p:attrNameLst>
                                      </p:cBhvr>
                                      <p:tavLst>
                                        <p:tav tm="0">
                                          <p:val>
                                            <p:strVal val="#ppt_x"/>
                                          </p:val>
                                        </p:tav>
                                        <p:tav tm="100000">
                                          <p:val>
                                            <p:strVal val="#ppt_x"/>
                                          </p:val>
                                        </p:tav>
                                      </p:tavLst>
                                    </p:anim>
                                    <p:anim calcmode="lin" valueType="num">
                                      <p:cBhvr additive="base">
                                        <p:cTn id="34" dur="500" fill="hold"/>
                                        <p:tgtEl>
                                          <p:spTgt spid="36"/>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anim calcmode="lin" valueType="num">
                                      <p:cBhvr additive="base">
                                        <p:cTn id="37" dur="500" fill="hold"/>
                                        <p:tgtEl>
                                          <p:spTgt spid="38"/>
                                        </p:tgtEl>
                                        <p:attrNameLst>
                                          <p:attrName>ppt_x</p:attrName>
                                        </p:attrNameLst>
                                      </p:cBhvr>
                                      <p:tavLst>
                                        <p:tav tm="0">
                                          <p:val>
                                            <p:strVal val="#ppt_x"/>
                                          </p:val>
                                        </p:tav>
                                        <p:tav tm="100000">
                                          <p:val>
                                            <p:strVal val="#ppt_x"/>
                                          </p:val>
                                        </p:tav>
                                      </p:tavLst>
                                    </p:anim>
                                    <p:anim calcmode="lin" valueType="num">
                                      <p:cBhvr additive="base">
                                        <p:cTn id="38" dur="500" fill="hold"/>
                                        <p:tgtEl>
                                          <p:spTgt spid="38"/>
                                        </p:tgtEl>
                                        <p:attrNameLst>
                                          <p:attrName>ppt_y</p:attrName>
                                        </p:attrNameLst>
                                      </p:cBhvr>
                                      <p:tavLst>
                                        <p:tav tm="0">
                                          <p:val>
                                            <p:strVal val="1+#ppt_h/2"/>
                                          </p:val>
                                        </p:tav>
                                        <p:tav tm="100000">
                                          <p:val>
                                            <p:strVal val="#ppt_y"/>
                                          </p:val>
                                        </p:tav>
                                      </p:tavLst>
                                    </p:anim>
                                  </p:childTnLst>
                                </p:cTn>
                              </p:par>
                            </p:childTnLst>
                          </p:cTn>
                        </p:par>
                        <p:par>
                          <p:cTn id="39" fill="hold">
                            <p:stCondLst>
                              <p:cond delay="1500"/>
                            </p:stCondLst>
                            <p:childTnLst>
                              <p:par>
                                <p:cTn id="40" presetID="2" presetClass="entr" presetSubtype="4" fill="hold" nodeType="afterEffect">
                                  <p:stCondLst>
                                    <p:cond delay="0"/>
                                  </p:stCondLst>
                                  <p:childTnLst>
                                    <p:set>
                                      <p:cBhvr>
                                        <p:cTn id="41" dur="1" fill="hold">
                                          <p:stCondLst>
                                            <p:cond delay="0"/>
                                          </p:stCondLst>
                                        </p:cTn>
                                        <p:tgtEl>
                                          <p:spTgt spid="44"/>
                                        </p:tgtEl>
                                        <p:attrNameLst>
                                          <p:attrName>style.visibility</p:attrName>
                                        </p:attrNameLst>
                                      </p:cBhvr>
                                      <p:to>
                                        <p:strVal val="visible"/>
                                      </p:to>
                                    </p:set>
                                    <p:anim calcmode="lin" valueType="num">
                                      <p:cBhvr additive="base">
                                        <p:cTn id="42" dur="500" fill="hold"/>
                                        <p:tgtEl>
                                          <p:spTgt spid="44"/>
                                        </p:tgtEl>
                                        <p:attrNameLst>
                                          <p:attrName>ppt_x</p:attrName>
                                        </p:attrNameLst>
                                      </p:cBhvr>
                                      <p:tavLst>
                                        <p:tav tm="0">
                                          <p:val>
                                            <p:strVal val="#ppt_x"/>
                                          </p:val>
                                        </p:tav>
                                        <p:tav tm="100000">
                                          <p:val>
                                            <p:strVal val="#ppt_x"/>
                                          </p:val>
                                        </p:tav>
                                      </p:tavLst>
                                    </p:anim>
                                    <p:anim calcmode="lin" valueType="num">
                                      <p:cBhvr additive="base">
                                        <p:cTn id="43" dur="500" fill="hold"/>
                                        <p:tgtEl>
                                          <p:spTgt spid="44"/>
                                        </p:tgtEl>
                                        <p:attrNameLst>
                                          <p:attrName>ppt_y</p:attrName>
                                        </p:attrNameLst>
                                      </p:cBhvr>
                                      <p:tavLst>
                                        <p:tav tm="0">
                                          <p:val>
                                            <p:strVal val="1+#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45"/>
                                        </p:tgtEl>
                                        <p:attrNameLst>
                                          <p:attrName>style.visibility</p:attrName>
                                        </p:attrNameLst>
                                      </p:cBhvr>
                                      <p:to>
                                        <p:strVal val="visible"/>
                                      </p:to>
                                    </p:set>
                                    <p:anim calcmode="lin" valueType="num">
                                      <p:cBhvr additive="base">
                                        <p:cTn id="46" dur="500" fill="hold"/>
                                        <p:tgtEl>
                                          <p:spTgt spid="45"/>
                                        </p:tgtEl>
                                        <p:attrNameLst>
                                          <p:attrName>ppt_x</p:attrName>
                                        </p:attrNameLst>
                                      </p:cBhvr>
                                      <p:tavLst>
                                        <p:tav tm="0">
                                          <p:val>
                                            <p:strVal val="#ppt_x"/>
                                          </p:val>
                                        </p:tav>
                                        <p:tav tm="100000">
                                          <p:val>
                                            <p:strVal val="#ppt_x"/>
                                          </p:val>
                                        </p:tav>
                                      </p:tavLst>
                                    </p:anim>
                                    <p:anim calcmode="lin" valueType="num">
                                      <p:cBhvr additive="base">
                                        <p:cTn id="47" dur="500" fill="hold"/>
                                        <p:tgtEl>
                                          <p:spTgt spid="45"/>
                                        </p:tgtEl>
                                        <p:attrNameLst>
                                          <p:attrName>ppt_y</p:attrName>
                                        </p:attrNameLst>
                                      </p:cBhvr>
                                      <p:tavLst>
                                        <p:tav tm="0">
                                          <p:val>
                                            <p:strVal val="1+#ppt_h/2"/>
                                          </p:val>
                                        </p:tav>
                                        <p:tav tm="100000">
                                          <p:val>
                                            <p:strVal val="#ppt_y"/>
                                          </p:val>
                                        </p:tav>
                                      </p:tavLst>
                                    </p:anim>
                                  </p:childTnLst>
                                </p:cTn>
                              </p:par>
                            </p:childTnLst>
                          </p:cTn>
                        </p:par>
                        <p:par>
                          <p:cTn id="48" fill="hold">
                            <p:stCondLst>
                              <p:cond delay="2000"/>
                            </p:stCondLst>
                            <p:childTnLst>
                              <p:par>
                                <p:cTn id="49" presetID="2" presetClass="entr" presetSubtype="4" fill="hold" nodeType="afterEffect">
                                  <p:stCondLst>
                                    <p:cond delay="0"/>
                                  </p:stCondLst>
                                  <p:childTnLst>
                                    <p:set>
                                      <p:cBhvr>
                                        <p:cTn id="50" dur="1" fill="hold">
                                          <p:stCondLst>
                                            <p:cond delay="0"/>
                                          </p:stCondLst>
                                        </p:cTn>
                                        <p:tgtEl>
                                          <p:spTgt spid="40"/>
                                        </p:tgtEl>
                                        <p:attrNameLst>
                                          <p:attrName>style.visibility</p:attrName>
                                        </p:attrNameLst>
                                      </p:cBhvr>
                                      <p:to>
                                        <p:strVal val="visible"/>
                                      </p:to>
                                    </p:set>
                                    <p:anim calcmode="lin" valueType="num">
                                      <p:cBhvr additive="base">
                                        <p:cTn id="51" dur="500" fill="hold"/>
                                        <p:tgtEl>
                                          <p:spTgt spid="40"/>
                                        </p:tgtEl>
                                        <p:attrNameLst>
                                          <p:attrName>ppt_x</p:attrName>
                                        </p:attrNameLst>
                                      </p:cBhvr>
                                      <p:tavLst>
                                        <p:tav tm="0">
                                          <p:val>
                                            <p:strVal val="#ppt_x"/>
                                          </p:val>
                                        </p:tav>
                                        <p:tav tm="100000">
                                          <p:val>
                                            <p:strVal val="#ppt_x"/>
                                          </p:val>
                                        </p:tav>
                                      </p:tavLst>
                                    </p:anim>
                                    <p:anim calcmode="lin" valueType="num">
                                      <p:cBhvr additive="base">
                                        <p:cTn id="52" dur="500" fill="hold"/>
                                        <p:tgtEl>
                                          <p:spTgt spid="40"/>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anim calcmode="lin" valueType="num">
                                      <p:cBhvr additive="base">
                                        <p:cTn id="55" dur="500" fill="hold"/>
                                        <p:tgtEl>
                                          <p:spTgt spid="41"/>
                                        </p:tgtEl>
                                        <p:attrNameLst>
                                          <p:attrName>ppt_x</p:attrName>
                                        </p:attrNameLst>
                                      </p:cBhvr>
                                      <p:tavLst>
                                        <p:tav tm="0">
                                          <p:val>
                                            <p:strVal val="#ppt_x"/>
                                          </p:val>
                                        </p:tav>
                                        <p:tav tm="100000">
                                          <p:val>
                                            <p:strVal val="#ppt_x"/>
                                          </p:val>
                                        </p:tav>
                                      </p:tavLst>
                                    </p:anim>
                                    <p:anim calcmode="lin" valueType="num">
                                      <p:cBhvr additive="base">
                                        <p:cTn id="5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57"/>
                                        </p:tgtEl>
                                        <p:attrNameLst>
                                          <p:attrName>style.visibility</p:attrName>
                                        </p:attrNameLst>
                                      </p:cBhvr>
                                      <p:to>
                                        <p:strVal val="visible"/>
                                      </p:to>
                                    </p:set>
                                    <p:animEffect transition="in" filter="fade">
                                      <p:cBhvr>
                                        <p:cTn id="61" dur="500"/>
                                        <p:tgtEl>
                                          <p:spTgt spid="57"/>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fade">
                                      <p:cBhvr>
                                        <p:cTn id="64" dur="500"/>
                                        <p:tgtEl>
                                          <p:spTgt spid="5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55"/>
                                        </p:tgtEl>
                                        <p:attrNameLst>
                                          <p:attrName>style.visibility</p:attrName>
                                        </p:attrNameLst>
                                      </p:cBhvr>
                                      <p:to>
                                        <p:strVal val="visible"/>
                                      </p:to>
                                    </p:set>
                                    <p:animEffect transition="in" filter="fade">
                                      <p:cBhvr>
                                        <p:cTn id="67" dur="500"/>
                                        <p:tgtEl>
                                          <p:spTgt spid="55"/>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8"/>
                                        </p:tgtEl>
                                        <p:attrNameLst>
                                          <p:attrName>style.visibility</p:attrName>
                                        </p:attrNameLst>
                                      </p:cBhvr>
                                      <p:to>
                                        <p:strVal val="visible"/>
                                      </p:to>
                                    </p:set>
                                    <p:animEffect transition="in" filter="fade">
                                      <p:cBhvr>
                                        <p:cTn id="70" dur="500"/>
                                        <p:tgtEl>
                                          <p:spTgt spid="18"/>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54"/>
                                        </p:tgtEl>
                                        <p:attrNameLst>
                                          <p:attrName>style.visibility</p:attrName>
                                        </p:attrNameLst>
                                      </p:cBhvr>
                                      <p:to>
                                        <p:strVal val="visible"/>
                                      </p:to>
                                    </p:set>
                                    <p:animEffect transition="in" filter="fade">
                                      <p:cBhvr>
                                        <p:cTn id="75" dur="500"/>
                                        <p:tgtEl>
                                          <p:spTgt spid="54"/>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53"/>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58"/>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nodeType="clickEffect">
                                  <p:stCondLst>
                                    <p:cond delay="0"/>
                                  </p:stCondLst>
                                  <p:childTnLst>
                                    <p:set>
                                      <p:cBhvr>
                                        <p:cTn id="85" dur="1" fill="hold">
                                          <p:stCondLst>
                                            <p:cond delay="0"/>
                                          </p:stCondLst>
                                        </p:cTn>
                                        <p:tgtEl>
                                          <p:spTgt spid="48"/>
                                        </p:tgtEl>
                                        <p:attrNameLst>
                                          <p:attrName>style.visibility</p:attrName>
                                        </p:attrNameLst>
                                      </p:cBhvr>
                                      <p:to>
                                        <p:strVal val="visible"/>
                                      </p:to>
                                    </p:set>
                                    <p:anim calcmode="lin" valueType="num">
                                      <p:cBhvr additive="base">
                                        <p:cTn id="86" dur="500" fill="hold"/>
                                        <p:tgtEl>
                                          <p:spTgt spid="48"/>
                                        </p:tgtEl>
                                        <p:attrNameLst>
                                          <p:attrName>ppt_x</p:attrName>
                                        </p:attrNameLst>
                                      </p:cBhvr>
                                      <p:tavLst>
                                        <p:tav tm="0">
                                          <p:val>
                                            <p:strVal val="#ppt_x"/>
                                          </p:val>
                                        </p:tav>
                                        <p:tav tm="100000">
                                          <p:val>
                                            <p:strVal val="#ppt_x"/>
                                          </p:val>
                                        </p:tav>
                                      </p:tavLst>
                                    </p:anim>
                                    <p:anim calcmode="lin" valueType="num">
                                      <p:cBhvr additive="base">
                                        <p:cTn id="87" dur="500" fill="hold"/>
                                        <p:tgtEl>
                                          <p:spTgt spid="48"/>
                                        </p:tgtEl>
                                        <p:attrNameLst>
                                          <p:attrName>ppt_y</p:attrName>
                                        </p:attrNameLst>
                                      </p:cBhvr>
                                      <p:tavLst>
                                        <p:tav tm="0">
                                          <p:val>
                                            <p:strVal val="1+#ppt_h/2"/>
                                          </p:val>
                                        </p:tav>
                                        <p:tav tm="100000">
                                          <p:val>
                                            <p:strVal val="#ppt_y"/>
                                          </p:val>
                                        </p:tav>
                                      </p:tavLst>
                                    </p:anim>
                                  </p:childTnLst>
                                </p:cTn>
                              </p:par>
                            </p:childTnLst>
                          </p:cTn>
                        </p:par>
                        <p:par>
                          <p:cTn id="88" fill="hold">
                            <p:stCondLst>
                              <p:cond delay="500"/>
                            </p:stCondLst>
                            <p:childTnLst>
                              <p:par>
                                <p:cTn id="89" presetID="2" presetClass="entr" presetSubtype="4" fill="hold" nodeType="afterEffect">
                                  <p:stCondLst>
                                    <p:cond delay="0"/>
                                  </p:stCondLst>
                                  <p:childTnLst>
                                    <p:set>
                                      <p:cBhvr>
                                        <p:cTn id="90" dur="1" fill="hold">
                                          <p:stCondLst>
                                            <p:cond delay="0"/>
                                          </p:stCondLst>
                                        </p:cTn>
                                        <p:tgtEl>
                                          <p:spTgt spid="51"/>
                                        </p:tgtEl>
                                        <p:attrNameLst>
                                          <p:attrName>style.visibility</p:attrName>
                                        </p:attrNameLst>
                                      </p:cBhvr>
                                      <p:to>
                                        <p:strVal val="visible"/>
                                      </p:to>
                                    </p:set>
                                    <p:anim calcmode="lin" valueType="num">
                                      <p:cBhvr additive="base">
                                        <p:cTn id="91" dur="500" fill="hold"/>
                                        <p:tgtEl>
                                          <p:spTgt spid="51"/>
                                        </p:tgtEl>
                                        <p:attrNameLst>
                                          <p:attrName>ppt_x</p:attrName>
                                        </p:attrNameLst>
                                      </p:cBhvr>
                                      <p:tavLst>
                                        <p:tav tm="0">
                                          <p:val>
                                            <p:strVal val="#ppt_x"/>
                                          </p:val>
                                        </p:tav>
                                        <p:tav tm="100000">
                                          <p:val>
                                            <p:strVal val="#ppt_x"/>
                                          </p:val>
                                        </p:tav>
                                      </p:tavLst>
                                    </p:anim>
                                    <p:anim calcmode="lin" valueType="num">
                                      <p:cBhvr additive="base">
                                        <p:cTn id="92" dur="500" fill="hold"/>
                                        <p:tgtEl>
                                          <p:spTgt spid="51"/>
                                        </p:tgtEl>
                                        <p:attrNameLst>
                                          <p:attrName>ppt_y</p:attrName>
                                        </p:attrNameLst>
                                      </p:cBhvr>
                                      <p:tavLst>
                                        <p:tav tm="0">
                                          <p:val>
                                            <p:strVal val="1+#ppt_h/2"/>
                                          </p:val>
                                        </p:tav>
                                        <p:tav tm="100000">
                                          <p:val>
                                            <p:strVal val="#ppt_y"/>
                                          </p:val>
                                        </p:tav>
                                      </p:tavLst>
                                    </p:anim>
                                  </p:childTnLst>
                                </p:cTn>
                              </p:par>
                            </p:childTnLst>
                          </p:cTn>
                        </p:par>
                        <p:par>
                          <p:cTn id="93" fill="hold">
                            <p:stCondLst>
                              <p:cond delay="1000"/>
                            </p:stCondLst>
                            <p:childTnLst>
                              <p:par>
                                <p:cTn id="94" presetID="2" presetClass="entr" presetSubtype="4" fill="hold" nodeType="afterEffect">
                                  <p:stCondLst>
                                    <p:cond delay="0"/>
                                  </p:stCondLst>
                                  <p:childTnLst>
                                    <p:set>
                                      <p:cBhvr>
                                        <p:cTn id="95" dur="1" fill="hold">
                                          <p:stCondLst>
                                            <p:cond delay="0"/>
                                          </p:stCondLst>
                                        </p:cTn>
                                        <p:tgtEl>
                                          <p:spTgt spid="49"/>
                                        </p:tgtEl>
                                        <p:attrNameLst>
                                          <p:attrName>style.visibility</p:attrName>
                                        </p:attrNameLst>
                                      </p:cBhvr>
                                      <p:to>
                                        <p:strVal val="visible"/>
                                      </p:to>
                                    </p:set>
                                    <p:anim calcmode="lin" valueType="num">
                                      <p:cBhvr additive="base">
                                        <p:cTn id="96" dur="500" fill="hold"/>
                                        <p:tgtEl>
                                          <p:spTgt spid="49"/>
                                        </p:tgtEl>
                                        <p:attrNameLst>
                                          <p:attrName>ppt_x</p:attrName>
                                        </p:attrNameLst>
                                      </p:cBhvr>
                                      <p:tavLst>
                                        <p:tav tm="0">
                                          <p:val>
                                            <p:strVal val="#ppt_x"/>
                                          </p:val>
                                        </p:tav>
                                        <p:tav tm="100000">
                                          <p:val>
                                            <p:strVal val="#ppt_x"/>
                                          </p:val>
                                        </p:tav>
                                      </p:tavLst>
                                    </p:anim>
                                    <p:anim calcmode="lin" valueType="num">
                                      <p:cBhvr additive="base">
                                        <p:cTn id="97" dur="500" fill="hold"/>
                                        <p:tgtEl>
                                          <p:spTgt spid="49"/>
                                        </p:tgtEl>
                                        <p:attrNameLst>
                                          <p:attrName>ppt_y</p:attrName>
                                        </p:attrNameLst>
                                      </p:cBhvr>
                                      <p:tavLst>
                                        <p:tav tm="0">
                                          <p:val>
                                            <p:strVal val="1+#ppt_h/2"/>
                                          </p:val>
                                        </p:tav>
                                        <p:tav tm="100000">
                                          <p:val>
                                            <p:strVal val="#ppt_y"/>
                                          </p:val>
                                        </p:tav>
                                      </p:tavLst>
                                    </p:anim>
                                  </p:childTnLst>
                                </p:cTn>
                              </p:par>
                            </p:childTnLst>
                          </p:cTn>
                        </p:par>
                        <p:par>
                          <p:cTn id="98" fill="hold">
                            <p:stCondLst>
                              <p:cond delay="1500"/>
                            </p:stCondLst>
                            <p:childTnLst>
                              <p:par>
                                <p:cTn id="99" presetID="2" presetClass="entr" presetSubtype="4" fill="hold" nodeType="afterEffect">
                                  <p:stCondLst>
                                    <p:cond delay="0"/>
                                  </p:stCondLst>
                                  <p:childTnLst>
                                    <p:set>
                                      <p:cBhvr>
                                        <p:cTn id="100" dur="1" fill="hold">
                                          <p:stCondLst>
                                            <p:cond delay="0"/>
                                          </p:stCondLst>
                                        </p:cTn>
                                        <p:tgtEl>
                                          <p:spTgt spid="52"/>
                                        </p:tgtEl>
                                        <p:attrNameLst>
                                          <p:attrName>style.visibility</p:attrName>
                                        </p:attrNameLst>
                                      </p:cBhvr>
                                      <p:to>
                                        <p:strVal val="visible"/>
                                      </p:to>
                                    </p:set>
                                    <p:anim calcmode="lin" valueType="num">
                                      <p:cBhvr additive="base">
                                        <p:cTn id="101" dur="500" fill="hold"/>
                                        <p:tgtEl>
                                          <p:spTgt spid="52"/>
                                        </p:tgtEl>
                                        <p:attrNameLst>
                                          <p:attrName>ppt_x</p:attrName>
                                        </p:attrNameLst>
                                      </p:cBhvr>
                                      <p:tavLst>
                                        <p:tav tm="0">
                                          <p:val>
                                            <p:strVal val="#ppt_x"/>
                                          </p:val>
                                        </p:tav>
                                        <p:tav tm="100000">
                                          <p:val>
                                            <p:strVal val="#ppt_x"/>
                                          </p:val>
                                        </p:tav>
                                      </p:tavLst>
                                    </p:anim>
                                    <p:anim calcmode="lin" valueType="num">
                                      <p:cBhvr additive="base">
                                        <p:cTn id="102" dur="500" fill="hold"/>
                                        <p:tgtEl>
                                          <p:spTgt spid="52"/>
                                        </p:tgtEl>
                                        <p:attrNameLst>
                                          <p:attrName>ppt_y</p:attrName>
                                        </p:attrNameLst>
                                      </p:cBhvr>
                                      <p:tavLst>
                                        <p:tav tm="0">
                                          <p:val>
                                            <p:strVal val="1+#ppt_h/2"/>
                                          </p:val>
                                        </p:tav>
                                        <p:tav tm="100000">
                                          <p:val>
                                            <p:strVal val="#ppt_y"/>
                                          </p:val>
                                        </p:tav>
                                      </p:tavLst>
                                    </p:anim>
                                  </p:childTnLst>
                                </p:cTn>
                              </p:par>
                            </p:childTnLst>
                          </p:cTn>
                        </p:par>
                        <p:par>
                          <p:cTn id="103" fill="hold">
                            <p:stCondLst>
                              <p:cond delay="2000"/>
                            </p:stCondLst>
                            <p:childTnLst>
                              <p:par>
                                <p:cTn id="104" presetID="2" presetClass="entr" presetSubtype="4" fill="hold" nodeType="afterEffect">
                                  <p:stCondLst>
                                    <p:cond delay="0"/>
                                  </p:stCondLst>
                                  <p:childTnLst>
                                    <p:set>
                                      <p:cBhvr>
                                        <p:cTn id="105" dur="1" fill="hold">
                                          <p:stCondLst>
                                            <p:cond delay="0"/>
                                          </p:stCondLst>
                                        </p:cTn>
                                        <p:tgtEl>
                                          <p:spTgt spid="50"/>
                                        </p:tgtEl>
                                        <p:attrNameLst>
                                          <p:attrName>style.visibility</p:attrName>
                                        </p:attrNameLst>
                                      </p:cBhvr>
                                      <p:to>
                                        <p:strVal val="visible"/>
                                      </p:to>
                                    </p:set>
                                    <p:anim calcmode="lin" valueType="num">
                                      <p:cBhvr additive="base">
                                        <p:cTn id="106" dur="500" fill="hold"/>
                                        <p:tgtEl>
                                          <p:spTgt spid="50"/>
                                        </p:tgtEl>
                                        <p:attrNameLst>
                                          <p:attrName>ppt_x</p:attrName>
                                        </p:attrNameLst>
                                      </p:cBhvr>
                                      <p:tavLst>
                                        <p:tav tm="0">
                                          <p:val>
                                            <p:strVal val="#ppt_x"/>
                                          </p:val>
                                        </p:tav>
                                        <p:tav tm="100000">
                                          <p:val>
                                            <p:strVal val="#ppt_x"/>
                                          </p:val>
                                        </p:tav>
                                      </p:tavLst>
                                    </p:anim>
                                    <p:anim calcmode="lin" valueType="num">
                                      <p:cBhvr additive="base">
                                        <p:cTn id="107"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8" grpId="0"/>
      <p:bldP spid="33" grpId="0"/>
      <p:bldP spid="37" grpId="0"/>
      <p:bldP spid="38" grpId="0"/>
      <p:bldP spid="41" grpId="0"/>
      <p:bldP spid="45" grpId="0"/>
      <p:bldP spid="18" grpId="0" animBg="1"/>
      <p:bldP spid="54" grpId="0" animBg="1"/>
      <p:bldP spid="55" grpId="0" animBg="1"/>
      <p:bldP spid="56" grpId="0" animBg="1"/>
      <p:bldP spid="57" grpId="0" animBg="1"/>
      <p:bldP spid="5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矩形 56">
            <a:extLst>
              <a:ext uri="{FF2B5EF4-FFF2-40B4-BE49-F238E27FC236}">
                <a16:creationId xmlns:a16="http://schemas.microsoft.com/office/drawing/2014/main" id="{F03A5E84-F3E5-45E1-923C-ACF3686983D0}"/>
              </a:ext>
            </a:extLst>
          </p:cNvPr>
          <p:cNvSpPr/>
          <p:nvPr/>
        </p:nvSpPr>
        <p:spPr>
          <a:xfrm>
            <a:off x="2697472" y="2744222"/>
            <a:ext cx="6743875" cy="2022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Title 1">
            <a:extLst>
              <a:ext uri="{FF2B5EF4-FFF2-40B4-BE49-F238E27FC236}">
                <a16:creationId xmlns:a16="http://schemas.microsoft.com/office/drawing/2014/main" id="{B1D2E8B5-F664-45DE-917D-0C6C7C5471A2}"/>
              </a:ext>
            </a:extLst>
          </p:cNvPr>
          <p:cNvSpPr>
            <a:spLocks noGrp="1"/>
          </p:cNvSpPr>
          <p:nvPr>
            <p:ph type="title"/>
          </p:nvPr>
        </p:nvSpPr>
        <p:spPr>
          <a:xfrm>
            <a:off x="554736" y="550257"/>
            <a:ext cx="11082528" cy="733813"/>
          </a:xfrm>
        </p:spPr>
        <p:txBody>
          <a:bodyPr>
            <a:normAutofit fontScale="90000"/>
          </a:bodyPr>
          <a:lstStyle/>
          <a:p>
            <a:r>
              <a:rPr lang="en-US" altLang="zh-CN" sz="4000" dirty="0">
                <a:solidFill>
                  <a:srgbClr val="646B5F"/>
                </a:solidFill>
                <a:latin typeface="Rockwell" panose="02060603020205020403" pitchFamily="18" charset="0"/>
                <a:cs typeface="Times New Roman" panose="02020603050405020304" pitchFamily="18" charset="0"/>
              </a:rPr>
              <a:t>Idea: Memory Exposure Reduction &amp; Randomization</a:t>
            </a:r>
            <a:endParaRPr lang="zh-CN" altLang="en-US" sz="4000" dirty="0">
              <a:solidFill>
                <a:srgbClr val="646B5F"/>
              </a:solidFill>
              <a:latin typeface="Rockwell" panose="02060603020205020403"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65C9097-CADB-4548-9F95-C95E43B484B9}"/>
              </a:ext>
            </a:extLst>
          </p:cNvPr>
          <p:cNvSpPr>
            <a:spLocks noGrp="1"/>
          </p:cNvSpPr>
          <p:nvPr>
            <p:ph type="sldNum" sz="quarter" idx="12"/>
          </p:nvPr>
        </p:nvSpPr>
        <p:spPr/>
        <p:txBody>
          <a:bodyPr>
            <a:normAutofit/>
          </a:bodyPr>
          <a:lstStyle/>
          <a:p>
            <a:fld id="{1FF6B7B6-595F-408B-AA88-41FA1CB51C2E}" type="slidenum">
              <a:rPr lang="zh-CN" altLang="en-US" smtClean="0"/>
              <a:t>5</a:t>
            </a:fld>
            <a:endParaRPr lang="zh-CN" altLang="en-US" dirty="0"/>
          </a:p>
        </p:txBody>
      </p:sp>
      <p:sp>
        <p:nvSpPr>
          <p:cNvPr id="23" name="Content Placeholder 2">
            <a:extLst>
              <a:ext uri="{FF2B5EF4-FFF2-40B4-BE49-F238E27FC236}">
                <a16:creationId xmlns:a16="http://schemas.microsoft.com/office/drawing/2014/main" id="{B2BB13F8-35F6-4551-BD4B-F7AE767FA2B4}"/>
              </a:ext>
            </a:extLst>
          </p:cNvPr>
          <p:cNvSpPr txBox="1">
            <a:spLocks/>
          </p:cNvSpPr>
          <p:nvPr/>
        </p:nvSpPr>
        <p:spPr>
          <a:xfrm>
            <a:off x="10891700" y="2533801"/>
            <a:ext cx="1389742" cy="4381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1">
                    <a:lumMod val="75000"/>
                  </a:schemeClr>
                </a:solidFill>
                <a:latin typeface="Sitka Banner" panose="02000505000000020004" pitchFamily="2" charset="0"/>
                <a:cs typeface="Times New Roman" panose="02020603050405020304" pitchFamily="18" charset="0"/>
              </a:rPr>
              <a:t>Time</a:t>
            </a:r>
            <a:endParaRPr lang="zh-CN" altLang="en-US" sz="2000" dirty="0">
              <a:solidFill>
                <a:schemeClr val="accent1">
                  <a:lumMod val="75000"/>
                </a:schemeClr>
              </a:solidFill>
              <a:latin typeface="Sitka Banner" panose="02000505000000020004" pitchFamily="2" charset="0"/>
              <a:cs typeface="Times New Roman" panose="02020603050405020304" pitchFamily="18" charset="0"/>
            </a:endParaRPr>
          </a:p>
        </p:txBody>
      </p:sp>
      <p:cxnSp>
        <p:nvCxnSpPr>
          <p:cNvPr id="25" name="直接箭头连接符 24">
            <a:extLst>
              <a:ext uri="{FF2B5EF4-FFF2-40B4-BE49-F238E27FC236}">
                <a16:creationId xmlns:a16="http://schemas.microsoft.com/office/drawing/2014/main" id="{91DC46E0-6E30-441F-8DD8-4230EDF34A69}"/>
              </a:ext>
            </a:extLst>
          </p:cNvPr>
          <p:cNvCxnSpPr>
            <a:cxnSpLocks/>
          </p:cNvCxnSpPr>
          <p:nvPr/>
        </p:nvCxnSpPr>
        <p:spPr>
          <a:xfrm>
            <a:off x="1962150" y="2710713"/>
            <a:ext cx="8824322"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0EAA8724-C292-437E-8940-6A263A962F9B}"/>
              </a:ext>
            </a:extLst>
          </p:cNvPr>
          <p:cNvSpPr txBox="1">
            <a:spLocks/>
          </p:cNvSpPr>
          <p:nvPr/>
        </p:nvSpPr>
        <p:spPr>
          <a:xfrm>
            <a:off x="343154" y="2469858"/>
            <a:ext cx="1389742" cy="5660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1">
                    <a:lumMod val="75000"/>
                  </a:schemeClr>
                </a:solidFill>
                <a:latin typeface="Sitka Banner" panose="02000505000000020004" pitchFamily="2" charset="0"/>
                <a:cs typeface="Times New Roman" panose="02020603050405020304" pitchFamily="18" charset="0"/>
              </a:rPr>
              <a:t>Program:</a:t>
            </a:r>
            <a:endParaRPr lang="zh-CN" altLang="en-US" sz="2000" dirty="0">
              <a:solidFill>
                <a:schemeClr val="accent1">
                  <a:lumMod val="75000"/>
                </a:schemeClr>
              </a:solidFill>
              <a:latin typeface="Sitka Banner" panose="02000505000000020004" pitchFamily="2" charset="0"/>
              <a:cs typeface="Times New Roman" panose="02020603050405020304" pitchFamily="18" charset="0"/>
            </a:endParaRPr>
          </a:p>
        </p:txBody>
      </p:sp>
      <p:cxnSp>
        <p:nvCxnSpPr>
          <p:cNvPr id="17" name="直接箭头连接符 16">
            <a:extLst>
              <a:ext uri="{FF2B5EF4-FFF2-40B4-BE49-F238E27FC236}">
                <a16:creationId xmlns:a16="http://schemas.microsoft.com/office/drawing/2014/main" id="{7423D8EF-6936-4AFB-92A6-DAE22B9D319D}"/>
              </a:ext>
            </a:extLst>
          </p:cNvPr>
          <p:cNvCxnSpPr>
            <a:cxnSpLocks/>
          </p:cNvCxnSpPr>
          <p:nvPr/>
        </p:nvCxnSpPr>
        <p:spPr>
          <a:xfrm>
            <a:off x="2692400" y="2216748"/>
            <a:ext cx="0" cy="48895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3" name="Content Placeholder 2">
            <a:extLst>
              <a:ext uri="{FF2B5EF4-FFF2-40B4-BE49-F238E27FC236}">
                <a16:creationId xmlns:a16="http://schemas.microsoft.com/office/drawing/2014/main" id="{3047A43A-2FF9-4E7E-B2C1-0C8C43FA3595}"/>
              </a:ext>
            </a:extLst>
          </p:cNvPr>
          <p:cNvSpPr txBox="1">
            <a:spLocks/>
          </p:cNvSpPr>
          <p:nvPr/>
        </p:nvSpPr>
        <p:spPr>
          <a:xfrm>
            <a:off x="2727780" y="2257160"/>
            <a:ext cx="1389742" cy="35787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err="1">
                <a:solidFill>
                  <a:schemeClr val="accent1">
                    <a:lumMod val="75000"/>
                  </a:schemeClr>
                </a:solidFill>
                <a:latin typeface="Sitka Banner" panose="02000505000000020004" pitchFamily="2" charset="0"/>
                <a:cs typeface="Times New Roman" panose="02020603050405020304" pitchFamily="18" charset="0"/>
              </a:rPr>
              <a:t>mmap</a:t>
            </a:r>
            <a:r>
              <a:rPr lang="en-US" altLang="zh-CN" sz="2000" dirty="0">
                <a:solidFill>
                  <a:schemeClr val="accent1">
                    <a:lumMod val="75000"/>
                  </a:schemeClr>
                </a:solidFill>
                <a:latin typeface="Sitka Banner" panose="02000505000000020004" pitchFamily="2" charset="0"/>
                <a:cs typeface="Times New Roman" panose="02020603050405020304" pitchFamily="18" charset="0"/>
              </a:rPr>
              <a:t> (PM)</a:t>
            </a:r>
            <a:endParaRPr lang="zh-CN" altLang="en-US" sz="2000" dirty="0">
              <a:solidFill>
                <a:schemeClr val="accent1">
                  <a:lumMod val="75000"/>
                </a:schemeClr>
              </a:solidFill>
              <a:latin typeface="Sitka Banner" panose="02000505000000020004" pitchFamily="2" charset="0"/>
              <a:cs typeface="Times New Roman" panose="02020603050405020304" pitchFamily="18" charset="0"/>
            </a:endParaRPr>
          </a:p>
        </p:txBody>
      </p:sp>
      <p:cxnSp>
        <p:nvCxnSpPr>
          <p:cNvPr id="34" name="直接箭头连接符 33">
            <a:extLst>
              <a:ext uri="{FF2B5EF4-FFF2-40B4-BE49-F238E27FC236}">
                <a16:creationId xmlns:a16="http://schemas.microsoft.com/office/drawing/2014/main" id="{4CE8F59E-C21F-4035-BA1F-A26D35A26CBC}"/>
              </a:ext>
            </a:extLst>
          </p:cNvPr>
          <p:cNvCxnSpPr/>
          <p:nvPr/>
        </p:nvCxnSpPr>
        <p:spPr>
          <a:xfrm>
            <a:off x="4292600" y="2216748"/>
            <a:ext cx="0" cy="48895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4084CA04-239D-401A-8647-1ABBD12BD990}"/>
              </a:ext>
            </a:extLst>
          </p:cNvPr>
          <p:cNvCxnSpPr/>
          <p:nvPr/>
        </p:nvCxnSpPr>
        <p:spPr>
          <a:xfrm>
            <a:off x="5740400" y="2207223"/>
            <a:ext cx="0" cy="48895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C60FC6BC-2865-46BD-8013-6F09F62490F8}"/>
              </a:ext>
            </a:extLst>
          </p:cNvPr>
          <p:cNvSpPr txBox="1">
            <a:spLocks/>
          </p:cNvSpPr>
          <p:nvPr/>
        </p:nvSpPr>
        <p:spPr>
          <a:xfrm>
            <a:off x="4381500" y="2257160"/>
            <a:ext cx="1300841" cy="357879"/>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1">
                    <a:lumMod val="75000"/>
                  </a:schemeClr>
                </a:solidFill>
                <a:latin typeface="Sitka Banner" panose="02000505000000020004" pitchFamily="2" charset="0"/>
                <a:cs typeface="Times New Roman" panose="02020603050405020304" pitchFamily="18" charset="0"/>
              </a:rPr>
              <a:t>access PM</a:t>
            </a:r>
            <a:endParaRPr lang="zh-CN" altLang="en-US" sz="2000" dirty="0">
              <a:solidFill>
                <a:schemeClr val="accent1">
                  <a:lumMod val="75000"/>
                </a:schemeClr>
              </a:solidFill>
              <a:latin typeface="Sitka Banner" panose="02000505000000020004" pitchFamily="2" charset="0"/>
              <a:cs typeface="Times New Roman" panose="02020603050405020304" pitchFamily="18" charset="0"/>
            </a:endParaRPr>
          </a:p>
        </p:txBody>
      </p:sp>
      <p:sp>
        <p:nvSpPr>
          <p:cNvPr id="38" name="Content Placeholder 2">
            <a:extLst>
              <a:ext uri="{FF2B5EF4-FFF2-40B4-BE49-F238E27FC236}">
                <a16:creationId xmlns:a16="http://schemas.microsoft.com/office/drawing/2014/main" id="{C8F4B1DA-40F5-42C0-9B04-A245C0D461D4}"/>
              </a:ext>
            </a:extLst>
          </p:cNvPr>
          <p:cNvSpPr txBox="1">
            <a:spLocks/>
          </p:cNvSpPr>
          <p:nvPr/>
        </p:nvSpPr>
        <p:spPr>
          <a:xfrm>
            <a:off x="5892800" y="2257160"/>
            <a:ext cx="1389742" cy="35787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1">
                    <a:lumMod val="75000"/>
                  </a:schemeClr>
                </a:solidFill>
                <a:latin typeface="Sitka Banner" panose="02000505000000020004" pitchFamily="2" charset="0"/>
                <a:cs typeface="Times New Roman" panose="02020603050405020304" pitchFamily="18" charset="0"/>
              </a:rPr>
              <a:t>access PM</a:t>
            </a:r>
            <a:endParaRPr lang="zh-CN" altLang="en-US" sz="2000" dirty="0">
              <a:solidFill>
                <a:schemeClr val="accent1">
                  <a:lumMod val="75000"/>
                </a:schemeClr>
              </a:solidFill>
              <a:latin typeface="Sitka Banner" panose="02000505000000020004" pitchFamily="2" charset="0"/>
              <a:cs typeface="Times New Roman" panose="02020603050405020304" pitchFamily="18" charset="0"/>
            </a:endParaRPr>
          </a:p>
        </p:txBody>
      </p:sp>
      <p:cxnSp>
        <p:nvCxnSpPr>
          <p:cNvPr id="40" name="直接箭头连接符 39">
            <a:extLst>
              <a:ext uri="{FF2B5EF4-FFF2-40B4-BE49-F238E27FC236}">
                <a16:creationId xmlns:a16="http://schemas.microsoft.com/office/drawing/2014/main" id="{7F0182A8-2450-4B82-8A5F-CB8D2632FDAE}"/>
              </a:ext>
            </a:extLst>
          </p:cNvPr>
          <p:cNvCxnSpPr/>
          <p:nvPr/>
        </p:nvCxnSpPr>
        <p:spPr>
          <a:xfrm>
            <a:off x="9410700" y="2196534"/>
            <a:ext cx="0" cy="48895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1" name="Content Placeholder 2">
            <a:extLst>
              <a:ext uri="{FF2B5EF4-FFF2-40B4-BE49-F238E27FC236}">
                <a16:creationId xmlns:a16="http://schemas.microsoft.com/office/drawing/2014/main" id="{D2283B10-3446-4FC5-ADD2-FA9979BFE537}"/>
              </a:ext>
            </a:extLst>
          </p:cNvPr>
          <p:cNvSpPr txBox="1">
            <a:spLocks/>
          </p:cNvSpPr>
          <p:nvPr/>
        </p:nvSpPr>
        <p:spPr>
          <a:xfrm>
            <a:off x="9446080" y="2236946"/>
            <a:ext cx="1389742" cy="35787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err="1">
                <a:solidFill>
                  <a:schemeClr val="accent1">
                    <a:lumMod val="75000"/>
                  </a:schemeClr>
                </a:solidFill>
                <a:latin typeface="Sitka Banner" panose="02000505000000020004" pitchFamily="2" charset="0"/>
                <a:cs typeface="Times New Roman" panose="02020603050405020304" pitchFamily="18" charset="0"/>
              </a:rPr>
              <a:t>munmap</a:t>
            </a:r>
            <a:r>
              <a:rPr lang="en-US" altLang="zh-CN" sz="2000" dirty="0">
                <a:solidFill>
                  <a:schemeClr val="accent1">
                    <a:lumMod val="75000"/>
                  </a:schemeClr>
                </a:solidFill>
                <a:latin typeface="Sitka Banner" panose="02000505000000020004" pitchFamily="2" charset="0"/>
                <a:cs typeface="Times New Roman" panose="02020603050405020304" pitchFamily="18" charset="0"/>
              </a:rPr>
              <a:t> (PM)</a:t>
            </a:r>
            <a:endParaRPr lang="zh-CN" altLang="en-US" sz="2000" dirty="0">
              <a:solidFill>
                <a:schemeClr val="accent1">
                  <a:lumMod val="75000"/>
                </a:schemeClr>
              </a:solidFill>
              <a:latin typeface="Sitka Banner" panose="02000505000000020004" pitchFamily="2" charset="0"/>
              <a:cs typeface="Times New Roman" panose="02020603050405020304" pitchFamily="18" charset="0"/>
            </a:endParaRPr>
          </a:p>
        </p:txBody>
      </p:sp>
      <p:cxnSp>
        <p:nvCxnSpPr>
          <p:cNvPr id="44" name="直接箭头连接符 43">
            <a:extLst>
              <a:ext uri="{FF2B5EF4-FFF2-40B4-BE49-F238E27FC236}">
                <a16:creationId xmlns:a16="http://schemas.microsoft.com/office/drawing/2014/main" id="{39163E10-FC2B-4A95-9319-E04BAD0D45D9}"/>
              </a:ext>
            </a:extLst>
          </p:cNvPr>
          <p:cNvCxnSpPr/>
          <p:nvPr/>
        </p:nvCxnSpPr>
        <p:spPr>
          <a:xfrm>
            <a:off x="7499350" y="2207223"/>
            <a:ext cx="0" cy="48895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5" name="Content Placeholder 2">
            <a:extLst>
              <a:ext uri="{FF2B5EF4-FFF2-40B4-BE49-F238E27FC236}">
                <a16:creationId xmlns:a16="http://schemas.microsoft.com/office/drawing/2014/main" id="{E67004C0-BF52-41AC-A1A2-B77D69F05B85}"/>
              </a:ext>
            </a:extLst>
          </p:cNvPr>
          <p:cNvSpPr txBox="1">
            <a:spLocks/>
          </p:cNvSpPr>
          <p:nvPr/>
        </p:nvSpPr>
        <p:spPr>
          <a:xfrm>
            <a:off x="7651750" y="2257160"/>
            <a:ext cx="1389742" cy="35787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1">
                    <a:lumMod val="75000"/>
                  </a:schemeClr>
                </a:solidFill>
                <a:latin typeface="Sitka Banner" panose="02000505000000020004" pitchFamily="2" charset="0"/>
                <a:cs typeface="Times New Roman" panose="02020603050405020304" pitchFamily="18" charset="0"/>
              </a:rPr>
              <a:t>access PM</a:t>
            </a:r>
            <a:endParaRPr lang="zh-CN" altLang="en-US" sz="2000" dirty="0">
              <a:solidFill>
                <a:schemeClr val="accent1">
                  <a:lumMod val="75000"/>
                </a:schemeClr>
              </a:solidFill>
              <a:latin typeface="Sitka Banner" panose="02000505000000020004" pitchFamily="2" charset="0"/>
              <a:cs typeface="Times New Roman" panose="02020603050405020304" pitchFamily="18" charset="0"/>
            </a:endParaRPr>
          </a:p>
        </p:txBody>
      </p:sp>
      <p:sp>
        <p:nvSpPr>
          <p:cNvPr id="18" name="矩形 17">
            <a:extLst>
              <a:ext uri="{FF2B5EF4-FFF2-40B4-BE49-F238E27FC236}">
                <a16:creationId xmlns:a16="http://schemas.microsoft.com/office/drawing/2014/main" id="{B76B2A96-2386-43A0-9C93-B4A796730A3F}"/>
              </a:ext>
            </a:extLst>
          </p:cNvPr>
          <p:cNvSpPr/>
          <p:nvPr/>
        </p:nvSpPr>
        <p:spPr>
          <a:xfrm>
            <a:off x="4236485" y="3307168"/>
            <a:ext cx="203201" cy="20222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a:extLst>
              <a:ext uri="{FF2B5EF4-FFF2-40B4-BE49-F238E27FC236}">
                <a16:creationId xmlns:a16="http://schemas.microsoft.com/office/drawing/2014/main" id="{4C5D2DE5-BB6D-4BF9-BD15-4F0BFD94C73C}"/>
              </a:ext>
            </a:extLst>
          </p:cNvPr>
          <p:cNvSpPr/>
          <p:nvPr/>
        </p:nvSpPr>
        <p:spPr>
          <a:xfrm>
            <a:off x="5638799" y="3307170"/>
            <a:ext cx="203201" cy="20222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1A589082-F3FB-40A8-A813-B690B910DC82}"/>
              </a:ext>
            </a:extLst>
          </p:cNvPr>
          <p:cNvSpPr/>
          <p:nvPr/>
        </p:nvSpPr>
        <p:spPr>
          <a:xfrm>
            <a:off x="7397749" y="3307169"/>
            <a:ext cx="203201" cy="20222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Rectangle: Rounded Corners 43">
            <a:extLst>
              <a:ext uri="{FF2B5EF4-FFF2-40B4-BE49-F238E27FC236}">
                <a16:creationId xmlns:a16="http://schemas.microsoft.com/office/drawing/2014/main" id="{22606117-6D40-4B84-B14A-1FB28EA76A0A}"/>
              </a:ext>
            </a:extLst>
          </p:cNvPr>
          <p:cNvSpPr/>
          <p:nvPr/>
        </p:nvSpPr>
        <p:spPr>
          <a:xfrm>
            <a:off x="259292" y="3164613"/>
            <a:ext cx="2981282" cy="528772"/>
          </a:xfrm>
          <a:prstGeom prst="round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Memory Exposure Reduction</a:t>
            </a:r>
            <a:endParaRPr lang="zh-CN" altLang="en-US" dirty="0"/>
          </a:p>
        </p:txBody>
      </p:sp>
      <p:sp>
        <p:nvSpPr>
          <p:cNvPr id="32" name="Rectangle: Rounded Corners 43">
            <a:extLst>
              <a:ext uri="{FF2B5EF4-FFF2-40B4-BE49-F238E27FC236}">
                <a16:creationId xmlns:a16="http://schemas.microsoft.com/office/drawing/2014/main" id="{1A0409D1-459B-42BA-8303-6BCCB49118AF}"/>
              </a:ext>
            </a:extLst>
          </p:cNvPr>
          <p:cNvSpPr/>
          <p:nvPr/>
        </p:nvSpPr>
        <p:spPr>
          <a:xfrm>
            <a:off x="8155472" y="3212800"/>
            <a:ext cx="2571750" cy="528772"/>
          </a:xfrm>
          <a:prstGeom prst="round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Address Randomization</a:t>
            </a:r>
            <a:endParaRPr lang="zh-CN" altLang="en-US" dirty="0"/>
          </a:p>
        </p:txBody>
      </p:sp>
      <p:pic>
        <p:nvPicPr>
          <p:cNvPr id="35" name="Picture 2" descr="Image result for attacker">
            <a:extLst>
              <a:ext uri="{FF2B5EF4-FFF2-40B4-BE49-F238E27FC236}">
                <a16:creationId xmlns:a16="http://schemas.microsoft.com/office/drawing/2014/main" id="{6577954C-E5B9-4896-908C-91FA8BDFAB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6986" y="4217987"/>
            <a:ext cx="866825" cy="866825"/>
          </a:xfrm>
          <a:prstGeom prst="rect">
            <a:avLst/>
          </a:prstGeom>
          <a:noFill/>
          <a:extLst>
            <a:ext uri="{909E8E84-426E-40DD-AFC4-6F175D3DCCD1}">
              <a14:hiddenFill xmlns:a14="http://schemas.microsoft.com/office/drawing/2010/main">
                <a:solidFill>
                  <a:srgbClr val="FFFFFF"/>
                </a:solidFill>
              </a14:hiddenFill>
            </a:ext>
          </a:extLst>
        </p:spPr>
      </p:pic>
      <p:cxnSp>
        <p:nvCxnSpPr>
          <p:cNvPr id="39" name="直接箭头连接符 38">
            <a:extLst>
              <a:ext uri="{FF2B5EF4-FFF2-40B4-BE49-F238E27FC236}">
                <a16:creationId xmlns:a16="http://schemas.microsoft.com/office/drawing/2014/main" id="{DD5844A4-D1E3-4BE9-B823-0081AF4AE19C}"/>
              </a:ext>
            </a:extLst>
          </p:cNvPr>
          <p:cNvCxnSpPr>
            <a:cxnSpLocks/>
          </p:cNvCxnSpPr>
          <p:nvPr/>
        </p:nvCxnSpPr>
        <p:spPr>
          <a:xfrm flipV="1">
            <a:off x="3762830" y="3568852"/>
            <a:ext cx="0" cy="717398"/>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4AFD624F-5408-4EFF-8C80-DAAD56E264C7}"/>
              </a:ext>
            </a:extLst>
          </p:cNvPr>
          <p:cNvCxnSpPr>
            <a:cxnSpLocks/>
            <a:stCxn id="18" idx="2"/>
          </p:cNvCxnSpPr>
          <p:nvPr/>
        </p:nvCxnSpPr>
        <p:spPr>
          <a:xfrm>
            <a:off x="4338086" y="3509395"/>
            <a:ext cx="420656" cy="40215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2CA9DC41-7B96-4199-8744-B6183D6C1834}"/>
              </a:ext>
            </a:extLst>
          </p:cNvPr>
          <p:cNvCxnSpPr>
            <a:cxnSpLocks/>
          </p:cNvCxnSpPr>
          <p:nvPr/>
        </p:nvCxnSpPr>
        <p:spPr>
          <a:xfrm flipV="1">
            <a:off x="5189760" y="3568852"/>
            <a:ext cx="449039" cy="35583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6" name="Content Placeholder 2">
            <a:extLst>
              <a:ext uri="{FF2B5EF4-FFF2-40B4-BE49-F238E27FC236}">
                <a16:creationId xmlns:a16="http://schemas.microsoft.com/office/drawing/2014/main" id="{0D52BD04-CA5D-4B56-A03A-A1B6B7757B2C}"/>
              </a:ext>
            </a:extLst>
          </p:cNvPr>
          <p:cNvSpPr txBox="1">
            <a:spLocks/>
          </p:cNvSpPr>
          <p:nvPr/>
        </p:nvSpPr>
        <p:spPr>
          <a:xfrm>
            <a:off x="4679667" y="3924684"/>
            <a:ext cx="1389742" cy="4381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rgbClr val="C00000"/>
                </a:solidFill>
                <a:latin typeface="Sitka Banner" panose="02000505000000020004" pitchFamily="2" charset="0"/>
                <a:cs typeface="Times New Roman" panose="02020603050405020304" pitchFamily="18" charset="0"/>
              </a:rPr>
              <a:t>Info.</a:t>
            </a:r>
            <a:endParaRPr lang="zh-CN" altLang="en-US" sz="2000" dirty="0">
              <a:solidFill>
                <a:srgbClr val="C00000"/>
              </a:solidFill>
              <a:latin typeface="Sitka Banner" panose="02000505000000020004" pitchFamily="2" charset="0"/>
              <a:cs typeface="Times New Roman" panose="02020603050405020304" pitchFamily="18" charset="0"/>
            </a:endParaRPr>
          </a:p>
        </p:txBody>
      </p:sp>
      <p:sp>
        <p:nvSpPr>
          <p:cNvPr id="19" name="乘号 18">
            <a:extLst>
              <a:ext uri="{FF2B5EF4-FFF2-40B4-BE49-F238E27FC236}">
                <a16:creationId xmlns:a16="http://schemas.microsoft.com/office/drawing/2014/main" id="{5C240DCF-E3A7-406E-9997-B43A4359846F}"/>
              </a:ext>
            </a:extLst>
          </p:cNvPr>
          <p:cNvSpPr/>
          <p:nvPr/>
        </p:nvSpPr>
        <p:spPr>
          <a:xfrm>
            <a:off x="5103147" y="3481205"/>
            <a:ext cx="363048" cy="323850"/>
          </a:xfrm>
          <a:prstGeom prst="mathMultipl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Content Placeholder 2">
            <a:extLst>
              <a:ext uri="{FF2B5EF4-FFF2-40B4-BE49-F238E27FC236}">
                <a16:creationId xmlns:a16="http://schemas.microsoft.com/office/drawing/2014/main" id="{7CE6BD5D-A67B-4617-91A3-B56551BE3184}"/>
              </a:ext>
            </a:extLst>
          </p:cNvPr>
          <p:cNvSpPr txBox="1">
            <a:spLocks/>
          </p:cNvSpPr>
          <p:nvPr/>
        </p:nvSpPr>
        <p:spPr>
          <a:xfrm>
            <a:off x="5284671" y="5121994"/>
            <a:ext cx="1389742" cy="4381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latin typeface="Sitka Banner" panose="02000505000000020004" pitchFamily="2" charset="0"/>
                <a:cs typeface="Times New Roman" panose="02020603050405020304" pitchFamily="18" charset="0"/>
              </a:rPr>
              <a:t>Attacker</a:t>
            </a:r>
            <a:endParaRPr lang="zh-CN" altLang="en-US" sz="2000" dirty="0">
              <a:latin typeface="Sitka Banner" panose="02000505000000020004" pitchFamily="2" charset="0"/>
              <a:cs typeface="Times New Roman" panose="02020603050405020304" pitchFamily="18" charset="0"/>
            </a:endParaRPr>
          </a:p>
        </p:txBody>
      </p:sp>
      <p:sp>
        <p:nvSpPr>
          <p:cNvPr id="59" name="乘号 58">
            <a:extLst>
              <a:ext uri="{FF2B5EF4-FFF2-40B4-BE49-F238E27FC236}">
                <a16:creationId xmlns:a16="http://schemas.microsoft.com/office/drawing/2014/main" id="{5FB98F51-609C-4226-965A-7ACE526BFA51}"/>
              </a:ext>
            </a:extLst>
          </p:cNvPr>
          <p:cNvSpPr/>
          <p:nvPr/>
        </p:nvSpPr>
        <p:spPr>
          <a:xfrm>
            <a:off x="3343357" y="3762759"/>
            <a:ext cx="363048" cy="323850"/>
          </a:xfrm>
          <a:prstGeom prst="mathMultiply">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992126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8" presetClass="emph" presetSubtype="0" fill="hold" grpId="0" nodeType="clickEffect">
                                  <p:stCondLst>
                                    <p:cond delay="0"/>
                                  </p:stCondLst>
                                  <p:childTnLst>
                                    <p:animRot by="21600000">
                                      <p:cBhvr>
                                        <p:cTn id="10" dur="2000" fill="hold"/>
                                        <p:tgtEl>
                                          <p:spTgt spid="55"/>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56"/>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18"/>
                                        </p:tgtEl>
                                        <p:attrNameLst>
                                          <p:attrName>r</p:attrName>
                                        </p:attrNameLst>
                                      </p:cBhvr>
                                    </p:animRot>
                                  </p:childTnLst>
                                </p:cTn>
                              </p:par>
                              <p:par>
                                <p:cTn id="15" presetID="10"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5"/>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58"/>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9"/>
                                        </p:tgtEl>
                                        <p:attrNameLst>
                                          <p:attrName>style.visibility</p:attrName>
                                        </p:attrNameLst>
                                      </p:cBhvr>
                                      <p:to>
                                        <p:strVal val="visible"/>
                                      </p:to>
                                    </p:set>
                                    <p:anim calcmode="lin" valueType="num">
                                      <p:cBhvr additive="base">
                                        <p:cTn id="28" dur="500" fill="hold"/>
                                        <p:tgtEl>
                                          <p:spTgt spid="39"/>
                                        </p:tgtEl>
                                        <p:attrNameLst>
                                          <p:attrName>ppt_x</p:attrName>
                                        </p:attrNameLst>
                                      </p:cBhvr>
                                      <p:tavLst>
                                        <p:tav tm="0">
                                          <p:val>
                                            <p:strVal val="#ppt_x"/>
                                          </p:val>
                                        </p:tav>
                                        <p:tav tm="100000">
                                          <p:val>
                                            <p:strVal val="#ppt_x"/>
                                          </p:val>
                                        </p:tav>
                                      </p:tavLst>
                                    </p:anim>
                                    <p:anim calcmode="lin" valueType="num">
                                      <p:cBhvr additive="base">
                                        <p:cTn id="29"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5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42"/>
                                        </p:tgtEl>
                                        <p:attrNameLst>
                                          <p:attrName>style.visibility</p:attrName>
                                        </p:attrNameLst>
                                      </p:cBhvr>
                                      <p:to>
                                        <p:strVal val="visible"/>
                                      </p:to>
                                    </p:set>
                                    <p:anim calcmode="lin" valueType="num">
                                      <p:cBhvr additive="base">
                                        <p:cTn id="38" dur="500" fill="hold"/>
                                        <p:tgtEl>
                                          <p:spTgt spid="42"/>
                                        </p:tgtEl>
                                        <p:attrNameLst>
                                          <p:attrName>ppt_x</p:attrName>
                                        </p:attrNameLst>
                                      </p:cBhvr>
                                      <p:tavLst>
                                        <p:tav tm="0">
                                          <p:val>
                                            <p:strVal val="#ppt_x"/>
                                          </p:val>
                                        </p:tav>
                                        <p:tav tm="100000">
                                          <p:val>
                                            <p:strVal val="#ppt_x"/>
                                          </p:val>
                                        </p:tav>
                                      </p:tavLst>
                                    </p:anim>
                                    <p:anim calcmode="lin" valueType="num">
                                      <p:cBhvr additive="base">
                                        <p:cTn id="39" dur="500" fill="hold"/>
                                        <p:tgtEl>
                                          <p:spTgt spid="42"/>
                                        </p:tgtEl>
                                        <p:attrNameLst>
                                          <p:attrName>ppt_y</p:attrName>
                                        </p:attrNameLst>
                                      </p:cBhvr>
                                      <p:tavLst>
                                        <p:tav tm="0">
                                          <p:val>
                                            <p:strVal val="1+#ppt_h/2"/>
                                          </p:val>
                                        </p:tav>
                                        <p:tav tm="100000">
                                          <p:val>
                                            <p:strVal val="#ppt_y"/>
                                          </p:val>
                                        </p:tav>
                                      </p:tavLst>
                                    </p:anim>
                                  </p:childTnLst>
                                </p:cTn>
                              </p:par>
                              <p:par>
                                <p:cTn id="40" presetID="1" presetClass="entr" presetSubtype="0" fill="hold" grpId="0" nodeType="withEffect">
                                  <p:stCondLst>
                                    <p:cond delay="0"/>
                                  </p:stCondLst>
                                  <p:childTnLst>
                                    <p:set>
                                      <p:cBhvr>
                                        <p:cTn id="41" dur="1" fill="hold">
                                          <p:stCondLst>
                                            <p:cond delay="0"/>
                                          </p:stCondLst>
                                        </p:cTn>
                                        <p:tgtEl>
                                          <p:spTgt spid="46"/>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43"/>
                                        </p:tgtEl>
                                        <p:attrNameLst>
                                          <p:attrName>style.visibility</p:attrName>
                                        </p:attrNameLst>
                                      </p:cBhvr>
                                      <p:to>
                                        <p:strVal val="visible"/>
                                      </p:to>
                                    </p:set>
                                    <p:anim calcmode="lin" valueType="num">
                                      <p:cBhvr additive="base">
                                        <p:cTn id="46" dur="500" fill="hold"/>
                                        <p:tgtEl>
                                          <p:spTgt spid="43"/>
                                        </p:tgtEl>
                                        <p:attrNameLst>
                                          <p:attrName>ppt_x</p:attrName>
                                        </p:attrNameLst>
                                      </p:cBhvr>
                                      <p:tavLst>
                                        <p:tav tm="0">
                                          <p:val>
                                            <p:strVal val="#ppt_x"/>
                                          </p:val>
                                        </p:tav>
                                        <p:tav tm="100000">
                                          <p:val>
                                            <p:strVal val="#ppt_x"/>
                                          </p:val>
                                        </p:tav>
                                      </p:tavLst>
                                    </p:anim>
                                    <p:anim calcmode="lin" valueType="num">
                                      <p:cBhvr additive="base">
                                        <p:cTn id="47"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fade">
                                      <p:cBhvr>
                                        <p:cTn id="5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18" grpId="0" animBg="1"/>
      <p:bldP spid="55" grpId="0" animBg="1"/>
      <p:bldP spid="56" grpId="0" animBg="1"/>
      <p:bldP spid="32" grpId="0" animBg="1"/>
      <p:bldP spid="46" grpId="0"/>
      <p:bldP spid="19" grpId="0" animBg="1"/>
      <p:bldP spid="58" grpId="0"/>
      <p:bldP spid="5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E8B5-F664-45DE-917D-0C6C7C5471A2}"/>
              </a:ext>
            </a:extLst>
          </p:cNvPr>
          <p:cNvSpPr>
            <a:spLocks noGrp="1"/>
          </p:cNvSpPr>
          <p:nvPr>
            <p:ph type="title"/>
          </p:nvPr>
        </p:nvSpPr>
        <p:spPr>
          <a:xfrm>
            <a:off x="554736" y="550257"/>
            <a:ext cx="11082528" cy="733813"/>
          </a:xfrm>
        </p:spPr>
        <p:txBody>
          <a:bodyPr>
            <a:normAutofit/>
          </a:bodyPr>
          <a:lstStyle/>
          <a:p>
            <a:r>
              <a:rPr lang="en-US" altLang="zh-CN" sz="4000" dirty="0">
                <a:solidFill>
                  <a:srgbClr val="646B5F"/>
                </a:solidFill>
                <a:latin typeface="Rockwell" panose="02060603020205020403" pitchFamily="18" charset="0"/>
                <a:cs typeface="Times New Roman" panose="02020603050405020304" pitchFamily="18" charset="0"/>
              </a:rPr>
              <a:t>MERR</a:t>
            </a:r>
            <a:endParaRPr lang="zh-CN" altLang="en-US" sz="4000" dirty="0">
              <a:solidFill>
                <a:srgbClr val="646B5F"/>
              </a:solidFill>
              <a:latin typeface="Rockwell" panose="02060603020205020403"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65C9097-CADB-4548-9F95-C95E43B484B9}"/>
              </a:ext>
            </a:extLst>
          </p:cNvPr>
          <p:cNvSpPr>
            <a:spLocks noGrp="1"/>
          </p:cNvSpPr>
          <p:nvPr>
            <p:ph type="sldNum" sz="quarter" idx="12"/>
          </p:nvPr>
        </p:nvSpPr>
        <p:spPr/>
        <p:txBody>
          <a:bodyPr>
            <a:normAutofit/>
          </a:bodyPr>
          <a:lstStyle/>
          <a:p>
            <a:fld id="{1FF6B7B6-595F-408B-AA88-41FA1CB51C2E}" type="slidenum">
              <a:rPr lang="zh-CN" altLang="en-US" smtClean="0"/>
              <a:t>6</a:t>
            </a:fld>
            <a:endParaRPr lang="zh-CN" altLang="en-US"/>
          </a:p>
        </p:txBody>
      </p:sp>
      <p:sp>
        <p:nvSpPr>
          <p:cNvPr id="32" name="Rectangle: Rounded Corners 7">
            <a:extLst>
              <a:ext uri="{FF2B5EF4-FFF2-40B4-BE49-F238E27FC236}">
                <a16:creationId xmlns:a16="http://schemas.microsoft.com/office/drawing/2014/main" id="{B4DBDF0D-0023-4706-AEA1-FFFF5360265F}"/>
              </a:ext>
            </a:extLst>
          </p:cNvPr>
          <p:cNvSpPr/>
          <p:nvPr/>
        </p:nvSpPr>
        <p:spPr>
          <a:xfrm>
            <a:off x="6558049" y="1427484"/>
            <a:ext cx="3390620" cy="878758"/>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b="100000"/>
            </a:path>
            <a:tileRect t="-100000" r="-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Architectural Support</a:t>
            </a:r>
            <a:endParaRPr lang="zh-CN" altLang="en-US" sz="2800" dirty="0">
              <a:latin typeface="Times New Roman" panose="02020603050405020304" pitchFamily="18" charset="0"/>
              <a:cs typeface="Times New Roman" panose="02020603050405020304" pitchFamily="18" charset="0"/>
            </a:endParaRPr>
          </a:p>
        </p:txBody>
      </p:sp>
      <p:sp>
        <p:nvSpPr>
          <p:cNvPr id="35" name="Rectangle: Rounded Corners 7">
            <a:extLst>
              <a:ext uri="{FF2B5EF4-FFF2-40B4-BE49-F238E27FC236}">
                <a16:creationId xmlns:a16="http://schemas.microsoft.com/office/drawing/2014/main" id="{20905B8B-FEC0-4432-891C-34AE28A10C32}"/>
              </a:ext>
            </a:extLst>
          </p:cNvPr>
          <p:cNvSpPr/>
          <p:nvPr/>
        </p:nvSpPr>
        <p:spPr>
          <a:xfrm>
            <a:off x="4629988" y="2667084"/>
            <a:ext cx="2095499" cy="878758"/>
          </a:xfrm>
          <a:prstGeom prst="roundRect">
            <a:avLst/>
          </a:prstGeom>
          <a:solidFill>
            <a:srgbClr val="317FA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MERR</a:t>
            </a:r>
            <a:endParaRPr lang="zh-CN" altLang="en-US" sz="2800" dirty="0">
              <a:latin typeface="Times New Roman" panose="02020603050405020304" pitchFamily="18" charset="0"/>
              <a:cs typeface="Times New Roman" panose="02020603050405020304" pitchFamily="18" charset="0"/>
            </a:endParaRPr>
          </a:p>
        </p:txBody>
      </p:sp>
      <p:sp>
        <p:nvSpPr>
          <p:cNvPr id="39" name="Rectangle: Rounded Corners 7">
            <a:extLst>
              <a:ext uri="{FF2B5EF4-FFF2-40B4-BE49-F238E27FC236}">
                <a16:creationId xmlns:a16="http://schemas.microsoft.com/office/drawing/2014/main" id="{A59EDB18-DD88-4282-A9F7-FA8E438B9402}"/>
              </a:ext>
            </a:extLst>
          </p:cNvPr>
          <p:cNvSpPr/>
          <p:nvPr/>
        </p:nvSpPr>
        <p:spPr>
          <a:xfrm>
            <a:off x="1449474" y="1427484"/>
            <a:ext cx="3347951" cy="878758"/>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b="100000"/>
            </a:path>
            <a:tileRect t="-100000" r="-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Page Table Design</a:t>
            </a:r>
            <a:endParaRPr lang="zh-CN" altLang="en-US" sz="2800" dirty="0">
              <a:latin typeface="Times New Roman" panose="02020603050405020304" pitchFamily="18" charset="0"/>
              <a:cs typeface="Times New Roman" panose="02020603050405020304" pitchFamily="18" charset="0"/>
            </a:endParaRPr>
          </a:p>
        </p:txBody>
      </p:sp>
      <p:cxnSp>
        <p:nvCxnSpPr>
          <p:cNvPr id="7" name="直接连接符 6">
            <a:extLst>
              <a:ext uri="{FF2B5EF4-FFF2-40B4-BE49-F238E27FC236}">
                <a16:creationId xmlns:a16="http://schemas.microsoft.com/office/drawing/2014/main" id="{44513C55-9543-4F37-956F-9716870C1D88}"/>
              </a:ext>
            </a:extLst>
          </p:cNvPr>
          <p:cNvCxnSpPr>
            <a:cxnSpLocks/>
            <a:stCxn id="39" idx="3"/>
            <a:endCxn id="32" idx="1"/>
          </p:cNvCxnSpPr>
          <p:nvPr/>
        </p:nvCxnSpPr>
        <p:spPr>
          <a:xfrm>
            <a:off x="4797425" y="1866863"/>
            <a:ext cx="17606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E5E5A2B3-F436-4572-AA14-22C2D30F63E6}"/>
              </a:ext>
            </a:extLst>
          </p:cNvPr>
          <p:cNvCxnSpPr>
            <a:cxnSpLocks/>
            <a:endCxn id="35" idx="0"/>
          </p:cNvCxnSpPr>
          <p:nvPr/>
        </p:nvCxnSpPr>
        <p:spPr>
          <a:xfrm>
            <a:off x="5677738" y="1866863"/>
            <a:ext cx="0" cy="800221"/>
          </a:xfrm>
          <a:prstGeom prst="line">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6" name="Arrow: Right 17">
            <a:extLst>
              <a:ext uri="{FF2B5EF4-FFF2-40B4-BE49-F238E27FC236}">
                <a16:creationId xmlns:a16="http://schemas.microsoft.com/office/drawing/2014/main" id="{75C06D6E-668D-4E52-9A40-B416DAA5846F}"/>
              </a:ext>
            </a:extLst>
          </p:cNvPr>
          <p:cNvSpPr/>
          <p:nvPr/>
        </p:nvSpPr>
        <p:spPr>
          <a:xfrm rot="5400000">
            <a:off x="5468027" y="3335152"/>
            <a:ext cx="419419" cy="970116"/>
          </a:xfrm>
          <a:prstGeom prst="rightArrow">
            <a:avLst>
              <a:gd name="adj1" fmla="val 35600"/>
              <a:gd name="adj2" fmla="val 50000"/>
            </a:avLst>
          </a:prstGeom>
          <a:solidFill>
            <a:schemeClr val="accent1">
              <a:lumMod val="75000"/>
            </a:schemeClr>
          </a:solidFill>
          <a:ln>
            <a:solidFill>
              <a:srgbClr val="317F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57" name="矩形 56">
            <a:extLst>
              <a:ext uri="{FF2B5EF4-FFF2-40B4-BE49-F238E27FC236}">
                <a16:creationId xmlns:a16="http://schemas.microsoft.com/office/drawing/2014/main" id="{487E7687-DC16-47BF-A822-67E6B1BCA32F}"/>
              </a:ext>
            </a:extLst>
          </p:cNvPr>
          <p:cNvSpPr/>
          <p:nvPr/>
        </p:nvSpPr>
        <p:spPr>
          <a:xfrm>
            <a:off x="3925573" y="4244948"/>
            <a:ext cx="1901186" cy="202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a:extLst>
              <a:ext uri="{FF2B5EF4-FFF2-40B4-BE49-F238E27FC236}">
                <a16:creationId xmlns:a16="http://schemas.microsoft.com/office/drawing/2014/main" id="{D0FFE577-BFFB-40E5-A8DD-2D1CD6269C5B}"/>
              </a:ext>
            </a:extLst>
          </p:cNvPr>
          <p:cNvSpPr/>
          <p:nvPr/>
        </p:nvSpPr>
        <p:spPr>
          <a:xfrm>
            <a:off x="5808607" y="4244948"/>
            <a:ext cx="1901186" cy="202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a:extLst>
              <a:ext uri="{FF2B5EF4-FFF2-40B4-BE49-F238E27FC236}">
                <a16:creationId xmlns:a16="http://schemas.microsoft.com/office/drawing/2014/main" id="{9853E981-21A2-447B-8F1B-0A2234771D11}"/>
              </a:ext>
            </a:extLst>
          </p:cNvPr>
          <p:cNvSpPr/>
          <p:nvPr/>
        </p:nvSpPr>
        <p:spPr>
          <a:xfrm>
            <a:off x="7691640" y="4244948"/>
            <a:ext cx="2987961" cy="202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Content Placeholder 2">
            <a:extLst>
              <a:ext uri="{FF2B5EF4-FFF2-40B4-BE49-F238E27FC236}">
                <a16:creationId xmlns:a16="http://schemas.microsoft.com/office/drawing/2014/main" id="{DD50E6B1-E19E-4165-AF32-1D0222D83813}"/>
              </a:ext>
            </a:extLst>
          </p:cNvPr>
          <p:cNvSpPr txBox="1">
            <a:spLocks/>
          </p:cNvSpPr>
          <p:nvPr/>
        </p:nvSpPr>
        <p:spPr>
          <a:xfrm>
            <a:off x="10802258" y="4009024"/>
            <a:ext cx="1389742" cy="4381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1">
                    <a:lumMod val="75000"/>
                  </a:schemeClr>
                </a:solidFill>
                <a:latin typeface="Sitka Banner" panose="02000505000000020004" pitchFamily="2" charset="0"/>
                <a:cs typeface="Times New Roman" panose="02020603050405020304" pitchFamily="18" charset="0"/>
              </a:rPr>
              <a:t>Time</a:t>
            </a:r>
            <a:endParaRPr lang="zh-CN" altLang="en-US" sz="2000" dirty="0">
              <a:solidFill>
                <a:schemeClr val="accent1">
                  <a:lumMod val="75000"/>
                </a:schemeClr>
              </a:solidFill>
              <a:latin typeface="Sitka Banner" panose="02000505000000020004" pitchFamily="2" charset="0"/>
              <a:cs typeface="Times New Roman" panose="02020603050405020304" pitchFamily="18" charset="0"/>
            </a:endParaRPr>
          </a:p>
        </p:txBody>
      </p:sp>
      <p:cxnSp>
        <p:nvCxnSpPr>
          <p:cNvPr id="65" name="直接箭头连接符 64">
            <a:extLst>
              <a:ext uri="{FF2B5EF4-FFF2-40B4-BE49-F238E27FC236}">
                <a16:creationId xmlns:a16="http://schemas.microsoft.com/office/drawing/2014/main" id="{C1C50EB1-A614-442E-A6B5-34FF6FC4008F}"/>
              </a:ext>
            </a:extLst>
          </p:cNvPr>
          <p:cNvCxnSpPr>
            <a:cxnSpLocks/>
          </p:cNvCxnSpPr>
          <p:nvPr/>
        </p:nvCxnSpPr>
        <p:spPr>
          <a:xfrm>
            <a:off x="3765550" y="4185936"/>
            <a:ext cx="7036708"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1535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additive="base">
                                        <p:cTn id="13" dur="500" fill="hold"/>
                                        <p:tgtEl>
                                          <p:spTgt spid="32"/>
                                        </p:tgtEl>
                                        <p:attrNameLst>
                                          <p:attrName>ppt_x</p:attrName>
                                        </p:attrNameLst>
                                      </p:cBhvr>
                                      <p:tavLst>
                                        <p:tav tm="0">
                                          <p:val>
                                            <p:strVal val="#ppt_x"/>
                                          </p:val>
                                        </p:tav>
                                        <p:tav tm="100000">
                                          <p:val>
                                            <p:strVal val="#ppt_x"/>
                                          </p:val>
                                        </p:tav>
                                      </p:tavLst>
                                    </p:anim>
                                    <p:anim calcmode="lin" valueType="num">
                                      <p:cBhvr additive="base">
                                        <p:cTn id="1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5" grpId="0" animBg="1"/>
      <p:bldP spid="39" grpId="0" animBg="1"/>
      <p:bldP spid="56" grpId="0" animBg="1"/>
      <p:bldP spid="57" grpId="0" animBg="1"/>
      <p:bldP spid="58" grpId="0" animBg="1"/>
      <p:bldP spid="59" grpId="0" animBg="1"/>
      <p:bldP spid="6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E8B5-F664-45DE-917D-0C6C7C5471A2}"/>
              </a:ext>
            </a:extLst>
          </p:cNvPr>
          <p:cNvSpPr>
            <a:spLocks noGrp="1"/>
          </p:cNvSpPr>
          <p:nvPr>
            <p:ph type="title"/>
          </p:nvPr>
        </p:nvSpPr>
        <p:spPr>
          <a:xfrm>
            <a:off x="554736" y="550257"/>
            <a:ext cx="11082528" cy="733813"/>
          </a:xfrm>
        </p:spPr>
        <p:txBody>
          <a:bodyPr>
            <a:normAutofit/>
          </a:bodyPr>
          <a:lstStyle/>
          <a:p>
            <a:r>
              <a:rPr lang="en-US" altLang="zh-CN" sz="4000" dirty="0">
                <a:solidFill>
                  <a:srgbClr val="646B5F"/>
                </a:solidFill>
                <a:latin typeface="Rockwell" panose="02060603020205020403" pitchFamily="18" charset="0"/>
                <a:cs typeface="Times New Roman" panose="02020603050405020304" pitchFamily="18" charset="0"/>
              </a:rPr>
              <a:t>MERR</a:t>
            </a:r>
            <a:endParaRPr lang="zh-CN" altLang="en-US" sz="4000" dirty="0">
              <a:solidFill>
                <a:srgbClr val="646B5F"/>
              </a:solidFill>
              <a:latin typeface="Rockwell" panose="02060603020205020403"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65C9097-CADB-4548-9F95-C95E43B484B9}"/>
              </a:ext>
            </a:extLst>
          </p:cNvPr>
          <p:cNvSpPr>
            <a:spLocks noGrp="1"/>
          </p:cNvSpPr>
          <p:nvPr>
            <p:ph type="sldNum" sz="quarter" idx="12"/>
          </p:nvPr>
        </p:nvSpPr>
        <p:spPr/>
        <p:txBody>
          <a:bodyPr>
            <a:normAutofit/>
          </a:bodyPr>
          <a:lstStyle/>
          <a:p>
            <a:fld id="{1FF6B7B6-595F-408B-AA88-41FA1CB51C2E}" type="slidenum">
              <a:rPr lang="zh-CN" altLang="en-US" smtClean="0"/>
              <a:t>7</a:t>
            </a:fld>
            <a:endParaRPr lang="zh-CN" altLang="en-US"/>
          </a:p>
        </p:txBody>
      </p:sp>
      <p:sp>
        <p:nvSpPr>
          <p:cNvPr id="32" name="Rectangle: Rounded Corners 7">
            <a:extLst>
              <a:ext uri="{FF2B5EF4-FFF2-40B4-BE49-F238E27FC236}">
                <a16:creationId xmlns:a16="http://schemas.microsoft.com/office/drawing/2014/main" id="{B4DBDF0D-0023-4706-AEA1-FFFF5360265F}"/>
              </a:ext>
            </a:extLst>
          </p:cNvPr>
          <p:cNvSpPr/>
          <p:nvPr/>
        </p:nvSpPr>
        <p:spPr>
          <a:xfrm>
            <a:off x="6558049" y="1427484"/>
            <a:ext cx="3384521" cy="878758"/>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b="100000"/>
            </a:path>
            <a:tileRect t="-100000" r="-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Architectural Support</a:t>
            </a:r>
            <a:endParaRPr lang="zh-CN" altLang="en-US" sz="2800" dirty="0">
              <a:latin typeface="Times New Roman" panose="02020603050405020304" pitchFamily="18" charset="0"/>
              <a:cs typeface="Times New Roman" panose="02020603050405020304" pitchFamily="18" charset="0"/>
            </a:endParaRPr>
          </a:p>
        </p:txBody>
      </p:sp>
      <p:sp>
        <p:nvSpPr>
          <p:cNvPr id="35" name="Rectangle: Rounded Corners 7">
            <a:extLst>
              <a:ext uri="{FF2B5EF4-FFF2-40B4-BE49-F238E27FC236}">
                <a16:creationId xmlns:a16="http://schemas.microsoft.com/office/drawing/2014/main" id="{20905B8B-FEC0-4432-891C-34AE28A10C32}"/>
              </a:ext>
            </a:extLst>
          </p:cNvPr>
          <p:cNvSpPr/>
          <p:nvPr/>
        </p:nvSpPr>
        <p:spPr>
          <a:xfrm>
            <a:off x="4629988" y="2667084"/>
            <a:ext cx="2095499" cy="878758"/>
          </a:xfrm>
          <a:prstGeom prst="roundRect">
            <a:avLst/>
          </a:prstGeom>
          <a:solidFill>
            <a:srgbClr val="317FA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MERR</a:t>
            </a:r>
            <a:endParaRPr lang="zh-CN" altLang="en-US" sz="2800" dirty="0">
              <a:latin typeface="Times New Roman" panose="02020603050405020304" pitchFamily="18" charset="0"/>
              <a:cs typeface="Times New Roman" panose="02020603050405020304" pitchFamily="18" charset="0"/>
            </a:endParaRPr>
          </a:p>
        </p:txBody>
      </p:sp>
      <p:sp>
        <p:nvSpPr>
          <p:cNvPr id="39" name="Rectangle: Rounded Corners 7">
            <a:extLst>
              <a:ext uri="{FF2B5EF4-FFF2-40B4-BE49-F238E27FC236}">
                <a16:creationId xmlns:a16="http://schemas.microsoft.com/office/drawing/2014/main" id="{A59EDB18-DD88-4282-A9F7-FA8E438B9402}"/>
              </a:ext>
            </a:extLst>
          </p:cNvPr>
          <p:cNvSpPr/>
          <p:nvPr/>
        </p:nvSpPr>
        <p:spPr>
          <a:xfrm>
            <a:off x="1449474" y="1427484"/>
            <a:ext cx="3347951" cy="878758"/>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b="100000"/>
            </a:path>
            <a:tileRect t="-100000" r="-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Page Table Design</a:t>
            </a:r>
            <a:endParaRPr lang="zh-CN" altLang="en-US" sz="2800" dirty="0">
              <a:latin typeface="Times New Roman" panose="02020603050405020304" pitchFamily="18" charset="0"/>
              <a:cs typeface="Times New Roman" panose="02020603050405020304" pitchFamily="18" charset="0"/>
            </a:endParaRPr>
          </a:p>
        </p:txBody>
      </p:sp>
      <p:cxnSp>
        <p:nvCxnSpPr>
          <p:cNvPr id="7" name="直接连接符 6">
            <a:extLst>
              <a:ext uri="{FF2B5EF4-FFF2-40B4-BE49-F238E27FC236}">
                <a16:creationId xmlns:a16="http://schemas.microsoft.com/office/drawing/2014/main" id="{44513C55-9543-4F37-956F-9716870C1D88}"/>
              </a:ext>
            </a:extLst>
          </p:cNvPr>
          <p:cNvCxnSpPr>
            <a:cxnSpLocks/>
            <a:stCxn id="39" idx="3"/>
            <a:endCxn id="32" idx="1"/>
          </p:cNvCxnSpPr>
          <p:nvPr/>
        </p:nvCxnSpPr>
        <p:spPr>
          <a:xfrm>
            <a:off x="4797425" y="1866863"/>
            <a:ext cx="17606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E5E5A2B3-F436-4572-AA14-22C2D30F63E6}"/>
              </a:ext>
            </a:extLst>
          </p:cNvPr>
          <p:cNvCxnSpPr>
            <a:cxnSpLocks/>
            <a:endCxn id="35" idx="0"/>
          </p:cNvCxnSpPr>
          <p:nvPr/>
        </p:nvCxnSpPr>
        <p:spPr>
          <a:xfrm>
            <a:off x="5677738" y="1866863"/>
            <a:ext cx="0" cy="800221"/>
          </a:xfrm>
          <a:prstGeom prst="line">
            <a:avLst/>
          </a:prstGeom>
          <a:ln w="1270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56" name="Arrow: Right 17">
            <a:extLst>
              <a:ext uri="{FF2B5EF4-FFF2-40B4-BE49-F238E27FC236}">
                <a16:creationId xmlns:a16="http://schemas.microsoft.com/office/drawing/2014/main" id="{75C06D6E-668D-4E52-9A40-B416DAA5846F}"/>
              </a:ext>
            </a:extLst>
          </p:cNvPr>
          <p:cNvSpPr/>
          <p:nvPr/>
        </p:nvSpPr>
        <p:spPr>
          <a:xfrm rot="5400000">
            <a:off x="5468027" y="3335152"/>
            <a:ext cx="419419" cy="970116"/>
          </a:xfrm>
          <a:prstGeom prst="rightArrow">
            <a:avLst>
              <a:gd name="adj1" fmla="val 35600"/>
              <a:gd name="adj2" fmla="val 50000"/>
            </a:avLst>
          </a:prstGeom>
          <a:solidFill>
            <a:schemeClr val="accent1">
              <a:lumMod val="75000"/>
            </a:schemeClr>
          </a:solidFill>
          <a:ln>
            <a:solidFill>
              <a:srgbClr val="317FA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14" name="矩形 13">
            <a:extLst>
              <a:ext uri="{FF2B5EF4-FFF2-40B4-BE49-F238E27FC236}">
                <a16:creationId xmlns:a16="http://schemas.microsoft.com/office/drawing/2014/main" id="{04A8232F-DBDF-44AD-83C0-E4E7C9E39A3A}"/>
              </a:ext>
            </a:extLst>
          </p:cNvPr>
          <p:cNvSpPr/>
          <p:nvPr/>
        </p:nvSpPr>
        <p:spPr>
          <a:xfrm>
            <a:off x="5568207" y="4580818"/>
            <a:ext cx="203201" cy="202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097F811E-8C9A-4BFB-8AF0-BA8CC4156707}"/>
              </a:ext>
            </a:extLst>
          </p:cNvPr>
          <p:cNvSpPr/>
          <p:nvPr/>
        </p:nvSpPr>
        <p:spPr>
          <a:xfrm>
            <a:off x="7148839" y="4580818"/>
            <a:ext cx="203201" cy="202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id="{5F50799C-97C3-4D82-A33F-5D25F001621F}"/>
              </a:ext>
            </a:extLst>
          </p:cNvPr>
          <p:cNvSpPr/>
          <p:nvPr/>
        </p:nvSpPr>
        <p:spPr>
          <a:xfrm>
            <a:off x="8729471" y="4580819"/>
            <a:ext cx="203201" cy="202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Content Placeholder 2">
            <a:extLst>
              <a:ext uri="{FF2B5EF4-FFF2-40B4-BE49-F238E27FC236}">
                <a16:creationId xmlns:a16="http://schemas.microsoft.com/office/drawing/2014/main" id="{443099CA-D92B-4B0A-9594-EAC9C293E7CC}"/>
              </a:ext>
            </a:extLst>
          </p:cNvPr>
          <p:cNvSpPr txBox="1">
            <a:spLocks/>
          </p:cNvSpPr>
          <p:nvPr/>
        </p:nvSpPr>
        <p:spPr>
          <a:xfrm>
            <a:off x="10802258" y="4009024"/>
            <a:ext cx="1389742" cy="4381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1">
                    <a:lumMod val="75000"/>
                  </a:schemeClr>
                </a:solidFill>
                <a:latin typeface="Sitka Banner" panose="02000505000000020004" pitchFamily="2" charset="0"/>
                <a:cs typeface="Times New Roman" panose="02020603050405020304" pitchFamily="18" charset="0"/>
              </a:rPr>
              <a:t>Time</a:t>
            </a:r>
            <a:endParaRPr lang="zh-CN" altLang="en-US" sz="2000" dirty="0">
              <a:solidFill>
                <a:schemeClr val="accent1">
                  <a:lumMod val="75000"/>
                </a:schemeClr>
              </a:solidFill>
              <a:latin typeface="Sitka Banner" panose="02000505000000020004" pitchFamily="2" charset="0"/>
              <a:cs typeface="Times New Roman" panose="02020603050405020304" pitchFamily="18" charset="0"/>
            </a:endParaRPr>
          </a:p>
        </p:txBody>
      </p:sp>
      <p:cxnSp>
        <p:nvCxnSpPr>
          <p:cNvPr id="18" name="直接箭头连接符 17">
            <a:extLst>
              <a:ext uri="{FF2B5EF4-FFF2-40B4-BE49-F238E27FC236}">
                <a16:creationId xmlns:a16="http://schemas.microsoft.com/office/drawing/2014/main" id="{33974329-ED13-4099-A197-70E880432C7C}"/>
              </a:ext>
            </a:extLst>
          </p:cNvPr>
          <p:cNvCxnSpPr>
            <a:cxnSpLocks/>
          </p:cNvCxnSpPr>
          <p:nvPr/>
        </p:nvCxnSpPr>
        <p:spPr>
          <a:xfrm>
            <a:off x="3765550" y="4185936"/>
            <a:ext cx="7036708" cy="0"/>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43">
            <a:extLst>
              <a:ext uri="{FF2B5EF4-FFF2-40B4-BE49-F238E27FC236}">
                <a16:creationId xmlns:a16="http://schemas.microsoft.com/office/drawing/2014/main" id="{56AB8032-C670-45E7-95E5-DB41777838BE}"/>
              </a:ext>
            </a:extLst>
          </p:cNvPr>
          <p:cNvSpPr/>
          <p:nvPr/>
        </p:nvSpPr>
        <p:spPr>
          <a:xfrm>
            <a:off x="158497" y="3963713"/>
            <a:ext cx="3505191" cy="528772"/>
          </a:xfrm>
          <a:prstGeom prst="roundRect">
            <a:avLst/>
          </a:prstGeom>
          <a:solidFill>
            <a:srgbClr val="C0504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70% Reduction 10% Overhead</a:t>
            </a:r>
            <a:endParaRPr lang="zh-CN" altLang="en-US" dirty="0"/>
          </a:p>
        </p:txBody>
      </p:sp>
      <p:sp>
        <p:nvSpPr>
          <p:cNvPr id="20" name="Rectangle: Rounded Corners 43">
            <a:extLst>
              <a:ext uri="{FF2B5EF4-FFF2-40B4-BE49-F238E27FC236}">
                <a16:creationId xmlns:a16="http://schemas.microsoft.com/office/drawing/2014/main" id="{7E2FB86E-F55F-4CC2-B123-CD9A00CA3ACF}"/>
              </a:ext>
            </a:extLst>
          </p:cNvPr>
          <p:cNvSpPr/>
          <p:nvPr/>
        </p:nvSpPr>
        <p:spPr>
          <a:xfrm>
            <a:off x="158496" y="4681932"/>
            <a:ext cx="3505192" cy="528772"/>
          </a:xfrm>
          <a:prstGeom prst="roundRect">
            <a:avLst/>
          </a:prstGeom>
          <a:solidFill>
            <a:srgbClr val="C0504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80us Temporal Window</a:t>
            </a:r>
            <a:endParaRPr lang="zh-CN" altLang="en-US" dirty="0"/>
          </a:p>
        </p:txBody>
      </p:sp>
      <p:sp>
        <p:nvSpPr>
          <p:cNvPr id="21" name="Rectangle: Rounded Corners 43">
            <a:extLst>
              <a:ext uri="{FF2B5EF4-FFF2-40B4-BE49-F238E27FC236}">
                <a16:creationId xmlns:a16="http://schemas.microsoft.com/office/drawing/2014/main" id="{C4A7950E-F38F-4DCB-87D4-2F86317FAB45}"/>
              </a:ext>
            </a:extLst>
          </p:cNvPr>
          <p:cNvSpPr/>
          <p:nvPr/>
        </p:nvSpPr>
        <p:spPr>
          <a:xfrm>
            <a:off x="158495" y="5400151"/>
            <a:ext cx="3607055" cy="528772"/>
          </a:xfrm>
          <a:prstGeom prst="roundRect">
            <a:avLst/>
          </a:prstGeom>
          <a:solidFill>
            <a:srgbClr val="C0504D"/>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10^5 Randomization Frequency</a:t>
            </a:r>
            <a:endParaRPr lang="zh-CN" altLang="en-US" dirty="0"/>
          </a:p>
        </p:txBody>
      </p:sp>
      <p:cxnSp>
        <p:nvCxnSpPr>
          <p:cNvPr id="4" name="直接箭头连接符 3">
            <a:extLst>
              <a:ext uri="{FF2B5EF4-FFF2-40B4-BE49-F238E27FC236}">
                <a16:creationId xmlns:a16="http://schemas.microsoft.com/office/drawing/2014/main" id="{3EFCF700-FBCE-4EB0-AEDA-BB1B4AC1AABA}"/>
              </a:ext>
            </a:extLst>
          </p:cNvPr>
          <p:cNvCxnSpPr>
            <a:cxnSpLocks/>
          </p:cNvCxnSpPr>
          <p:nvPr/>
        </p:nvCxnSpPr>
        <p:spPr>
          <a:xfrm>
            <a:off x="5568207" y="4856239"/>
            <a:ext cx="201251" cy="0"/>
          </a:xfrm>
          <a:prstGeom prst="straightConnector1">
            <a:avLst/>
          </a:prstGeom>
          <a:ln>
            <a:solidFill>
              <a:srgbClr val="C0504D"/>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7F833B23-D3A3-4A13-A4C8-0887E14FE73D}"/>
              </a:ext>
            </a:extLst>
          </p:cNvPr>
          <p:cNvCxnSpPr/>
          <p:nvPr/>
        </p:nvCxnSpPr>
        <p:spPr>
          <a:xfrm>
            <a:off x="5568207" y="4783087"/>
            <a:ext cx="0" cy="195072"/>
          </a:xfrm>
          <a:prstGeom prst="line">
            <a:avLst/>
          </a:prstGeom>
          <a:ln>
            <a:solidFill>
              <a:srgbClr val="C0504D"/>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6D3C3876-B365-4527-B469-5744B70B603C}"/>
              </a:ext>
            </a:extLst>
          </p:cNvPr>
          <p:cNvCxnSpPr/>
          <p:nvPr/>
        </p:nvCxnSpPr>
        <p:spPr>
          <a:xfrm>
            <a:off x="5769458" y="4783087"/>
            <a:ext cx="0" cy="195072"/>
          </a:xfrm>
          <a:prstGeom prst="line">
            <a:avLst/>
          </a:prstGeom>
          <a:ln>
            <a:solidFill>
              <a:srgbClr val="C0504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54504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par>
                          <p:cTn id="17" fill="hold">
                            <p:stCondLst>
                              <p:cond delay="0"/>
                            </p:stCondLst>
                            <p:childTnLst>
                              <p:par>
                                <p:cTn id="18" presetID="26" presetClass="emph" presetSubtype="0" repeatCount="2000" fill="hold" nodeType="afterEffect">
                                  <p:stCondLst>
                                    <p:cond delay="0"/>
                                  </p:stCondLst>
                                  <p:childTnLst>
                                    <p:animEffect transition="out" filter="fade">
                                      <p:cBhvr>
                                        <p:cTn id="19" dur="500" tmFilter="0, 0; .2, .5; .8, .5; 1, 0"/>
                                        <p:tgtEl>
                                          <p:spTgt spid="8"/>
                                        </p:tgtEl>
                                      </p:cBhvr>
                                    </p:animEffect>
                                    <p:animScale>
                                      <p:cBhvr>
                                        <p:cTn id="20" dur="250" autoRev="1" fill="hold"/>
                                        <p:tgtEl>
                                          <p:spTgt spid="8"/>
                                        </p:tgtEl>
                                      </p:cBhvr>
                                      <p:by x="105000" y="105000"/>
                                    </p:animScale>
                                  </p:childTnLst>
                                </p:cTn>
                              </p:par>
                              <p:par>
                                <p:cTn id="21" presetID="26" presetClass="emph" presetSubtype="0" repeatCount="2000" fill="hold" nodeType="withEffect">
                                  <p:stCondLst>
                                    <p:cond delay="0"/>
                                  </p:stCondLst>
                                  <p:childTnLst>
                                    <p:animEffect transition="out" filter="fade">
                                      <p:cBhvr>
                                        <p:cTn id="22" dur="500" tmFilter="0, 0; .2, .5; .8, .5; 1, 0"/>
                                        <p:tgtEl>
                                          <p:spTgt spid="4"/>
                                        </p:tgtEl>
                                      </p:cBhvr>
                                    </p:animEffect>
                                    <p:animScale>
                                      <p:cBhvr>
                                        <p:cTn id="23" dur="250" autoRev="1" fill="hold"/>
                                        <p:tgtEl>
                                          <p:spTgt spid="4"/>
                                        </p:tgtEl>
                                      </p:cBhvr>
                                      <p:by x="105000" y="105000"/>
                                    </p:animScale>
                                  </p:childTnLst>
                                </p:cTn>
                              </p:par>
                              <p:par>
                                <p:cTn id="24" presetID="26" presetClass="emph" presetSubtype="0" repeatCount="2000" fill="hold" nodeType="withEffect">
                                  <p:stCondLst>
                                    <p:cond delay="0"/>
                                  </p:stCondLst>
                                  <p:childTnLst>
                                    <p:animEffect transition="out" filter="fade">
                                      <p:cBhvr>
                                        <p:cTn id="25" dur="500" tmFilter="0, 0; .2, .5; .8, .5; 1, 0"/>
                                        <p:tgtEl>
                                          <p:spTgt spid="23"/>
                                        </p:tgtEl>
                                      </p:cBhvr>
                                    </p:animEffect>
                                    <p:animScale>
                                      <p:cBhvr>
                                        <p:cTn id="26" dur="250" autoRev="1" fill="hold"/>
                                        <p:tgtEl>
                                          <p:spTgt spid="23"/>
                                        </p:tgtEl>
                                      </p:cBhvr>
                                      <p:by x="105000" y="105000"/>
                                    </p:animScale>
                                  </p:childTnLst>
                                </p:cTn>
                              </p:par>
                            </p:childTnLst>
                          </p:cTn>
                        </p:par>
                        <p:par>
                          <p:cTn id="27" fill="hold">
                            <p:stCondLst>
                              <p:cond delay="1000"/>
                            </p:stCondLst>
                            <p:childTnLst>
                              <p:par>
                                <p:cTn id="28" presetID="2" presetClass="entr" presetSubtype="4"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additive="base">
                                        <p:cTn id="30" dur="500" fill="hold"/>
                                        <p:tgtEl>
                                          <p:spTgt spid="20"/>
                                        </p:tgtEl>
                                        <p:attrNameLst>
                                          <p:attrName>ppt_x</p:attrName>
                                        </p:attrNameLst>
                                      </p:cBhvr>
                                      <p:tavLst>
                                        <p:tav tm="0">
                                          <p:val>
                                            <p:strVal val="#ppt_x"/>
                                          </p:val>
                                        </p:tav>
                                        <p:tav tm="100000">
                                          <p:val>
                                            <p:strVal val="#ppt_x"/>
                                          </p:val>
                                        </p:tav>
                                      </p:tavLst>
                                    </p:anim>
                                    <p:anim calcmode="lin" valueType="num">
                                      <p:cBhvr additive="base">
                                        <p:cTn id="31"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8" presetClass="emph" presetSubtype="0" fill="hold" grpId="0" nodeType="clickEffect">
                                  <p:stCondLst>
                                    <p:cond delay="0"/>
                                  </p:stCondLst>
                                  <p:childTnLst>
                                    <p:animRot by="21600000">
                                      <p:cBhvr>
                                        <p:cTn id="35" dur="2000" fill="hold"/>
                                        <p:tgtEl>
                                          <p:spTgt spid="14"/>
                                        </p:tgtEl>
                                        <p:attrNameLst>
                                          <p:attrName>r</p:attrName>
                                        </p:attrNameLst>
                                      </p:cBhvr>
                                    </p:animRot>
                                  </p:childTnLst>
                                </p:cTn>
                              </p:par>
                              <p:par>
                                <p:cTn id="36" presetID="8" presetClass="emph" presetSubtype="0" fill="hold" grpId="0" nodeType="withEffect">
                                  <p:stCondLst>
                                    <p:cond delay="0"/>
                                  </p:stCondLst>
                                  <p:childTnLst>
                                    <p:animRot by="21600000">
                                      <p:cBhvr>
                                        <p:cTn id="37" dur="2000" fill="hold"/>
                                        <p:tgtEl>
                                          <p:spTgt spid="15"/>
                                        </p:tgtEl>
                                        <p:attrNameLst>
                                          <p:attrName>r</p:attrName>
                                        </p:attrNameLst>
                                      </p:cBhvr>
                                    </p:animRot>
                                  </p:childTnLst>
                                </p:cTn>
                              </p:par>
                              <p:par>
                                <p:cTn id="38" presetID="8" presetClass="emph" presetSubtype="0" fill="hold" grpId="0" nodeType="withEffect">
                                  <p:stCondLst>
                                    <p:cond delay="0"/>
                                  </p:stCondLst>
                                  <p:childTnLst>
                                    <p:animRot by="21600000">
                                      <p:cBhvr>
                                        <p:cTn id="39" dur="2000" fill="hold"/>
                                        <p:tgtEl>
                                          <p:spTgt spid="16"/>
                                        </p:tgtEl>
                                        <p:attrNameLst>
                                          <p:attrName>r</p:attrName>
                                        </p:attrNameLst>
                                      </p:cBhvr>
                                    </p:animRot>
                                  </p:childTnLst>
                                </p:cTn>
                              </p:par>
                              <p:par>
                                <p:cTn id="40" presetID="2" presetClass="entr" presetSubtype="4"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additive="base">
                                        <p:cTn id="42" dur="500" fill="hold"/>
                                        <p:tgtEl>
                                          <p:spTgt spid="21"/>
                                        </p:tgtEl>
                                        <p:attrNameLst>
                                          <p:attrName>ppt_x</p:attrName>
                                        </p:attrNameLst>
                                      </p:cBhvr>
                                      <p:tavLst>
                                        <p:tav tm="0">
                                          <p:val>
                                            <p:strVal val="#ppt_x"/>
                                          </p:val>
                                        </p:tav>
                                        <p:tav tm="100000">
                                          <p:val>
                                            <p:strVal val="#ppt_x"/>
                                          </p:val>
                                        </p:tav>
                                      </p:tavLst>
                                    </p:anim>
                                    <p:anim calcmode="lin" valueType="num">
                                      <p:cBhvr additive="base">
                                        <p:cTn id="43"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9" grpId="0" animBg="1"/>
      <p:bldP spid="20" grpId="0" animBg="1"/>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E8B5-F664-45DE-917D-0C6C7C5471A2}"/>
              </a:ext>
            </a:extLst>
          </p:cNvPr>
          <p:cNvSpPr>
            <a:spLocks noGrp="1"/>
          </p:cNvSpPr>
          <p:nvPr>
            <p:ph type="title"/>
          </p:nvPr>
        </p:nvSpPr>
        <p:spPr>
          <a:xfrm>
            <a:off x="755117" y="365125"/>
            <a:ext cx="11436883" cy="1445977"/>
          </a:xfrm>
        </p:spPr>
        <p:txBody>
          <a:bodyPr>
            <a:normAutofit/>
          </a:bodyPr>
          <a:lstStyle/>
          <a:p>
            <a:r>
              <a:rPr lang="en-US" altLang="zh-CN" sz="4000" dirty="0">
                <a:solidFill>
                  <a:srgbClr val="646B5F"/>
                </a:solidFill>
                <a:latin typeface="Rockwell" panose="02060603020205020403" pitchFamily="18" charset="0"/>
                <a:cs typeface="Times New Roman" panose="02020603050405020304" pitchFamily="18" charset="0"/>
              </a:rPr>
              <a:t>Outline</a:t>
            </a:r>
            <a:endParaRPr lang="zh-CN" altLang="en-US" sz="4000" dirty="0">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DFEB8C91-F16D-42A6-94E3-19ED5B868CA4}"/>
              </a:ext>
            </a:extLst>
          </p:cNvPr>
          <p:cNvSpPr>
            <a:spLocks noGrp="1"/>
          </p:cNvSpPr>
          <p:nvPr>
            <p:ph type="sldNum" sz="quarter" idx="12"/>
          </p:nvPr>
        </p:nvSpPr>
        <p:spPr/>
        <p:txBody>
          <a:bodyPr>
            <a:normAutofit/>
          </a:bodyPr>
          <a:lstStyle/>
          <a:p>
            <a:fld id="{1FF6B7B6-595F-408B-AA88-41FA1CB51C2E}" type="slidenum">
              <a:rPr lang="zh-CN" altLang="en-US" smtClean="0"/>
              <a:t>8</a:t>
            </a:fld>
            <a:endParaRPr lang="zh-CN" altLang="en-US"/>
          </a:p>
        </p:txBody>
      </p:sp>
      <p:sp>
        <p:nvSpPr>
          <p:cNvPr id="4" name="Content Placeholder 2">
            <a:extLst>
              <a:ext uri="{FF2B5EF4-FFF2-40B4-BE49-F238E27FC236}">
                <a16:creationId xmlns:a16="http://schemas.microsoft.com/office/drawing/2014/main" id="{8F1111F1-ECCD-499D-8B19-7B70FAEC9C21}"/>
              </a:ext>
            </a:extLst>
          </p:cNvPr>
          <p:cNvSpPr txBox="1">
            <a:spLocks/>
          </p:cNvSpPr>
          <p:nvPr/>
        </p:nvSpPr>
        <p:spPr>
          <a:xfrm>
            <a:off x="838199" y="3291840"/>
            <a:ext cx="8653863" cy="908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Font typeface="Arial" panose="020B0604020202020204" pitchFamily="34" charset="0"/>
              <a:buNone/>
            </a:pPr>
            <a:endParaRPr lang="zh-CN" altLang="en-US"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8042A4E2-70AA-4AD9-8C7D-F3A13B7D9EF6}"/>
              </a:ext>
            </a:extLst>
          </p:cNvPr>
          <p:cNvSpPr txBox="1">
            <a:spLocks/>
          </p:cNvSpPr>
          <p:nvPr/>
        </p:nvSpPr>
        <p:spPr>
          <a:xfrm>
            <a:off x="724389" y="1603839"/>
            <a:ext cx="11261377" cy="25965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dirty="0">
                <a:solidFill>
                  <a:srgbClr val="646B5F"/>
                </a:solidFill>
                <a:latin typeface="Rockwell" panose="02060603020205020403" pitchFamily="18" charset="0"/>
                <a:cs typeface="Times New Roman" panose="02020603050405020304" pitchFamily="18" charset="0"/>
              </a:rPr>
              <a:t>Attach and Detach system calls</a:t>
            </a:r>
            <a:endParaRPr lang="en-US" altLang="zh-CN" sz="2400" dirty="0">
              <a:solidFill>
                <a:srgbClr val="646B5F"/>
              </a:solidFill>
              <a:latin typeface="Times New Roman" panose="02020603050405020304" pitchFamily="18" charset="0"/>
              <a:cs typeface="Times New Roman" panose="02020603050405020304" pitchFamily="18" charset="0"/>
            </a:endParaRPr>
          </a:p>
          <a:p>
            <a:r>
              <a:rPr lang="en-US" altLang="zh-CN" sz="2400" dirty="0">
                <a:solidFill>
                  <a:srgbClr val="646B5F"/>
                </a:solidFill>
                <a:latin typeface="Rockwell" panose="02060603020205020403" pitchFamily="18" charset="0"/>
                <a:cs typeface="Times New Roman" panose="02020603050405020304" pitchFamily="18" charset="0"/>
              </a:rPr>
              <a:t>Page table design </a:t>
            </a:r>
          </a:p>
          <a:p>
            <a:r>
              <a:rPr lang="en-US" altLang="zh-CN" sz="2400" dirty="0">
                <a:solidFill>
                  <a:srgbClr val="646B5F"/>
                </a:solidFill>
                <a:latin typeface="Rockwell" panose="02060603020205020403" pitchFamily="18" charset="0"/>
                <a:cs typeface="Times New Roman" panose="02020603050405020304" pitchFamily="18" charset="0"/>
              </a:rPr>
              <a:t>Randomization</a:t>
            </a:r>
          </a:p>
          <a:p>
            <a:r>
              <a:rPr lang="en-US" altLang="zh-CN" sz="2400" dirty="0">
                <a:solidFill>
                  <a:srgbClr val="646B5F"/>
                </a:solidFill>
                <a:latin typeface="Rockwell" panose="02060603020205020403" pitchFamily="18" charset="0"/>
                <a:cs typeface="Times New Roman" panose="02020603050405020304" pitchFamily="18" charset="0"/>
              </a:rPr>
              <a:t>Architecture support</a:t>
            </a:r>
          </a:p>
          <a:p>
            <a:r>
              <a:rPr lang="en-US" altLang="zh-CN" sz="2400" dirty="0">
                <a:solidFill>
                  <a:srgbClr val="646B5F"/>
                </a:solidFill>
                <a:latin typeface="Rockwell" panose="02060603020205020403" pitchFamily="18" charset="0"/>
                <a:cs typeface="Times New Roman" panose="02020603050405020304" pitchFamily="18" charset="0"/>
              </a:rPr>
              <a:t>Evaluation</a:t>
            </a:r>
          </a:p>
        </p:txBody>
      </p:sp>
    </p:spTree>
    <p:extLst>
      <p:ext uri="{BB962C8B-B14F-4D97-AF65-F5344CB8AC3E}">
        <p14:creationId xmlns:p14="http://schemas.microsoft.com/office/powerpoint/2010/main" val="330180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E8B5-F664-45DE-917D-0C6C7C5471A2}"/>
              </a:ext>
            </a:extLst>
          </p:cNvPr>
          <p:cNvSpPr>
            <a:spLocks noGrp="1"/>
          </p:cNvSpPr>
          <p:nvPr>
            <p:ph type="title"/>
          </p:nvPr>
        </p:nvSpPr>
        <p:spPr>
          <a:xfrm>
            <a:off x="554736" y="550257"/>
            <a:ext cx="11082528" cy="733813"/>
          </a:xfrm>
        </p:spPr>
        <p:txBody>
          <a:bodyPr>
            <a:normAutofit/>
          </a:bodyPr>
          <a:lstStyle/>
          <a:p>
            <a:r>
              <a:rPr lang="en-US" altLang="zh-CN" sz="4000" dirty="0">
                <a:solidFill>
                  <a:srgbClr val="646B5F"/>
                </a:solidFill>
                <a:latin typeface="Rockwell" panose="02060603020205020403" pitchFamily="18" charset="0"/>
                <a:cs typeface="Times New Roman" panose="02020603050405020304" pitchFamily="18" charset="0"/>
              </a:rPr>
              <a:t>Attach &amp; Detach</a:t>
            </a:r>
            <a:endParaRPr lang="zh-CN" altLang="en-US" sz="4000" dirty="0">
              <a:solidFill>
                <a:srgbClr val="646B5F"/>
              </a:solidFill>
              <a:latin typeface="Rockwell" panose="02060603020205020403"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65C9097-CADB-4548-9F95-C95E43B484B9}"/>
              </a:ext>
            </a:extLst>
          </p:cNvPr>
          <p:cNvSpPr>
            <a:spLocks noGrp="1"/>
          </p:cNvSpPr>
          <p:nvPr>
            <p:ph type="sldNum" sz="quarter" idx="12"/>
          </p:nvPr>
        </p:nvSpPr>
        <p:spPr/>
        <p:txBody>
          <a:bodyPr>
            <a:normAutofit/>
          </a:bodyPr>
          <a:lstStyle/>
          <a:p>
            <a:fld id="{1FF6B7B6-595F-408B-AA88-41FA1CB51C2E}" type="slidenum">
              <a:rPr lang="zh-CN" altLang="en-US" smtClean="0"/>
              <a:t>9</a:t>
            </a:fld>
            <a:endParaRPr lang="zh-CN" altLang="en-US"/>
          </a:p>
        </p:txBody>
      </p:sp>
      <p:sp>
        <p:nvSpPr>
          <p:cNvPr id="22" name="Rectangle: Rounded Corners 7">
            <a:extLst>
              <a:ext uri="{FF2B5EF4-FFF2-40B4-BE49-F238E27FC236}">
                <a16:creationId xmlns:a16="http://schemas.microsoft.com/office/drawing/2014/main" id="{B0374E8D-47F3-415B-8CAE-AAD53CC218D4}"/>
              </a:ext>
            </a:extLst>
          </p:cNvPr>
          <p:cNvSpPr/>
          <p:nvPr/>
        </p:nvSpPr>
        <p:spPr>
          <a:xfrm>
            <a:off x="6880606" y="3380831"/>
            <a:ext cx="1121537" cy="878758"/>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path path="circle">
              <a:fillToRect l="100000" b="100000"/>
            </a:path>
            <a:tileRect t="-100000" r="-10000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PMO</a:t>
            </a:r>
            <a:endParaRPr lang="zh-CN" altLang="en-US" sz="2800" dirty="0">
              <a:latin typeface="Times New Roman" panose="02020603050405020304" pitchFamily="18" charset="0"/>
              <a:cs typeface="Times New Roman" panose="02020603050405020304" pitchFamily="18" charset="0"/>
            </a:endParaRPr>
          </a:p>
        </p:txBody>
      </p:sp>
      <p:sp>
        <p:nvSpPr>
          <p:cNvPr id="24" name="Content Placeholder 2">
            <a:extLst>
              <a:ext uri="{FF2B5EF4-FFF2-40B4-BE49-F238E27FC236}">
                <a16:creationId xmlns:a16="http://schemas.microsoft.com/office/drawing/2014/main" id="{CCBEC546-049E-4E53-BE82-FD6E0B099360}"/>
              </a:ext>
            </a:extLst>
          </p:cNvPr>
          <p:cNvSpPr txBox="1">
            <a:spLocks/>
          </p:cNvSpPr>
          <p:nvPr/>
        </p:nvSpPr>
        <p:spPr>
          <a:xfrm>
            <a:off x="8363711" y="3640823"/>
            <a:ext cx="3633207" cy="3651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6">
                    <a:lumMod val="75000"/>
                  </a:schemeClr>
                </a:solidFill>
                <a:latin typeface="Sitka Banner" panose="02000505000000020004" pitchFamily="2" charset="0"/>
                <a:cs typeface="Times New Roman" panose="02020603050405020304" pitchFamily="18" charset="0"/>
              </a:rPr>
              <a:t>Persistent Memory Object (PMO)</a:t>
            </a:r>
            <a:endParaRPr lang="zh-CN" altLang="en-US" sz="2000" dirty="0">
              <a:solidFill>
                <a:schemeClr val="accent6">
                  <a:lumMod val="75000"/>
                </a:schemeClr>
              </a:solidFill>
              <a:latin typeface="Sitka Banner" panose="02000505000000020004" pitchFamily="2" charset="0"/>
              <a:cs typeface="Times New Roman" panose="02020603050405020304" pitchFamily="18" charset="0"/>
            </a:endParaRPr>
          </a:p>
        </p:txBody>
      </p:sp>
      <p:cxnSp>
        <p:nvCxnSpPr>
          <p:cNvPr id="6" name="直接连接符 5">
            <a:extLst>
              <a:ext uri="{FF2B5EF4-FFF2-40B4-BE49-F238E27FC236}">
                <a16:creationId xmlns:a16="http://schemas.microsoft.com/office/drawing/2014/main" id="{BB723A3C-1BC7-46A0-B1AF-9AE208B8EC03}"/>
              </a:ext>
            </a:extLst>
          </p:cNvPr>
          <p:cNvCxnSpPr/>
          <p:nvPr/>
        </p:nvCxnSpPr>
        <p:spPr>
          <a:xfrm>
            <a:off x="6880606" y="2271636"/>
            <a:ext cx="0" cy="3468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400816DD-73E1-483A-BC52-C7D66947971D}"/>
              </a:ext>
            </a:extLst>
          </p:cNvPr>
          <p:cNvCxnSpPr/>
          <p:nvPr/>
        </p:nvCxnSpPr>
        <p:spPr>
          <a:xfrm>
            <a:off x="8002143" y="2271636"/>
            <a:ext cx="0" cy="3468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Content Placeholder 2">
            <a:extLst>
              <a:ext uri="{FF2B5EF4-FFF2-40B4-BE49-F238E27FC236}">
                <a16:creationId xmlns:a16="http://schemas.microsoft.com/office/drawing/2014/main" id="{E9ACC87D-30A2-403E-8ABF-24E1AE241B59}"/>
              </a:ext>
            </a:extLst>
          </p:cNvPr>
          <p:cNvSpPr txBox="1">
            <a:spLocks/>
          </p:cNvSpPr>
          <p:nvPr/>
        </p:nvSpPr>
        <p:spPr>
          <a:xfrm>
            <a:off x="6291072" y="1827651"/>
            <a:ext cx="2686558" cy="3651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6">
                    <a:lumMod val="75000"/>
                  </a:schemeClr>
                </a:solidFill>
                <a:latin typeface="Sitka Banner" panose="02000505000000020004" pitchFamily="2" charset="0"/>
                <a:cs typeface="Times New Roman" panose="02020603050405020304" pitchFamily="18" charset="0"/>
              </a:rPr>
              <a:t>Physical Address Space</a:t>
            </a:r>
            <a:endParaRPr lang="zh-CN" altLang="en-US" sz="2000" dirty="0">
              <a:solidFill>
                <a:schemeClr val="accent6">
                  <a:lumMod val="75000"/>
                </a:schemeClr>
              </a:solidFill>
              <a:latin typeface="Sitka Banner" panose="02000505000000020004" pitchFamily="2" charset="0"/>
              <a:cs typeface="Times New Roman" panose="02020603050405020304" pitchFamily="18" charset="0"/>
            </a:endParaRPr>
          </a:p>
        </p:txBody>
      </p:sp>
      <p:sp>
        <p:nvSpPr>
          <p:cNvPr id="27" name="Rectangle: Rounded Corners 43">
            <a:extLst>
              <a:ext uri="{FF2B5EF4-FFF2-40B4-BE49-F238E27FC236}">
                <a16:creationId xmlns:a16="http://schemas.microsoft.com/office/drawing/2014/main" id="{EECB19DF-0EE0-4BB6-B71F-3BA1AC43A16A}"/>
              </a:ext>
            </a:extLst>
          </p:cNvPr>
          <p:cNvSpPr/>
          <p:nvPr/>
        </p:nvSpPr>
        <p:spPr>
          <a:xfrm>
            <a:off x="717070" y="2762065"/>
            <a:ext cx="2160369" cy="528772"/>
          </a:xfrm>
          <a:prstGeom prst="round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Attach</a:t>
            </a:r>
          </a:p>
          <a:p>
            <a:pPr algn="ctr"/>
            <a:r>
              <a:rPr lang="en-US" altLang="zh-CN" dirty="0"/>
              <a:t>(PMO ID, Permission)</a:t>
            </a:r>
            <a:endParaRPr lang="zh-CN" altLang="en-US" dirty="0"/>
          </a:p>
        </p:txBody>
      </p:sp>
      <p:cxnSp>
        <p:nvCxnSpPr>
          <p:cNvPr id="28" name="直接连接符 27">
            <a:extLst>
              <a:ext uri="{FF2B5EF4-FFF2-40B4-BE49-F238E27FC236}">
                <a16:creationId xmlns:a16="http://schemas.microsoft.com/office/drawing/2014/main" id="{D027C098-8534-469A-B56E-76BF503B8D35}"/>
              </a:ext>
            </a:extLst>
          </p:cNvPr>
          <p:cNvCxnSpPr/>
          <p:nvPr/>
        </p:nvCxnSpPr>
        <p:spPr>
          <a:xfrm>
            <a:off x="3998976" y="2271636"/>
            <a:ext cx="0" cy="3468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08896318-24D6-44B9-BCA6-87C8EB95D3DD}"/>
              </a:ext>
            </a:extLst>
          </p:cNvPr>
          <p:cNvCxnSpPr/>
          <p:nvPr/>
        </p:nvCxnSpPr>
        <p:spPr>
          <a:xfrm>
            <a:off x="5120513" y="2271636"/>
            <a:ext cx="0" cy="34686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A7A8FA21-A6FA-45B9-95ED-B315747832B0}"/>
              </a:ext>
            </a:extLst>
          </p:cNvPr>
          <p:cNvSpPr txBox="1">
            <a:spLocks/>
          </p:cNvSpPr>
          <p:nvPr/>
        </p:nvSpPr>
        <p:spPr>
          <a:xfrm>
            <a:off x="3409442" y="1827651"/>
            <a:ext cx="2686558" cy="3651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solidFill>
                  <a:schemeClr val="accent5">
                    <a:lumMod val="75000"/>
                  </a:schemeClr>
                </a:solidFill>
                <a:latin typeface="Sitka Banner" panose="02000505000000020004" pitchFamily="2" charset="0"/>
                <a:cs typeface="Times New Roman" panose="02020603050405020304" pitchFamily="18" charset="0"/>
              </a:rPr>
              <a:t>Process Address Space</a:t>
            </a:r>
            <a:endParaRPr lang="zh-CN" altLang="en-US" sz="2000" dirty="0">
              <a:solidFill>
                <a:schemeClr val="accent5">
                  <a:lumMod val="75000"/>
                </a:schemeClr>
              </a:solidFill>
              <a:latin typeface="Sitka Banner" panose="02000505000000020004" pitchFamily="2" charset="0"/>
              <a:cs typeface="Times New Roman" panose="02020603050405020304" pitchFamily="18" charset="0"/>
            </a:endParaRPr>
          </a:p>
        </p:txBody>
      </p:sp>
      <p:sp>
        <p:nvSpPr>
          <p:cNvPr id="31" name="Rectangle: Rounded Corners 7">
            <a:extLst>
              <a:ext uri="{FF2B5EF4-FFF2-40B4-BE49-F238E27FC236}">
                <a16:creationId xmlns:a16="http://schemas.microsoft.com/office/drawing/2014/main" id="{F6DD5EB9-E941-48D8-A4A0-B43020CCE291}"/>
              </a:ext>
            </a:extLst>
          </p:cNvPr>
          <p:cNvSpPr/>
          <p:nvPr/>
        </p:nvSpPr>
        <p:spPr>
          <a:xfrm>
            <a:off x="3998975" y="2762065"/>
            <a:ext cx="1121537" cy="878758"/>
          </a:xfrm>
          <a:prstGeom prst="roundRect">
            <a:avLst/>
          </a:prstGeom>
          <a:solidFill>
            <a:schemeClr val="accent5">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Times New Roman" panose="02020603050405020304" pitchFamily="18" charset="0"/>
                <a:cs typeface="Times New Roman" panose="02020603050405020304" pitchFamily="18" charset="0"/>
              </a:rPr>
              <a:t>PTEs</a:t>
            </a:r>
          </a:p>
        </p:txBody>
      </p:sp>
      <p:cxnSp>
        <p:nvCxnSpPr>
          <p:cNvPr id="10" name="直接箭头连接符 9">
            <a:extLst>
              <a:ext uri="{FF2B5EF4-FFF2-40B4-BE49-F238E27FC236}">
                <a16:creationId xmlns:a16="http://schemas.microsoft.com/office/drawing/2014/main" id="{29D28182-D358-49CA-8F52-27F5DB672F92}"/>
              </a:ext>
            </a:extLst>
          </p:cNvPr>
          <p:cNvCxnSpPr/>
          <p:nvPr/>
        </p:nvCxnSpPr>
        <p:spPr>
          <a:xfrm>
            <a:off x="5120512" y="2852928"/>
            <a:ext cx="1760093" cy="576072"/>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5A33206F-8E7C-4F40-A6B6-1FA23218D694}"/>
              </a:ext>
            </a:extLst>
          </p:cNvPr>
          <p:cNvCxnSpPr/>
          <p:nvPr/>
        </p:nvCxnSpPr>
        <p:spPr>
          <a:xfrm>
            <a:off x="5120511" y="3592654"/>
            <a:ext cx="1760093" cy="576072"/>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43">
            <a:extLst>
              <a:ext uri="{FF2B5EF4-FFF2-40B4-BE49-F238E27FC236}">
                <a16:creationId xmlns:a16="http://schemas.microsoft.com/office/drawing/2014/main" id="{CDEA3ECE-0997-41DF-8282-61FCC7F5E29E}"/>
              </a:ext>
            </a:extLst>
          </p:cNvPr>
          <p:cNvSpPr/>
          <p:nvPr/>
        </p:nvSpPr>
        <p:spPr>
          <a:xfrm>
            <a:off x="717069" y="3640823"/>
            <a:ext cx="2160369" cy="528772"/>
          </a:xfrm>
          <a:prstGeom prst="roundRect">
            <a:avLst/>
          </a:prstGeom>
          <a:solidFill>
            <a:schemeClr val="accent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Detach(PMO ID)</a:t>
            </a:r>
            <a:endParaRPr lang="zh-CN" altLang="en-US" dirty="0"/>
          </a:p>
        </p:txBody>
      </p:sp>
    </p:spTree>
    <p:extLst>
      <p:ext uri="{BB962C8B-B14F-4D97-AF65-F5344CB8AC3E}">
        <p14:creationId xmlns:p14="http://schemas.microsoft.com/office/powerpoint/2010/main" val="2434093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additive="base">
                                        <p:cTn id="21" dur="500" fill="hold"/>
                                        <p:tgtEl>
                                          <p:spTgt spid="27"/>
                                        </p:tgtEl>
                                        <p:attrNameLst>
                                          <p:attrName>ppt_x</p:attrName>
                                        </p:attrNameLst>
                                      </p:cBhvr>
                                      <p:tavLst>
                                        <p:tav tm="0">
                                          <p:val>
                                            <p:strVal val="#ppt_x"/>
                                          </p:val>
                                        </p:tav>
                                        <p:tav tm="100000">
                                          <p:val>
                                            <p:strVal val="#ppt_x"/>
                                          </p:val>
                                        </p:tav>
                                      </p:tavLst>
                                    </p:anim>
                                    <p:anim calcmode="lin" valueType="num">
                                      <p:cBhvr additive="base">
                                        <p:cTn id="2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left)">
                                      <p:cBhvr>
                                        <p:cTn id="35" dur="500"/>
                                        <p:tgtEl>
                                          <p:spTgt spid="31"/>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left)">
                                      <p:cBhvr>
                                        <p:cTn id="39" dur="500"/>
                                        <p:tgtEl>
                                          <p:spTgt spid="10"/>
                                        </p:tgtEl>
                                      </p:cBhvr>
                                    </p:animEffect>
                                  </p:childTnLst>
                                </p:cTn>
                              </p:par>
                            </p:childTnLst>
                          </p:cTn>
                        </p:par>
                        <p:par>
                          <p:cTn id="40" fill="hold">
                            <p:stCondLst>
                              <p:cond delay="1000"/>
                            </p:stCondLst>
                            <p:childTnLst>
                              <p:par>
                                <p:cTn id="41" presetID="22" presetClass="entr" presetSubtype="8" fill="hold" nodeType="after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wipe(left)">
                                      <p:cBhvr>
                                        <p:cTn id="43" dur="500"/>
                                        <p:tgtEl>
                                          <p:spTgt spid="34"/>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6"/>
                                        </p:tgtEl>
                                        <p:attrNameLst>
                                          <p:attrName>style.visibility</p:attrName>
                                        </p:attrNameLst>
                                      </p:cBhvr>
                                      <p:to>
                                        <p:strVal val="visible"/>
                                      </p:to>
                                    </p:set>
                                    <p:anim calcmode="lin" valueType="num">
                                      <p:cBhvr additive="base">
                                        <p:cTn id="48" dur="500" fill="hold"/>
                                        <p:tgtEl>
                                          <p:spTgt spid="36"/>
                                        </p:tgtEl>
                                        <p:attrNameLst>
                                          <p:attrName>ppt_x</p:attrName>
                                        </p:attrNameLst>
                                      </p:cBhvr>
                                      <p:tavLst>
                                        <p:tav tm="0">
                                          <p:val>
                                            <p:strVal val="#ppt_x"/>
                                          </p:val>
                                        </p:tav>
                                        <p:tav tm="100000">
                                          <p:val>
                                            <p:strVal val="#ppt_x"/>
                                          </p:val>
                                        </p:tav>
                                      </p:tavLst>
                                    </p:anim>
                                    <p:anim calcmode="lin" valueType="num">
                                      <p:cBhvr additive="base">
                                        <p:cTn id="49" dur="500" fill="hold"/>
                                        <p:tgtEl>
                                          <p:spTgt spid="36"/>
                                        </p:tgtEl>
                                        <p:attrNameLst>
                                          <p:attrName>ppt_y</p:attrName>
                                        </p:attrNameLst>
                                      </p:cBhvr>
                                      <p:tavLst>
                                        <p:tav tm="0">
                                          <p:val>
                                            <p:strVal val="1+#ppt_h/2"/>
                                          </p:val>
                                        </p:tav>
                                        <p:tav tm="100000">
                                          <p:val>
                                            <p:strVal val="#ppt_y"/>
                                          </p:val>
                                        </p:tav>
                                      </p:tavLst>
                                    </p:anim>
                                  </p:childTnLst>
                                </p:cTn>
                              </p:par>
                              <p:par>
                                <p:cTn id="50" presetID="22" presetClass="exit" presetSubtype="4" fill="hold" grpId="1" nodeType="withEffect">
                                  <p:stCondLst>
                                    <p:cond delay="0"/>
                                  </p:stCondLst>
                                  <p:childTnLst>
                                    <p:animEffect transition="out" filter="wipe(down)">
                                      <p:cBhvr>
                                        <p:cTn id="51" dur="500"/>
                                        <p:tgtEl>
                                          <p:spTgt spid="27"/>
                                        </p:tgtEl>
                                      </p:cBhvr>
                                    </p:animEffect>
                                    <p:set>
                                      <p:cBhvr>
                                        <p:cTn id="52" dur="1" fill="hold">
                                          <p:stCondLst>
                                            <p:cond delay="499"/>
                                          </p:stCondLst>
                                        </p:cTn>
                                        <p:tgtEl>
                                          <p:spTgt spid="27"/>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2" presetClass="exit" presetSubtype="4" fill="hold" grpId="1" nodeType="clickEffect">
                                  <p:stCondLst>
                                    <p:cond delay="0"/>
                                  </p:stCondLst>
                                  <p:childTnLst>
                                    <p:animEffect transition="out" filter="wipe(down)">
                                      <p:cBhvr>
                                        <p:cTn id="56" dur="500"/>
                                        <p:tgtEl>
                                          <p:spTgt spid="31"/>
                                        </p:tgtEl>
                                      </p:cBhvr>
                                    </p:animEffect>
                                    <p:set>
                                      <p:cBhvr>
                                        <p:cTn id="57" dur="1" fill="hold">
                                          <p:stCondLst>
                                            <p:cond delay="499"/>
                                          </p:stCondLst>
                                        </p:cTn>
                                        <p:tgtEl>
                                          <p:spTgt spid="31"/>
                                        </p:tgtEl>
                                        <p:attrNameLst>
                                          <p:attrName>style.visibility</p:attrName>
                                        </p:attrNameLst>
                                      </p:cBhvr>
                                      <p:to>
                                        <p:strVal val="hidden"/>
                                      </p:to>
                                    </p:set>
                                  </p:childTnLst>
                                </p:cTn>
                              </p:par>
                              <p:par>
                                <p:cTn id="58" presetID="22" presetClass="exit" presetSubtype="4" fill="hold" nodeType="withEffect">
                                  <p:stCondLst>
                                    <p:cond delay="0"/>
                                  </p:stCondLst>
                                  <p:childTnLst>
                                    <p:animEffect transition="out" filter="wipe(down)">
                                      <p:cBhvr>
                                        <p:cTn id="59" dur="500"/>
                                        <p:tgtEl>
                                          <p:spTgt spid="10"/>
                                        </p:tgtEl>
                                      </p:cBhvr>
                                    </p:animEffect>
                                    <p:set>
                                      <p:cBhvr>
                                        <p:cTn id="60" dur="1" fill="hold">
                                          <p:stCondLst>
                                            <p:cond delay="499"/>
                                          </p:stCondLst>
                                        </p:cTn>
                                        <p:tgtEl>
                                          <p:spTgt spid="10"/>
                                        </p:tgtEl>
                                        <p:attrNameLst>
                                          <p:attrName>style.visibility</p:attrName>
                                        </p:attrNameLst>
                                      </p:cBhvr>
                                      <p:to>
                                        <p:strVal val="hidden"/>
                                      </p:to>
                                    </p:set>
                                  </p:childTnLst>
                                </p:cTn>
                              </p:par>
                              <p:par>
                                <p:cTn id="61" presetID="22" presetClass="exit" presetSubtype="4" fill="hold" nodeType="withEffect">
                                  <p:stCondLst>
                                    <p:cond delay="0"/>
                                  </p:stCondLst>
                                  <p:childTnLst>
                                    <p:animEffect transition="out" filter="wipe(down)">
                                      <p:cBhvr>
                                        <p:cTn id="62" dur="500"/>
                                        <p:tgtEl>
                                          <p:spTgt spid="34"/>
                                        </p:tgtEl>
                                      </p:cBhvr>
                                    </p:animEffect>
                                    <p:set>
                                      <p:cBhvr>
                                        <p:cTn id="63" dur="1" fill="hold">
                                          <p:stCondLst>
                                            <p:cond delay="4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p:bldP spid="26" grpId="0"/>
      <p:bldP spid="27" grpId="0" animBg="1"/>
      <p:bldP spid="27" grpId="1" animBg="1"/>
      <p:bldP spid="30" grpId="0"/>
      <p:bldP spid="31" grpId="0" animBg="1"/>
      <p:bldP spid="31" grpId="1" animBg="1"/>
      <p:bldP spid="36" grpId="0" animBg="1"/>
    </p:bldLst>
  </p:timing>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2274</TotalTime>
  <Words>3003</Words>
  <Application>Microsoft Macintosh PowerPoint</Application>
  <PresentationFormat>Widescreen</PresentationFormat>
  <Paragraphs>459</Paragraphs>
  <Slides>29</Slides>
  <Notes>29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等线</vt:lpstr>
      <vt:lpstr>Arial</vt:lpstr>
      <vt:lpstr>Calibri</vt:lpstr>
      <vt:lpstr>Calibri Light</vt:lpstr>
      <vt:lpstr>Cambria Math</vt:lpstr>
      <vt:lpstr>Rockwell</vt:lpstr>
      <vt:lpstr>Sitka Banner</vt:lpstr>
      <vt:lpstr>Times New Roman</vt:lpstr>
      <vt:lpstr>Wingdings 2</vt:lpstr>
      <vt:lpstr>HDOfficeLightV0</vt:lpstr>
      <vt:lpstr>MERR: Improving Security of Persistent Memory Objects via Efficient Memory Exposure Reduction and Randomization</vt:lpstr>
      <vt:lpstr>Persistent Memory (PM)</vt:lpstr>
      <vt:lpstr>Security is more Important for PM</vt:lpstr>
      <vt:lpstr>Idea: Memory Exposure Reduction &amp; Randomization</vt:lpstr>
      <vt:lpstr>Idea: Memory Exposure Reduction &amp; Randomization</vt:lpstr>
      <vt:lpstr>MERR</vt:lpstr>
      <vt:lpstr>MERR</vt:lpstr>
      <vt:lpstr>Outline</vt:lpstr>
      <vt:lpstr>Attach &amp; Detach</vt:lpstr>
      <vt:lpstr>Efficiency Challenge</vt:lpstr>
      <vt:lpstr>Embedding Page Table Subtree</vt:lpstr>
      <vt:lpstr>Embedding Page Table Subtree</vt:lpstr>
      <vt:lpstr>PMO Space Layout Randomization</vt:lpstr>
      <vt:lpstr>Permission Control Challenges</vt:lpstr>
      <vt:lpstr>Permission Control Challenges</vt:lpstr>
      <vt:lpstr>Permission Control Challenges</vt:lpstr>
      <vt:lpstr>Permission Matrix</vt:lpstr>
      <vt:lpstr>Permission Matrix Basic Design</vt:lpstr>
      <vt:lpstr>Virtual Address Tag in Permission Matrix</vt:lpstr>
      <vt:lpstr>Virtual Address Tag in Permission Matrix</vt:lpstr>
      <vt:lpstr>Virtual Address Tag in Permission Matrix</vt:lpstr>
      <vt:lpstr>Permission Matrix Design</vt:lpstr>
      <vt:lpstr>Evaluation Methodology</vt:lpstr>
      <vt:lpstr>Evaluation Metrics</vt:lpstr>
      <vt:lpstr>Evaluation Metrics</vt:lpstr>
      <vt:lpstr>Evaluation Metrics</vt:lpstr>
      <vt:lpstr>Performance</vt:lpstr>
      <vt:lpstr>Security of MERR</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MERR: Improving Security of Persistent Memory Objects via Efficient Memory Exposure Reduction and Randomization</dc:title>
  <dc:creator>Xu Yuanchao</dc:creator>
  <cp:lastModifiedBy>Yuanchao Xu</cp:lastModifiedBy>
  <cp:revision>245</cp:revision>
  <dcterms:created xsi:type="dcterms:W3CDTF">2020-03-02T04:23:27Z</dcterms:created>
  <dcterms:modified xsi:type="dcterms:W3CDTF">2020-11-13T17:46:33Z</dcterms:modified>
</cp:coreProperties>
</file>