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b8be285fdb054617" Type="http://schemas.microsoft.com/office/2006/relationships/txt" Target="udata/data.dat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0" r:id="rId2"/>
    <p:sldId id="280" r:id="rId3"/>
    <p:sldId id="296" r:id="rId4"/>
    <p:sldId id="291" r:id="rId5"/>
    <p:sldId id="299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292" r:id="rId14"/>
    <p:sldId id="300" r:id="rId15"/>
    <p:sldId id="259" r:id="rId16"/>
  </p:sldIdLst>
  <p:sldSz cx="11522075" cy="6480175"/>
  <p:notesSz cx="6858000" cy="9144000"/>
  <p:defaultTextStyle>
    <a:defPPr>
      <a:defRPr lang="zh-CN"/>
    </a:defPPr>
    <a:lvl1pPr marL="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165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31A"/>
    <a:srgbClr val="E31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0"/>
    <p:restoredTop sz="85607" autoAdjust="0"/>
  </p:normalViewPr>
  <p:slideViewPr>
    <p:cSldViewPr>
      <p:cViewPr varScale="1">
        <p:scale>
          <a:sx n="146" d="100"/>
          <a:sy n="146" d="100"/>
        </p:scale>
        <p:origin x="768" y="168"/>
      </p:cViewPr>
      <p:guideLst>
        <p:guide orient="horz" pos="2040"/>
        <p:guide pos="36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24" y="90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751A1-F057-4CD7-B3D0-663A5894C4B0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C3829-85C2-4C78-A748-3A4999477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487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378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36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" y="63"/>
            <a:ext cx="11521555" cy="6480112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64493" y="989120"/>
            <a:ext cx="7993062" cy="7200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 b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864493" y="1727919"/>
            <a:ext cx="7343775" cy="50375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单击此处编辑文字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864493" y="2827356"/>
            <a:ext cx="3167062" cy="2883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年／月／日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1" y="5473724"/>
            <a:ext cx="1609888" cy="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9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" y="63"/>
            <a:ext cx="11521758" cy="6480226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48469" y="503783"/>
            <a:ext cx="1152128" cy="64772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目录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838044" y="1439887"/>
            <a:ext cx="550702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3389415" y="1439887"/>
            <a:ext cx="3883789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1975555"/>
            <a:ext cx="550702" cy="4004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3388746" y="1975555"/>
            <a:ext cx="3884458" cy="400436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5" hasCustomPrompt="1"/>
          </p:nvPr>
        </p:nvSpPr>
        <p:spPr>
          <a:xfrm>
            <a:off x="2838044" y="2511225"/>
            <a:ext cx="550702" cy="40921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2838044" y="3046894"/>
            <a:ext cx="550702" cy="4092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2841891" y="3582565"/>
            <a:ext cx="546855" cy="3603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3391093" y="2511225"/>
            <a:ext cx="3882111" cy="409215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391094" y="3046894"/>
            <a:ext cx="3882110" cy="409217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41" name="文本占位符 33"/>
          <p:cNvSpPr>
            <a:spLocks noGrp="1"/>
          </p:cNvSpPr>
          <p:nvPr>
            <p:ph type="body" sz="quarter" idx="20" hasCustomPrompt="1"/>
          </p:nvPr>
        </p:nvSpPr>
        <p:spPr>
          <a:xfrm>
            <a:off x="3388746" y="3582565"/>
            <a:ext cx="3884458" cy="360362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71" y="5776178"/>
            <a:ext cx="1297013" cy="3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453" y="503783"/>
            <a:ext cx="6120680" cy="6477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504453" y="5874186"/>
            <a:ext cx="864096" cy="2462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Page_001</a:t>
            </a:r>
            <a:endParaRPr kumimoji="1"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69" y="5688359"/>
            <a:ext cx="1297013" cy="3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" y="63"/>
            <a:ext cx="11521555" cy="6480112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864493" y="1079847"/>
            <a:ext cx="5329238" cy="80664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4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感谢您的时间。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864493" y="1877580"/>
            <a:ext cx="5329238" cy="570420"/>
          </a:xfrm>
          <a:prstGeom prst="rect">
            <a:avLst/>
          </a:prstGeom>
        </p:spPr>
        <p:txBody>
          <a:bodyPr anchor="ctr"/>
          <a:lstStyle>
            <a:lvl1pPr marL="0" marR="0" indent="0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84" y="5544343"/>
            <a:ext cx="1609888" cy="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9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76104" y="6006163"/>
            <a:ext cx="2688484" cy="345009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36709" y="6006163"/>
            <a:ext cx="3648657" cy="3450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7487" y="6006163"/>
            <a:ext cx="2688484" cy="345009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468" y="178506"/>
            <a:ext cx="2880519" cy="36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直接连接符 9"/>
          <p:cNvSpPr>
            <a:spLocks noChangeShapeType="1"/>
          </p:cNvSpPr>
          <p:nvPr userDrawn="1"/>
        </p:nvSpPr>
        <p:spPr bwMode="auto">
          <a:xfrm>
            <a:off x="598108" y="654017"/>
            <a:ext cx="10433879" cy="1501"/>
          </a:xfrm>
          <a:prstGeom prst="line">
            <a:avLst/>
          </a:prstGeom>
          <a:noFill/>
          <a:ln w="9525">
            <a:solidFill>
              <a:srgbClr val="C9152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84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hdr="0" ftr="0" dt="0"/>
  <p:txStyles>
    <p:titleStyle>
      <a:lvl1pPr algn="ctr" defTabSz="102806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445" indent="-38544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660" indent="-321310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5699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34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165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7032FE-703A-1947-9818-6D0E832374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8549" y="1223863"/>
            <a:ext cx="9865096" cy="1530887"/>
          </a:xfrm>
        </p:spPr>
        <p:txBody>
          <a:bodyPr/>
          <a:lstStyle/>
          <a:p>
            <a:r>
              <a:rPr lang="en-US" sz="4400" dirty="0">
                <a:latin typeface="+mn-lt"/>
              </a:rPr>
              <a:t>FaaS Slack Bot 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04C24F9-8347-3542-B267-E0AE18062C2B}"/>
              </a:ext>
            </a:extLst>
          </p:cNvPr>
          <p:cNvSpPr txBox="1">
            <a:spLocks/>
          </p:cNvSpPr>
          <p:nvPr/>
        </p:nvSpPr>
        <p:spPr>
          <a:xfrm>
            <a:off x="7777261" y="5472335"/>
            <a:ext cx="9865096" cy="1530887"/>
          </a:xfrm>
          <a:prstGeom prst="rect">
            <a:avLst/>
          </a:prstGeom>
        </p:spPr>
        <p:txBody>
          <a:bodyPr/>
          <a:lstStyle>
            <a:lvl1pPr marL="0" indent="0" algn="l" defTabSz="1028065" rtl="0" eaLnBrk="1" latinLnBrk="0" hangingPunct="1">
              <a:spcBef>
                <a:spcPct val="20000"/>
              </a:spcBef>
              <a:buFontTx/>
              <a:buNone/>
              <a:defRPr sz="4000" b="1" kern="12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Weiguang</a:t>
            </a:r>
            <a:r>
              <a:rPr lang="en-US" sz="2000" dirty="0"/>
              <a:t> Yang</a:t>
            </a:r>
          </a:p>
        </p:txBody>
      </p:sp>
    </p:spTree>
    <p:extLst>
      <p:ext uri="{BB962C8B-B14F-4D97-AF65-F5344CB8AC3E}">
        <p14:creationId xmlns:p14="http://schemas.microsoft.com/office/powerpoint/2010/main" val="257108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043FF-5BC1-8D48-92BF-1D2EAEDDD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9" y="791815"/>
            <a:ext cx="11134232" cy="4575103"/>
          </a:xfrm>
          <a:prstGeom prst="rect">
            <a:avLst/>
          </a:prstGeom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012FE72A-860B-3E48-9C54-ACB965B18D52}"/>
              </a:ext>
            </a:extLst>
          </p:cNvPr>
          <p:cNvSpPr txBox="1"/>
          <p:nvPr/>
        </p:nvSpPr>
        <p:spPr>
          <a:xfrm>
            <a:off x="353365" y="143743"/>
            <a:ext cx="9477815" cy="40105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3200" b="1" dirty="0">
                <a:solidFill>
                  <a:srgbClr val="E2231A"/>
                </a:solidFill>
                <a:latin typeface="Microsoft YaHei" charset="-122"/>
                <a:ea typeface="Microsoft YaHei" charset="-122"/>
              </a:rPr>
              <a:t>Workflow</a:t>
            </a:r>
            <a:endParaRPr kumimoji="1" lang="zh-CN" altLang="en-US" sz="3200" b="1" dirty="0">
              <a:solidFill>
                <a:srgbClr val="E2231A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2B4B873-40FD-2E46-8C32-2A5629FAD890}"/>
              </a:ext>
            </a:extLst>
          </p:cNvPr>
          <p:cNvSpPr txBox="1">
            <a:spLocks/>
          </p:cNvSpPr>
          <p:nvPr/>
        </p:nvSpPr>
        <p:spPr>
          <a:xfrm>
            <a:off x="353365" y="3528119"/>
            <a:ext cx="11069296" cy="3312368"/>
          </a:xfrm>
          <a:prstGeom prst="rect">
            <a:avLst/>
          </a:prstGeom>
        </p:spPr>
        <p:txBody>
          <a:bodyPr>
            <a:normAutofit/>
          </a:bodyPr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Step 13 - </a:t>
            </a:r>
            <a:r>
              <a:rPr lang="en-US" sz="2400" b="1" i="1" dirty="0"/>
              <a:t>Route</a:t>
            </a:r>
            <a:r>
              <a:rPr lang="en-US" sz="2400" dirty="0"/>
              <a:t> </a:t>
            </a:r>
            <a:r>
              <a:rPr lang="en-US" sz="2400" b="1" i="1" dirty="0"/>
              <a:t>13</a:t>
            </a:r>
            <a:r>
              <a:rPr lang="en-US" sz="2400" dirty="0"/>
              <a:t>: User's select action (</a:t>
            </a:r>
            <a:r>
              <a:rPr lang="en-US" sz="2400" b="1" i="1" dirty="0"/>
              <a:t>juice b</a:t>
            </a:r>
            <a:r>
              <a:rPr lang="en-US" sz="2400" dirty="0"/>
              <a:t>) sent to function </a:t>
            </a:r>
            <a:r>
              <a:rPr lang="en-US" sz="2400" b="1" i="1" dirty="0"/>
              <a:t>get-user-selected-option-from-slack</a:t>
            </a:r>
            <a:r>
              <a:rPr lang="en-US" sz="2400" dirty="0"/>
              <a:t>.</a:t>
            </a:r>
          </a:p>
          <a:p>
            <a:r>
              <a:rPr lang="en-US" sz="2400" dirty="0"/>
              <a:t>Step 14 - </a:t>
            </a:r>
            <a:r>
              <a:rPr lang="en-US" sz="2400" b="1" i="1" dirty="0"/>
              <a:t>Route</a:t>
            </a:r>
            <a:r>
              <a:rPr lang="en-US" sz="2400" dirty="0"/>
              <a:t> </a:t>
            </a:r>
            <a:r>
              <a:rPr lang="en-US" sz="2400" b="1" i="1" dirty="0"/>
              <a:t>12</a:t>
            </a:r>
            <a:r>
              <a:rPr lang="en-US" sz="2400" dirty="0"/>
              <a:t>: </a:t>
            </a:r>
            <a:r>
              <a:rPr lang="en-US" sz="2400" b="1" i="1" dirty="0"/>
              <a:t>get-user-selected-option-from-slack </a:t>
            </a:r>
            <a:r>
              <a:rPr lang="en-US" sz="2400" dirty="0"/>
              <a:t>extract parameters and send a message </a:t>
            </a:r>
            <a:r>
              <a:rPr lang="en-US" sz="2400" b="1" i="1" dirty="0"/>
              <a:t>”I choose number 2</a:t>
            </a:r>
            <a:r>
              <a:rPr lang="en-US" sz="2400" dirty="0"/>
              <a:t>”  on behalf of the user to </a:t>
            </a:r>
            <a:r>
              <a:rPr lang="en-US" sz="2400" b="1" i="1" dirty="0"/>
              <a:t>query-dialogflow</a:t>
            </a:r>
          </a:p>
        </p:txBody>
      </p:sp>
    </p:spTree>
    <p:extLst>
      <p:ext uri="{BB962C8B-B14F-4D97-AF65-F5344CB8AC3E}">
        <p14:creationId xmlns:p14="http://schemas.microsoft.com/office/powerpoint/2010/main" val="108709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043FF-5BC1-8D48-92BF-1D2EAEDDD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9" y="791815"/>
            <a:ext cx="11134232" cy="4575103"/>
          </a:xfrm>
          <a:prstGeom prst="rect">
            <a:avLst/>
          </a:prstGeom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012FE72A-860B-3E48-9C54-ACB965B18D52}"/>
              </a:ext>
            </a:extLst>
          </p:cNvPr>
          <p:cNvSpPr txBox="1"/>
          <p:nvPr/>
        </p:nvSpPr>
        <p:spPr>
          <a:xfrm>
            <a:off x="353365" y="143743"/>
            <a:ext cx="9477815" cy="40105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3200" b="1" dirty="0">
                <a:solidFill>
                  <a:srgbClr val="E2231A"/>
                </a:solidFill>
                <a:latin typeface="Microsoft YaHei" charset="-122"/>
                <a:ea typeface="Microsoft YaHei" charset="-122"/>
              </a:rPr>
              <a:t>Workflow</a:t>
            </a:r>
            <a:endParaRPr kumimoji="1" lang="zh-CN" altLang="en-US" sz="3200" b="1" dirty="0">
              <a:solidFill>
                <a:srgbClr val="E2231A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2B4B873-40FD-2E46-8C32-2A5629FAD890}"/>
              </a:ext>
            </a:extLst>
          </p:cNvPr>
          <p:cNvSpPr txBox="1">
            <a:spLocks/>
          </p:cNvSpPr>
          <p:nvPr/>
        </p:nvSpPr>
        <p:spPr>
          <a:xfrm>
            <a:off x="353365" y="3528119"/>
            <a:ext cx="11069296" cy="3312368"/>
          </a:xfrm>
          <a:prstGeom prst="rect">
            <a:avLst/>
          </a:prstGeom>
        </p:spPr>
        <p:txBody>
          <a:bodyPr>
            <a:normAutofit/>
          </a:bodyPr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Step 15 </a:t>
            </a:r>
            <a:r>
              <a:rPr lang="en-US" sz="2400" b="1" i="1" dirty="0"/>
              <a:t>- Route 4, 5: </a:t>
            </a:r>
            <a:r>
              <a:rPr lang="en-US" sz="2400" dirty="0"/>
              <a:t>Again</a:t>
            </a:r>
            <a:r>
              <a:rPr lang="en-US" sz="2400" b="1" i="1" dirty="0"/>
              <a:t>, query-dialogflow </a:t>
            </a:r>
            <a:r>
              <a:rPr lang="en-US" sz="2400" dirty="0"/>
              <a:t>send a query request to </a:t>
            </a:r>
            <a:r>
              <a:rPr lang="en-US" sz="2400" b="1" i="1" dirty="0"/>
              <a:t>Dialogflow</a:t>
            </a:r>
            <a:r>
              <a:rPr lang="en-US" sz="2400" dirty="0"/>
              <a:t>, then dialogflow send the processed message to </a:t>
            </a:r>
            <a:r>
              <a:rPr lang="en-US" sz="2400" b="1" i="1" dirty="0" err="1"/>
              <a:t>nlp</a:t>
            </a:r>
            <a:r>
              <a:rPr lang="en-US" sz="2400" b="1" i="1" dirty="0"/>
              <a:t>-webhook</a:t>
            </a:r>
            <a:r>
              <a:rPr lang="en-US" sz="2400" dirty="0"/>
              <a:t>, Now, the intent is </a:t>
            </a:r>
            <a:r>
              <a:rPr lang="en-US" sz="2400" b="1" i="1" dirty="0" err="1"/>
              <a:t>addToCart-followup</a:t>
            </a:r>
            <a:r>
              <a:rPr lang="en-US" sz="2400" dirty="0"/>
              <a:t>, and know the user want </a:t>
            </a:r>
            <a:r>
              <a:rPr lang="en-US" sz="2400" b="1" i="1" dirty="0"/>
              <a:t>juice b</a:t>
            </a:r>
            <a:r>
              <a:rPr lang="en-US" sz="2400" dirty="0"/>
              <a:t>, it could get quantity </a:t>
            </a:r>
            <a:r>
              <a:rPr lang="en-US" sz="2400" b="1" dirty="0"/>
              <a:t>36</a:t>
            </a:r>
            <a:r>
              <a:rPr lang="en-US" sz="2400" dirty="0"/>
              <a:t> from Dialogflow </a:t>
            </a:r>
            <a:r>
              <a:rPr lang="en-US" sz="2400" b="1" dirty="0"/>
              <a:t>context</a:t>
            </a:r>
            <a:r>
              <a:rPr lang="en-US" sz="2400" dirty="0"/>
              <a:t>. </a:t>
            </a:r>
            <a:r>
              <a:rPr lang="en-US" sz="2400" b="1" i="1" dirty="0" err="1"/>
              <a:t>nlp-webhook</a:t>
            </a:r>
            <a:r>
              <a:rPr lang="en-US" sz="2400" dirty="0"/>
              <a:t> call function </a:t>
            </a:r>
            <a:r>
              <a:rPr lang="en-US" sz="2400" b="1" i="1" dirty="0"/>
              <a:t>bot-crud</a:t>
            </a:r>
            <a:r>
              <a:rPr lang="en-US" sz="2400" dirty="0"/>
              <a:t>, and send the response. Follow the </a:t>
            </a:r>
            <a:r>
              <a:rPr lang="en-US" sz="2400" b="1" dirty="0"/>
              <a:t>Route 5, 4, 10, 11, 1</a:t>
            </a:r>
            <a:r>
              <a:rPr lang="en-US" sz="2400" dirty="0"/>
              <a:t>, like steps before.</a:t>
            </a:r>
          </a:p>
        </p:txBody>
      </p:sp>
    </p:spTree>
    <p:extLst>
      <p:ext uri="{BB962C8B-B14F-4D97-AF65-F5344CB8AC3E}">
        <p14:creationId xmlns:p14="http://schemas.microsoft.com/office/powerpoint/2010/main" val="3558198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043FF-5BC1-8D48-92BF-1D2EAEDDD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9" y="791815"/>
            <a:ext cx="11134232" cy="4575103"/>
          </a:xfrm>
          <a:prstGeom prst="rect">
            <a:avLst/>
          </a:prstGeom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012FE72A-860B-3E48-9C54-ACB965B18D52}"/>
              </a:ext>
            </a:extLst>
          </p:cNvPr>
          <p:cNvSpPr txBox="1"/>
          <p:nvPr/>
        </p:nvSpPr>
        <p:spPr>
          <a:xfrm>
            <a:off x="353365" y="143743"/>
            <a:ext cx="9477815" cy="40105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3200" b="1">
                <a:solidFill>
                  <a:srgbClr val="E2231A"/>
                </a:solidFill>
                <a:latin typeface="Microsoft YaHei" charset="-122"/>
                <a:ea typeface="Microsoft YaHei" charset="-122"/>
              </a:rPr>
              <a:t>Workflow</a:t>
            </a:r>
            <a:endParaRPr kumimoji="1" lang="zh-CN" altLang="en-US" sz="3200" b="1" dirty="0">
              <a:solidFill>
                <a:srgbClr val="E2231A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2B4B873-40FD-2E46-8C32-2A5629FAD890}"/>
              </a:ext>
            </a:extLst>
          </p:cNvPr>
          <p:cNvSpPr txBox="1">
            <a:spLocks/>
          </p:cNvSpPr>
          <p:nvPr/>
        </p:nvSpPr>
        <p:spPr>
          <a:xfrm>
            <a:off x="353365" y="3528119"/>
            <a:ext cx="11069296" cy="3312368"/>
          </a:xfrm>
          <a:prstGeom prst="rect">
            <a:avLst/>
          </a:prstGeom>
        </p:spPr>
        <p:txBody>
          <a:bodyPr>
            <a:normAutofit/>
          </a:bodyPr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Step 16 </a:t>
            </a:r>
            <a:r>
              <a:rPr lang="en-US" sz="2400" b="1" i="1" dirty="0"/>
              <a:t>- Route-7, 9</a:t>
            </a:r>
            <a:r>
              <a:rPr lang="en-US" sz="2400" dirty="0"/>
              <a:t>: webhook ask function </a:t>
            </a:r>
            <a:r>
              <a:rPr lang="en-US" sz="2400" b="1" i="1" dirty="0"/>
              <a:t>bot-crud </a:t>
            </a:r>
            <a:r>
              <a:rPr lang="en-US" sz="2400" dirty="0"/>
              <a:t>to update cart info, send execute result to callback </a:t>
            </a:r>
            <a:r>
              <a:rPr lang="en-US" sz="2400" b="1" i="1" dirty="0"/>
              <a:t>post-message</a:t>
            </a:r>
          </a:p>
          <a:p>
            <a:r>
              <a:rPr lang="en-US" sz="2400" dirty="0"/>
              <a:t>Step 17 - </a:t>
            </a:r>
            <a:r>
              <a:rPr lang="en-US" sz="2400" b="1" i="1" dirty="0"/>
              <a:t>Route 11, 1</a:t>
            </a:r>
            <a:r>
              <a:rPr lang="en-US" sz="2400" dirty="0"/>
              <a:t>: </a:t>
            </a:r>
            <a:r>
              <a:rPr lang="en-US" sz="2400" b="1" i="1" dirty="0"/>
              <a:t>post-message </a:t>
            </a:r>
            <a:r>
              <a:rPr lang="en-US" sz="2400" dirty="0"/>
              <a:t>receives messages from </a:t>
            </a:r>
            <a:r>
              <a:rPr lang="en-US" sz="2400" b="1" i="1" dirty="0"/>
              <a:t>bot-crud</a:t>
            </a:r>
            <a:r>
              <a:rPr lang="en-US" sz="2400" dirty="0"/>
              <a:t>, post it back to slack chat window.</a:t>
            </a:r>
          </a:p>
          <a:p>
            <a:endParaRPr kumimoji="1" lang="en-US" altLang="zh-CN" sz="2400" dirty="0">
              <a:latin typeface="Helvetica" pitchFamily="2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4618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012FE72A-860B-3E48-9C54-ACB965B18D52}"/>
              </a:ext>
            </a:extLst>
          </p:cNvPr>
          <p:cNvSpPr txBox="1"/>
          <p:nvPr/>
        </p:nvSpPr>
        <p:spPr>
          <a:xfrm>
            <a:off x="353365" y="143743"/>
            <a:ext cx="9477815" cy="40105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3200" b="1" dirty="0">
                <a:solidFill>
                  <a:srgbClr val="E2231A"/>
                </a:solidFill>
                <a:latin typeface="Microsoft YaHei" charset="-122"/>
                <a:ea typeface="Microsoft YaHei" charset="-122"/>
              </a:rPr>
              <a:t>Dialogflow - Intents</a:t>
            </a:r>
            <a:endParaRPr kumimoji="1" lang="zh-CN" altLang="en-US" sz="3200" b="1" dirty="0">
              <a:solidFill>
                <a:srgbClr val="E2231A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0A86FF8-57FF-7A4F-8293-0F13910C6CAE}"/>
              </a:ext>
            </a:extLst>
          </p:cNvPr>
          <p:cNvSpPr txBox="1">
            <a:spLocks/>
          </p:cNvSpPr>
          <p:nvPr/>
        </p:nvSpPr>
        <p:spPr>
          <a:xfrm>
            <a:off x="378587" y="1007839"/>
            <a:ext cx="9254719" cy="1153214"/>
          </a:xfrm>
          <a:prstGeom prst="rect">
            <a:avLst/>
          </a:prstGeom>
        </p:spPr>
        <p:txBody>
          <a:bodyPr>
            <a:normAutofit/>
          </a:bodyPr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2B4B873-40FD-2E46-8C32-2A5629FAD890}"/>
              </a:ext>
            </a:extLst>
          </p:cNvPr>
          <p:cNvSpPr txBox="1">
            <a:spLocks/>
          </p:cNvSpPr>
          <p:nvPr/>
        </p:nvSpPr>
        <p:spPr>
          <a:xfrm>
            <a:off x="353365" y="982745"/>
            <a:ext cx="11069296" cy="5497430"/>
          </a:xfrm>
          <a:prstGeom prst="rect">
            <a:avLst/>
          </a:prstGeom>
        </p:spPr>
        <p:txBody>
          <a:bodyPr>
            <a:normAutofit/>
          </a:bodyPr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800" b="1" dirty="0">
                <a:ea typeface="Microsoft YaHei" panose="020B0503020204020204" pitchFamily="34" charset="-122"/>
              </a:rPr>
              <a:t>8 Intents</a:t>
            </a:r>
          </a:p>
          <a:p>
            <a:r>
              <a:rPr kumimoji="1" lang="en-US" altLang="zh-CN" sz="2400" b="1" dirty="0">
                <a:ea typeface="Microsoft YaHei" panose="020B0503020204020204" pitchFamily="34" charset="-122"/>
              </a:rPr>
              <a:t>Greeting</a:t>
            </a:r>
            <a:r>
              <a:rPr kumimoji="1" lang="en-US" altLang="zh-CN" sz="2400" dirty="0">
                <a:ea typeface="Microsoft YaHei" panose="020B0503020204020204" pitchFamily="34" charset="-122"/>
              </a:rPr>
              <a:t>: “hi”/ “hey there”/...</a:t>
            </a:r>
          </a:p>
          <a:p>
            <a:r>
              <a:rPr kumimoji="1" lang="en-US" altLang="zh-CN" sz="2400" b="1" dirty="0">
                <a:ea typeface="Microsoft YaHei" panose="020B0503020204020204" pitchFamily="34" charset="-122"/>
              </a:rPr>
              <a:t>Help</a:t>
            </a:r>
            <a:r>
              <a:rPr kumimoji="1" lang="en-US" altLang="zh-CN" sz="2400" dirty="0">
                <a:ea typeface="Microsoft YaHei" panose="020B0503020204020204" pitchFamily="34" charset="-122"/>
              </a:rPr>
              <a:t>: “help”/ “I need some help”/...</a:t>
            </a:r>
          </a:p>
          <a:p>
            <a:r>
              <a:rPr kumimoji="1" lang="en-US" altLang="zh-CN" sz="2400" b="1" dirty="0">
                <a:ea typeface="Microsoft YaHei" panose="020B0503020204020204" pitchFamily="34" charset="-122"/>
              </a:rPr>
              <a:t>End</a:t>
            </a:r>
            <a:r>
              <a:rPr kumimoji="1" lang="en-US" altLang="zh-CN" sz="2400" dirty="0">
                <a:ea typeface="Microsoft YaHei" panose="020B0503020204020204" pitchFamily="34" charset="-122"/>
              </a:rPr>
              <a:t>: “exit shopping”/ “quit”/...</a:t>
            </a:r>
          </a:p>
          <a:p>
            <a:r>
              <a:rPr kumimoji="1" lang="en-US" altLang="zh-CN" sz="2400" b="1" dirty="0">
                <a:ea typeface="Microsoft YaHei" panose="020B0503020204020204" pitchFamily="34" charset="-122"/>
              </a:rPr>
              <a:t>Check Out</a:t>
            </a:r>
            <a:r>
              <a:rPr kumimoji="1" lang="en-US" altLang="zh-CN" sz="2400" dirty="0">
                <a:ea typeface="Microsoft YaHei" panose="020B0503020204020204" pitchFamily="34" charset="-122"/>
              </a:rPr>
              <a:t>: “check out”/ ...</a:t>
            </a:r>
          </a:p>
          <a:p>
            <a:r>
              <a:rPr kumimoji="1" lang="en-US" altLang="zh-CN" sz="2400" b="1" dirty="0">
                <a:ea typeface="Microsoft YaHei" panose="020B0503020204020204" pitchFamily="34" charset="-122"/>
              </a:rPr>
              <a:t>Show Cart</a:t>
            </a:r>
            <a:r>
              <a:rPr kumimoji="1" lang="en-US" altLang="zh-CN" sz="2400" dirty="0">
                <a:ea typeface="Microsoft YaHei" panose="020B0503020204020204" pitchFamily="34" charset="-122"/>
              </a:rPr>
              <a:t>: “show me the cart”</a:t>
            </a:r>
          </a:p>
          <a:p>
            <a:r>
              <a:rPr kumimoji="1" lang="en-US" altLang="zh-CN" sz="2400" b="1" dirty="0">
                <a:ea typeface="Microsoft YaHei" panose="020B0503020204020204" pitchFamily="34" charset="-122"/>
              </a:rPr>
              <a:t>Add to Cart</a:t>
            </a:r>
            <a:r>
              <a:rPr kumimoji="1" lang="en-US" altLang="zh-CN" sz="2400" dirty="0">
                <a:ea typeface="Microsoft YaHei" panose="020B0503020204020204" pitchFamily="34" charset="-122"/>
              </a:rPr>
              <a:t>: “juice, please”/ “two bottle tea”/ “can I have two milk” /...</a:t>
            </a:r>
          </a:p>
          <a:p>
            <a:pPr lvl="1"/>
            <a:r>
              <a:rPr kumimoji="1" lang="en-US" altLang="zh-CN" sz="2400" b="1" dirty="0">
                <a:ea typeface="Microsoft YaHei" panose="020B0503020204020204" pitchFamily="34" charset="-122"/>
              </a:rPr>
              <a:t>follow-up</a:t>
            </a:r>
            <a:r>
              <a:rPr kumimoji="1" lang="en-US" altLang="zh-CN" sz="2400" dirty="0">
                <a:ea typeface="Microsoft YaHei" panose="020B0503020204020204" pitchFamily="34" charset="-122"/>
              </a:rPr>
              <a:t>: “I want number 3”/ “the third one” /...</a:t>
            </a:r>
          </a:p>
          <a:p>
            <a:r>
              <a:rPr kumimoji="1" lang="en-US" altLang="zh-Hans" sz="2400" b="1" dirty="0">
                <a:ea typeface="Microsoft YaHei" panose="020B0503020204020204" pitchFamily="34" charset="-122"/>
              </a:rPr>
              <a:t>Remove From Cart</a:t>
            </a:r>
            <a:r>
              <a:rPr kumimoji="1" lang="en-US" altLang="zh-Hans" sz="2400" dirty="0">
                <a:ea typeface="Microsoft YaHei" panose="020B0503020204020204" pitchFamily="34" charset="-122"/>
              </a:rPr>
              <a:t>:  ”remove three tea” / ...</a:t>
            </a:r>
          </a:p>
          <a:p>
            <a:pPr lvl="1"/>
            <a:r>
              <a:rPr kumimoji="1" lang="en-US" altLang="zh-CN" sz="2400" b="1" dirty="0">
                <a:ea typeface="Microsoft YaHei" panose="020B0503020204020204" pitchFamily="34" charset="-122"/>
              </a:rPr>
              <a:t>follow-up</a:t>
            </a:r>
          </a:p>
          <a:p>
            <a:r>
              <a:rPr kumimoji="1" lang="en-US" altLang="zh-CN" sz="2400" b="1" dirty="0">
                <a:ea typeface="Microsoft YaHei" panose="020B0503020204020204" pitchFamily="34" charset="-122"/>
              </a:rPr>
              <a:t>Remove all: </a:t>
            </a:r>
            <a:r>
              <a:rPr kumimoji="1" lang="en-US" altLang="zh-CN" sz="2400" dirty="0">
                <a:ea typeface="Microsoft YaHei" panose="020B0503020204020204" pitchFamily="34" charset="-122"/>
              </a:rPr>
              <a:t>“remove cookie” / “clear the cart” /...</a:t>
            </a:r>
          </a:p>
          <a:p>
            <a:pPr lvl="1"/>
            <a:r>
              <a:rPr kumimoji="1" lang="en-US" altLang="zh-CN" sz="2400" b="1" dirty="0">
                <a:ea typeface="Microsoft YaHei" panose="020B0503020204020204" pitchFamily="34" charset="-122"/>
              </a:rPr>
              <a:t>follow-up</a:t>
            </a:r>
          </a:p>
          <a:p>
            <a:pPr marL="514350" lvl="1" indent="0">
              <a:buNone/>
            </a:pPr>
            <a:endParaRPr kumimoji="1" lang="en-US" altLang="zh-CN" sz="24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608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012FE72A-860B-3E48-9C54-ACB965B18D52}"/>
              </a:ext>
            </a:extLst>
          </p:cNvPr>
          <p:cNvSpPr txBox="1"/>
          <p:nvPr/>
        </p:nvSpPr>
        <p:spPr>
          <a:xfrm>
            <a:off x="353365" y="143743"/>
            <a:ext cx="9477815" cy="40105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3200" b="1" dirty="0">
                <a:solidFill>
                  <a:srgbClr val="E2231A"/>
                </a:solidFill>
                <a:latin typeface="Microsoft YaHei" charset="-122"/>
                <a:ea typeface="Microsoft YaHei" charset="-122"/>
              </a:rPr>
              <a:t>Dialogflow - Entities</a:t>
            </a:r>
            <a:endParaRPr kumimoji="1" lang="zh-CN" altLang="en-US" sz="3200" b="1" dirty="0">
              <a:solidFill>
                <a:srgbClr val="E2231A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0A86FF8-57FF-7A4F-8293-0F13910C6CAE}"/>
              </a:ext>
            </a:extLst>
          </p:cNvPr>
          <p:cNvSpPr txBox="1">
            <a:spLocks/>
          </p:cNvSpPr>
          <p:nvPr/>
        </p:nvSpPr>
        <p:spPr>
          <a:xfrm>
            <a:off x="378587" y="1007839"/>
            <a:ext cx="9254719" cy="1153214"/>
          </a:xfrm>
          <a:prstGeom prst="rect">
            <a:avLst/>
          </a:prstGeom>
        </p:spPr>
        <p:txBody>
          <a:bodyPr>
            <a:normAutofit/>
          </a:bodyPr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2B4B873-40FD-2E46-8C32-2A5629FAD890}"/>
              </a:ext>
            </a:extLst>
          </p:cNvPr>
          <p:cNvSpPr txBox="1">
            <a:spLocks/>
          </p:cNvSpPr>
          <p:nvPr/>
        </p:nvSpPr>
        <p:spPr>
          <a:xfrm>
            <a:off x="353365" y="982745"/>
            <a:ext cx="11069296" cy="5497430"/>
          </a:xfrm>
          <a:prstGeom prst="rect">
            <a:avLst/>
          </a:prstGeom>
        </p:spPr>
        <p:txBody>
          <a:bodyPr>
            <a:normAutofit/>
          </a:bodyPr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800" b="1" dirty="0">
                <a:latin typeface="Helvetica" pitchFamily="2" charset="0"/>
                <a:ea typeface="Microsoft YaHei" panose="020B0503020204020204" pitchFamily="34" charset="-122"/>
              </a:rPr>
              <a:t>A POC dataset contains 16 products</a:t>
            </a:r>
          </a:p>
          <a:p>
            <a:r>
              <a:rPr lang="en-US" sz="2400" dirty="0">
                <a:latin typeface="Helvetica" pitchFamily="2" charset="0"/>
              </a:rPr>
              <a:t>7 Juice</a:t>
            </a:r>
          </a:p>
          <a:p>
            <a:r>
              <a:rPr lang="en-US" sz="2400" dirty="0">
                <a:latin typeface="Helvetica" pitchFamily="2" charset="0"/>
              </a:rPr>
              <a:t>3 Sausage</a:t>
            </a:r>
          </a:p>
          <a:p>
            <a:r>
              <a:rPr lang="en-US" sz="2400" dirty="0">
                <a:latin typeface="Helvetica" pitchFamily="2" charset="0"/>
              </a:rPr>
              <a:t>3 Tea</a:t>
            </a:r>
          </a:p>
          <a:p>
            <a:r>
              <a:rPr lang="en-US" sz="2400" dirty="0">
                <a:latin typeface="Helvetica" pitchFamily="2" charset="0"/>
              </a:rPr>
              <a:t>2 Milk</a:t>
            </a:r>
          </a:p>
          <a:p>
            <a:r>
              <a:rPr lang="en-US" sz="2400" dirty="0">
                <a:latin typeface="Helvetica" pitchFamily="2" charset="0"/>
              </a:rPr>
              <a:t>1 Cookie</a:t>
            </a:r>
          </a:p>
          <a:p>
            <a:r>
              <a:rPr kumimoji="1" lang="en-US" altLang="zh-CN" sz="2400" b="1" dirty="0">
                <a:latin typeface="Helvetica" pitchFamily="2" charset="0"/>
                <a:ea typeface="Microsoft YaHei" panose="020B0503020204020204" pitchFamily="34" charset="-122"/>
              </a:rPr>
              <a:t>tea</a:t>
            </a:r>
            <a:r>
              <a:rPr kumimoji="1" lang="en-US" altLang="zh-CN" sz="2400" dirty="0">
                <a:latin typeface="Helvetica" pitchFamily="2" charset="0"/>
                <a:ea typeface="Microsoft YaHei" panose="020B0503020204020204" pitchFamily="34" charset="-122"/>
              </a:rPr>
              <a:t>: </a:t>
            </a:r>
            <a:r>
              <a:rPr kumimoji="1" lang="zh-Hans" altLang="en-US" sz="2400" dirty="0">
                <a:latin typeface="Helvetica" pitchFamily="2" charset="0"/>
                <a:ea typeface="Microsoft YaHei" panose="020B0503020204020204" pitchFamily="34" charset="-122"/>
              </a:rPr>
              <a:t>“</a:t>
            </a:r>
            <a:r>
              <a:rPr kumimoji="1" lang="en-US" altLang="zh-CN" sz="2400" dirty="0">
                <a:latin typeface="Helvetica" pitchFamily="2" charset="0"/>
                <a:ea typeface="Microsoft YaHei" panose="020B0503020204020204" pitchFamily="34" charset="-122"/>
              </a:rPr>
              <a:t>Organic Breakfast Blend Black Tea</a:t>
            </a:r>
            <a:r>
              <a:rPr kumimoji="1" lang="zh-Hans" altLang="en-US" sz="2400" dirty="0">
                <a:latin typeface="Helvetica" pitchFamily="2" charset="0"/>
                <a:ea typeface="Microsoft YaHei" panose="020B0503020204020204" pitchFamily="34" charset="-122"/>
              </a:rPr>
              <a:t>”</a:t>
            </a:r>
            <a:r>
              <a:rPr kumimoji="1" lang="en-US" altLang="zh-CN" sz="2400" dirty="0">
                <a:latin typeface="Helvetica" pitchFamily="2" charset="0"/>
                <a:ea typeface="Microsoft YaHei" panose="020B0503020204020204" pitchFamily="34" charset="-122"/>
              </a:rPr>
              <a:t>, </a:t>
            </a:r>
            <a:r>
              <a:rPr kumimoji="1" lang="zh-Hans" altLang="en-US" sz="2400" dirty="0">
                <a:latin typeface="Helvetica" pitchFamily="2" charset="0"/>
                <a:ea typeface="Microsoft YaHei" panose="020B0503020204020204" pitchFamily="34" charset="-122"/>
              </a:rPr>
              <a:t>“</a:t>
            </a:r>
            <a:r>
              <a:rPr kumimoji="1" lang="en-US" altLang="zh-CN" sz="2400" dirty="0">
                <a:latin typeface="Helvetica" pitchFamily="2" charset="0"/>
                <a:ea typeface="Microsoft YaHei" panose="020B0503020204020204" pitchFamily="34" charset="-122"/>
              </a:rPr>
              <a:t>Organic Earl Grey Black Tea</a:t>
            </a:r>
            <a:r>
              <a:rPr kumimoji="1" lang="zh-Hans" altLang="en-US" sz="2400" dirty="0">
                <a:latin typeface="Helvetica" pitchFamily="2" charset="0"/>
                <a:ea typeface="Microsoft YaHei" panose="020B0503020204020204" pitchFamily="34" charset="-122"/>
              </a:rPr>
              <a:t>”</a:t>
            </a:r>
            <a:r>
              <a:rPr kumimoji="1" lang="en-US" altLang="zh-CN" sz="2400" dirty="0">
                <a:latin typeface="Helvetica" pitchFamily="2" charset="0"/>
                <a:ea typeface="Microsoft YaHei" panose="020B0503020204020204" pitchFamily="34" charset="-122"/>
              </a:rPr>
              <a:t>,</a:t>
            </a:r>
            <a:r>
              <a:rPr kumimoji="1" lang="zh-Hans" altLang="en-US" sz="2400" dirty="0">
                <a:latin typeface="Helvetica" pitchFamily="2" charset="0"/>
                <a:ea typeface="Microsoft YaHei" panose="020B0503020204020204" pitchFamily="34" charset="-122"/>
              </a:rPr>
              <a:t>“</a:t>
            </a:r>
            <a:r>
              <a:rPr kumimoji="1" lang="en-US" altLang="zh-CN" sz="2400" dirty="0">
                <a:latin typeface="Helvetica" pitchFamily="2" charset="0"/>
                <a:ea typeface="Microsoft YaHei" panose="020B0503020204020204" pitchFamily="34" charset="-122"/>
              </a:rPr>
              <a:t>Sencha Shot Japanese Green Tea</a:t>
            </a:r>
            <a:r>
              <a:rPr kumimoji="1" lang="zh-Hans" altLang="en-US" sz="2400" dirty="0">
                <a:latin typeface="Helvetica" pitchFamily="2" charset="0"/>
                <a:ea typeface="Microsoft YaHei" panose="020B0503020204020204" pitchFamily="34" charset="-122"/>
              </a:rPr>
              <a:t>”</a:t>
            </a:r>
            <a:endParaRPr kumimoji="1" lang="en-US" altLang="zh-CN" sz="2400" dirty="0">
              <a:latin typeface="Helvetica" pitchFamily="2" charset="0"/>
              <a:ea typeface="Microsoft YaHei" panose="020B0503020204020204" pitchFamily="34" charset="-122"/>
            </a:endParaRPr>
          </a:p>
          <a:p>
            <a:r>
              <a:rPr kumimoji="1" lang="en-US" altLang="zh-CN" sz="2400" b="1" dirty="0">
                <a:latin typeface="Helvetica" pitchFamily="2" charset="0"/>
                <a:ea typeface="Microsoft YaHei" panose="020B0503020204020204" pitchFamily="34" charset="-122"/>
              </a:rPr>
              <a:t>black tea</a:t>
            </a:r>
            <a:r>
              <a:rPr kumimoji="1" lang="en-US" altLang="zh-CN" sz="2400" dirty="0">
                <a:latin typeface="Helvetica" pitchFamily="2" charset="0"/>
                <a:ea typeface="Microsoft YaHei" panose="020B0503020204020204" pitchFamily="34" charset="-122"/>
              </a:rPr>
              <a:t>: </a:t>
            </a:r>
            <a:r>
              <a:rPr kumimoji="1" lang="zh-Hans" altLang="en-US" sz="2400" dirty="0">
                <a:latin typeface="Helvetica" pitchFamily="2" charset="0"/>
                <a:ea typeface="Microsoft YaHei" panose="020B0503020204020204" pitchFamily="34" charset="-122"/>
              </a:rPr>
              <a:t>“</a:t>
            </a:r>
            <a:r>
              <a:rPr kumimoji="1" lang="en-US" altLang="zh-CN" sz="2400" dirty="0">
                <a:latin typeface="Helvetica" pitchFamily="2" charset="0"/>
                <a:ea typeface="Microsoft YaHei" panose="020B0503020204020204" pitchFamily="34" charset="-122"/>
              </a:rPr>
              <a:t>Organic Breakfast Blend Black Tea</a:t>
            </a:r>
            <a:r>
              <a:rPr kumimoji="1" lang="zh-Hans" altLang="en-US" sz="2400" dirty="0">
                <a:latin typeface="Helvetica" pitchFamily="2" charset="0"/>
                <a:ea typeface="Microsoft YaHei" panose="020B0503020204020204" pitchFamily="34" charset="-122"/>
              </a:rPr>
              <a:t>”</a:t>
            </a:r>
            <a:r>
              <a:rPr kumimoji="1" lang="en-US" altLang="zh-CN" sz="2400" dirty="0">
                <a:latin typeface="Helvetica" pitchFamily="2" charset="0"/>
                <a:ea typeface="Microsoft YaHei" panose="020B0503020204020204" pitchFamily="34" charset="-122"/>
              </a:rPr>
              <a:t>,</a:t>
            </a:r>
            <a:r>
              <a:rPr kumimoji="1" lang="zh-Hans" altLang="en-US" sz="2400" dirty="0">
                <a:latin typeface="Helvetica" pitchFamily="2" charset="0"/>
                <a:ea typeface="Microsoft YaHei" panose="020B0503020204020204" pitchFamily="34" charset="-122"/>
              </a:rPr>
              <a:t>“</a:t>
            </a:r>
            <a:r>
              <a:rPr kumimoji="1" lang="en-US" altLang="zh-CN" sz="2400" dirty="0">
                <a:latin typeface="Helvetica" pitchFamily="2" charset="0"/>
                <a:ea typeface="Microsoft YaHei" panose="020B0503020204020204" pitchFamily="34" charset="-122"/>
              </a:rPr>
              <a:t>Organic Earl Grey Black Tea</a:t>
            </a:r>
            <a:r>
              <a:rPr kumimoji="1" lang="zh-Hans" altLang="en-US" sz="2400" dirty="0">
                <a:latin typeface="Helvetica" pitchFamily="2" charset="0"/>
                <a:ea typeface="Microsoft YaHei" panose="020B0503020204020204" pitchFamily="34" charset="-122"/>
              </a:rPr>
              <a:t>”</a:t>
            </a:r>
            <a:endParaRPr kumimoji="1" lang="en-US" altLang="zh-CN" sz="2400" dirty="0">
              <a:latin typeface="Helvetica" pitchFamily="2" charset="0"/>
              <a:ea typeface="Microsoft YaHei" panose="020B0503020204020204" pitchFamily="34" charset="-122"/>
            </a:endParaRPr>
          </a:p>
          <a:p>
            <a:r>
              <a:rPr kumimoji="1" lang="en-US" altLang="zh-CN" sz="2400" b="1" dirty="0">
                <a:latin typeface="Helvetica" pitchFamily="2" charset="0"/>
                <a:ea typeface="Microsoft YaHei" panose="020B0503020204020204" pitchFamily="34" charset="-122"/>
              </a:rPr>
              <a:t>blend tea</a:t>
            </a:r>
            <a:r>
              <a:rPr kumimoji="1" lang="en-US" altLang="zh-CN" sz="2400" dirty="0">
                <a:latin typeface="Helvetica" pitchFamily="2" charset="0"/>
                <a:ea typeface="Microsoft YaHei" panose="020B0503020204020204" pitchFamily="34" charset="-122"/>
              </a:rPr>
              <a:t>: </a:t>
            </a:r>
            <a:r>
              <a:rPr kumimoji="1" lang="zh-Hans" altLang="en-US" sz="2400" dirty="0">
                <a:latin typeface="Helvetica" pitchFamily="2" charset="0"/>
                <a:ea typeface="Microsoft YaHei" panose="020B0503020204020204" pitchFamily="34" charset="-122"/>
              </a:rPr>
              <a:t>“</a:t>
            </a:r>
            <a:r>
              <a:rPr kumimoji="1" lang="en-US" altLang="zh-CN" sz="2400" dirty="0">
                <a:latin typeface="Helvetica" pitchFamily="2" charset="0"/>
                <a:ea typeface="Microsoft YaHei" panose="020B0503020204020204" pitchFamily="34" charset="-122"/>
              </a:rPr>
              <a:t>Organic Breakfast Blend Black Tea</a:t>
            </a:r>
            <a:r>
              <a:rPr kumimoji="1" lang="zh-Hans" altLang="en-US" sz="2400" dirty="0">
                <a:latin typeface="Helvetica" pitchFamily="2" charset="0"/>
                <a:ea typeface="Microsoft YaHei" panose="020B0503020204020204" pitchFamily="34" charset="-122"/>
              </a:rPr>
              <a:t>”</a:t>
            </a:r>
            <a:endParaRPr kumimoji="1" lang="en-US" altLang="zh-CN" sz="2400" dirty="0">
              <a:latin typeface="Helvetica" pitchFamily="2" charset="0"/>
              <a:ea typeface="Microsoft YaHei" panose="020B0503020204020204" pitchFamily="34" charset="-122"/>
            </a:endParaRPr>
          </a:p>
          <a:p>
            <a:r>
              <a:rPr kumimoji="1" lang="en-US" altLang="zh-Hans" sz="2400" b="1" dirty="0">
                <a:latin typeface="Helvetica" pitchFamily="2" charset="0"/>
                <a:ea typeface="Microsoft YaHei" panose="020B0503020204020204" pitchFamily="34" charset="-122"/>
              </a:rPr>
              <a:t>break</a:t>
            </a:r>
            <a:r>
              <a:rPr kumimoji="1" lang="en-US" altLang="zh-CN" sz="2400" b="1" dirty="0">
                <a:latin typeface="Helvetica" pitchFamily="2" charset="0"/>
                <a:ea typeface="Microsoft YaHei" panose="020B0503020204020204" pitchFamily="34" charset="-122"/>
              </a:rPr>
              <a:t>fast tea</a:t>
            </a:r>
            <a:r>
              <a:rPr kumimoji="1" lang="en-US" altLang="zh-CN" sz="2400" dirty="0">
                <a:latin typeface="Helvetica" pitchFamily="2" charset="0"/>
                <a:ea typeface="Microsoft YaHei" panose="020B0503020204020204" pitchFamily="34" charset="-122"/>
              </a:rPr>
              <a:t>: </a:t>
            </a:r>
            <a:r>
              <a:rPr kumimoji="1" lang="zh-Hans" altLang="en-US" sz="2400" dirty="0">
                <a:latin typeface="Helvetica" pitchFamily="2" charset="0"/>
                <a:ea typeface="Microsoft YaHei" panose="020B0503020204020204" pitchFamily="34" charset="-122"/>
              </a:rPr>
              <a:t>“</a:t>
            </a:r>
            <a:r>
              <a:rPr kumimoji="1" lang="en-US" altLang="zh-CN" sz="2400" dirty="0">
                <a:latin typeface="Helvetica" pitchFamily="2" charset="0"/>
                <a:ea typeface="Microsoft YaHei" panose="020B0503020204020204" pitchFamily="34" charset="-122"/>
              </a:rPr>
              <a:t>Organic Breakfast Blend Black Tea</a:t>
            </a:r>
            <a:r>
              <a:rPr kumimoji="1" lang="zh-Hans" altLang="en-US" sz="2400" dirty="0">
                <a:latin typeface="Helvetica" pitchFamily="2" charset="0"/>
                <a:ea typeface="Microsoft YaHei" panose="020B0503020204020204" pitchFamily="34" charset="-122"/>
              </a:rPr>
              <a:t>”</a:t>
            </a:r>
            <a:endParaRPr kumimoji="1" lang="en-US" altLang="zh-CN" sz="2400" dirty="0">
              <a:latin typeface="Helvetica" pitchFamily="2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15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36501" y="2303983"/>
            <a:ext cx="5329238" cy="806643"/>
          </a:xfrm>
        </p:spPr>
        <p:txBody>
          <a:bodyPr/>
          <a:lstStyle/>
          <a:p>
            <a:r>
              <a:rPr kumimoji="1" lang="en-US" altLang="zh-CN" sz="4400" dirty="0">
                <a:latin typeface="+mn-lt"/>
              </a:rPr>
              <a:t>Thanks</a:t>
            </a:r>
            <a:endParaRPr kumimoji="1" lang="zh-CN" alt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2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012FE72A-860B-3E48-9C54-ACB965B18D52}"/>
              </a:ext>
            </a:extLst>
          </p:cNvPr>
          <p:cNvSpPr txBox="1"/>
          <p:nvPr/>
        </p:nvSpPr>
        <p:spPr>
          <a:xfrm>
            <a:off x="353365" y="143743"/>
            <a:ext cx="9477815" cy="40105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3200" b="1" dirty="0">
                <a:solidFill>
                  <a:srgbClr val="E2231A"/>
                </a:solidFill>
                <a:latin typeface="Microsoft YaHei" charset="-122"/>
                <a:ea typeface="Microsoft YaHei" charset="-122"/>
              </a:rPr>
              <a:t>Intro</a:t>
            </a:r>
            <a:endParaRPr kumimoji="1" lang="zh-CN" altLang="en-US" sz="3200" b="1" dirty="0">
              <a:solidFill>
                <a:srgbClr val="E2231A"/>
              </a:solidFill>
              <a:latin typeface="Microsoft YaHei" charset="-122"/>
              <a:ea typeface="Microsoft YaHei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C38994-BDF4-6C49-A17F-B28717D30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53" y="935831"/>
            <a:ext cx="7416824" cy="53026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01AA16-242B-E043-81A9-DCAC6B35959C}"/>
              </a:ext>
            </a:extLst>
          </p:cNvPr>
          <p:cNvSpPr txBox="1"/>
          <p:nvPr/>
        </p:nvSpPr>
        <p:spPr>
          <a:xfrm>
            <a:off x="7921277" y="1079847"/>
            <a:ext cx="345414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Build for demonstrating features of FaaS</a:t>
            </a:r>
          </a:p>
          <a:p>
            <a:endParaRPr lang="en-US" sz="2800" dirty="0"/>
          </a:p>
          <a:p>
            <a:r>
              <a:rPr lang="en-US" sz="2800" dirty="0"/>
              <a:t>Receive messages from a user and performs actions like: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add items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remove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check out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help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greeting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857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EE7199-121B-0B4D-8860-9ADBC6693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" y="935831"/>
            <a:ext cx="11390781" cy="4680520"/>
          </a:xfrm>
          <a:prstGeom prst="rect">
            <a:avLst/>
          </a:prstGeom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012FE72A-860B-3E48-9C54-ACB965B18D52}"/>
              </a:ext>
            </a:extLst>
          </p:cNvPr>
          <p:cNvSpPr txBox="1"/>
          <p:nvPr/>
        </p:nvSpPr>
        <p:spPr>
          <a:xfrm>
            <a:off x="353365" y="143743"/>
            <a:ext cx="9477815" cy="40105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3200" b="1" dirty="0">
                <a:solidFill>
                  <a:srgbClr val="E2231A"/>
                </a:solidFill>
                <a:latin typeface="Microsoft YaHei" charset="-122"/>
                <a:ea typeface="Microsoft YaHei" charset="-122"/>
              </a:rPr>
              <a:t>Components</a:t>
            </a:r>
            <a:endParaRPr kumimoji="1" lang="zh-CN" altLang="en-US" sz="3200" b="1" dirty="0">
              <a:solidFill>
                <a:srgbClr val="E2231A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2B4B873-40FD-2E46-8C32-2A5629FAD890}"/>
              </a:ext>
            </a:extLst>
          </p:cNvPr>
          <p:cNvSpPr txBox="1">
            <a:spLocks/>
          </p:cNvSpPr>
          <p:nvPr/>
        </p:nvSpPr>
        <p:spPr>
          <a:xfrm>
            <a:off x="648469" y="3888159"/>
            <a:ext cx="11069296" cy="3312368"/>
          </a:xfrm>
          <a:prstGeom prst="rect">
            <a:avLst/>
          </a:prstGeom>
        </p:spPr>
        <p:txBody>
          <a:bodyPr>
            <a:normAutofit/>
          </a:bodyPr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800" b="1" dirty="0">
                <a:ea typeface="Microsoft YaHei" panose="020B0503020204020204" pitchFamily="34" charset="-122"/>
              </a:rPr>
              <a:t>Slack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 for input and output chat messages</a:t>
            </a:r>
          </a:p>
          <a:p>
            <a:r>
              <a:rPr kumimoji="1" lang="en-US" altLang="zh-CN" sz="2800" b="1" dirty="0">
                <a:ea typeface="Microsoft YaHei" panose="020B0503020204020204" pitchFamily="34" charset="-122"/>
              </a:rPr>
              <a:t>Dialogflow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 for Natural Language Understanding(NLU)</a:t>
            </a:r>
          </a:p>
          <a:p>
            <a:r>
              <a:rPr kumimoji="1" lang="en-US" altLang="zh-Hans" sz="2800" b="1" dirty="0">
                <a:ea typeface="Microsoft YaHei" panose="020B0503020204020204" pitchFamily="34" charset="-122"/>
              </a:rPr>
              <a:t>MongoDB</a:t>
            </a:r>
            <a:r>
              <a:rPr kumimoji="1" lang="en-US" altLang="zh-Hans" sz="2800" dirty="0">
                <a:ea typeface="Microsoft YaHei" panose="020B0503020204020204" pitchFamily="34" charset="-122"/>
              </a:rPr>
              <a:t> for data persistence 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r>
              <a:rPr kumimoji="1" lang="en-US" altLang="zh-CN" sz="2800" dirty="0">
                <a:ea typeface="Microsoft YaHei" panose="020B0503020204020204" pitchFamily="34" charset="-122"/>
              </a:rPr>
              <a:t>7 </a:t>
            </a:r>
            <a:r>
              <a:rPr kumimoji="1" lang="en-US" altLang="zh-CN" sz="2800" b="1" dirty="0">
                <a:ea typeface="Microsoft YaHei" panose="020B0503020204020204" pitchFamily="34" charset="-122"/>
              </a:rPr>
              <a:t>FaaS functions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 for processing running logic</a:t>
            </a:r>
          </a:p>
        </p:txBody>
      </p:sp>
    </p:spTree>
    <p:extLst>
      <p:ext uri="{BB962C8B-B14F-4D97-AF65-F5344CB8AC3E}">
        <p14:creationId xmlns:p14="http://schemas.microsoft.com/office/powerpoint/2010/main" val="47853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012FE72A-860B-3E48-9C54-ACB965B18D52}"/>
              </a:ext>
            </a:extLst>
          </p:cNvPr>
          <p:cNvSpPr txBox="1"/>
          <p:nvPr/>
        </p:nvSpPr>
        <p:spPr>
          <a:xfrm>
            <a:off x="353365" y="143743"/>
            <a:ext cx="9477815" cy="40105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3200" b="1" dirty="0">
                <a:solidFill>
                  <a:srgbClr val="E2231A"/>
                </a:solidFill>
                <a:latin typeface="Microsoft YaHei" charset="-122"/>
                <a:ea typeface="Microsoft YaHei" charset="-122"/>
              </a:rPr>
              <a:t>Components</a:t>
            </a:r>
            <a:endParaRPr kumimoji="1" lang="zh-CN" altLang="en-US" sz="3200" b="1" dirty="0">
              <a:solidFill>
                <a:srgbClr val="E2231A"/>
              </a:solidFill>
              <a:latin typeface="Microsoft YaHei" charset="-122"/>
              <a:ea typeface="Microsoft YaHei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F4B84A-A2FF-B341-9F92-5DA7D8DC3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4" y="752538"/>
            <a:ext cx="11390781" cy="468052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2B4B873-40FD-2E46-8C32-2A5629FAD890}"/>
              </a:ext>
            </a:extLst>
          </p:cNvPr>
          <p:cNvSpPr txBox="1">
            <a:spLocks/>
          </p:cNvSpPr>
          <p:nvPr/>
        </p:nvSpPr>
        <p:spPr>
          <a:xfrm>
            <a:off x="391017" y="3744143"/>
            <a:ext cx="11069296" cy="3312368"/>
          </a:xfrm>
          <a:prstGeom prst="rect">
            <a:avLst/>
          </a:prstGeom>
        </p:spPr>
        <p:txBody>
          <a:bodyPr>
            <a:normAutofit/>
          </a:bodyPr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800" b="1" dirty="0">
                <a:ea typeface="Microsoft YaHei" panose="020B0503020204020204" pitchFamily="34" charset="-122"/>
              </a:rPr>
              <a:t>slack-event-</a:t>
            </a:r>
            <a:r>
              <a:rPr kumimoji="1" lang="en-US" altLang="zh-CN" sz="2800" b="1" dirty="0" err="1">
                <a:ea typeface="Microsoft YaHei" panose="020B0503020204020204" pitchFamily="34" charset="-122"/>
              </a:rPr>
              <a:t>webhook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: receive events happened in </a:t>
            </a:r>
            <a:r>
              <a:rPr kumimoji="1" lang="en-US" altLang="zh-Hans" sz="2800" dirty="0">
                <a:ea typeface="Microsoft YaHei" panose="020B0503020204020204" pitchFamily="34" charset="-122"/>
              </a:rPr>
              <a:t>chat</a:t>
            </a:r>
            <a:r>
              <a:rPr kumimoji="1" lang="zh-Hans" altLang="en-US" sz="2800" dirty="0">
                <a:ea typeface="Microsoft YaHei" panose="020B0503020204020204" pitchFamily="34" charset="-122"/>
              </a:rPr>
              <a:t> </a:t>
            </a:r>
            <a:r>
              <a:rPr kumimoji="1" lang="en-US" altLang="zh-Hans" sz="2800" dirty="0">
                <a:ea typeface="Microsoft YaHei" panose="020B0503020204020204" pitchFamily="34" charset="-122"/>
              </a:rPr>
              <a:t>window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r>
              <a:rPr kumimoji="1" lang="en-US" altLang="zh-CN" sz="2800" b="1" dirty="0">
                <a:ea typeface="Microsoft YaHei" panose="020B0503020204020204" pitchFamily="34" charset="-122"/>
              </a:rPr>
              <a:t>query-</a:t>
            </a:r>
            <a:r>
              <a:rPr kumimoji="1" lang="en-US" altLang="zh-CN" sz="2800" b="1" dirty="0" err="1">
                <a:ea typeface="Microsoft YaHei" panose="020B0503020204020204" pitchFamily="34" charset="-122"/>
              </a:rPr>
              <a:t>dialogflow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: extract user-input from event and </a:t>
            </a:r>
            <a:r>
              <a:rPr kumimoji="1" lang="en-US" altLang="zh-Hans" sz="2800" dirty="0">
                <a:ea typeface="Microsoft YaHei" panose="020B0503020204020204" pitchFamily="34" charset="-122"/>
              </a:rPr>
              <a:t>query</a:t>
            </a:r>
            <a:r>
              <a:rPr kumimoji="1" lang="zh-Hans" altLang="en-US" sz="28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Dialogflow </a:t>
            </a:r>
          </a:p>
          <a:p>
            <a:r>
              <a:rPr kumimoji="1" lang="en-US" altLang="zh-Hans" sz="2800" b="1" dirty="0" err="1">
                <a:ea typeface="Microsoft YaHei" panose="020B0503020204020204" pitchFamily="34" charset="-122"/>
              </a:rPr>
              <a:t>nlp-webhook</a:t>
            </a:r>
            <a:r>
              <a:rPr kumimoji="1" lang="en-US" altLang="zh-Hans" sz="2800" dirty="0">
                <a:ea typeface="Microsoft YaHei" panose="020B0503020204020204" pitchFamily="34" charset="-122"/>
              </a:rPr>
              <a:t>: get processed intent/parameters/contexts from Dialogflow, perform</a:t>
            </a:r>
            <a:r>
              <a:rPr kumimoji="1" lang="zh-Hans" altLang="en-US" sz="2800" dirty="0">
                <a:ea typeface="Microsoft YaHei" panose="020B0503020204020204" pitchFamily="34" charset="-122"/>
              </a:rPr>
              <a:t> </a:t>
            </a:r>
            <a:r>
              <a:rPr kumimoji="1" lang="en-US" altLang="zh-Hans" sz="2800" dirty="0">
                <a:ea typeface="Microsoft YaHei" panose="020B0503020204020204" pitchFamily="34" charset="-122"/>
              </a:rPr>
              <a:t>corresponding operations</a:t>
            </a:r>
          </a:p>
          <a:p>
            <a:r>
              <a:rPr kumimoji="1" lang="en-US" altLang="zh-Hans" sz="2800" b="1" dirty="0">
                <a:ea typeface="Microsoft YaHei" panose="020B0503020204020204" pitchFamily="34" charset="-122"/>
              </a:rPr>
              <a:t>get-option-list</a:t>
            </a:r>
            <a:r>
              <a:rPr kumimoji="1" lang="en-US" altLang="zh-Hans" sz="2800" dirty="0">
                <a:ea typeface="Microsoft YaHei" panose="020B0503020204020204" pitchFamily="34" charset="-122"/>
              </a:rPr>
              <a:t>: get options</a:t>
            </a:r>
            <a:r>
              <a:rPr kumimoji="1" lang="zh-Hans" altLang="en-US" sz="2800" dirty="0">
                <a:ea typeface="Microsoft YaHei" panose="020B0503020204020204" pitchFamily="34" charset="-122"/>
              </a:rPr>
              <a:t> </a:t>
            </a:r>
            <a:r>
              <a:rPr kumimoji="1" lang="en-US" altLang="zh-Hans" sz="2800" dirty="0">
                <a:ea typeface="Microsoft YaHei" panose="020B0503020204020204" pitchFamily="34" charset="-122"/>
              </a:rPr>
              <a:t>when input</a:t>
            </a:r>
            <a:r>
              <a:rPr kumimoji="1" lang="zh-Hans" altLang="en-US" sz="2800" dirty="0">
                <a:ea typeface="Microsoft YaHei" panose="020B0503020204020204" pitchFamily="34" charset="-122"/>
              </a:rPr>
              <a:t> </a:t>
            </a:r>
            <a:r>
              <a:rPr kumimoji="1" lang="en-US" altLang="zh-Hans" sz="2800" dirty="0">
                <a:ea typeface="Microsoft YaHei" panose="020B0503020204020204" pitchFamily="34" charset="-122"/>
              </a:rPr>
              <a:t>contains synonym</a:t>
            </a:r>
          </a:p>
        </p:txBody>
      </p:sp>
    </p:spTree>
    <p:extLst>
      <p:ext uri="{BB962C8B-B14F-4D97-AF65-F5344CB8AC3E}">
        <p14:creationId xmlns:p14="http://schemas.microsoft.com/office/powerpoint/2010/main" val="269239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652E34-534C-904A-8F9F-B49A888D3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4" y="752538"/>
            <a:ext cx="11390781" cy="4680520"/>
          </a:xfrm>
          <a:prstGeom prst="rect">
            <a:avLst/>
          </a:prstGeom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012FE72A-860B-3E48-9C54-ACB965B18D52}"/>
              </a:ext>
            </a:extLst>
          </p:cNvPr>
          <p:cNvSpPr txBox="1"/>
          <p:nvPr/>
        </p:nvSpPr>
        <p:spPr>
          <a:xfrm>
            <a:off x="353365" y="143743"/>
            <a:ext cx="9477815" cy="40105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3200" b="1" dirty="0">
                <a:solidFill>
                  <a:srgbClr val="E2231A"/>
                </a:solidFill>
                <a:latin typeface="Microsoft YaHei" charset="-122"/>
                <a:ea typeface="Microsoft YaHei" charset="-122"/>
              </a:rPr>
              <a:t>Components</a:t>
            </a:r>
            <a:endParaRPr kumimoji="1" lang="zh-CN" altLang="en-US" sz="3200" b="1" dirty="0">
              <a:solidFill>
                <a:srgbClr val="E2231A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2B4B873-40FD-2E46-8C32-2A5629FAD890}"/>
              </a:ext>
            </a:extLst>
          </p:cNvPr>
          <p:cNvSpPr txBox="1">
            <a:spLocks/>
          </p:cNvSpPr>
          <p:nvPr/>
        </p:nvSpPr>
        <p:spPr>
          <a:xfrm>
            <a:off x="417558" y="3776874"/>
            <a:ext cx="11069296" cy="3312368"/>
          </a:xfrm>
          <a:prstGeom prst="rect">
            <a:avLst/>
          </a:prstGeom>
        </p:spPr>
        <p:txBody>
          <a:bodyPr>
            <a:normAutofit/>
          </a:bodyPr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800" b="1" dirty="0">
                <a:latin typeface="Helvetica" pitchFamily="2" charset="0"/>
                <a:ea typeface="Microsoft YaHei" panose="020B0503020204020204" pitchFamily="34" charset="-122"/>
              </a:rPr>
              <a:t>bot-crud</a:t>
            </a:r>
            <a:r>
              <a:rPr kumimoji="1" lang="en-US" altLang="zh-CN" sz="2800" dirty="0">
                <a:latin typeface="Helvetica" pitchFamily="2" charset="0"/>
                <a:ea typeface="Microsoft YaHei" panose="020B0503020204020204" pitchFamily="34" charset="-122"/>
              </a:rPr>
              <a:t>: </a:t>
            </a:r>
            <a:r>
              <a:rPr kumimoji="1" lang="en-US" altLang="zh-Hans" sz="2800" dirty="0">
                <a:latin typeface="Helvetica" pitchFamily="2" charset="0"/>
                <a:ea typeface="Microsoft YaHei" panose="020B0503020204020204" pitchFamily="34" charset="-122"/>
              </a:rPr>
              <a:t>data</a:t>
            </a:r>
            <a:r>
              <a:rPr kumimoji="1" lang="zh-Hans" altLang="en-US" sz="2800" dirty="0">
                <a:latin typeface="Helvetica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Hans" sz="2800" dirty="0">
                <a:latin typeface="Helvetica" pitchFamily="2" charset="0"/>
                <a:ea typeface="Microsoft YaHei" panose="020B0503020204020204" pitchFamily="34" charset="-122"/>
              </a:rPr>
              <a:t>persistence</a:t>
            </a:r>
            <a:endParaRPr kumimoji="1" lang="en-US" altLang="zh-Hans" sz="2800" b="1" dirty="0">
              <a:latin typeface="Helvetica" pitchFamily="2" charset="0"/>
              <a:ea typeface="Microsoft YaHei" panose="020B0503020204020204" pitchFamily="34" charset="-122"/>
            </a:endParaRPr>
          </a:p>
          <a:p>
            <a:r>
              <a:rPr kumimoji="1" lang="en-US" altLang="zh-Hans" sz="2800" b="1" dirty="0">
                <a:latin typeface="Helvetica" pitchFamily="2" charset="0"/>
                <a:ea typeface="Microsoft YaHei" panose="020B0503020204020204" pitchFamily="34" charset="-122"/>
              </a:rPr>
              <a:t>post-message</a:t>
            </a:r>
            <a:r>
              <a:rPr kumimoji="1" lang="en-US" altLang="zh-CN" sz="2800" dirty="0">
                <a:latin typeface="Helvetica" pitchFamily="2" charset="0"/>
                <a:ea typeface="Microsoft YaHei" panose="020B0503020204020204" pitchFamily="34" charset="-122"/>
              </a:rPr>
              <a:t>:</a:t>
            </a:r>
            <a:r>
              <a:rPr kumimoji="1" lang="zh-Hans" altLang="en-US" sz="2800" dirty="0">
                <a:latin typeface="Helvetica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Hans" sz="2800" dirty="0">
                <a:latin typeface="Helvetica" pitchFamily="2" charset="0"/>
                <a:ea typeface="Microsoft YaHei" panose="020B0503020204020204" pitchFamily="34" charset="-122"/>
              </a:rPr>
              <a:t>post</a:t>
            </a:r>
            <a:r>
              <a:rPr kumimoji="1" lang="zh-Hans" altLang="en-US" sz="2800" dirty="0">
                <a:latin typeface="Helvetica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Hans" sz="2800" dirty="0">
                <a:latin typeface="Helvetica" pitchFamily="2" charset="0"/>
                <a:ea typeface="Microsoft YaHei" panose="020B0503020204020204" pitchFamily="34" charset="-122"/>
              </a:rPr>
              <a:t>response</a:t>
            </a:r>
            <a:r>
              <a:rPr kumimoji="1" lang="zh-Hans" altLang="en-US" sz="2800" dirty="0">
                <a:latin typeface="Helvetica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Hans" sz="2800" dirty="0">
                <a:latin typeface="Helvetica" pitchFamily="2" charset="0"/>
                <a:ea typeface="Microsoft YaHei" panose="020B0503020204020204" pitchFamily="34" charset="-122"/>
              </a:rPr>
              <a:t>for</a:t>
            </a:r>
            <a:r>
              <a:rPr kumimoji="1" lang="zh-Hans" altLang="en-US" sz="2800" dirty="0">
                <a:latin typeface="Helvetica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Hans" sz="2800" dirty="0">
                <a:latin typeface="Helvetica" pitchFamily="2" charset="0"/>
                <a:ea typeface="Microsoft YaHei" panose="020B0503020204020204" pitchFamily="34" charset="-122"/>
              </a:rPr>
              <a:t>user-input as a bot user</a:t>
            </a:r>
            <a:endParaRPr kumimoji="1" lang="en-US" altLang="zh-CN" sz="2800" dirty="0">
              <a:latin typeface="Helvetica" pitchFamily="2" charset="0"/>
              <a:ea typeface="Microsoft YaHei" panose="020B0503020204020204" pitchFamily="34" charset="-122"/>
            </a:endParaRPr>
          </a:p>
          <a:p>
            <a:r>
              <a:rPr kumimoji="1" lang="en-US" altLang="zh-Hans" sz="2800" b="1" dirty="0">
                <a:latin typeface="Helvetica" pitchFamily="2" charset="0"/>
                <a:ea typeface="Microsoft YaHei" panose="020B0503020204020204" pitchFamily="34" charset="-122"/>
              </a:rPr>
              <a:t>get-user-selected-options from slack</a:t>
            </a:r>
            <a:r>
              <a:rPr kumimoji="1" lang="en-US" altLang="zh-Hans" sz="2800" dirty="0">
                <a:latin typeface="Helvetica" pitchFamily="2" charset="0"/>
                <a:ea typeface="Microsoft YaHei" panose="020B0503020204020204" pitchFamily="34" charset="-122"/>
              </a:rPr>
              <a:t>: handle select</a:t>
            </a:r>
            <a:r>
              <a:rPr kumimoji="1" lang="zh-Hans" altLang="en-US" sz="2800" dirty="0">
                <a:latin typeface="Helvetica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Hans" sz="2800" dirty="0">
                <a:latin typeface="Helvetica" pitchFamily="2" charset="0"/>
                <a:ea typeface="Microsoft YaHei" panose="020B0503020204020204" pitchFamily="34" charset="-122"/>
              </a:rPr>
              <a:t>operation</a:t>
            </a:r>
            <a:r>
              <a:rPr kumimoji="1" lang="zh-Hans" altLang="en-US" sz="2800" dirty="0">
                <a:latin typeface="Helvetica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Hans" sz="2800" dirty="0">
                <a:latin typeface="Helvetica" pitchFamily="2" charset="0"/>
                <a:ea typeface="Microsoft YaHei" panose="020B0503020204020204" pitchFamily="34" charset="-122"/>
              </a:rPr>
              <a:t>from the user</a:t>
            </a:r>
            <a:endParaRPr kumimoji="1" lang="en-US" altLang="zh-CN" sz="2800" dirty="0">
              <a:latin typeface="Helvetica" pitchFamily="2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78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043FF-5BC1-8D48-92BF-1D2EAEDDD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9" y="791815"/>
            <a:ext cx="11134232" cy="4575103"/>
          </a:xfrm>
          <a:prstGeom prst="rect">
            <a:avLst/>
          </a:prstGeom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012FE72A-860B-3E48-9C54-ACB965B18D52}"/>
              </a:ext>
            </a:extLst>
          </p:cNvPr>
          <p:cNvSpPr txBox="1"/>
          <p:nvPr/>
        </p:nvSpPr>
        <p:spPr>
          <a:xfrm>
            <a:off x="353365" y="143743"/>
            <a:ext cx="9477815" cy="40105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3200" b="1" dirty="0">
                <a:solidFill>
                  <a:srgbClr val="E2231A"/>
                </a:solidFill>
                <a:latin typeface="Microsoft YaHei" charset="-122"/>
                <a:ea typeface="Microsoft YaHei" charset="-122"/>
              </a:rPr>
              <a:t>Workflow</a:t>
            </a:r>
            <a:endParaRPr kumimoji="1" lang="zh-CN" altLang="en-US" sz="3200" b="1" dirty="0">
              <a:solidFill>
                <a:srgbClr val="E2231A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2B4B873-40FD-2E46-8C32-2A5629FAD890}"/>
              </a:ext>
            </a:extLst>
          </p:cNvPr>
          <p:cNvSpPr txBox="1">
            <a:spLocks/>
          </p:cNvSpPr>
          <p:nvPr/>
        </p:nvSpPr>
        <p:spPr>
          <a:xfrm>
            <a:off x="353365" y="3528119"/>
            <a:ext cx="11069296" cy="3312368"/>
          </a:xfrm>
          <a:prstGeom prst="rect">
            <a:avLst/>
          </a:prstGeom>
        </p:spPr>
        <p:txBody>
          <a:bodyPr>
            <a:normAutofit/>
          </a:bodyPr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Step 1 - </a:t>
            </a:r>
            <a:r>
              <a:rPr lang="en-US" sz="2400" b="1" i="1" dirty="0"/>
              <a:t>Route 1</a:t>
            </a:r>
            <a:r>
              <a:rPr lang="en-US" sz="2400" dirty="0"/>
              <a:t>: User input “</a:t>
            </a:r>
            <a:r>
              <a:rPr lang="en-US" sz="2400" b="1" i="1" dirty="0"/>
              <a:t>add 36 juice to the cart</a:t>
            </a:r>
            <a:r>
              <a:rPr lang="en-US" sz="2400" dirty="0"/>
              <a:t>” in the Slack Interface</a:t>
            </a:r>
          </a:p>
          <a:p>
            <a:r>
              <a:rPr lang="en-US" sz="2400" dirty="0"/>
              <a:t>Step 2 - </a:t>
            </a:r>
            <a:r>
              <a:rPr lang="en-US" sz="2400" b="1" i="1" dirty="0"/>
              <a:t>Route 2</a:t>
            </a:r>
            <a:r>
              <a:rPr lang="en-US" sz="2400" dirty="0"/>
              <a:t>: Slack sent user input as a event to FaaS function </a:t>
            </a:r>
            <a:r>
              <a:rPr lang="en-US" sz="2400" b="1" i="1" dirty="0"/>
              <a:t>slack-event-</a:t>
            </a:r>
            <a:r>
              <a:rPr lang="en-US" sz="2400" b="1" i="1" dirty="0" err="1"/>
              <a:t>webhook</a:t>
            </a:r>
            <a:endParaRPr lang="en-US" sz="2400" b="1" i="1" dirty="0"/>
          </a:p>
          <a:p>
            <a:r>
              <a:rPr lang="en-US" sz="2400" dirty="0"/>
              <a:t>Step 3 - </a:t>
            </a:r>
            <a:r>
              <a:rPr lang="en-US" sz="2400" b="1" i="1" dirty="0"/>
              <a:t>Route 3</a:t>
            </a:r>
            <a:r>
              <a:rPr lang="en-US" sz="2400" dirty="0"/>
              <a:t>: Webhook check the message was from user, not the bot, forward this message to function </a:t>
            </a:r>
            <a:r>
              <a:rPr lang="en-US" sz="2400" b="1" i="1" dirty="0" err="1"/>
              <a:t>query_dialogflow</a:t>
            </a:r>
            <a:endParaRPr lang="en-US" sz="2400" b="1" i="1" dirty="0"/>
          </a:p>
          <a:p>
            <a:r>
              <a:rPr lang="en-US" sz="2400" dirty="0"/>
              <a:t>Step 4 - </a:t>
            </a:r>
            <a:r>
              <a:rPr lang="en-US" sz="2400" b="1" i="1" dirty="0"/>
              <a:t>Route 4</a:t>
            </a:r>
            <a:r>
              <a:rPr lang="en-US" sz="2400" dirty="0"/>
              <a:t>: </a:t>
            </a:r>
            <a:r>
              <a:rPr lang="en-US" sz="2400" b="1" i="1" dirty="0"/>
              <a:t>query-dialogflow</a:t>
            </a:r>
            <a:r>
              <a:rPr lang="en-US" sz="2400" dirty="0"/>
              <a:t> initiate an HTTP request to </a:t>
            </a:r>
            <a:r>
              <a:rPr lang="en-US" sz="2400" b="1" dirty="0"/>
              <a:t>Dialogflow</a:t>
            </a:r>
          </a:p>
          <a:p>
            <a:endParaRPr lang="en-US" sz="2400" b="1" i="1" dirty="0"/>
          </a:p>
          <a:p>
            <a:endParaRPr kumimoji="1" lang="en-US" altLang="zh-CN" sz="24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93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043FF-5BC1-8D48-92BF-1D2EAEDDD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9" y="791815"/>
            <a:ext cx="11134232" cy="4575103"/>
          </a:xfrm>
          <a:prstGeom prst="rect">
            <a:avLst/>
          </a:prstGeom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012FE72A-860B-3E48-9C54-ACB965B18D52}"/>
              </a:ext>
            </a:extLst>
          </p:cNvPr>
          <p:cNvSpPr txBox="1"/>
          <p:nvPr/>
        </p:nvSpPr>
        <p:spPr>
          <a:xfrm>
            <a:off x="353365" y="143743"/>
            <a:ext cx="9477815" cy="40105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3200" b="1" dirty="0">
                <a:solidFill>
                  <a:srgbClr val="E2231A"/>
                </a:solidFill>
                <a:latin typeface="Microsoft YaHei" charset="-122"/>
                <a:ea typeface="Microsoft YaHei" charset="-122"/>
              </a:rPr>
              <a:t>Workflow</a:t>
            </a:r>
            <a:endParaRPr kumimoji="1" lang="zh-CN" altLang="en-US" sz="3200" b="1" dirty="0">
              <a:solidFill>
                <a:srgbClr val="E2231A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2B4B873-40FD-2E46-8C32-2A5629FAD890}"/>
              </a:ext>
            </a:extLst>
          </p:cNvPr>
          <p:cNvSpPr txBox="1">
            <a:spLocks/>
          </p:cNvSpPr>
          <p:nvPr/>
        </p:nvSpPr>
        <p:spPr>
          <a:xfrm>
            <a:off x="353365" y="3528119"/>
            <a:ext cx="11069296" cy="3312368"/>
          </a:xfrm>
          <a:prstGeom prst="rect">
            <a:avLst/>
          </a:prstGeom>
        </p:spPr>
        <p:txBody>
          <a:bodyPr>
            <a:normAutofit/>
          </a:bodyPr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Step 5 - </a:t>
            </a:r>
            <a:r>
              <a:rPr lang="en-US" sz="2400" b="1" i="1" dirty="0"/>
              <a:t>Route 5</a:t>
            </a:r>
            <a:r>
              <a:rPr lang="en-US" sz="2400" dirty="0"/>
              <a:t>: </a:t>
            </a:r>
            <a:r>
              <a:rPr lang="en-US" sz="2400" b="1" dirty="0"/>
              <a:t>Dialogflow</a:t>
            </a:r>
            <a:r>
              <a:rPr lang="en-US" sz="2400" dirty="0"/>
              <a:t> process </a:t>
            </a:r>
            <a:r>
              <a:rPr lang="en-US" sz="2400" dirty="0" err="1"/>
              <a:t>user_input</a:t>
            </a:r>
            <a:r>
              <a:rPr lang="en-US" sz="2400" dirty="0"/>
              <a:t>, get </a:t>
            </a:r>
            <a:r>
              <a:rPr lang="en-US" sz="2400" b="1" dirty="0"/>
              <a:t>intent</a:t>
            </a:r>
            <a:r>
              <a:rPr lang="en-US" sz="2400" dirty="0"/>
              <a:t>, extract </a:t>
            </a:r>
            <a:r>
              <a:rPr lang="en-US" sz="2400" b="1" dirty="0"/>
              <a:t>parameters</a:t>
            </a:r>
            <a:r>
              <a:rPr lang="en-US" sz="2400" dirty="0"/>
              <a:t>, send it to function </a:t>
            </a:r>
            <a:r>
              <a:rPr lang="en-US" sz="2400" b="1" i="1" dirty="0" err="1"/>
              <a:t>nlp</a:t>
            </a:r>
            <a:r>
              <a:rPr lang="en-US" sz="2400" b="1" i="1" dirty="0"/>
              <a:t>-webhook</a:t>
            </a:r>
          </a:p>
          <a:p>
            <a:r>
              <a:rPr lang="en-US" sz="2400" dirty="0"/>
              <a:t>Step 6 - </a:t>
            </a:r>
            <a:r>
              <a:rPr lang="en-US" sz="2400" b="1" i="1" dirty="0"/>
              <a:t>Route 6</a:t>
            </a:r>
            <a:r>
              <a:rPr lang="en-US" sz="2400" dirty="0"/>
              <a:t>: Webhook handle the request by intent type. For this input, the intent is </a:t>
            </a:r>
            <a:r>
              <a:rPr lang="en-US" sz="2400" b="1" i="1" dirty="0" err="1"/>
              <a:t>addToCart</a:t>
            </a:r>
            <a:r>
              <a:rPr lang="en-US" sz="2400" dirty="0"/>
              <a:t>, parameter: </a:t>
            </a:r>
            <a:r>
              <a:rPr lang="en-US" sz="2400" b="1" i="1" dirty="0"/>
              <a:t>{quantity: 36, </a:t>
            </a:r>
            <a:r>
              <a:rPr lang="en-US" sz="2400" b="1" i="1" dirty="0" err="1"/>
              <a:t>product_name</a:t>
            </a:r>
            <a:r>
              <a:rPr lang="en-US" sz="2400" b="1" i="1" dirty="0"/>
              <a:t>: juice}</a:t>
            </a:r>
            <a:r>
              <a:rPr lang="en-US" sz="2400" dirty="0"/>
              <a:t>, </a:t>
            </a:r>
            <a:r>
              <a:rPr lang="en-US" sz="2400" b="1" i="1" dirty="0" err="1"/>
              <a:t>nlp-webhook</a:t>
            </a:r>
            <a:r>
              <a:rPr lang="en-US" sz="2400" dirty="0"/>
              <a:t> ask </a:t>
            </a:r>
            <a:r>
              <a:rPr lang="en-US" sz="2400" b="1" i="1" dirty="0"/>
              <a:t>get-option-list</a:t>
            </a:r>
            <a:r>
              <a:rPr lang="en-US" sz="2400" dirty="0"/>
              <a:t> what kind of juice the store have?</a:t>
            </a:r>
          </a:p>
          <a:p>
            <a:endParaRPr kumimoji="1" lang="en-US" altLang="zh-CN" sz="2400" dirty="0">
              <a:latin typeface="Helvetica" pitchFamily="2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76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043FF-5BC1-8D48-92BF-1D2EAEDDD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9" y="791815"/>
            <a:ext cx="11134232" cy="4575103"/>
          </a:xfrm>
          <a:prstGeom prst="rect">
            <a:avLst/>
          </a:prstGeom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012FE72A-860B-3E48-9C54-ACB965B18D52}"/>
              </a:ext>
            </a:extLst>
          </p:cNvPr>
          <p:cNvSpPr txBox="1"/>
          <p:nvPr/>
        </p:nvSpPr>
        <p:spPr>
          <a:xfrm>
            <a:off x="353365" y="143743"/>
            <a:ext cx="9477815" cy="40105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3200" b="1" dirty="0">
                <a:solidFill>
                  <a:srgbClr val="E2231A"/>
                </a:solidFill>
                <a:latin typeface="Microsoft YaHei" charset="-122"/>
                <a:ea typeface="Microsoft YaHei" charset="-122"/>
              </a:rPr>
              <a:t>Workflow</a:t>
            </a:r>
            <a:endParaRPr kumimoji="1" lang="zh-CN" altLang="en-US" sz="3200" b="1" dirty="0">
              <a:solidFill>
                <a:srgbClr val="E2231A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2B4B873-40FD-2E46-8C32-2A5629FAD890}"/>
              </a:ext>
            </a:extLst>
          </p:cNvPr>
          <p:cNvSpPr txBox="1">
            <a:spLocks/>
          </p:cNvSpPr>
          <p:nvPr/>
        </p:nvSpPr>
        <p:spPr>
          <a:xfrm>
            <a:off x="353365" y="3528119"/>
            <a:ext cx="10880280" cy="2808312"/>
          </a:xfrm>
          <a:prstGeom prst="rect">
            <a:avLst/>
          </a:prstGeom>
        </p:spPr>
        <p:txBody>
          <a:bodyPr>
            <a:normAutofit/>
          </a:bodyPr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Step 7: </a:t>
            </a:r>
            <a:r>
              <a:rPr lang="en-US" sz="2400" b="1" i="1" dirty="0"/>
              <a:t>get-option-list</a:t>
            </a:r>
            <a:r>
              <a:rPr lang="en-US" sz="2400" dirty="0"/>
              <a:t> check what kind of juice it has, return option list to </a:t>
            </a:r>
            <a:r>
              <a:rPr lang="en-US" sz="2400" b="1" i="1" dirty="0" err="1"/>
              <a:t>nlp</a:t>
            </a:r>
            <a:r>
              <a:rPr lang="en-US" sz="2400" b="1" i="1" dirty="0"/>
              <a:t>-webhook</a:t>
            </a:r>
          </a:p>
          <a:p>
            <a:r>
              <a:rPr lang="en-US" sz="2400" dirty="0"/>
              <a:t>Step 8 - </a:t>
            </a:r>
            <a:r>
              <a:rPr lang="en-US" sz="2400" b="1" i="1" dirty="0"/>
              <a:t>Route 5, 4</a:t>
            </a:r>
            <a:r>
              <a:rPr lang="en-US" sz="2400" dirty="0"/>
              <a:t>: There are 3 kinds of juice, </a:t>
            </a:r>
            <a:r>
              <a:rPr lang="en-US" sz="2400" b="1" i="1" dirty="0"/>
              <a:t>juice a, juice b, juice c</a:t>
            </a:r>
            <a:r>
              <a:rPr lang="en-US" sz="2400" dirty="0"/>
              <a:t>. So the webhook return </a:t>
            </a:r>
            <a:r>
              <a:rPr lang="en-US" sz="2400" b="1" dirty="0"/>
              <a:t>option list</a:t>
            </a:r>
            <a:r>
              <a:rPr lang="en-US" sz="2400" dirty="0"/>
              <a:t>, </a:t>
            </a:r>
            <a:r>
              <a:rPr lang="en-US" sz="2400" b="1" dirty="0"/>
              <a:t>prompt messages</a:t>
            </a:r>
            <a:r>
              <a:rPr lang="en-US" sz="2400" dirty="0"/>
              <a:t> back to </a:t>
            </a:r>
            <a:r>
              <a:rPr lang="en-US" sz="2400" b="1" i="1" dirty="0"/>
              <a:t>query-dialogflow</a:t>
            </a:r>
          </a:p>
          <a:p>
            <a:r>
              <a:rPr lang="en-US" sz="2400" dirty="0"/>
              <a:t>Step 9 - </a:t>
            </a:r>
            <a:r>
              <a:rPr lang="en-US" sz="2400" b="1" i="1" dirty="0"/>
              <a:t>Route</a:t>
            </a:r>
            <a:r>
              <a:rPr lang="en-US" sz="2400" dirty="0"/>
              <a:t> </a:t>
            </a:r>
            <a:r>
              <a:rPr lang="en-US" sz="2400" b="1" i="1" dirty="0"/>
              <a:t>10</a:t>
            </a:r>
            <a:r>
              <a:rPr lang="en-US" sz="2400" dirty="0"/>
              <a:t>: </a:t>
            </a:r>
            <a:r>
              <a:rPr lang="en-US" sz="2400" b="1" i="1" dirty="0"/>
              <a:t>query-dialogflow</a:t>
            </a:r>
            <a:r>
              <a:rPr lang="en-US" sz="2400" dirty="0"/>
              <a:t> send the dialogflow response to </a:t>
            </a:r>
            <a:r>
              <a:rPr lang="en-US" sz="2400" b="1" i="1" dirty="0"/>
              <a:t>post-message</a:t>
            </a:r>
          </a:p>
          <a:p>
            <a:endParaRPr kumimoji="1" lang="en-US" altLang="zh-CN" sz="2400" dirty="0">
              <a:latin typeface="Helvetica" pitchFamily="2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328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043FF-5BC1-8D48-92BF-1D2EAEDDD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9" y="791815"/>
            <a:ext cx="11134232" cy="4575103"/>
          </a:xfrm>
          <a:prstGeom prst="rect">
            <a:avLst/>
          </a:prstGeom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012FE72A-860B-3E48-9C54-ACB965B18D52}"/>
              </a:ext>
            </a:extLst>
          </p:cNvPr>
          <p:cNvSpPr txBox="1"/>
          <p:nvPr/>
        </p:nvSpPr>
        <p:spPr>
          <a:xfrm>
            <a:off x="353365" y="143743"/>
            <a:ext cx="9477815" cy="40105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 sz="3200" b="1" dirty="0">
                <a:solidFill>
                  <a:srgbClr val="E2231A"/>
                </a:solidFill>
                <a:latin typeface="Microsoft YaHei" charset="-122"/>
                <a:ea typeface="Microsoft YaHei" charset="-122"/>
              </a:rPr>
              <a:t>Workflow</a:t>
            </a:r>
            <a:endParaRPr kumimoji="1" lang="zh-CN" altLang="en-US" sz="3200" b="1" dirty="0">
              <a:solidFill>
                <a:srgbClr val="E2231A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2B4B873-40FD-2E46-8C32-2A5629FAD890}"/>
              </a:ext>
            </a:extLst>
          </p:cNvPr>
          <p:cNvSpPr txBox="1">
            <a:spLocks/>
          </p:cNvSpPr>
          <p:nvPr/>
        </p:nvSpPr>
        <p:spPr>
          <a:xfrm>
            <a:off x="353365" y="3528119"/>
            <a:ext cx="11069296" cy="3312368"/>
          </a:xfrm>
          <a:prstGeom prst="rect">
            <a:avLst/>
          </a:prstGeom>
        </p:spPr>
        <p:txBody>
          <a:bodyPr>
            <a:normAutofit/>
          </a:bodyPr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Step 10 - </a:t>
            </a:r>
            <a:r>
              <a:rPr lang="en-US" sz="2400" b="1" i="1" dirty="0"/>
              <a:t>Route 11</a:t>
            </a:r>
            <a:r>
              <a:rPr lang="en-US" sz="2400" dirty="0"/>
              <a:t>: </a:t>
            </a:r>
            <a:r>
              <a:rPr lang="en-US" sz="2400" b="1" i="1" dirty="0"/>
              <a:t>post-message </a:t>
            </a:r>
            <a:r>
              <a:rPr lang="en-US" sz="2400" dirty="0"/>
              <a:t>post those responses back to slack as a bot user.</a:t>
            </a:r>
          </a:p>
          <a:p>
            <a:r>
              <a:rPr lang="en-US" sz="2400" dirty="0"/>
              <a:t>Step 11 - </a:t>
            </a:r>
            <a:r>
              <a:rPr lang="en-US" sz="2400" b="1" i="1" dirty="0"/>
              <a:t>Route</a:t>
            </a:r>
            <a:r>
              <a:rPr lang="en-US" sz="2400" dirty="0"/>
              <a:t> </a:t>
            </a:r>
            <a:r>
              <a:rPr lang="en-US" sz="2400" b="1" i="1" dirty="0"/>
              <a:t>1</a:t>
            </a:r>
            <a:r>
              <a:rPr lang="en-US" sz="2400" dirty="0"/>
              <a:t>: The bot post a drop-down menu, let user select which juice he/she want to buy.</a:t>
            </a:r>
          </a:p>
          <a:p>
            <a:r>
              <a:rPr lang="en-US" sz="2400" dirty="0"/>
              <a:t>Step 12 - </a:t>
            </a:r>
            <a:r>
              <a:rPr lang="en-US" sz="2400" b="1" i="1" dirty="0"/>
              <a:t>Route</a:t>
            </a:r>
            <a:r>
              <a:rPr lang="en-US" sz="2400" dirty="0"/>
              <a:t> </a:t>
            </a:r>
            <a:r>
              <a:rPr lang="en-US" sz="2400" b="1" i="1" dirty="0"/>
              <a:t>1</a:t>
            </a:r>
            <a:r>
              <a:rPr lang="en-US" sz="2400" dirty="0"/>
              <a:t>: User selects one juice from the list, for example, </a:t>
            </a:r>
            <a:r>
              <a:rPr lang="en-US" sz="2400" b="1" i="1" dirty="0"/>
              <a:t>juice b</a:t>
            </a:r>
            <a:r>
              <a:rPr lang="en-US" sz="2400" dirty="0"/>
              <a:t>.</a:t>
            </a:r>
          </a:p>
          <a:p>
            <a:endParaRPr kumimoji="1" lang="en-US" altLang="zh-CN" sz="2400" dirty="0">
              <a:latin typeface="Helvetica" pitchFamily="2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413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770</Words>
  <Application>Microsoft Macintosh PowerPoint</Application>
  <PresentationFormat>Custom</PresentationFormat>
  <Paragraphs>77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Microsoft YaHei</vt:lpstr>
      <vt:lpstr>Microsoft YaHei</vt:lpstr>
      <vt:lpstr>宋体</vt:lpstr>
      <vt:lpstr>Arial</vt:lpstr>
      <vt:lpstr>Calibri</vt:lpstr>
      <vt:lpstr>Helvetica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杨 伟光</cp:lastModifiedBy>
  <cp:revision>288</cp:revision>
  <dcterms:created xsi:type="dcterms:W3CDTF">2017-08-23T13:00:00Z</dcterms:created>
  <dcterms:modified xsi:type="dcterms:W3CDTF">2018-08-15T17:28:51Z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