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2008C-C116-4BEC-AA9D-C6756B9EE77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154D7-88B6-4FFC-B9C2-EAD576D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7033-E11F-85AD-1804-095640FBD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C8950-C2BC-45F8-2178-08C9CED5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8CB6-6B29-9F01-25BC-F326626D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C6542-E342-E71A-16CE-7A21CC4D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F904F-D50A-45F1-899A-63A4EC1A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80E6-1092-3F85-ADE8-B9CCA6B7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D54EE-B524-FC64-65AF-B09BB053B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B748C-8A43-22BB-9817-5D730A50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38DB-2554-18F0-0D92-BFF69AFF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751D-44C5-6D3A-C594-3F257716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7EEB7-2339-F8D0-0D23-E2B6F4D25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BB8CB-C0D3-F875-177E-B14C16DA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293E-0031-307E-9FA0-DF5572E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F3FF-0D31-5DE8-A8FB-8E3034D1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42C3-86CC-36ED-67F6-988F5110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5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7B03-015E-42A6-5AAF-665D8020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1519-353A-B763-AF46-0BE14FCF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46B1-9D04-ACE1-22A4-93AAE19B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35DBA-C2B9-DF89-EA58-0B647FB3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D9D7-C695-528F-4E5D-14288F0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6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6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1C0F-5E68-F404-2404-ECFE51DD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12F8E-8920-6F6E-ADE9-272B3B80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21A2-0284-EBBA-16D5-C635AB17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CB1D-231B-7318-CF66-BA577EFD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5004-E4FE-EC01-9604-CB68950C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64F1-7140-35FE-F27D-039A331A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9918-C995-EFF7-8BC6-47A69A799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D4D38-33F5-4669-00FC-0DA9C9EE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2403-1029-FA4C-7485-9BC73D72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9631C-AD71-9032-3E23-65C9824C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8C07A-E2E1-F634-2678-2B2C3EBE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723F-94EF-F8E2-4550-178306BE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00453-C661-7A63-6DFE-E0A66658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FD62-BAF5-6AD8-AF4A-2DEF588CE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028A7-4EB4-30D9-B366-89998A05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8D030-F6A5-D99E-995F-4B2DC3150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06E25-2A50-F704-F052-9ED32B7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CBC48-E140-E12C-01FC-DE7FCDDD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A4C0E-57C3-75A1-032D-34D8D894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5DF5-1920-40DA-1189-E9D824DE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499BE-2E88-4993-E651-D461A804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7DE41-1C49-EE79-3CE4-54A54EA1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626DD-8AD5-A0B2-78D9-22B96893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A6222-5A3F-D9D5-2A41-E3700D81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8CDFA-31FB-1C25-F211-CD45DD98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1949B-8E41-30EC-D99D-65ED96A9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0BF3-4FA5-4254-D70D-2B5D33AB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C5C5-DC4A-BC6E-F53B-ED1C98241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11AD3-00F8-5EA5-305F-24BC06088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B344E-C9E3-2D62-FDEA-9283BE89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09445-338E-AF5B-A4E1-461CE5EC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77F20-6C6F-5850-3662-568D526A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0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30CF-DEE3-ED51-187A-C5C14422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B597F-A4AE-EF2B-0BD5-30B8E8FB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F13F8-F99F-1A9E-3A76-3E8CF8D9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3F5F-9F82-08A7-6FE8-6F35C1D1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51A52-55CD-9DB4-DC8F-2127FFD5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51C0A-1F77-466A-B369-C38005EF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F7949-7A27-8374-146A-CC95DD28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C920-5A1F-025B-D9D4-A5A51A0E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31B3-A976-6667-6BE5-47466B990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E2BD9-C391-42AE-8163-5D509184F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5E74F-F751-5D87-D2B9-2E5E969CE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8FAB-891F-DFD2-E32D-68A09486A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7ED2F-3367-47C5-B76F-563AF6B0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Retention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Your Name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1C7D783-E9A6-60FC-CCDC-9715613E8E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F709-357D-0945-38CB-14DCBED3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09B2-F34C-9BDC-0CD4-388560640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Understanding Turnover Reasons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74F81-E6FF-0063-52C9-DCE3B5C06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/>
              <a:t>Identify key reasons why employees leave to tackle issues effectively.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65E6D-817F-B4CC-96D7-93FF14754AC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Improve Retention Strategies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5CA71F-AD75-803A-C330-564F122DAC99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sz="1400"/>
              <a:t>Use insights to enhance employee loyalty and satisfaction.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B311CC-7D65-74CD-A855-8AACBFBB458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Set Benchmark Metrics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5C0E4B-8233-45EF-0F68-6682A68D364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1400" dirty="0"/>
              <a:t>Establish measurable outcomes to evaluate retention efforts.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E11529D-3880-EADD-7C99-8C2FA283389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6687" b="16687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7678B0-B6E1-BE92-B118-653ED68B6B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5393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639D-6724-25E5-B337-78EE6004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B7C682-51E8-106F-23EF-6A7B66ADFC6E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/>
              <a:t>Performance Metrics Review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79D0C8-021F-EEB1-EEFB-A77C55A166E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2463" y="2812809"/>
            <a:ext cx="4693188" cy="830639"/>
          </a:xfrm>
        </p:spPr>
        <p:txBody>
          <a:bodyPr/>
          <a:lstStyle/>
          <a:p>
            <a:r>
              <a:rPr lang="en-US" sz="1400" dirty="0"/>
              <a:t>Analyze existing performance data from Human Resource Department to spot trends related to turnover.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6BAA464-735F-71CE-ED9D-9052F018B45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90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8778-DA32-B67D-06B0-9FC498E3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Predictive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505C9-097A-74CA-3D9B-0DEC98CFF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Job Satisfaction Levels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CA500-30BB-BD6F-F785-B4B43FB41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 dirty="0"/>
              <a:t>Higher satisfaction correlates with lower turnover rates; focus on key drivers of job happiness.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E53AD7C-DF79-6C45-994F-CAB2F26A24D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6687" b="1668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CA93E1-D04B-1950-8CF2-BB0784F1DB6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DE99CB-03A4-2C39-BB0E-5D7EB4C1BAD8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400" dirty="0"/>
              <a:t>Overwork employee burnout quickly, lead to lower satisfaction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26E03F-0CE8-B6C8-FF6B-6F0A32F816A9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Evaluation and Compensation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E539D9-EBBF-2A0B-06ED-11ED18906C8B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sz="1400" dirty="0"/>
              <a:t>Evaluation is highly tied to work hours and may not reflect productivity.</a:t>
            </a:r>
          </a:p>
          <a:p>
            <a:r>
              <a:rPr lang="en-US" sz="1400" dirty="0"/>
              <a:t>High evaluation do not mean high salary and promotion rate, may also lead to low satisfaction level.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8D308B-A1ED-9D13-E841-A811CFD3F4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91943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27812"/>
              </p:ext>
            </p:extLst>
          </p:nvPr>
        </p:nvGraphicFramePr>
        <p:xfrm>
          <a:off x="609600" y="2804160"/>
          <a:ext cx="10363202" cy="2670048"/>
        </p:xfrm>
        <a:graphic>
          <a:graphicData uri="http://schemas.openxmlformats.org/drawingml/2006/table">
            <a:tbl>
              <a:tblPr/>
              <a:tblGrid>
                <a:gridCol w="175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750">
                  <a:extLst>
                    <a:ext uri="{9D8B030D-6E8A-4147-A177-3AD203B41FA5}">
                      <a16:colId xmlns:a16="http://schemas.microsoft.com/office/drawing/2014/main" val="1746071666"/>
                    </a:ext>
                  </a:extLst>
                </a:gridCol>
                <a:gridCol w="1123750">
                  <a:extLst>
                    <a:ext uri="{9D8B030D-6E8A-4147-A177-3AD203B41FA5}">
                      <a16:colId xmlns:a16="http://schemas.microsoft.com/office/drawing/2014/main" val="3301743137"/>
                    </a:ext>
                  </a:extLst>
                </a:gridCol>
                <a:gridCol w="1123750">
                  <a:extLst>
                    <a:ext uri="{9D8B030D-6E8A-4147-A177-3AD203B41FA5}">
                      <a16:colId xmlns:a16="http://schemas.microsoft.com/office/drawing/2014/main" val="1751617642"/>
                    </a:ext>
                  </a:extLst>
                </a:gridCol>
                <a:gridCol w="410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Model Version</a:t>
                      </a:r>
                      <a:endParaRPr lang="en-US" sz="1400" b="1" dirty="0">
                        <a:solidFill>
                          <a:schemeClr val="accent1"/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Accuracy </a:t>
                      </a:r>
                      <a:endParaRPr lang="en-US" sz="1400" b="1" dirty="0">
                        <a:solidFill>
                          <a:schemeClr val="accent1"/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Precision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Recall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F1-score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Key Metrics</a:t>
                      </a:r>
                      <a:endParaRPr lang="en-US" sz="1400" b="1" dirty="0">
                        <a:solidFill>
                          <a:schemeClr val="accent1"/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Logistic Regression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82%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47%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24%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32%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Decision Tree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94%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82%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85%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84%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Work hours, evaluation, years employed, salary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Random Forest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95%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80%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91%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86%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Work hours, evaluation, years employed, salary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609600" y="355600"/>
            <a:ext cx="10972800" cy="1219200"/>
          </a:xfrm>
          <a:prstGeom prst="rect">
            <a:avLst/>
          </a:prstGeom>
          <a:noFill/>
          <a:ln/>
        </p:spPr>
        <p:txBody>
          <a:bodyPr wrap="square" rtlCol="0" anchor="ctr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Calibri"/>
                <a:cs typeface="Calibri"/>
              </a:rPr>
              <a:t>Retention Prediction Model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096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Roboto"/>
                <a:ea typeface="Roboto"/>
                <a:cs typeface="Roboto"/>
              </a:rPr>
              <a:t>This table summarizes the various models used to predict employee retention, highlighting their accuracy rates and key metrics employed.</a:t>
            </a:r>
          </a:p>
        </p:txBody>
      </p:sp>
    </p:spTree>
    <p:extLst>
      <p:ext uri="{BB962C8B-B14F-4D97-AF65-F5344CB8AC3E}">
        <p14:creationId xmlns:p14="http://schemas.microsoft.com/office/powerpoint/2010/main" val="122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5532D8-EEDD-22C0-4DE1-0A154CFE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7" y="1971842"/>
            <a:ext cx="4047678" cy="332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D99A0A-FBF5-41C4-70B7-FCF2F229B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173" y="1502342"/>
            <a:ext cx="7536630" cy="4166938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CF35F6B3-349E-D975-50EA-A054369B0B83}"/>
              </a:ext>
            </a:extLst>
          </p:cNvPr>
          <p:cNvSpPr/>
          <p:nvPr/>
        </p:nvSpPr>
        <p:spPr>
          <a:xfrm>
            <a:off x="609600" y="201596"/>
            <a:ext cx="10972800" cy="1219200"/>
          </a:xfrm>
          <a:prstGeom prst="rect">
            <a:avLst/>
          </a:prstGeom>
          <a:noFill/>
          <a:ln/>
        </p:spPr>
        <p:txBody>
          <a:bodyPr wrap="square" rtlCol="0" anchor="ctr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Calibri"/>
                <a:cs typeface="Calibri"/>
              </a:rPr>
              <a:t>Retention Prediction Model Visualization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58B0B28B-6E0B-616A-7862-F21E36133E39}"/>
              </a:ext>
            </a:extLst>
          </p:cNvPr>
          <p:cNvSpPr/>
          <p:nvPr/>
        </p:nvSpPr>
        <p:spPr>
          <a:xfrm>
            <a:off x="902445" y="1420796"/>
            <a:ext cx="2598822" cy="519764"/>
          </a:xfrm>
          <a:prstGeom prst="rect">
            <a:avLst/>
          </a:prstGeom>
          <a:noFill/>
          <a:ln/>
        </p:spPr>
        <p:txBody>
          <a:bodyPr wrap="square" rtlCol="0" anchor="ctr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Confusion Matrix of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418808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16D-8752-E717-E217-E1969FF8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3537"/>
            <a:ext cx="8418898" cy="1230485"/>
          </a:xfrm>
        </p:spPr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5622-3F76-0211-0F4F-B5D4D05F88C3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09599" y="1434750"/>
            <a:ext cx="5334003" cy="593840"/>
          </a:xfrm>
        </p:spPr>
        <p:txBody>
          <a:bodyPr/>
          <a:lstStyle/>
          <a:p>
            <a:r>
              <a:rPr lang="en-US" dirty="0"/>
              <a:t>Summary of Key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38E24-8F8D-F265-3328-FFB9720F417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609600" y="2161801"/>
            <a:ext cx="5252185" cy="26676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Overwork is prevalent(&gt;170 hours/month)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start mass exodus from year 3 and peak at year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who leave concentrated in two group, one is high work hour, high evaluation, and the other is low work hour low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Salary and promotion rate are low among high work hour, high evaluation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Evaluation is highly correlated with workload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F434BE9-6B45-596A-6F17-6629F08AACEF}"/>
              </a:ext>
            </a:extLst>
          </p:cNvPr>
          <p:cNvSpPr txBox="1">
            <a:spLocks/>
          </p:cNvSpPr>
          <p:nvPr/>
        </p:nvSpPr>
        <p:spPr>
          <a:xfrm>
            <a:off x="6096000" y="1434750"/>
            <a:ext cx="5334003" cy="593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98EF04-F100-4E35-6E60-1A9572911E84}"/>
              </a:ext>
            </a:extLst>
          </p:cNvPr>
          <p:cNvSpPr txBox="1">
            <a:spLocks/>
          </p:cNvSpPr>
          <p:nvPr/>
        </p:nvSpPr>
        <p:spPr>
          <a:xfrm>
            <a:off x="6096000" y="2161801"/>
            <a:ext cx="5252185" cy="2667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Restrict overtime work to reduce burnout, make employee and management aware of the company’s overtime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Improve the evaluation system, make it less tied to work hours, but more on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Improve the compensation among high performance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04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9B33F7-35B8-8467-4571-FB3F136B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74" y="41083"/>
            <a:ext cx="4076359" cy="293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0297757-6E6A-90D3-D0EC-020835312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85"/>
            <a:ext cx="4076359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89D1FF3-B8BD-7A40-5D10-D5CF1CCA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7" y="3097549"/>
            <a:ext cx="6454301" cy="376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E7BD1BB-50B0-4E8B-3003-18A59FFF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747" y="31584"/>
            <a:ext cx="4076359" cy="286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7639667-43F5-5853-3D6E-6B2F85226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24" y="3872151"/>
            <a:ext cx="5691019" cy="302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7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FAC6C0-2F2B-C7B7-DBFA-E776F1EBF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809625"/>
            <a:ext cx="90201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38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983CEE2-4838-4E95-835D-8BB6905FD28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350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Roboto</vt:lpstr>
      <vt:lpstr>Office Theme</vt:lpstr>
      <vt:lpstr>Drift</vt:lpstr>
      <vt:lpstr>Employee Retention Analysis</vt:lpstr>
      <vt:lpstr>Objective Overview</vt:lpstr>
      <vt:lpstr>Data Collection Methods</vt:lpstr>
      <vt:lpstr>Key Predictive Factors</vt:lpstr>
      <vt:lpstr>PowerPoint Presentation</vt:lpstr>
      <vt:lpstr>PowerPoint Presentation</vt:lpstr>
      <vt:lpstr>Conclusion and 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 CHEN</dc:creator>
  <cp:lastModifiedBy>ZHAO, YANHUI</cp:lastModifiedBy>
  <cp:revision>13</cp:revision>
  <dcterms:created xsi:type="dcterms:W3CDTF">2024-11-28T04:35:38Z</dcterms:created>
  <dcterms:modified xsi:type="dcterms:W3CDTF">2024-11-28T05:33:07Z</dcterms:modified>
</cp:coreProperties>
</file>