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2AD6-9198-5997-6CC8-5F4678CF6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4DA05-68BD-CFBD-B6F6-F760AAF69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E8EA4-E8B1-E5E4-3520-B20B7385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BAD8-5780-4E2D-8492-FFD0B125FA5A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FDC44-51F4-0695-9136-53ED7426A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71D3-7631-4E41-2123-9C1BD290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6721-7AEA-46D5-BF58-6B4B905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5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25C4-F451-8045-0D26-82A4DEB2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83B6A-D706-47EA-2D5C-F9DB8DD89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9DDC3-A717-462F-5957-6FA2ADC5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BAD8-5780-4E2D-8492-FFD0B125FA5A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1A377-E918-ABFF-0AA0-AB2E3EBD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526F4-07E6-5833-CB29-FF1A6655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6721-7AEA-46D5-BF58-6B4B905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2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92DAF-D94B-9D6A-12FA-66FC34A9F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0EC2E-74CA-C846-B9F6-79F6F7798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DFFD9-68A8-CC18-EA97-066EF87BB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BAD8-5780-4E2D-8492-FFD0B125FA5A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5FFBF-D340-3612-E8A4-92C98314E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092E8-1A5D-7A69-6820-D3650BE1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6721-7AEA-46D5-BF58-6B4B905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9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F4C5-CFAC-2374-BB80-D7AE68DC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B5722-B6B5-26E7-C43A-EE0DFFE34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5506C-556E-A9EA-8134-06639D89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BAD8-5780-4E2D-8492-FFD0B125FA5A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B303F-9052-0E81-2991-1A0C5DFD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5FDEA-7793-A8CA-77A2-C6E8879B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6721-7AEA-46D5-BF58-6B4B905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2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F3BD-2EEC-1B62-7DA1-49E82A1BA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CB61D-8C97-4486-CD52-7A592D628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1B36D-33DE-C38F-26F1-D69A04AF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BAD8-5780-4E2D-8492-FFD0B125FA5A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7E815-C5AD-9EE1-F932-89CCDCFE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5A450-CCA0-0381-880B-79AE5A4B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6721-7AEA-46D5-BF58-6B4B905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0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47D0-9293-AF4E-65BC-5B4A8829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B51C4-09F7-4FAA-457C-784A683FF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B2484-E33B-46CD-F940-FA71A9068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F334C-2B27-7893-B184-592B8125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BAD8-5780-4E2D-8492-FFD0B125FA5A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D5968-70BE-7083-5A95-ED050424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574B4-6EC6-A625-B659-B4742F16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6721-7AEA-46D5-BF58-6B4B905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A33E-4003-9C17-0608-24CB01C74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57B80-60E9-D5E6-D945-449A55ADC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4D8CB-E9BF-EB78-738F-0256F59E6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C4E7A-B773-0D42-A993-F6782A42A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B3B290-70E9-2A88-38BC-2EBEB3AE0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F239D1-1D2B-3CC8-F51D-C20F9B09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BAD8-5780-4E2D-8492-FFD0B125FA5A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FDB2A7-2D31-A3E7-275C-475711A3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5BF1D4-3555-2D6C-6AC7-131DCE1B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6721-7AEA-46D5-BF58-6B4B905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A7C6-696B-BD58-F0D1-6F7CA364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BD87FC-A17F-FD70-1E18-18924B37C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BAD8-5780-4E2D-8492-FFD0B125FA5A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39556-E950-01A4-5260-CDAF9A9C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4CEAC-2E23-C3C4-ED31-89990F83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6721-7AEA-46D5-BF58-6B4B905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0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229AB-5610-3E37-C1CE-BDE1A7AD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BAD8-5780-4E2D-8492-FFD0B125FA5A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EFF8A-D899-90A4-0ABE-BA1F4761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70E56-20A5-EB1D-EDB7-6046BB70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6721-7AEA-46D5-BF58-6B4B905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4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1552-9E6A-B8FC-79D8-2D58C832A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AB49-D0AE-37B3-D0C9-6636DA918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AA916-6712-702A-2107-9847E3956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66E11-27A7-4598-CAD1-AFC833BE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BAD8-5780-4E2D-8492-FFD0B125FA5A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5A235-97B1-3578-064E-D664749E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482AD-9AEE-ACFB-DA91-4BBBD81D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6721-7AEA-46D5-BF58-6B4B905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1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0792-EB6A-7BE4-957D-71991986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A76F5D-D01C-4162-3358-188539E89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442F0-92F2-E110-B271-630B4FA16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724D4-0F34-BAB6-7266-66535428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BAD8-5780-4E2D-8492-FFD0B125FA5A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82C8B-32DF-7C06-CA57-97889333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C4C21-5BD0-7679-A41A-1F812D0F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6721-7AEA-46D5-BF58-6B4B905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8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DCEC3-F202-F4D2-626F-1B7BD5CA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50C0B-D57E-8100-69F8-1CA8E098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29073-5202-5FFC-A0FF-9C341838D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3BAD8-5780-4E2D-8492-FFD0B125FA5A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74C69-F44B-7F6C-5186-494AC6033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29B4-8F4C-9615-D5D0-7EAE274FE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026721-7AEA-46D5-BF58-6B4B905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5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A155FD-0846-1899-EFD1-1626B967A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647" y="616239"/>
            <a:ext cx="10311768" cy="2812761"/>
          </a:xfrm>
        </p:spPr>
        <p:txBody>
          <a:bodyPr/>
          <a:lstStyle/>
          <a:p>
            <a:r>
              <a:rPr lang="en-ID" dirty="0">
                <a:latin typeface="Amasis MT Pro Black" panose="020F0502020204030204" pitchFamily="18" charset="0"/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277881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3AD436F9-49A2-7527-0F27-B67B021B0210}"/>
              </a:ext>
            </a:extLst>
          </p:cNvPr>
          <p:cNvSpPr/>
          <p:nvPr/>
        </p:nvSpPr>
        <p:spPr>
          <a:xfrm>
            <a:off x="939800" y="304800"/>
            <a:ext cx="10299700" cy="8509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Montserrat ExtraBold"/>
              </a:rPr>
              <a:t>Regression Model for Fare Estimation</a:t>
            </a:r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405BE0A9-7257-8D25-0DCF-322874ADED64}"/>
              </a:ext>
            </a:extLst>
          </p:cNvPr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0">
            <a:extLst>
              <a:ext uri="{FF2B5EF4-FFF2-40B4-BE49-F238E27FC236}">
                <a16:creationId xmlns:a16="http://schemas.microsoft.com/office/drawing/2014/main" id="{59EEBA91-A933-F501-8355-ABE2EEA262DD}"/>
              </a:ext>
            </a:extLst>
          </p:cNvPr>
          <p:cNvSpPr txBox="1">
            <a:spLocks/>
          </p:cNvSpPr>
          <p:nvPr/>
        </p:nvSpPr>
        <p:spPr>
          <a:xfrm>
            <a:off x="0" y="6172200"/>
            <a:ext cx="622300" cy="355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10" smtClean="0">
                <a:latin typeface="Montserrat"/>
              </a:rPr>
              <a:pPr algn="ctr"/>
              <a:t>2</a:t>
            </a:fld>
            <a:endParaRPr lang="en-US" sz="1210">
              <a:latin typeface="Montserrat"/>
            </a:endParaRPr>
          </a:p>
        </p:txBody>
      </p:sp>
      <p:pic>
        <p:nvPicPr>
          <p:cNvPr id="7" name="Picture 6" descr="A graph with a red line&#10;&#10;Description automatically generated">
            <a:extLst>
              <a:ext uri="{FF2B5EF4-FFF2-40B4-BE49-F238E27FC236}">
                <a16:creationId xmlns:a16="http://schemas.microsoft.com/office/drawing/2014/main" id="{F75C9BBB-399B-F9FE-4C9D-392DFC631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1818658"/>
            <a:ext cx="5479525" cy="4109644"/>
          </a:xfrm>
          <a:prstGeom prst="rect">
            <a:avLst/>
          </a:prstGeom>
        </p:spPr>
      </p:pic>
      <p:sp>
        <p:nvSpPr>
          <p:cNvPr id="8" name="Google Shape;157;p8">
            <a:extLst>
              <a:ext uri="{FF2B5EF4-FFF2-40B4-BE49-F238E27FC236}">
                <a16:creationId xmlns:a16="http://schemas.microsoft.com/office/drawing/2014/main" id="{1EF7569E-A051-E463-57A3-032E1BED74FB}"/>
              </a:ext>
            </a:extLst>
          </p:cNvPr>
          <p:cNvSpPr txBox="1"/>
          <p:nvPr/>
        </p:nvSpPr>
        <p:spPr>
          <a:xfrm>
            <a:off x="858524" y="5864931"/>
            <a:ext cx="4384775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Google Sans"/>
                <a:ea typeface="Google Sans"/>
                <a:cs typeface="Google Sans"/>
                <a:sym typeface="Google Sans"/>
              </a:rPr>
              <a:t>The scatter plot shows a linear regression model plot illustrating predicted and actual fare amount for taxi cab rides.</a:t>
            </a:r>
            <a:endParaRPr sz="12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934780B-D1BB-0F35-D354-ECE9AD156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167359"/>
              </p:ext>
            </p:extLst>
          </p:nvPr>
        </p:nvGraphicFramePr>
        <p:xfrm>
          <a:off x="5901459" y="2828069"/>
          <a:ext cx="57696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2400">
                  <a:extLst>
                    <a:ext uri="{9D8B030D-6E8A-4147-A177-3AD203B41FA5}">
                      <a16:colId xmlns:a16="http://schemas.microsoft.com/office/drawing/2014/main" val="656578562"/>
                    </a:ext>
                  </a:extLst>
                </a:gridCol>
                <a:gridCol w="1442400">
                  <a:extLst>
                    <a:ext uri="{9D8B030D-6E8A-4147-A177-3AD203B41FA5}">
                      <a16:colId xmlns:a16="http://schemas.microsoft.com/office/drawing/2014/main" val="3838009391"/>
                    </a:ext>
                  </a:extLst>
                </a:gridCol>
                <a:gridCol w="1442400">
                  <a:extLst>
                    <a:ext uri="{9D8B030D-6E8A-4147-A177-3AD203B41FA5}">
                      <a16:colId xmlns:a16="http://schemas.microsoft.com/office/drawing/2014/main" val="3471996183"/>
                    </a:ext>
                  </a:extLst>
                </a:gridCol>
                <a:gridCol w="1442400">
                  <a:extLst>
                    <a:ext uri="{9D8B030D-6E8A-4147-A177-3AD203B41FA5}">
                      <a16:colId xmlns:a16="http://schemas.microsoft.com/office/drawing/2014/main" val="856200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705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18316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B4F6259-F3FC-6C09-3A0B-72EB0555733A}"/>
              </a:ext>
            </a:extLst>
          </p:cNvPr>
          <p:cNvSpPr txBox="1"/>
          <p:nvPr/>
        </p:nvSpPr>
        <p:spPr>
          <a:xfrm>
            <a:off x="5806209" y="2438400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Metrics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0CE1126-CA89-20B1-EE40-B369D9081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115222"/>
              </p:ext>
            </p:extLst>
          </p:nvPr>
        </p:nvGraphicFramePr>
        <p:xfrm>
          <a:off x="5905500" y="1564770"/>
          <a:ext cx="57696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2400">
                  <a:extLst>
                    <a:ext uri="{9D8B030D-6E8A-4147-A177-3AD203B41FA5}">
                      <a16:colId xmlns:a16="http://schemas.microsoft.com/office/drawing/2014/main" val="656578562"/>
                    </a:ext>
                  </a:extLst>
                </a:gridCol>
                <a:gridCol w="1442400">
                  <a:extLst>
                    <a:ext uri="{9D8B030D-6E8A-4147-A177-3AD203B41FA5}">
                      <a16:colId xmlns:a16="http://schemas.microsoft.com/office/drawing/2014/main" val="3838009391"/>
                    </a:ext>
                  </a:extLst>
                </a:gridCol>
                <a:gridCol w="1442400">
                  <a:extLst>
                    <a:ext uri="{9D8B030D-6E8A-4147-A177-3AD203B41FA5}">
                      <a16:colId xmlns:a16="http://schemas.microsoft.com/office/drawing/2014/main" val="3471996183"/>
                    </a:ext>
                  </a:extLst>
                </a:gridCol>
                <a:gridCol w="1442400">
                  <a:extLst>
                    <a:ext uri="{9D8B030D-6E8A-4147-A177-3AD203B41FA5}">
                      <a16:colId xmlns:a16="http://schemas.microsoft.com/office/drawing/2014/main" val="856200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RateCodeID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Rush 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705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18316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2802145-31B5-0323-2656-FD56697731D1}"/>
              </a:ext>
            </a:extLst>
          </p:cNvPr>
          <p:cNvSpPr txBox="1"/>
          <p:nvPr/>
        </p:nvSpPr>
        <p:spPr>
          <a:xfrm>
            <a:off x="5806209" y="108471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Coefficients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2F9E91-3598-91DE-B6C4-ABDCB116C4C8}"/>
              </a:ext>
            </a:extLst>
          </p:cNvPr>
          <p:cNvSpPr txBox="1"/>
          <p:nvPr/>
        </p:nvSpPr>
        <p:spPr>
          <a:xfrm>
            <a:off x="5806209" y="3873480"/>
            <a:ext cx="58648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Insights: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oogle Sans"/>
                <a:ea typeface="Google Sans"/>
                <a:cs typeface="Google Sans"/>
                <a:sym typeface="Google Sans"/>
              </a:rPr>
              <a:t>The feature with the greatest effect on fare amount was ride distance. The model revealed a mean increase of $7 for each additional mile, however, this is not a reliable benchmark due to high correlation between some features.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200" dirty="0">
                <a:latin typeface="Google Sans"/>
                <a:ea typeface="Google Sans"/>
                <a:cs typeface="Google Sans"/>
                <a:sym typeface="Google Sans"/>
              </a:rPr>
              <a:t>The model provides a generally strong and reliable fare prediction that can be used in downstream modeling efforts</a:t>
            </a:r>
            <a:r>
              <a:rPr lang="en-US" sz="1200" dirty="0">
                <a:latin typeface="Google Sans"/>
                <a:ea typeface="Google Sans"/>
                <a:cs typeface="Google Sans"/>
                <a:sym typeface="Google Sans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oogle Sans"/>
                <a:ea typeface="Google Sans"/>
                <a:cs typeface="Google Sans"/>
                <a:sym typeface="Google Sans"/>
              </a:rPr>
              <a:t>The New York City Taxi and Limousine commission can use these findings to create an app that allows users (TLC riders) to see the estimated fare before their ride begins.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AE2B5F-858F-DCB4-1C0D-7921EF710198}"/>
              </a:ext>
            </a:extLst>
          </p:cNvPr>
          <p:cNvSpPr txBox="1"/>
          <p:nvPr/>
        </p:nvSpPr>
        <p:spPr>
          <a:xfrm>
            <a:off x="935759" y="1064103"/>
            <a:ext cx="44147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oogle Sans"/>
                <a:ea typeface="Google Sans"/>
                <a:cs typeface="Google Sans"/>
                <a:sym typeface="Google Sans"/>
              </a:rPr>
              <a:t>Content:</a:t>
            </a:r>
          </a:p>
          <a:p>
            <a:r>
              <a:rPr lang="en-US" sz="1200" dirty="0">
                <a:latin typeface="Google Sans"/>
                <a:ea typeface="Google Sans"/>
                <a:cs typeface="Google Sans"/>
                <a:sym typeface="Google Sans"/>
              </a:rPr>
              <a:t>The </a:t>
            </a:r>
            <a:r>
              <a:rPr lang="en-US" sz="1200" dirty="0" err="1">
                <a:latin typeface="Google Sans"/>
                <a:ea typeface="Google Sans"/>
                <a:cs typeface="Google Sans"/>
                <a:sym typeface="Google Sans"/>
              </a:rPr>
              <a:t>Automatidata</a:t>
            </a:r>
            <a:r>
              <a:rPr lang="en-US" sz="1200" dirty="0">
                <a:latin typeface="Google Sans"/>
                <a:ea typeface="Google Sans"/>
                <a:cs typeface="Google Sans"/>
                <a:sym typeface="Google Sans"/>
              </a:rPr>
              <a:t> data team chose to create a multiple linear regression (MLR) model based on the type and distribution of data provided. The MLR model showed a successful model that estimates taxi cab fares prior to the ride.</a:t>
            </a:r>
          </a:p>
        </p:txBody>
      </p:sp>
    </p:spTree>
    <p:extLst>
      <p:ext uri="{BB962C8B-B14F-4D97-AF65-F5344CB8AC3E}">
        <p14:creationId xmlns:p14="http://schemas.microsoft.com/office/powerpoint/2010/main" val="367642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E2E8-0545-EE97-E34A-006D93DC5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22" y="-171860"/>
            <a:ext cx="10515600" cy="1325563"/>
          </a:xfrm>
        </p:spPr>
        <p:txBody>
          <a:bodyPr/>
          <a:lstStyle/>
          <a:p>
            <a:r>
              <a:rPr lang="en-US" dirty="0"/>
              <a:t>Tree Based Models for Tips Estimation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1E50FD-A033-E839-FABF-C181F47B1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037360"/>
              </p:ext>
            </p:extLst>
          </p:nvPr>
        </p:nvGraphicFramePr>
        <p:xfrm>
          <a:off x="503222" y="2329501"/>
          <a:ext cx="4922822" cy="10843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782">
                  <a:extLst>
                    <a:ext uri="{9D8B030D-6E8A-4147-A177-3AD203B41FA5}">
                      <a16:colId xmlns:a16="http://schemas.microsoft.com/office/drawing/2014/main" val="2699260249"/>
                    </a:ext>
                  </a:extLst>
                </a:gridCol>
                <a:gridCol w="1027760">
                  <a:extLst>
                    <a:ext uri="{9D8B030D-6E8A-4147-A177-3AD203B41FA5}">
                      <a16:colId xmlns:a16="http://schemas.microsoft.com/office/drawing/2014/main" val="3553122322"/>
                    </a:ext>
                  </a:extLst>
                </a:gridCol>
                <a:gridCol w="1027760">
                  <a:extLst>
                    <a:ext uri="{9D8B030D-6E8A-4147-A177-3AD203B41FA5}">
                      <a16:colId xmlns:a16="http://schemas.microsoft.com/office/drawing/2014/main" val="475403027"/>
                    </a:ext>
                  </a:extLst>
                </a:gridCol>
                <a:gridCol w="1027760">
                  <a:extLst>
                    <a:ext uri="{9D8B030D-6E8A-4147-A177-3AD203B41FA5}">
                      <a16:colId xmlns:a16="http://schemas.microsoft.com/office/drawing/2014/main" val="2478273633"/>
                    </a:ext>
                  </a:extLst>
                </a:gridCol>
                <a:gridCol w="1027760">
                  <a:extLst>
                    <a:ext uri="{9D8B030D-6E8A-4147-A177-3AD203B41FA5}">
                      <a16:colId xmlns:a16="http://schemas.microsoft.com/office/drawing/2014/main" val="522917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model</a:t>
                      </a:r>
                      <a:endParaRPr lang="en-US" sz="1200" b="1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precision</a:t>
                      </a:r>
                      <a:endParaRPr lang="en-US" sz="1200" b="1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recall</a:t>
                      </a:r>
                      <a:endParaRPr lang="en-US" sz="1200" b="1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F1</a:t>
                      </a:r>
                      <a:endParaRPr lang="en-US" sz="1200" b="1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accuracy</a:t>
                      </a:r>
                      <a:endParaRPr lang="en-US" sz="1200" b="1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908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Random Forest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0.686422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0.795256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0.736842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0.701149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531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XGBoost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0.686858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0.792759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0.736019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0.700821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9488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BA5784F-AA1C-0D56-DBFD-DC6C94858811}"/>
              </a:ext>
            </a:extLst>
          </p:cNvPr>
          <p:cNvSpPr txBox="1"/>
          <p:nvPr/>
        </p:nvSpPr>
        <p:spPr>
          <a:xfrm>
            <a:off x="503222" y="763451"/>
            <a:ext cx="44147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oogle Sans"/>
                <a:ea typeface="Google Sans"/>
                <a:cs typeface="Google Sans"/>
                <a:sym typeface="Google Sans"/>
              </a:rPr>
              <a:t>Content:</a:t>
            </a:r>
          </a:p>
          <a:p>
            <a:r>
              <a:rPr lang="en-US" sz="1200" dirty="0">
                <a:latin typeface="Google Sans"/>
                <a:ea typeface="Google Sans"/>
                <a:cs typeface="Google Sans"/>
                <a:sym typeface="Google Sans"/>
              </a:rPr>
              <a:t>The </a:t>
            </a:r>
            <a:r>
              <a:rPr lang="en-US" sz="1200" dirty="0" err="1">
                <a:latin typeface="Google Sans"/>
                <a:ea typeface="Google Sans"/>
                <a:cs typeface="Google Sans"/>
                <a:sym typeface="Google Sans"/>
              </a:rPr>
              <a:t>Automatidata</a:t>
            </a:r>
            <a:r>
              <a:rPr lang="en-US" sz="1200" dirty="0">
                <a:latin typeface="Google Sans"/>
                <a:ea typeface="Google Sans"/>
                <a:cs typeface="Google Sans"/>
                <a:sym typeface="Google Sans"/>
              </a:rPr>
              <a:t> data team chose to create a Random Forest (RF) model based on the type and distribution of data provided. The RF model showed a model that predicts whether a rider will leave a generous tip (&gt;20% total payment).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45BFD9-01F7-8C47-DB72-FD6CAE546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343" y="3857501"/>
            <a:ext cx="3490580" cy="30004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E4DCCC-46DF-AB61-6AAA-17DC51B1E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835" y="3748877"/>
            <a:ext cx="4922822" cy="30455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FD7A0B-7FEE-2176-42CA-BE99D86681CD}"/>
              </a:ext>
            </a:extLst>
          </p:cNvPr>
          <p:cNvSpPr txBox="1"/>
          <p:nvPr/>
        </p:nvSpPr>
        <p:spPr>
          <a:xfrm>
            <a:off x="2107553" y="3429000"/>
            <a:ext cx="1384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Confusion 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CDB5B4-5012-66FB-21E7-174286170BA8}"/>
              </a:ext>
            </a:extLst>
          </p:cNvPr>
          <p:cNvSpPr txBox="1"/>
          <p:nvPr/>
        </p:nvSpPr>
        <p:spPr>
          <a:xfrm>
            <a:off x="7921354" y="3471878"/>
            <a:ext cx="2163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Feature Importance Ranking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8A472-DECA-4144-6B15-C5E34F7BDCDE}"/>
              </a:ext>
            </a:extLst>
          </p:cNvPr>
          <p:cNvSpPr txBox="1"/>
          <p:nvPr/>
        </p:nvSpPr>
        <p:spPr>
          <a:xfrm>
            <a:off x="503222" y="1973493"/>
            <a:ext cx="1510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Model Metrics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01BD40-D971-E626-702B-4E09E7FFF935}"/>
              </a:ext>
            </a:extLst>
          </p:cNvPr>
          <p:cNvSpPr txBox="1"/>
          <p:nvPr/>
        </p:nvSpPr>
        <p:spPr>
          <a:xfrm>
            <a:off x="5654697" y="973219"/>
            <a:ext cx="586485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Key Insights: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oogle Sans"/>
                <a:ea typeface="Google Sans"/>
                <a:cs typeface="Google Sans"/>
                <a:sym typeface="Google Sans"/>
              </a:rPr>
              <a:t>Two models are trained and evaluated. Both showed similar scores during evaluation with 73% F1, 70% accuracy, 69% precision and 80% recall.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200" dirty="0">
                <a:latin typeface="Google Sans"/>
                <a:ea typeface="Google Sans"/>
                <a:cs typeface="Google Sans"/>
                <a:sym typeface="Google Sans"/>
              </a:rPr>
              <a:t>The scores indicate a model with decent performance, however it’s not idea for the intended purpose. The high false positive rate may upset the drivers when they expect a generous tip but do not receive one. </a:t>
            </a:r>
            <a:r>
              <a:rPr lang="en-US" sz="1200" dirty="0">
                <a:latin typeface="Google Sans"/>
                <a:ea typeface="Google Sans"/>
                <a:cs typeface="Google Sans"/>
                <a:sym typeface="Google Sans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oogle Sans"/>
                <a:ea typeface="Google Sans"/>
                <a:cs typeface="Google Sans"/>
                <a:sym typeface="Google Sans"/>
              </a:rPr>
              <a:t>It may also raise some ethical concern that drivers may decline service to those who won’t give generous tips and impact overall customer satisfaction.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oogle Sans"/>
                <a:ea typeface="Google Sans"/>
                <a:cs typeface="Google Sans"/>
                <a:sym typeface="Google Sans"/>
              </a:rPr>
              <a:t>Due to the concerns listed above, we suggest against integrating this model to future app development. </a:t>
            </a:r>
          </a:p>
        </p:txBody>
      </p:sp>
    </p:spTree>
    <p:extLst>
      <p:ext uri="{BB962C8B-B14F-4D97-AF65-F5344CB8AC3E}">
        <p14:creationId xmlns:p14="http://schemas.microsoft.com/office/powerpoint/2010/main" val="97564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383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Amasis MT Pro Black</vt:lpstr>
      <vt:lpstr>Aptos</vt:lpstr>
      <vt:lpstr>Aptos Display</vt:lpstr>
      <vt:lpstr>Arial</vt:lpstr>
      <vt:lpstr>Google Sans</vt:lpstr>
      <vt:lpstr>Montserrat</vt:lpstr>
      <vt:lpstr>Montserrat ExtraBold</vt:lpstr>
      <vt:lpstr>Office Theme</vt:lpstr>
      <vt:lpstr>EXECUTIVE SUMMARY</vt:lpstr>
      <vt:lpstr>PowerPoint Presentation</vt:lpstr>
      <vt:lpstr>Tree Based Models for Tips Estimation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 CHEN</dc:creator>
  <cp:lastModifiedBy>YUAN CHEN</cp:lastModifiedBy>
  <cp:revision>5</cp:revision>
  <dcterms:created xsi:type="dcterms:W3CDTF">2024-12-07T04:57:18Z</dcterms:created>
  <dcterms:modified xsi:type="dcterms:W3CDTF">2024-12-07T05:24:32Z</dcterms:modified>
</cp:coreProperties>
</file>