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13"/>
  </p:notesMasterIdLst>
  <p:sldIdLst>
    <p:sldId id="259" r:id="rId3"/>
    <p:sldId id="264" r:id="rId4"/>
    <p:sldId id="269" r:id="rId5"/>
    <p:sldId id="270" r:id="rId6"/>
    <p:sldId id="256" r:id="rId7"/>
    <p:sldId id="265" r:id="rId8"/>
    <p:sldId id="266" r:id="rId9"/>
    <p:sldId id="267"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0506-D2D4-47C6-8469-CCCFE451980B}"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F6309-C5BE-43ED-9858-A711404BFB37}" type="slidenum">
              <a:rPr lang="en-US" smtClean="0"/>
              <a:t>‹#›</a:t>
            </a:fld>
            <a:endParaRPr lang="en-US"/>
          </a:p>
        </p:txBody>
      </p:sp>
    </p:spTree>
    <p:extLst>
      <p:ext uri="{BB962C8B-B14F-4D97-AF65-F5344CB8AC3E}">
        <p14:creationId xmlns:p14="http://schemas.microsoft.com/office/powerpoint/2010/main" val="149624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E7C8-39C6-7020-A09C-C02E3B398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F9D81E-762B-24B6-2A49-E450CD782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335EBE-22B8-8A2C-B75B-34DAD441EAAC}"/>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5" name="Footer Placeholder 4">
            <a:extLst>
              <a:ext uri="{FF2B5EF4-FFF2-40B4-BE49-F238E27FC236}">
                <a16:creationId xmlns:a16="http://schemas.microsoft.com/office/drawing/2014/main" id="{617A4DE4-3E18-813F-5466-F9DB3A9FA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49DC9-EB40-72EB-102B-DA83CAFE389D}"/>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24897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C14-A33A-82EA-3E85-9F3A7CF4F4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3EC5B-FC77-36D0-2E2A-DC86C3F37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95009-1BAE-760B-3C06-4979557D3CEC}"/>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5" name="Footer Placeholder 4">
            <a:extLst>
              <a:ext uri="{FF2B5EF4-FFF2-40B4-BE49-F238E27FC236}">
                <a16:creationId xmlns:a16="http://schemas.microsoft.com/office/drawing/2014/main" id="{B7065D62-6806-5FBD-CE72-1C8F3DD1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C14D-919B-829B-AE60-17B226009117}"/>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386958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9B374-702D-6046-304D-48AE342A26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779DF1-1D99-BC26-04F2-E521EF1CD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1B24B-59D2-570A-1BD9-47AA88B1C9EF}"/>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5" name="Footer Placeholder 4">
            <a:extLst>
              <a:ext uri="{FF2B5EF4-FFF2-40B4-BE49-F238E27FC236}">
                <a16:creationId xmlns:a16="http://schemas.microsoft.com/office/drawing/2014/main" id="{5EAF59DD-5392-31F6-EE67-9D98A5172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FE6FE-1D24-0B75-C0E9-44677EAA3A08}"/>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4035492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5CD1-65FF-72A9-35DD-2453FC6BC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276D9-FE89-BC6B-0068-A28973EEA2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8AA3C-9410-7BD2-5435-3715A9677E60}"/>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5" name="Footer Placeholder 4">
            <a:extLst>
              <a:ext uri="{FF2B5EF4-FFF2-40B4-BE49-F238E27FC236}">
                <a16:creationId xmlns:a16="http://schemas.microsoft.com/office/drawing/2014/main" id="{50BD5925-A7C5-E2BD-6427-536D80476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74973-FCAC-1605-F81E-6C058A92271F}"/>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1902283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D3B9-592D-022D-89AF-0B8E9C5C4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347511-FA14-D77D-5CA9-55A092331F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CED5B0-6387-A2F7-5EE9-BD6A703C5110}"/>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5" name="Footer Placeholder 4">
            <a:extLst>
              <a:ext uri="{FF2B5EF4-FFF2-40B4-BE49-F238E27FC236}">
                <a16:creationId xmlns:a16="http://schemas.microsoft.com/office/drawing/2014/main" id="{D38C4718-C37F-F355-56C3-B8FB262FE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19937-72D5-9474-1815-0618DC240580}"/>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990979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1296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5B05-D883-476C-9944-B90779578A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A77DCC-B548-5DF9-B5BA-5172B1BA9B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D4D5B7-F90A-BBCF-24D5-D7F0E22B2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68F09-EB70-1A57-FDAB-F72E01566E91}"/>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6" name="Footer Placeholder 5">
            <a:extLst>
              <a:ext uri="{FF2B5EF4-FFF2-40B4-BE49-F238E27FC236}">
                <a16:creationId xmlns:a16="http://schemas.microsoft.com/office/drawing/2014/main" id="{61ECF94C-1E33-7E69-4A33-80A0A9A03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6539-722F-CBD5-F7AE-60D766693A13}"/>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323002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9759-750C-F272-5997-5DBD26A9A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FB320F-BE59-2B1A-DC98-32DA4D8AC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14069-8C50-CF64-10E8-DA04577F2D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CD71FC-1B3B-FBB3-0406-9D4AE8677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21666-9145-17B1-9E22-6E2EAFCA05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939795-C96C-7741-D1C8-A79F53B56E99}"/>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8" name="Footer Placeholder 7">
            <a:extLst>
              <a:ext uri="{FF2B5EF4-FFF2-40B4-BE49-F238E27FC236}">
                <a16:creationId xmlns:a16="http://schemas.microsoft.com/office/drawing/2014/main" id="{9E613BD5-46FD-4FD3-2C77-7439ABA4B4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93F11B-B706-5BDC-D61B-430CA97BF56F}"/>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312522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B83F-AA7B-686A-7A88-E0D53682EC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34557-267E-BED7-E786-289910F9D8B3}"/>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4" name="Footer Placeholder 3">
            <a:extLst>
              <a:ext uri="{FF2B5EF4-FFF2-40B4-BE49-F238E27FC236}">
                <a16:creationId xmlns:a16="http://schemas.microsoft.com/office/drawing/2014/main" id="{CECD4206-5240-F2CB-3C45-D638DF4BA0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B66AD-9A20-CF66-BA28-701C5AD317C9}"/>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3328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F1F3A-283B-F998-BFD3-C6E64611F21A}"/>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3" name="Footer Placeholder 2">
            <a:extLst>
              <a:ext uri="{FF2B5EF4-FFF2-40B4-BE49-F238E27FC236}">
                <a16:creationId xmlns:a16="http://schemas.microsoft.com/office/drawing/2014/main" id="{F9CCB07C-DFF3-124C-14FB-063D1E8C3A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6B83E-C463-4C54-647A-3FD99D854F29}"/>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304689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CB9C-16CC-7AFF-DFE7-96522D1ED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8869F2-7236-693D-64B4-66424044A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981352-C315-29D9-76EA-B0F89BA03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07F34-3DD2-5BF8-2282-6E0FCDD74746}"/>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6" name="Footer Placeholder 5">
            <a:extLst>
              <a:ext uri="{FF2B5EF4-FFF2-40B4-BE49-F238E27FC236}">
                <a16:creationId xmlns:a16="http://schemas.microsoft.com/office/drawing/2014/main" id="{F20B35CB-5119-BD2D-DCE7-3BE62310A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07924-3609-8B6B-3E12-2F0BB697427F}"/>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29121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0B5B-4454-EAA6-8EC4-967379692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97A6D-72C3-FA36-C502-B41A1C7DB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0AE7AD-CFA1-602F-0F17-FD0F69C25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53BF2-3454-4A7C-BD48-788AB61C4F39}"/>
              </a:ext>
            </a:extLst>
          </p:cNvPr>
          <p:cNvSpPr>
            <a:spLocks noGrp="1"/>
          </p:cNvSpPr>
          <p:nvPr>
            <p:ph type="dt" sz="half" idx="10"/>
          </p:nvPr>
        </p:nvSpPr>
        <p:spPr/>
        <p:txBody>
          <a:bodyPr/>
          <a:lstStyle/>
          <a:p>
            <a:fld id="{C0651ECD-8CD0-4197-B27F-91557107B992}" type="datetimeFigureOut">
              <a:rPr lang="en-US" smtClean="0"/>
              <a:t>1/5/2025</a:t>
            </a:fld>
            <a:endParaRPr lang="en-US"/>
          </a:p>
        </p:txBody>
      </p:sp>
      <p:sp>
        <p:nvSpPr>
          <p:cNvPr id="6" name="Footer Placeholder 5">
            <a:extLst>
              <a:ext uri="{FF2B5EF4-FFF2-40B4-BE49-F238E27FC236}">
                <a16:creationId xmlns:a16="http://schemas.microsoft.com/office/drawing/2014/main" id="{DA65CB0A-8DBC-54FB-1071-FA6CD09DB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2355A-AE20-0CF1-42E9-A8E861D4DB50}"/>
              </a:ext>
            </a:extLst>
          </p:cNvPr>
          <p:cNvSpPr>
            <a:spLocks noGrp="1"/>
          </p:cNvSpPr>
          <p:nvPr>
            <p:ph type="sldNum" sz="quarter" idx="12"/>
          </p:nvPr>
        </p:nvSpPr>
        <p:spPr/>
        <p:txBody>
          <a:bodyPr/>
          <a:lstStyle/>
          <a:p>
            <a:fld id="{84BE009B-25BB-4F52-98ED-49FA4184DC4F}" type="slidenum">
              <a:rPr lang="en-US" smtClean="0"/>
              <a:t>‹#›</a:t>
            </a:fld>
            <a:endParaRPr lang="en-US"/>
          </a:p>
        </p:txBody>
      </p:sp>
    </p:spTree>
    <p:extLst>
      <p:ext uri="{BB962C8B-B14F-4D97-AF65-F5344CB8AC3E}">
        <p14:creationId xmlns:p14="http://schemas.microsoft.com/office/powerpoint/2010/main" val="273656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6EF4EC-872E-DAE1-F39B-2257C9212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9012B0-3D7C-057D-9641-F7AA67371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10AA5-F17A-F220-CD14-43EC9BB5D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651ECD-8CD0-4197-B27F-91557107B992}" type="datetimeFigureOut">
              <a:rPr lang="en-US" smtClean="0"/>
              <a:t>1/5/2025</a:t>
            </a:fld>
            <a:endParaRPr lang="en-US"/>
          </a:p>
        </p:txBody>
      </p:sp>
      <p:sp>
        <p:nvSpPr>
          <p:cNvPr id="5" name="Footer Placeholder 4">
            <a:extLst>
              <a:ext uri="{FF2B5EF4-FFF2-40B4-BE49-F238E27FC236}">
                <a16:creationId xmlns:a16="http://schemas.microsoft.com/office/drawing/2014/main" id="{295AD156-3975-2495-B657-4B79C1CF9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92B049-1D17-4B9C-2E2E-B246FEFAD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BE009B-25BB-4F52-98ED-49FA4184DC4F}" type="slidenum">
              <a:rPr lang="en-US" smtClean="0"/>
              <a:t>‹#›</a:t>
            </a:fld>
            <a:endParaRPr lang="en-US"/>
          </a:p>
        </p:txBody>
      </p:sp>
    </p:spTree>
    <p:extLst>
      <p:ext uri="{BB962C8B-B14F-4D97-AF65-F5344CB8AC3E}">
        <p14:creationId xmlns:p14="http://schemas.microsoft.com/office/powerpoint/2010/main" val="204605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pic>
        <p:nvPicPr>
          <p:cNvPr id="4" name="Picture 3">
            <a:extLst>
              <a:ext uri="{FF2B5EF4-FFF2-40B4-BE49-F238E27FC236}">
                <a16:creationId xmlns:a16="http://schemas.microsoft.com/office/drawing/2014/main" id="{EE745884-E301-E781-B83E-EC5E31181A97}"/>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fontScale="90000"/>
          </a:bodyPr>
          <a:lstStyle/>
          <a:p>
            <a:r>
              <a:rPr lang="en-GB" sz="7500"/>
              <a:t>JOB POSTING ANALYSIS SUMMARY</a:t>
            </a:r>
            <a:endParaRPr lang="en-GB" sz="7500" dirty="0"/>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JOB POSTING ANALYSIS SUMMARY</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p:txBody>
          <a:bodyPr/>
          <a:lstStyle/>
          <a:p>
            <a:r>
              <a:rPr lang="en-US" dirty="0"/>
              <a:t>NAME: Yuan Chen
DATE: DECEMBER - 2024</a:t>
            </a:r>
            <a:endParaRPr lang="en-GB"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B68A347-CEF5-C978-8AE3-3088717EB309}"/>
              </a:ext>
            </a:extLst>
          </p:cNvPr>
          <p:cNvSpPr txBox="1"/>
          <p:nvPr/>
        </p:nvSpPr>
        <p:spPr>
          <a:xfrm>
            <a:off x="8953878" y="6331722"/>
            <a:ext cx="2471596" cy="526278"/>
          </a:xfrm>
          <a:prstGeom prst="rect">
            <a:avLst/>
          </a:prstGeom>
          <a:solidFill>
            <a:schemeClr val="lt1"/>
          </a:solidFill>
        </p:spPr>
        <p:txBody>
          <a:bodyPr wrap="square" rtlCol="0">
            <a:spAutoFit/>
          </a:bodyPr>
          <a:lstStyle/>
          <a:p>
            <a:endParaRPr lang="en-US" dirty="0"/>
          </a:p>
        </p:txBody>
      </p:sp>
    </p:spTree>
    <p:extLst>
      <p:ext uri="{BB962C8B-B14F-4D97-AF65-F5344CB8AC3E}">
        <p14:creationId xmlns:p14="http://schemas.microsoft.com/office/powerpoint/2010/main" val="80164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76F6-A2F1-4E81-0BF3-5A94C7E8798A}"/>
              </a:ext>
            </a:extLst>
          </p:cNvPr>
          <p:cNvSpPr>
            <a:spLocks noGrp="1"/>
          </p:cNvSpPr>
          <p:nvPr>
            <p:ph type="title"/>
          </p:nvPr>
        </p:nvSpPr>
        <p:spPr>
          <a:xfrm>
            <a:off x="0" y="570115"/>
            <a:ext cx="4204705" cy="5725248"/>
          </a:xfrm>
        </p:spPr>
        <p:txBody>
          <a:bodyPr/>
          <a:lstStyle/>
          <a:p>
            <a:r>
              <a:rPr lang="en-US" dirty="0"/>
              <a:t>CONCLUSION &amp; INSIGHTS</a:t>
            </a:r>
          </a:p>
        </p:txBody>
      </p:sp>
      <p:sp>
        <p:nvSpPr>
          <p:cNvPr id="3" name="Footer Placeholder 2">
            <a:extLst>
              <a:ext uri="{FF2B5EF4-FFF2-40B4-BE49-F238E27FC236}">
                <a16:creationId xmlns:a16="http://schemas.microsoft.com/office/drawing/2014/main" id="{92A2A472-2829-23F4-79BD-0EC0348A4FC7}"/>
              </a:ext>
            </a:extLst>
          </p:cNvPr>
          <p:cNvSpPr>
            <a:spLocks noGrp="1"/>
          </p:cNvSpPr>
          <p:nvPr>
            <p:ph type="ftr" sz="quarter" idx="10"/>
          </p:nvPr>
        </p:nvSpPr>
        <p:spPr/>
        <p:txBody>
          <a:bodyPr/>
          <a:lstStyle/>
          <a:p>
            <a:r>
              <a:rPr lang="en-ID"/>
              <a:t>JOB POSTING ANALYSIS SUMMARY</a:t>
            </a:r>
            <a:endParaRPr lang="en-ID" dirty="0"/>
          </a:p>
        </p:txBody>
      </p:sp>
      <p:sp>
        <p:nvSpPr>
          <p:cNvPr id="4" name="Slide Number Placeholder 3">
            <a:extLst>
              <a:ext uri="{FF2B5EF4-FFF2-40B4-BE49-F238E27FC236}">
                <a16:creationId xmlns:a16="http://schemas.microsoft.com/office/drawing/2014/main" id="{83C75570-C46F-59D1-DE54-65A4EF350175}"/>
              </a:ext>
            </a:extLst>
          </p:cNvPr>
          <p:cNvSpPr>
            <a:spLocks noGrp="1"/>
          </p:cNvSpPr>
          <p:nvPr>
            <p:ph type="sldNum" sz="quarter" idx="11"/>
          </p:nvPr>
        </p:nvSpPr>
        <p:spPr/>
        <p:txBody>
          <a:bodyPr/>
          <a:lstStyle/>
          <a:p>
            <a:fld id="{CF6F24BE-8BEB-403A-BDCC-38E201D0662D}" type="slidenum">
              <a:rPr lang="en-ID" smtClean="0"/>
              <a:pPr/>
              <a:t>10</a:t>
            </a:fld>
            <a:endParaRPr lang="en-ID" dirty="0"/>
          </a:p>
        </p:txBody>
      </p:sp>
      <p:pic>
        <p:nvPicPr>
          <p:cNvPr id="8" name="Picture Placeholder 7">
            <a:extLst>
              <a:ext uri="{FF2B5EF4-FFF2-40B4-BE49-F238E27FC236}">
                <a16:creationId xmlns:a16="http://schemas.microsoft.com/office/drawing/2014/main" id="{BC8FF3CF-4B22-4194-1FF6-756B15D69767}"/>
              </a:ext>
            </a:extLst>
          </p:cNvPr>
          <p:cNvPicPr>
            <a:picLocks noGrp="1" noChangeAspect="1"/>
          </p:cNvPicPr>
          <p:nvPr>
            <p:ph type="pic" sz="quarter" idx="12"/>
          </p:nvPr>
        </p:nvPicPr>
        <p:blipFill>
          <a:blip r:embed="rId2"/>
          <a:srcRect l="36654" r="36654"/>
          <a:stretch>
            <a:fillRect/>
          </a:stretch>
        </p:blipFill>
        <p:spPr/>
      </p:pic>
      <p:sp>
        <p:nvSpPr>
          <p:cNvPr id="6" name="Text Placeholder 5">
            <a:extLst>
              <a:ext uri="{FF2B5EF4-FFF2-40B4-BE49-F238E27FC236}">
                <a16:creationId xmlns:a16="http://schemas.microsoft.com/office/drawing/2014/main" id="{3A0FD4BA-A3D0-8697-3AE1-2B17CBB6A64B}"/>
              </a:ext>
            </a:extLst>
          </p:cNvPr>
          <p:cNvSpPr>
            <a:spLocks noGrp="1"/>
          </p:cNvSpPr>
          <p:nvPr>
            <p:ph type="body" sz="quarter" idx="13"/>
          </p:nvPr>
        </p:nvSpPr>
        <p:spPr>
          <a:xfrm>
            <a:off x="6608415" y="550618"/>
            <a:ext cx="4360149" cy="3619315"/>
          </a:xfrm>
        </p:spPr>
        <p:txBody>
          <a:bodyPr/>
          <a:lstStyle/>
          <a:p>
            <a:r>
              <a:rPr lang="en-US" dirty="0"/>
              <a:t>The analysis provides valuable insights into trends in job postings, location, salary expectations and skill requirements. </a:t>
            </a:r>
          </a:p>
          <a:p>
            <a:pPr marL="171450" indent="-171450">
              <a:buFont typeface="Wingdings" panose="05000000000000000000" pitchFamily="2" charset="2"/>
              <a:buChar char="ü"/>
            </a:pPr>
            <a:r>
              <a:rPr lang="en-US" dirty="0"/>
              <a:t>Total 766 job openings in one week on LinkedIn</a:t>
            </a:r>
          </a:p>
          <a:p>
            <a:pPr marL="171450" indent="-171450">
              <a:buFont typeface="Wingdings" panose="05000000000000000000" pitchFamily="2" charset="2"/>
              <a:buChar char="ü"/>
            </a:pPr>
            <a:r>
              <a:rPr lang="en-US" dirty="0"/>
              <a:t>39% jobs are remote, and on-site opportunities concentrated in NYC, Bay Area and Washington DC</a:t>
            </a:r>
          </a:p>
          <a:p>
            <a:pPr marL="171450" indent="-171450">
              <a:buFont typeface="Wingdings" panose="05000000000000000000" pitchFamily="2" charset="2"/>
              <a:buChar char="ü"/>
            </a:pPr>
            <a:r>
              <a:rPr lang="en-US" dirty="0"/>
              <a:t>Data Analyst and Scientist are good paying jobs with average salary of $108K and $160K, respectively</a:t>
            </a:r>
          </a:p>
          <a:p>
            <a:pPr marL="171450" indent="-171450">
              <a:buFont typeface="Wingdings" panose="05000000000000000000" pitchFamily="2" charset="2"/>
              <a:buChar char="ü"/>
            </a:pPr>
            <a:r>
              <a:rPr lang="en-US" dirty="0"/>
              <a:t>Most positions require some experience, ranging from 1 to 5 years.</a:t>
            </a:r>
          </a:p>
          <a:p>
            <a:pPr marL="171450" indent="-171450">
              <a:buFont typeface="Wingdings" panose="05000000000000000000" pitchFamily="2" charset="2"/>
              <a:buChar char="ü"/>
            </a:pPr>
            <a:r>
              <a:rPr lang="en-US" dirty="0"/>
              <a:t>Top skills in demand are Python, R, SQL, Communication, Data Visualization and ML </a:t>
            </a:r>
          </a:p>
          <a:p>
            <a:pPr marL="171450" indent="-171450">
              <a:buFont typeface="Wingdings" panose="05000000000000000000" pitchFamily="2" charset="2"/>
              <a:buChar char="ü"/>
            </a:pPr>
            <a:endParaRPr lang="en-US" dirty="0"/>
          </a:p>
        </p:txBody>
      </p:sp>
      <p:sp>
        <p:nvSpPr>
          <p:cNvPr id="7" name="Text Placeholder 6">
            <a:extLst>
              <a:ext uri="{FF2B5EF4-FFF2-40B4-BE49-F238E27FC236}">
                <a16:creationId xmlns:a16="http://schemas.microsoft.com/office/drawing/2014/main" id="{0779FF91-9D64-9139-BF6B-A3C9967AC102}"/>
              </a:ext>
            </a:extLst>
          </p:cNvPr>
          <p:cNvSpPr>
            <a:spLocks noGrp="1"/>
          </p:cNvSpPr>
          <p:nvPr>
            <p:ph type="body" sz="quarter" idx="14"/>
          </p:nvPr>
        </p:nvSpPr>
        <p:spPr>
          <a:xfrm>
            <a:off x="6608416" y="163431"/>
            <a:ext cx="4360800" cy="387187"/>
          </a:xfrm>
        </p:spPr>
        <p:txBody>
          <a:bodyPr/>
          <a:lstStyle/>
          <a:p>
            <a:r>
              <a:rPr lang="en-US" b="0" dirty="0">
                <a:ln w="0"/>
                <a:solidFill>
                  <a:schemeClr val="accent1"/>
                </a:solidFill>
                <a:effectLst>
                  <a:outerShdw blurRad="38100" dist="25400" dir="5400000" algn="ctr" rotWithShape="0">
                    <a:srgbClr val="6E747A">
                      <a:alpha val="43000"/>
                    </a:srgbClr>
                  </a:outerShdw>
                </a:effectLst>
              </a:rPr>
              <a:t>KEY TAKEAWAYS FROM THE ANALYSIS</a:t>
            </a:r>
          </a:p>
        </p:txBody>
      </p:sp>
      <p:sp>
        <p:nvSpPr>
          <p:cNvPr id="9" name="Text Placeholder 6">
            <a:extLst>
              <a:ext uri="{FF2B5EF4-FFF2-40B4-BE49-F238E27FC236}">
                <a16:creationId xmlns:a16="http://schemas.microsoft.com/office/drawing/2014/main" id="{F4A67C4B-D5C6-3BB1-F12C-062EB05C373A}"/>
              </a:ext>
            </a:extLst>
          </p:cNvPr>
          <p:cNvSpPr txBox="1">
            <a:spLocks/>
          </p:cNvSpPr>
          <p:nvPr/>
        </p:nvSpPr>
        <p:spPr>
          <a:xfrm>
            <a:off x="6607764" y="4057731"/>
            <a:ext cx="4360800" cy="387187"/>
          </a:xfrm>
          <a:prstGeom prst="rect">
            <a:avLst/>
          </a:prstGeom>
        </p:spPr>
        <p:txBody>
          <a:bodyPr vert="horz" lIns="91440" tIns="45720" rIns="91440" bIns="45720" rtlCol="0" anchor="b">
            <a:noAutofit/>
          </a:bodyPr>
          <a:lstStyle>
            <a:lvl1pPr marL="0" indent="0" algn="l" defTabSz="914446" rtl="0" eaLnBrk="1" latinLnBrk="0" hangingPunct="1">
              <a:lnSpc>
                <a:spcPct val="130000"/>
              </a:lnSpc>
              <a:spcBef>
                <a:spcPts val="1000"/>
              </a:spcBef>
              <a:buFont typeface="Arial" panose="020B0604020202020204" pitchFamily="34" charset="0"/>
              <a:buNone/>
              <a:defRPr sz="1250" b="1"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ln w="0"/>
                <a:solidFill>
                  <a:schemeClr val="accent1"/>
                </a:solidFill>
                <a:effectLst>
                  <a:outerShdw blurRad="38100" dist="25400" dir="5400000" algn="ctr" rotWithShape="0">
                    <a:srgbClr val="6E747A">
                      <a:alpha val="43000"/>
                    </a:srgbClr>
                  </a:outerShdw>
                </a:effectLst>
              </a:rPr>
              <a:t>IMPACT &amp; FUTRUE WORK</a:t>
            </a:r>
          </a:p>
        </p:txBody>
      </p:sp>
      <p:sp>
        <p:nvSpPr>
          <p:cNvPr id="10" name="Text Placeholder 5">
            <a:extLst>
              <a:ext uri="{FF2B5EF4-FFF2-40B4-BE49-F238E27FC236}">
                <a16:creationId xmlns:a16="http://schemas.microsoft.com/office/drawing/2014/main" id="{BB76B08D-919C-F744-B4E6-329C031D8292}"/>
              </a:ext>
            </a:extLst>
          </p:cNvPr>
          <p:cNvSpPr txBox="1">
            <a:spLocks/>
          </p:cNvSpPr>
          <p:nvPr/>
        </p:nvSpPr>
        <p:spPr>
          <a:xfrm>
            <a:off x="6607764" y="4444918"/>
            <a:ext cx="4360149" cy="2173165"/>
          </a:xfrm>
          <a:prstGeom prst="rect">
            <a:avLst/>
          </a:prstGeom>
        </p:spPr>
        <p:txBody>
          <a:bodyPr vert="horz" lIns="91440" tIns="45720" rIns="91440" bIns="45720" rtlCol="0" anchor="t" anchorCtr="0">
            <a:noAutofit/>
          </a:bodyPr>
          <a:lst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Wingdings" panose="05000000000000000000" pitchFamily="2" charset="2"/>
              <a:buChar char="§"/>
            </a:pPr>
            <a:r>
              <a:rPr lang="en-US" dirty="0"/>
              <a:t>This project improved my job search efficiency by </a:t>
            </a:r>
            <a:r>
              <a:rPr lang="en-US" b="1" dirty="0"/>
              <a:t>3-fold or more</a:t>
            </a:r>
            <a:r>
              <a:rPr lang="en-US" dirty="0"/>
              <a:t> and I gain more insight into the market trend</a:t>
            </a:r>
          </a:p>
          <a:p>
            <a:pPr marL="171450" indent="-171450">
              <a:buFont typeface="Wingdings" panose="05000000000000000000" pitchFamily="2" charset="2"/>
              <a:buChar char="§"/>
            </a:pPr>
            <a:r>
              <a:rPr lang="en-US" dirty="0"/>
              <a:t>More data should be collected to reveal long term trend in the industry</a:t>
            </a:r>
          </a:p>
          <a:p>
            <a:pPr marL="171450" indent="-171450">
              <a:buFont typeface="Wingdings" panose="05000000000000000000" pitchFamily="2" charset="2"/>
              <a:buChar char="§"/>
            </a:pPr>
            <a:r>
              <a:rPr lang="en-US" dirty="0"/>
              <a:t>Explore more AI tools to help improve the analysis</a:t>
            </a:r>
          </a:p>
          <a:p>
            <a:pPr marL="171450" indent="-171450">
              <a:buFont typeface="Wingdings" panose="05000000000000000000" pitchFamily="2" charset="2"/>
              <a:buChar char="§"/>
            </a:pPr>
            <a:r>
              <a:rPr lang="en-US" dirty="0"/>
              <a:t>Collect user feedback for improvement </a:t>
            </a:r>
          </a:p>
        </p:txBody>
      </p:sp>
      <p:sp>
        <p:nvSpPr>
          <p:cNvPr id="11" name="TextBox 10">
            <a:extLst>
              <a:ext uri="{FF2B5EF4-FFF2-40B4-BE49-F238E27FC236}">
                <a16:creationId xmlns:a16="http://schemas.microsoft.com/office/drawing/2014/main" id="{54E0B79F-5210-F95F-F441-5E021FAC1D1B}"/>
              </a:ext>
            </a:extLst>
          </p:cNvPr>
          <p:cNvSpPr txBox="1"/>
          <p:nvPr/>
        </p:nvSpPr>
        <p:spPr>
          <a:xfrm>
            <a:off x="8968508" y="6470812"/>
            <a:ext cx="2456965" cy="387188"/>
          </a:xfrm>
          <a:prstGeom prst="rect">
            <a:avLst/>
          </a:prstGeom>
          <a:solidFill>
            <a:schemeClr val="lt1"/>
          </a:solidFill>
        </p:spPr>
        <p:txBody>
          <a:bodyPr wrap="square" rtlCol="0">
            <a:spAutoFit/>
          </a:bodyPr>
          <a:lstStyle/>
          <a:p>
            <a:endParaRPr lang="en-US" dirty="0"/>
          </a:p>
        </p:txBody>
      </p:sp>
    </p:spTree>
    <p:extLst>
      <p:ext uri="{BB962C8B-B14F-4D97-AF65-F5344CB8AC3E}">
        <p14:creationId xmlns:p14="http://schemas.microsoft.com/office/powerpoint/2010/main" val="273328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459248" y="306029"/>
            <a:ext cx="4820674" cy="1424448"/>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TOP JOB </a:t>
            </a:r>
          </a:p>
          <a:p>
            <a:pPr marL="0" indent="0">
              <a:buNone/>
            </a:pPr>
            <a:r>
              <a:rPr lang="en-US" sz="4400" dirty="0">
                <a:latin typeface="Montserrat ExtraBold"/>
              </a:rPr>
              <a:t>LOCATIONS</a:t>
            </a: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2</a:t>
            </a:fld>
            <a:endParaRPr lang="en-US" sz="1210">
              <a:solidFill>
                <a:srgbClr val="FFFFFF"/>
              </a:solidFill>
              <a:latin typeface="Open Sans"/>
              <a:ea typeface="Open Sans"/>
              <a:cs typeface="Open Sans"/>
            </a:endParaRPr>
          </a:p>
        </p:txBody>
      </p:sp>
      <p:pic>
        <p:nvPicPr>
          <p:cNvPr id="7" name="Picture 6" descr="A graph of a number of states&#10;&#10;Description automatically generated">
            <a:extLst>
              <a:ext uri="{FF2B5EF4-FFF2-40B4-BE49-F238E27FC236}">
                <a16:creationId xmlns:a16="http://schemas.microsoft.com/office/drawing/2014/main" id="{B4306F2D-1F2B-E42C-4363-B18451F2B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787" y="306029"/>
            <a:ext cx="6223450" cy="6551971"/>
          </a:xfrm>
          <a:prstGeom prst="rect">
            <a:avLst/>
          </a:prstGeom>
        </p:spPr>
      </p:pic>
      <p:pic>
        <p:nvPicPr>
          <p:cNvPr id="9" name="Picture 8" descr="A pie chart with text on it&#10;&#10;Description automatically generated">
            <a:extLst>
              <a:ext uri="{FF2B5EF4-FFF2-40B4-BE49-F238E27FC236}">
                <a16:creationId xmlns:a16="http://schemas.microsoft.com/office/drawing/2014/main" id="{0E33F47D-B532-0C5B-9AB7-55E229EB0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69" y="3676851"/>
            <a:ext cx="4021013" cy="3181149"/>
          </a:xfrm>
          <a:prstGeom prst="rect">
            <a:avLst/>
          </a:prstGeom>
        </p:spPr>
      </p:pic>
      <p:sp>
        <p:nvSpPr>
          <p:cNvPr id="10" name="Text Placeholder 5">
            <a:extLst>
              <a:ext uri="{FF2B5EF4-FFF2-40B4-BE49-F238E27FC236}">
                <a16:creationId xmlns:a16="http://schemas.microsoft.com/office/drawing/2014/main" id="{700AABCB-5A67-0A52-61A7-BE785CCC3765}"/>
              </a:ext>
            </a:extLst>
          </p:cNvPr>
          <p:cNvSpPr txBox="1">
            <a:spLocks/>
          </p:cNvSpPr>
          <p:nvPr/>
        </p:nvSpPr>
        <p:spPr>
          <a:xfrm>
            <a:off x="459248" y="1838425"/>
            <a:ext cx="4557118" cy="1933022"/>
          </a:xfrm>
          <a:prstGeom prst="rect">
            <a:avLst/>
          </a:prstGeom>
        </p:spPr>
        <p:txBody>
          <a:bodyPr/>
          <a:lst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sz="1400" dirty="0"/>
              <a:t>There is a good amount of remote data job, which consist of 39% of the total job postings.</a:t>
            </a:r>
          </a:p>
          <a:p>
            <a:pPr marL="285750" indent="-285750">
              <a:buFont typeface="Wingdings" panose="05000000000000000000" pitchFamily="2" charset="2"/>
              <a:buChar char="q"/>
            </a:pPr>
            <a:r>
              <a:rPr lang="en-US" sz="1400" dirty="0"/>
              <a:t>For on-site jobs, New York City has the highest job openings, followed by San Francisco, and Washington DC.</a:t>
            </a:r>
          </a:p>
        </p:txBody>
      </p:sp>
    </p:spTree>
    <p:extLst>
      <p:ext uri="{BB962C8B-B14F-4D97-AF65-F5344CB8AC3E}">
        <p14:creationId xmlns:p14="http://schemas.microsoft.com/office/powerpoint/2010/main" val="43686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7280-4262-FDA1-FDA8-49A6F86279ED}"/>
              </a:ext>
            </a:extLst>
          </p:cNvPr>
          <p:cNvSpPr>
            <a:spLocks noGrp="1"/>
          </p:cNvSpPr>
          <p:nvPr>
            <p:ph type="title"/>
          </p:nvPr>
        </p:nvSpPr>
        <p:spPr>
          <a:xfrm>
            <a:off x="329508" y="276635"/>
            <a:ext cx="5926913" cy="795081"/>
          </a:xfrm>
        </p:spPr>
        <p:txBody>
          <a:bodyPr/>
          <a:lstStyle/>
          <a:p>
            <a:r>
              <a:rPr lang="en-US" dirty="0"/>
              <a:t>JOB OPPORTUNITY</a:t>
            </a:r>
          </a:p>
        </p:txBody>
      </p:sp>
      <p:sp>
        <p:nvSpPr>
          <p:cNvPr id="3" name="Footer Placeholder 2">
            <a:extLst>
              <a:ext uri="{FF2B5EF4-FFF2-40B4-BE49-F238E27FC236}">
                <a16:creationId xmlns:a16="http://schemas.microsoft.com/office/drawing/2014/main" id="{0BC8C3F2-A02F-B041-FF85-1311E41FBB5F}"/>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737615ED-E070-8B76-72BF-B2310E409E37}"/>
              </a:ext>
            </a:extLst>
          </p:cNvPr>
          <p:cNvSpPr>
            <a:spLocks noGrp="1"/>
          </p:cNvSpPr>
          <p:nvPr>
            <p:ph type="sldNum" sz="quarter" idx="11"/>
          </p:nvPr>
        </p:nvSpPr>
        <p:spPr/>
        <p:txBody>
          <a:bodyPr/>
          <a:lstStyle/>
          <a:p>
            <a:fld id="{CF6F24BE-8BEB-403A-BDCC-38E201D0662D}" type="slidenum">
              <a:rPr lang="en-ID" smtClean="0"/>
              <a:pPr/>
              <a:t>3</a:t>
            </a:fld>
            <a:endParaRPr lang="en-ID" dirty="0"/>
          </a:p>
        </p:txBody>
      </p:sp>
      <p:pic>
        <p:nvPicPr>
          <p:cNvPr id="9" name="Picture 8" descr="A pie chart with numbers and text&#10;&#10;Description automatically generated">
            <a:extLst>
              <a:ext uri="{FF2B5EF4-FFF2-40B4-BE49-F238E27FC236}">
                <a16:creationId xmlns:a16="http://schemas.microsoft.com/office/drawing/2014/main" id="{FFA45993-F304-8267-D734-57F772A76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08" y="3586312"/>
            <a:ext cx="3716594" cy="2669269"/>
          </a:xfrm>
          <a:prstGeom prst="rect">
            <a:avLst/>
          </a:prstGeom>
        </p:spPr>
      </p:pic>
      <p:pic>
        <p:nvPicPr>
          <p:cNvPr id="11" name="Picture 10" descr="A graph of company employees&#10;&#10;Description automatically generated">
            <a:extLst>
              <a:ext uri="{FF2B5EF4-FFF2-40B4-BE49-F238E27FC236}">
                <a16:creationId xmlns:a16="http://schemas.microsoft.com/office/drawing/2014/main" id="{9E6E1E99-9D76-DBA3-530E-873811FBD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244" y="3428999"/>
            <a:ext cx="3398761" cy="3429000"/>
          </a:xfrm>
          <a:prstGeom prst="rect">
            <a:avLst/>
          </a:prstGeom>
        </p:spPr>
      </p:pic>
      <p:pic>
        <p:nvPicPr>
          <p:cNvPr id="13" name="Picture 12">
            <a:extLst>
              <a:ext uri="{FF2B5EF4-FFF2-40B4-BE49-F238E27FC236}">
                <a16:creationId xmlns:a16="http://schemas.microsoft.com/office/drawing/2014/main" id="{79B6E11D-4975-3CE3-7652-732B97CB3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298" y="1"/>
            <a:ext cx="3737100" cy="3429000"/>
          </a:xfrm>
          <a:prstGeom prst="rect">
            <a:avLst/>
          </a:prstGeom>
        </p:spPr>
      </p:pic>
      <p:pic>
        <p:nvPicPr>
          <p:cNvPr id="15" name="Picture 14" descr="A graph of blue bars with white text&#10;&#10;Description automatically generated">
            <a:extLst>
              <a:ext uri="{FF2B5EF4-FFF2-40B4-BE49-F238E27FC236}">
                <a16:creationId xmlns:a16="http://schemas.microsoft.com/office/drawing/2014/main" id="{97CD8A02-27E3-01C3-8BD8-29FC56CE48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2882" y="3429000"/>
            <a:ext cx="3739516" cy="3428999"/>
          </a:xfrm>
          <a:prstGeom prst="rect">
            <a:avLst/>
          </a:prstGeom>
        </p:spPr>
      </p:pic>
      <p:sp>
        <p:nvSpPr>
          <p:cNvPr id="16" name="TextBox 15">
            <a:extLst>
              <a:ext uri="{FF2B5EF4-FFF2-40B4-BE49-F238E27FC236}">
                <a16:creationId xmlns:a16="http://schemas.microsoft.com/office/drawing/2014/main" id="{2980A2B4-55E6-55B3-2BC6-11BE7CA79847}"/>
              </a:ext>
            </a:extLst>
          </p:cNvPr>
          <p:cNvSpPr txBox="1"/>
          <p:nvPr/>
        </p:nvSpPr>
        <p:spPr>
          <a:xfrm>
            <a:off x="609602" y="1071716"/>
            <a:ext cx="7089403" cy="1815882"/>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Total 766 unique data job found in the past week</a:t>
            </a:r>
          </a:p>
          <a:p>
            <a:pPr marL="285750" indent="-285750">
              <a:buFont typeface="Wingdings" panose="05000000000000000000" pitchFamily="2" charset="2"/>
              <a:buChar char="q"/>
            </a:pPr>
            <a:r>
              <a:rPr lang="en-US" sz="1600" dirty="0"/>
              <a:t>&gt;90% of the job postings are consisted of Data Analyst and Data Scientist, and the two jobs are about 1:1 ratio</a:t>
            </a:r>
          </a:p>
          <a:p>
            <a:pPr marL="285750" indent="-285750">
              <a:buFont typeface="Wingdings" panose="05000000000000000000" pitchFamily="2" charset="2"/>
              <a:buChar char="q"/>
            </a:pPr>
            <a:r>
              <a:rPr lang="en-US" sz="1600" dirty="0"/>
              <a:t>Top hiring companies are Intuit, Meta, Walmart</a:t>
            </a:r>
          </a:p>
          <a:p>
            <a:pPr marL="285750" indent="-285750">
              <a:buFont typeface="Wingdings" panose="05000000000000000000" pitchFamily="2" charset="2"/>
              <a:buChar char="q"/>
            </a:pPr>
            <a:r>
              <a:rPr lang="en-US" sz="1600" dirty="0"/>
              <a:t>There is not enough data to see long turn trend</a:t>
            </a:r>
          </a:p>
          <a:p>
            <a:pPr marL="285750" indent="-285750">
              <a:buFont typeface="Wingdings" panose="05000000000000000000" pitchFamily="2" charset="2"/>
              <a:buChar char="q"/>
            </a:pPr>
            <a:r>
              <a:rPr lang="en-US" sz="1600" dirty="0"/>
              <a:t>Interestingly, job postings varies a lot across the weekdays, they peak on Tuesday and gradually decrease to the lowest point on Monday</a:t>
            </a:r>
          </a:p>
        </p:txBody>
      </p:sp>
    </p:spTree>
    <p:extLst>
      <p:ext uri="{BB962C8B-B14F-4D97-AF65-F5344CB8AC3E}">
        <p14:creationId xmlns:p14="http://schemas.microsoft.com/office/powerpoint/2010/main" val="74314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0D63-2D69-77DB-5F56-A782FA1AAF7E}"/>
              </a:ext>
            </a:extLst>
          </p:cNvPr>
          <p:cNvSpPr>
            <a:spLocks noGrp="1"/>
          </p:cNvSpPr>
          <p:nvPr>
            <p:ph type="title"/>
          </p:nvPr>
        </p:nvSpPr>
        <p:spPr/>
        <p:txBody>
          <a:bodyPr/>
          <a:lstStyle/>
          <a:p>
            <a:r>
              <a:rPr lang="en-US" dirty="0"/>
              <a:t>EXPERIENCE</a:t>
            </a:r>
          </a:p>
        </p:txBody>
      </p:sp>
      <p:sp>
        <p:nvSpPr>
          <p:cNvPr id="3" name="Footer Placeholder 2">
            <a:extLst>
              <a:ext uri="{FF2B5EF4-FFF2-40B4-BE49-F238E27FC236}">
                <a16:creationId xmlns:a16="http://schemas.microsoft.com/office/drawing/2014/main" id="{7B5FF8E7-7209-CB92-2845-F878279D1D08}"/>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C8DC9528-350A-063F-1336-2065F30F9D3B}"/>
              </a:ext>
            </a:extLst>
          </p:cNvPr>
          <p:cNvSpPr>
            <a:spLocks noGrp="1"/>
          </p:cNvSpPr>
          <p:nvPr>
            <p:ph type="sldNum" sz="quarter" idx="11"/>
          </p:nvPr>
        </p:nvSpPr>
        <p:spPr/>
        <p:txBody>
          <a:bodyPr/>
          <a:lstStyle/>
          <a:p>
            <a:fld id="{CF6F24BE-8BEB-403A-BDCC-38E201D0662D}" type="slidenum">
              <a:rPr lang="en-ID" smtClean="0"/>
              <a:pPr/>
              <a:t>4</a:t>
            </a:fld>
            <a:endParaRPr lang="en-ID" dirty="0"/>
          </a:p>
        </p:txBody>
      </p:sp>
      <p:sp>
        <p:nvSpPr>
          <p:cNvPr id="6" name="Text Placeholder 5">
            <a:extLst>
              <a:ext uri="{FF2B5EF4-FFF2-40B4-BE49-F238E27FC236}">
                <a16:creationId xmlns:a16="http://schemas.microsoft.com/office/drawing/2014/main" id="{33130178-AC76-CA8C-3AA0-F91A7DA0A72A}"/>
              </a:ext>
            </a:extLst>
          </p:cNvPr>
          <p:cNvSpPr>
            <a:spLocks noGrp="1"/>
          </p:cNvSpPr>
          <p:nvPr>
            <p:ph type="body" sz="quarter" idx="13"/>
          </p:nvPr>
        </p:nvSpPr>
        <p:spPr>
          <a:xfrm>
            <a:off x="6616963" y="4910088"/>
            <a:ext cx="4631139" cy="1146584"/>
          </a:xfrm>
        </p:spPr>
        <p:txBody>
          <a:bodyPr/>
          <a:lstStyle/>
          <a:p>
            <a:pPr marL="171450" indent="-171450">
              <a:buFont typeface="Wingdings" panose="05000000000000000000" pitchFamily="2" charset="2"/>
              <a:buChar char="q"/>
            </a:pPr>
            <a:r>
              <a:rPr lang="en-US" sz="1600" dirty="0"/>
              <a:t>The majority of jobs are </a:t>
            </a:r>
            <a:r>
              <a:rPr lang="en-US" sz="1600" b="1" dirty="0"/>
              <a:t>Entry level </a:t>
            </a:r>
            <a:r>
              <a:rPr lang="en-US" sz="1600" dirty="0"/>
              <a:t>and </a:t>
            </a:r>
            <a:r>
              <a:rPr lang="en-US" sz="1600" b="1" dirty="0"/>
              <a:t>Mid-Senior Level</a:t>
            </a:r>
          </a:p>
          <a:p>
            <a:pPr marL="171450" indent="-171450">
              <a:buFont typeface="Wingdings" panose="05000000000000000000" pitchFamily="2" charset="2"/>
              <a:buChar char="q"/>
            </a:pPr>
            <a:r>
              <a:rPr lang="en-US" sz="1600" dirty="0"/>
              <a:t>They usually require </a:t>
            </a:r>
            <a:r>
              <a:rPr lang="en-US" sz="1600" b="1" dirty="0"/>
              <a:t>1-5 years </a:t>
            </a:r>
            <a:r>
              <a:rPr lang="en-US" sz="1600" dirty="0"/>
              <a:t>of experience</a:t>
            </a:r>
          </a:p>
        </p:txBody>
      </p:sp>
      <p:pic>
        <p:nvPicPr>
          <p:cNvPr id="9" name="Picture 8" descr="A graph of a person's level&#10;&#10;Description automatically generated">
            <a:extLst>
              <a:ext uri="{FF2B5EF4-FFF2-40B4-BE49-F238E27FC236}">
                <a16:creationId xmlns:a16="http://schemas.microsoft.com/office/drawing/2014/main" id="{25DDCAAF-54C9-0FC0-4BB5-A45F35C20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853" y="-1"/>
            <a:ext cx="5204249" cy="4803221"/>
          </a:xfrm>
          <a:prstGeom prst="rect">
            <a:avLst/>
          </a:prstGeom>
        </p:spPr>
      </p:pic>
      <p:pic>
        <p:nvPicPr>
          <p:cNvPr id="11" name="Picture 10" descr="A graph of a number of years&#10;&#10;Description automatically generated">
            <a:extLst>
              <a:ext uri="{FF2B5EF4-FFF2-40B4-BE49-F238E27FC236}">
                <a16:creationId xmlns:a16="http://schemas.microsoft.com/office/drawing/2014/main" id="{E41B4CE9-C0F8-24B0-2298-78D26CF9D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57" y="2349910"/>
            <a:ext cx="5287961" cy="4189003"/>
          </a:xfrm>
          <a:prstGeom prst="rect">
            <a:avLst/>
          </a:prstGeom>
        </p:spPr>
      </p:pic>
      <p:sp>
        <p:nvSpPr>
          <p:cNvPr id="14" name="TextBox 13">
            <a:extLst>
              <a:ext uri="{FF2B5EF4-FFF2-40B4-BE49-F238E27FC236}">
                <a16:creationId xmlns:a16="http://schemas.microsoft.com/office/drawing/2014/main" id="{D15E072F-9FFE-C27E-D6B8-7E22FD843146}"/>
              </a:ext>
            </a:extLst>
          </p:cNvPr>
          <p:cNvSpPr txBox="1"/>
          <p:nvPr/>
        </p:nvSpPr>
        <p:spPr>
          <a:xfrm>
            <a:off x="8953878" y="6331722"/>
            <a:ext cx="2471596" cy="526278"/>
          </a:xfrm>
          <a:prstGeom prst="rect">
            <a:avLst/>
          </a:prstGeom>
          <a:solidFill>
            <a:schemeClr val="lt1"/>
          </a:solidFill>
        </p:spPr>
        <p:txBody>
          <a:bodyPr wrap="square" rtlCol="0">
            <a:spAutoFit/>
          </a:bodyPr>
          <a:lstStyle/>
          <a:p>
            <a:endParaRPr lang="en-US" dirty="0"/>
          </a:p>
        </p:txBody>
      </p:sp>
    </p:spTree>
    <p:extLst>
      <p:ext uri="{BB962C8B-B14F-4D97-AF65-F5344CB8AC3E}">
        <p14:creationId xmlns:p14="http://schemas.microsoft.com/office/powerpoint/2010/main" val="291007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288892" y="444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SALARY </a:t>
            </a:r>
          </a:p>
          <a:p>
            <a:pPr marL="0" indent="0">
              <a:buNone/>
            </a:pPr>
            <a:r>
              <a:rPr lang="en-US" sz="4400" dirty="0">
                <a:latin typeface="Montserrat ExtraBold"/>
              </a:rPr>
              <a:t>DISTRIBUTION</a:t>
            </a: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5" name="Text 2"/>
          <p:cNvSpPr/>
          <p:nvPr/>
        </p:nvSpPr>
        <p:spPr>
          <a:xfrm>
            <a:off x="288892" y="1761888"/>
            <a:ext cx="4864502" cy="1615894"/>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lgn="ctr">
              <a:buNone/>
            </a:pPr>
            <a:r>
              <a:rPr lang="en-US" sz="1600" dirty="0">
                <a:latin typeface="Open Sans"/>
                <a:ea typeface="Open Sans"/>
                <a:cs typeface="Open Sans"/>
              </a:rPr>
              <a:t>These graph and table summarizes the salary ranges and averages. It highlights the potential earning opportunities by comparing salaries.</a:t>
            </a:r>
          </a:p>
          <a:p>
            <a:pPr marL="0" indent="0" algn="ctr">
              <a:buNone/>
            </a:pPr>
            <a:r>
              <a:rPr lang="en-US" sz="1600" dirty="0">
                <a:latin typeface="Open Sans"/>
                <a:ea typeface="Open Sans"/>
                <a:cs typeface="Open Sans"/>
              </a:rPr>
              <a:t>The avg salary is $130K while the highest can be up to $300K.</a:t>
            </a:r>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5</a:t>
            </a:fld>
            <a:endParaRPr lang="en-US" sz="1210">
              <a:solidFill>
                <a:srgbClr val="FFFFFF"/>
              </a:solidFill>
              <a:latin typeface="Open Sans"/>
              <a:ea typeface="Open Sans"/>
              <a:cs typeface="Open Sans"/>
            </a:endParaRPr>
          </a:p>
        </p:txBody>
      </p:sp>
      <p:pic>
        <p:nvPicPr>
          <p:cNvPr id="11" name="Picture 10" descr="A comparison of a graph&#10;&#10;Description automatically generated with medium confidence">
            <a:extLst>
              <a:ext uri="{FF2B5EF4-FFF2-40B4-BE49-F238E27FC236}">
                <a16:creationId xmlns:a16="http://schemas.microsoft.com/office/drawing/2014/main" id="{A68004FB-6526-D593-B6CA-37E4D412A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726" y="0"/>
            <a:ext cx="6229974" cy="3147015"/>
          </a:xfrm>
          <a:prstGeom prst="rect">
            <a:avLst/>
          </a:prstGeom>
        </p:spPr>
      </p:pic>
      <p:pic>
        <p:nvPicPr>
          <p:cNvPr id="13" name="Picture 12" descr="A comparison of a graph&#10;&#10;Description automatically generated">
            <a:extLst>
              <a:ext uri="{FF2B5EF4-FFF2-40B4-BE49-F238E27FC236}">
                <a16:creationId xmlns:a16="http://schemas.microsoft.com/office/drawing/2014/main" id="{B1284C30-4508-489E-7AAC-1C19A1F0B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727" y="3253339"/>
            <a:ext cx="6229973" cy="3604661"/>
          </a:xfrm>
          <a:prstGeom prst="rect">
            <a:avLst/>
          </a:prstGeom>
        </p:spPr>
      </p:pic>
      <p:graphicFrame>
        <p:nvGraphicFramePr>
          <p:cNvPr id="14" name="Table 13">
            <a:extLst>
              <a:ext uri="{FF2B5EF4-FFF2-40B4-BE49-F238E27FC236}">
                <a16:creationId xmlns:a16="http://schemas.microsoft.com/office/drawing/2014/main" id="{809D1DE5-0758-6133-4F2B-70997B59844C}"/>
              </a:ext>
            </a:extLst>
          </p:cNvPr>
          <p:cNvGraphicFramePr>
            <a:graphicFrameLocks noGrp="1"/>
          </p:cNvGraphicFramePr>
          <p:nvPr>
            <p:extLst>
              <p:ext uri="{D42A27DB-BD31-4B8C-83A1-F6EECF244321}">
                <p14:modId xmlns:p14="http://schemas.microsoft.com/office/powerpoint/2010/main" val="540038809"/>
              </p:ext>
            </p:extLst>
          </p:nvPr>
        </p:nvGraphicFramePr>
        <p:xfrm>
          <a:off x="440835" y="3777782"/>
          <a:ext cx="4712559" cy="2926080"/>
        </p:xfrm>
        <a:graphic>
          <a:graphicData uri="http://schemas.openxmlformats.org/drawingml/2006/table">
            <a:tbl>
              <a:tblPr firstRow="1" bandRow="1">
                <a:tableStyleId>{5C22544A-7EE6-4342-B048-85BDC9FD1C3A}</a:tableStyleId>
              </a:tblPr>
              <a:tblGrid>
                <a:gridCol w="1570853">
                  <a:extLst>
                    <a:ext uri="{9D8B030D-6E8A-4147-A177-3AD203B41FA5}">
                      <a16:colId xmlns:a16="http://schemas.microsoft.com/office/drawing/2014/main" val="749283135"/>
                    </a:ext>
                  </a:extLst>
                </a:gridCol>
                <a:gridCol w="1570853">
                  <a:extLst>
                    <a:ext uri="{9D8B030D-6E8A-4147-A177-3AD203B41FA5}">
                      <a16:colId xmlns:a16="http://schemas.microsoft.com/office/drawing/2014/main" val="2587571338"/>
                    </a:ext>
                  </a:extLst>
                </a:gridCol>
                <a:gridCol w="1570853">
                  <a:extLst>
                    <a:ext uri="{9D8B030D-6E8A-4147-A177-3AD203B41FA5}">
                      <a16:colId xmlns:a16="http://schemas.microsoft.com/office/drawing/2014/main" val="1078549167"/>
                    </a:ext>
                  </a:extLst>
                </a:gridCol>
              </a:tblGrid>
              <a:tr h="359985">
                <a:tc>
                  <a:txBody>
                    <a:bodyPr/>
                    <a:lstStyle/>
                    <a:p>
                      <a:pPr algn="ctr"/>
                      <a:endParaRPr lang="en-US" dirty="0"/>
                    </a:p>
                  </a:txBody>
                  <a:tcPr/>
                </a:tc>
                <a:tc>
                  <a:txBody>
                    <a:bodyPr/>
                    <a:lstStyle/>
                    <a:p>
                      <a:pPr algn="ctr"/>
                      <a:r>
                        <a:rPr lang="en-US" dirty="0"/>
                        <a:t>Hourly($)</a:t>
                      </a:r>
                    </a:p>
                  </a:txBody>
                  <a:tcPr/>
                </a:tc>
                <a:tc>
                  <a:txBody>
                    <a:bodyPr/>
                    <a:lstStyle/>
                    <a:p>
                      <a:pPr algn="ctr"/>
                      <a:r>
                        <a:rPr lang="en-US" dirty="0"/>
                        <a:t>Yearly($)</a:t>
                      </a:r>
                    </a:p>
                  </a:txBody>
                  <a:tcPr/>
                </a:tc>
                <a:extLst>
                  <a:ext uri="{0D108BD9-81ED-4DB2-BD59-A6C34878D82A}">
                    <a16:rowId xmlns:a16="http://schemas.microsoft.com/office/drawing/2014/main" val="3882127992"/>
                  </a:ext>
                </a:extLst>
              </a:tr>
              <a:tr h="359985">
                <a:tc>
                  <a:txBody>
                    <a:bodyPr/>
                    <a:lstStyle/>
                    <a:p>
                      <a:pPr algn="ctr"/>
                      <a:r>
                        <a:rPr lang="en-US" dirty="0"/>
                        <a:t>Mean</a:t>
                      </a:r>
                    </a:p>
                  </a:txBody>
                  <a:tcPr/>
                </a:tc>
                <a:tc>
                  <a:txBody>
                    <a:bodyPr/>
                    <a:lstStyle/>
                    <a:p>
                      <a:pPr algn="ctr"/>
                      <a:r>
                        <a:rPr lang="en-US" dirty="0"/>
                        <a:t>54</a:t>
                      </a:r>
                    </a:p>
                  </a:txBody>
                  <a:tcPr/>
                </a:tc>
                <a:tc>
                  <a:txBody>
                    <a:bodyPr/>
                    <a:lstStyle/>
                    <a:p>
                      <a:pPr algn="ctr"/>
                      <a:r>
                        <a:rPr lang="en-US" dirty="0"/>
                        <a:t>137813</a:t>
                      </a:r>
                    </a:p>
                  </a:txBody>
                  <a:tcPr/>
                </a:tc>
                <a:extLst>
                  <a:ext uri="{0D108BD9-81ED-4DB2-BD59-A6C34878D82A}">
                    <a16:rowId xmlns:a16="http://schemas.microsoft.com/office/drawing/2014/main" val="84101374"/>
                  </a:ext>
                </a:extLst>
              </a:tr>
              <a:tr h="359985">
                <a:tc>
                  <a:txBody>
                    <a:bodyPr/>
                    <a:lstStyle/>
                    <a:p>
                      <a:pPr algn="ctr"/>
                      <a:r>
                        <a:rPr lang="en-US" dirty="0"/>
                        <a:t>Std</a:t>
                      </a:r>
                    </a:p>
                  </a:txBody>
                  <a:tcPr/>
                </a:tc>
                <a:tc>
                  <a:txBody>
                    <a:bodyPr/>
                    <a:lstStyle/>
                    <a:p>
                      <a:pPr algn="ctr"/>
                      <a:r>
                        <a:rPr lang="en-US" dirty="0"/>
                        <a:t>23</a:t>
                      </a:r>
                    </a:p>
                  </a:txBody>
                  <a:tcPr/>
                </a:tc>
                <a:tc>
                  <a:txBody>
                    <a:bodyPr/>
                    <a:lstStyle/>
                    <a:p>
                      <a:pPr algn="ctr"/>
                      <a:r>
                        <a:rPr lang="en-US" dirty="0"/>
                        <a:t>50072</a:t>
                      </a:r>
                    </a:p>
                  </a:txBody>
                  <a:tcPr/>
                </a:tc>
                <a:extLst>
                  <a:ext uri="{0D108BD9-81ED-4DB2-BD59-A6C34878D82A}">
                    <a16:rowId xmlns:a16="http://schemas.microsoft.com/office/drawing/2014/main" val="610915185"/>
                  </a:ext>
                </a:extLst>
              </a:tr>
              <a:tr h="359985">
                <a:tc>
                  <a:txBody>
                    <a:bodyPr/>
                    <a:lstStyle/>
                    <a:p>
                      <a:pPr algn="ctr"/>
                      <a:r>
                        <a:rPr lang="en-US" dirty="0"/>
                        <a:t>Min</a:t>
                      </a:r>
                    </a:p>
                  </a:txBody>
                  <a:tcPr/>
                </a:tc>
                <a:tc>
                  <a:txBody>
                    <a:bodyPr/>
                    <a:lstStyle/>
                    <a:p>
                      <a:pPr algn="ctr"/>
                      <a:r>
                        <a:rPr lang="en-US" dirty="0"/>
                        <a:t>17</a:t>
                      </a:r>
                    </a:p>
                  </a:txBody>
                  <a:tcPr/>
                </a:tc>
                <a:tc>
                  <a:txBody>
                    <a:bodyPr/>
                    <a:lstStyle/>
                    <a:p>
                      <a:pPr algn="ctr"/>
                      <a:r>
                        <a:rPr lang="en-US" dirty="0"/>
                        <a:t>35040</a:t>
                      </a:r>
                    </a:p>
                  </a:txBody>
                  <a:tcPr/>
                </a:tc>
                <a:extLst>
                  <a:ext uri="{0D108BD9-81ED-4DB2-BD59-A6C34878D82A}">
                    <a16:rowId xmlns:a16="http://schemas.microsoft.com/office/drawing/2014/main" val="1131695395"/>
                  </a:ext>
                </a:extLst>
              </a:tr>
              <a:tr h="359985">
                <a:tc>
                  <a:txBody>
                    <a:bodyPr/>
                    <a:lstStyle/>
                    <a:p>
                      <a:pPr algn="ctr"/>
                      <a:r>
                        <a:rPr lang="en-US" dirty="0"/>
                        <a:t>25%</a:t>
                      </a:r>
                    </a:p>
                  </a:txBody>
                  <a:tcPr/>
                </a:tc>
                <a:tc>
                  <a:txBody>
                    <a:bodyPr/>
                    <a:lstStyle/>
                    <a:p>
                      <a:pPr algn="ctr"/>
                      <a:r>
                        <a:rPr lang="en-US" dirty="0"/>
                        <a:t>37</a:t>
                      </a:r>
                    </a:p>
                  </a:txBody>
                  <a:tcPr/>
                </a:tc>
                <a:tc>
                  <a:txBody>
                    <a:bodyPr/>
                    <a:lstStyle/>
                    <a:p>
                      <a:pPr algn="ctr"/>
                      <a:r>
                        <a:rPr lang="en-US" dirty="0"/>
                        <a:t>100918</a:t>
                      </a:r>
                    </a:p>
                  </a:txBody>
                  <a:tcPr/>
                </a:tc>
                <a:extLst>
                  <a:ext uri="{0D108BD9-81ED-4DB2-BD59-A6C34878D82A}">
                    <a16:rowId xmlns:a16="http://schemas.microsoft.com/office/drawing/2014/main" val="4195016844"/>
                  </a:ext>
                </a:extLst>
              </a:tr>
              <a:tr h="359985">
                <a:tc>
                  <a:txBody>
                    <a:bodyPr/>
                    <a:lstStyle/>
                    <a:p>
                      <a:pPr algn="ctr"/>
                      <a:r>
                        <a:rPr lang="en-US" dirty="0"/>
                        <a:t>50%</a:t>
                      </a:r>
                    </a:p>
                  </a:txBody>
                  <a:tcPr/>
                </a:tc>
                <a:tc>
                  <a:txBody>
                    <a:bodyPr/>
                    <a:lstStyle/>
                    <a:p>
                      <a:pPr algn="ctr"/>
                      <a:r>
                        <a:rPr lang="en-US" dirty="0"/>
                        <a:t>50</a:t>
                      </a:r>
                    </a:p>
                  </a:txBody>
                  <a:tcPr/>
                </a:tc>
                <a:tc>
                  <a:txBody>
                    <a:bodyPr/>
                    <a:lstStyle/>
                    <a:p>
                      <a:pPr algn="ctr"/>
                      <a:r>
                        <a:rPr lang="en-US" dirty="0"/>
                        <a:t>132500</a:t>
                      </a:r>
                    </a:p>
                  </a:txBody>
                  <a:tcPr/>
                </a:tc>
                <a:extLst>
                  <a:ext uri="{0D108BD9-81ED-4DB2-BD59-A6C34878D82A}">
                    <a16:rowId xmlns:a16="http://schemas.microsoft.com/office/drawing/2014/main" val="1186463591"/>
                  </a:ext>
                </a:extLst>
              </a:tr>
              <a:tr h="359985">
                <a:tc>
                  <a:txBody>
                    <a:bodyPr/>
                    <a:lstStyle/>
                    <a:p>
                      <a:pPr algn="ctr"/>
                      <a:r>
                        <a:rPr lang="en-US" dirty="0"/>
                        <a:t>75%</a:t>
                      </a:r>
                    </a:p>
                  </a:txBody>
                  <a:tcPr/>
                </a:tc>
                <a:tc>
                  <a:txBody>
                    <a:bodyPr/>
                    <a:lstStyle/>
                    <a:p>
                      <a:pPr algn="ctr"/>
                      <a:r>
                        <a:rPr lang="en-US" dirty="0"/>
                        <a:t>65</a:t>
                      </a:r>
                    </a:p>
                  </a:txBody>
                  <a:tcPr/>
                </a:tc>
                <a:tc>
                  <a:txBody>
                    <a:bodyPr/>
                    <a:lstStyle/>
                    <a:p>
                      <a:pPr algn="ctr"/>
                      <a:r>
                        <a:rPr lang="en-US" dirty="0"/>
                        <a:t>169150</a:t>
                      </a:r>
                    </a:p>
                  </a:txBody>
                  <a:tcPr/>
                </a:tc>
                <a:extLst>
                  <a:ext uri="{0D108BD9-81ED-4DB2-BD59-A6C34878D82A}">
                    <a16:rowId xmlns:a16="http://schemas.microsoft.com/office/drawing/2014/main" val="2401540015"/>
                  </a:ext>
                </a:extLst>
              </a:tr>
              <a:tr h="359985">
                <a:tc>
                  <a:txBody>
                    <a:bodyPr/>
                    <a:lstStyle/>
                    <a:p>
                      <a:pPr algn="ctr"/>
                      <a:r>
                        <a:rPr lang="en-US" dirty="0"/>
                        <a:t>max</a:t>
                      </a:r>
                    </a:p>
                  </a:txBody>
                  <a:tcPr/>
                </a:tc>
                <a:tc>
                  <a:txBody>
                    <a:bodyPr/>
                    <a:lstStyle/>
                    <a:p>
                      <a:pPr algn="ctr"/>
                      <a:r>
                        <a:rPr lang="en-US" dirty="0"/>
                        <a:t>130</a:t>
                      </a:r>
                    </a:p>
                  </a:txBody>
                  <a:tcPr/>
                </a:tc>
                <a:tc>
                  <a:txBody>
                    <a:bodyPr/>
                    <a:lstStyle/>
                    <a:p>
                      <a:pPr algn="ctr"/>
                      <a:r>
                        <a:rPr lang="en-US" dirty="0"/>
                        <a:t>300000</a:t>
                      </a:r>
                    </a:p>
                  </a:txBody>
                  <a:tcPr/>
                </a:tc>
                <a:extLst>
                  <a:ext uri="{0D108BD9-81ED-4DB2-BD59-A6C34878D82A}">
                    <a16:rowId xmlns:a16="http://schemas.microsoft.com/office/drawing/2014/main" val="3826269194"/>
                  </a:ext>
                </a:extLst>
              </a:tr>
            </a:tbl>
          </a:graphicData>
        </a:graphic>
      </p:graphicFrame>
      <p:sp>
        <p:nvSpPr>
          <p:cNvPr id="15" name="Text 2">
            <a:extLst>
              <a:ext uri="{FF2B5EF4-FFF2-40B4-BE49-F238E27FC236}">
                <a16:creationId xmlns:a16="http://schemas.microsoft.com/office/drawing/2014/main" id="{9652A749-D1E3-2EE9-65DB-64D61BFBE68C}"/>
              </a:ext>
            </a:extLst>
          </p:cNvPr>
          <p:cNvSpPr/>
          <p:nvPr/>
        </p:nvSpPr>
        <p:spPr>
          <a:xfrm>
            <a:off x="475224" y="3377782"/>
            <a:ext cx="4864502" cy="4000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lgn="ctr">
              <a:buNone/>
            </a:pPr>
            <a:r>
              <a:rPr lang="en-US" sz="1400" b="1" dirty="0">
                <a:latin typeface="Open Sans"/>
                <a:ea typeface="Open Sans"/>
                <a:cs typeface="Open Sans"/>
              </a:rPr>
              <a:t>Table</a:t>
            </a:r>
            <a:r>
              <a:rPr lang="en-US" sz="1400" dirty="0">
                <a:latin typeface="Open Sans"/>
                <a:ea typeface="Open Sans"/>
                <a:cs typeface="Open Sans"/>
              </a:rPr>
              <a:t>. salary stats for different job titles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CE4967-7C74-44BE-A542-5EA2A5974567}"/>
              </a:ext>
            </a:extLst>
          </p:cNvPr>
          <p:cNvSpPr>
            <a:spLocks noGrp="1"/>
          </p:cNvSpPr>
          <p:nvPr>
            <p:ph type="sldNum" sz="quarter" idx="4294967295"/>
          </p:nvPr>
        </p:nvSpPr>
        <p:spPr/>
        <p:txBody>
          <a:bodyPr/>
          <a:lstStyle/>
          <a:p>
            <a:pPr algn="l"/>
            <a:fld id="{F7021451-1387-4CA6-816F-3879F97B5CBC}" type="slidenum">
              <a:rPr lang="en-US" b="0" smtClean="0"/>
              <a:t>6</a:t>
            </a:fld>
            <a:endParaRPr lang="en-US"/>
          </a:p>
        </p:txBody>
      </p:sp>
      <p:sp>
        <p:nvSpPr>
          <p:cNvPr id="3" name="Text 2">
            <a:extLst>
              <a:ext uri="{FF2B5EF4-FFF2-40B4-BE49-F238E27FC236}">
                <a16:creationId xmlns:a16="http://schemas.microsoft.com/office/drawing/2014/main" id="{6ACCBAF5-E103-917C-CD69-C89E4681D724}"/>
              </a:ext>
            </a:extLst>
          </p:cNvPr>
          <p:cNvSpPr/>
          <p:nvPr/>
        </p:nvSpPr>
        <p:spPr>
          <a:xfrm>
            <a:off x="625082" y="2074301"/>
            <a:ext cx="4864502" cy="4000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lgn="ctr">
              <a:buNone/>
            </a:pPr>
            <a:r>
              <a:rPr lang="en-US" sz="1400" b="1" dirty="0">
                <a:latin typeface="Open Sans"/>
                <a:ea typeface="Open Sans"/>
                <a:cs typeface="Open Sans"/>
              </a:rPr>
              <a:t>Table</a:t>
            </a:r>
            <a:r>
              <a:rPr lang="en-US" sz="1400" dirty="0">
                <a:latin typeface="Open Sans"/>
                <a:ea typeface="Open Sans"/>
                <a:cs typeface="Open Sans"/>
              </a:rPr>
              <a:t>. salary stats for different job titles</a:t>
            </a:r>
          </a:p>
        </p:txBody>
      </p:sp>
      <p:pic>
        <p:nvPicPr>
          <p:cNvPr id="5" name="Picture 4" descr="A graph of different colored bars&#10;&#10;Description automatically generated with medium confidence">
            <a:extLst>
              <a:ext uri="{FF2B5EF4-FFF2-40B4-BE49-F238E27FC236}">
                <a16:creationId xmlns:a16="http://schemas.microsoft.com/office/drawing/2014/main" id="{46FCC927-044A-A8BB-220A-98FD3EA13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557" y="2866574"/>
            <a:ext cx="5775361" cy="3990075"/>
          </a:xfrm>
          <a:prstGeom prst="rect">
            <a:avLst/>
          </a:prstGeom>
        </p:spPr>
      </p:pic>
      <p:pic>
        <p:nvPicPr>
          <p:cNvPr id="7" name="Picture 6" descr="A screenshot of a graph&#10;&#10;Description automatically generated">
            <a:extLst>
              <a:ext uri="{FF2B5EF4-FFF2-40B4-BE49-F238E27FC236}">
                <a16:creationId xmlns:a16="http://schemas.microsoft.com/office/drawing/2014/main" id="{C7D8F731-E5BC-9358-DA9F-15DF7D2FC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557" y="0"/>
            <a:ext cx="5775361" cy="2917371"/>
          </a:xfrm>
          <a:prstGeom prst="rect">
            <a:avLst/>
          </a:prstGeom>
        </p:spPr>
      </p:pic>
      <p:graphicFrame>
        <p:nvGraphicFramePr>
          <p:cNvPr id="8" name="Table 7">
            <a:extLst>
              <a:ext uri="{FF2B5EF4-FFF2-40B4-BE49-F238E27FC236}">
                <a16:creationId xmlns:a16="http://schemas.microsoft.com/office/drawing/2014/main" id="{D8B27B5D-6300-B93C-055C-D4394345892F}"/>
              </a:ext>
            </a:extLst>
          </p:cNvPr>
          <p:cNvGraphicFramePr>
            <a:graphicFrameLocks noGrp="1"/>
          </p:cNvGraphicFramePr>
          <p:nvPr>
            <p:extLst>
              <p:ext uri="{D42A27DB-BD31-4B8C-83A1-F6EECF244321}">
                <p14:modId xmlns:p14="http://schemas.microsoft.com/office/powerpoint/2010/main" val="349562048"/>
              </p:ext>
            </p:extLst>
          </p:nvPr>
        </p:nvGraphicFramePr>
        <p:xfrm>
          <a:off x="161847" y="2474301"/>
          <a:ext cx="5629710" cy="3527109"/>
        </p:xfrm>
        <a:graphic>
          <a:graphicData uri="http://schemas.openxmlformats.org/drawingml/2006/table">
            <a:tbl>
              <a:tblPr firstRow="1" bandRow="1">
                <a:tableStyleId>{5C22544A-7EE6-4342-B048-85BDC9FD1C3A}</a:tableStyleId>
              </a:tblPr>
              <a:tblGrid>
                <a:gridCol w="1125942">
                  <a:extLst>
                    <a:ext uri="{9D8B030D-6E8A-4147-A177-3AD203B41FA5}">
                      <a16:colId xmlns:a16="http://schemas.microsoft.com/office/drawing/2014/main" val="1891451006"/>
                    </a:ext>
                  </a:extLst>
                </a:gridCol>
                <a:gridCol w="1125942">
                  <a:extLst>
                    <a:ext uri="{9D8B030D-6E8A-4147-A177-3AD203B41FA5}">
                      <a16:colId xmlns:a16="http://schemas.microsoft.com/office/drawing/2014/main" val="3921864879"/>
                    </a:ext>
                  </a:extLst>
                </a:gridCol>
                <a:gridCol w="1125942">
                  <a:extLst>
                    <a:ext uri="{9D8B030D-6E8A-4147-A177-3AD203B41FA5}">
                      <a16:colId xmlns:a16="http://schemas.microsoft.com/office/drawing/2014/main" val="628648060"/>
                    </a:ext>
                  </a:extLst>
                </a:gridCol>
                <a:gridCol w="1125942">
                  <a:extLst>
                    <a:ext uri="{9D8B030D-6E8A-4147-A177-3AD203B41FA5}">
                      <a16:colId xmlns:a16="http://schemas.microsoft.com/office/drawing/2014/main" val="2413556904"/>
                    </a:ext>
                  </a:extLst>
                </a:gridCol>
                <a:gridCol w="1125942">
                  <a:extLst>
                    <a:ext uri="{9D8B030D-6E8A-4147-A177-3AD203B41FA5}">
                      <a16:colId xmlns:a16="http://schemas.microsoft.com/office/drawing/2014/main" val="2067876210"/>
                    </a:ext>
                  </a:extLst>
                </a:gridCol>
              </a:tblGrid>
              <a:tr h="586892">
                <a:tc>
                  <a:txBody>
                    <a:bodyPr/>
                    <a:lstStyle/>
                    <a:p>
                      <a:pPr algn="ctr"/>
                      <a:endParaRPr lang="en-US" sz="1400" dirty="0"/>
                    </a:p>
                  </a:txBody>
                  <a:tcPr/>
                </a:tc>
                <a:tc>
                  <a:txBody>
                    <a:bodyPr/>
                    <a:lstStyle/>
                    <a:p>
                      <a:pPr algn="ctr">
                        <a:lnSpc>
                          <a:spcPct val="150000"/>
                        </a:lnSpc>
                      </a:pPr>
                      <a:r>
                        <a:rPr lang="en-US" sz="1400" b="0" i="0" kern="1200" dirty="0">
                          <a:solidFill>
                            <a:schemeClr val="lt1"/>
                          </a:solidFill>
                          <a:effectLst/>
                          <a:latin typeface="+mn-lt"/>
                          <a:ea typeface="+mn-ea"/>
                          <a:cs typeface="+mn-cs"/>
                        </a:rPr>
                        <a:t>Intern</a:t>
                      </a:r>
                      <a:endParaRPr lang="en-US" sz="1400" dirty="0"/>
                    </a:p>
                  </a:txBody>
                  <a:tcPr/>
                </a:tc>
                <a:tc>
                  <a:txBody>
                    <a:bodyPr/>
                    <a:lstStyle/>
                    <a:p>
                      <a:pPr algn="ctr"/>
                      <a:r>
                        <a:rPr lang="en-US" sz="1400" b="0" i="0" kern="1200" dirty="0">
                          <a:solidFill>
                            <a:schemeClr val="lt1"/>
                          </a:solidFill>
                          <a:effectLst/>
                          <a:latin typeface="+mn-lt"/>
                          <a:ea typeface="+mn-ea"/>
                          <a:cs typeface="+mn-cs"/>
                        </a:rPr>
                        <a:t>Data Analyst</a:t>
                      </a:r>
                      <a:endParaRPr lang="en-US" sz="1400" dirty="0"/>
                    </a:p>
                  </a:txBody>
                  <a:tcPr/>
                </a:tc>
                <a:tc>
                  <a:txBody>
                    <a:bodyPr/>
                    <a:lstStyle/>
                    <a:p>
                      <a:pPr algn="ctr" fontAlgn="ctr"/>
                      <a:r>
                        <a:rPr lang="en-US" sz="1400" b="0" dirty="0">
                          <a:effectLst/>
                        </a:rPr>
                        <a:t>Data Scientist</a:t>
                      </a:r>
                    </a:p>
                  </a:txBody>
                  <a:tcPr marL="76200" marR="76200" marT="38100" marB="38100" anchor="ctr"/>
                </a:tc>
                <a:tc>
                  <a:txBody>
                    <a:bodyPr/>
                    <a:lstStyle/>
                    <a:p>
                      <a:pPr algn="ctr" fontAlgn="ctr"/>
                      <a:r>
                        <a:rPr lang="en-US" sz="1400" b="0" dirty="0">
                          <a:effectLst/>
                        </a:rPr>
                        <a:t>Business Intelligence</a:t>
                      </a:r>
                    </a:p>
                  </a:txBody>
                  <a:tcPr marL="76200" marR="76200" marT="38100" marB="38100" anchor="ctr"/>
                </a:tc>
                <a:extLst>
                  <a:ext uri="{0D108BD9-81ED-4DB2-BD59-A6C34878D82A}">
                    <a16:rowId xmlns:a16="http://schemas.microsoft.com/office/drawing/2014/main" val="2975852678"/>
                  </a:ext>
                </a:extLst>
              </a:tr>
              <a:tr h="420031">
                <a:tc>
                  <a:txBody>
                    <a:bodyPr/>
                    <a:lstStyle/>
                    <a:p>
                      <a:pPr algn="ctr"/>
                      <a:r>
                        <a:rPr lang="en-US" dirty="0"/>
                        <a:t>Mean</a:t>
                      </a:r>
                    </a:p>
                  </a:txBody>
                  <a:tcPr/>
                </a:tc>
                <a:tc>
                  <a:txBody>
                    <a:bodyPr/>
                    <a:lstStyle/>
                    <a:p>
                      <a:pPr algn="ctr"/>
                      <a:r>
                        <a:rPr lang="en-US" dirty="0"/>
                        <a:t>84680</a:t>
                      </a:r>
                    </a:p>
                  </a:txBody>
                  <a:tcPr/>
                </a:tc>
                <a:tc>
                  <a:txBody>
                    <a:bodyPr/>
                    <a:lstStyle/>
                    <a:p>
                      <a:pPr algn="ctr"/>
                      <a:r>
                        <a:rPr lang="en-US" dirty="0"/>
                        <a:t>108173</a:t>
                      </a:r>
                    </a:p>
                  </a:txBody>
                  <a:tcPr/>
                </a:tc>
                <a:tc>
                  <a:txBody>
                    <a:bodyPr/>
                    <a:lstStyle/>
                    <a:p>
                      <a:pPr algn="ctr"/>
                      <a:r>
                        <a:rPr lang="en-US" dirty="0"/>
                        <a:t>160419</a:t>
                      </a:r>
                    </a:p>
                  </a:txBody>
                  <a:tcPr/>
                </a:tc>
                <a:tc>
                  <a:txBody>
                    <a:bodyPr/>
                    <a:lstStyle/>
                    <a:p>
                      <a:pPr algn="ctr"/>
                      <a:r>
                        <a:rPr lang="en-US" dirty="0"/>
                        <a:t>94907</a:t>
                      </a:r>
                    </a:p>
                  </a:txBody>
                  <a:tcPr/>
                </a:tc>
                <a:extLst>
                  <a:ext uri="{0D108BD9-81ED-4DB2-BD59-A6C34878D82A}">
                    <a16:rowId xmlns:a16="http://schemas.microsoft.com/office/drawing/2014/main" val="1367772653"/>
                  </a:ext>
                </a:extLst>
              </a:tr>
              <a:tr h="420031">
                <a:tc>
                  <a:txBody>
                    <a:bodyPr/>
                    <a:lstStyle/>
                    <a:p>
                      <a:pPr algn="ctr"/>
                      <a:r>
                        <a:rPr lang="en-US" dirty="0"/>
                        <a:t>Std</a:t>
                      </a:r>
                    </a:p>
                  </a:txBody>
                  <a:tcPr/>
                </a:tc>
                <a:tc>
                  <a:txBody>
                    <a:bodyPr/>
                    <a:lstStyle/>
                    <a:p>
                      <a:pPr algn="ctr"/>
                      <a:r>
                        <a:rPr lang="en-US" dirty="0"/>
                        <a:t>48522</a:t>
                      </a:r>
                    </a:p>
                  </a:txBody>
                  <a:tcPr/>
                </a:tc>
                <a:tc>
                  <a:txBody>
                    <a:bodyPr/>
                    <a:lstStyle/>
                    <a:p>
                      <a:pPr algn="ctr"/>
                      <a:r>
                        <a:rPr lang="en-US" dirty="0"/>
                        <a:t>39143</a:t>
                      </a:r>
                    </a:p>
                  </a:txBody>
                  <a:tcPr/>
                </a:tc>
                <a:tc>
                  <a:txBody>
                    <a:bodyPr/>
                    <a:lstStyle/>
                    <a:p>
                      <a:pPr algn="ctr"/>
                      <a:r>
                        <a:rPr lang="en-US" dirty="0"/>
                        <a:t>45263</a:t>
                      </a:r>
                    </a:p>
                  </a:txBody>
                  <a:tcPr/>
                </a:tc>
                <a:tc>
                  <a:txBody>
                    <a:bodyPr/>
                    <a:lstStyle/>
                    <a:p>
                      <a:pPr algn="ctr"/>
                      <a:r>
                        <a:rPr lang="en-US" dirty="0"/>
                        <a:t>22388</a:t>
                      </a:r>
                    </a:p>
                  </a:txBody>
                  <a:tcPr/>
                </a:tc>
                <a:extLst>
                  <a:ext uri="{0D108BD9-81ED-4DB2-BD59-A6C34878D82A}">
                    <a16:rowId xmlns:a16="http://schemas.microsoft.com/office/drawing/2014/main" val="2053101665"/>
                  </a:ext>
                </a:extLst>
              </a:tr>
              <a:tr h="420031">
                <a:tc>
                  <a:txBody>
                    <a:bodyPr/>
                    <a:lstStyle/>
                    <a:p>
                      <a:pPr algn="ctr"/>
                      <a:r>
                        <a:rPr lang="en-US" dirty="0"/>
                        <a:t>Min</a:t>
                      </a:r>
                    </a:p>
                  </a:txBody>
                  <a:tcPr/>
                </a:tc>
                <a:tc>
                  <a:txBody>
                    <a:bodyPr/>
                    <a:lstStyle/>
                    <a:p>
                      <a:pPr algn="ctr"/>
                      <a:r>
                        <a:rPr lang="en-US" dirty="0"/>
                        <a:t>35040</a:t>
                      </a:r>
                    </a:p>
                  </a:txBody>
                  <a:tcPr/>
                </a:tc>
                <a:tc>
                  <a:txBody>
                    <a:bodyPr/>
                    <a:lstStyle/>
                    <a:p>
                      <a:pPr algn="ctr"/>
                      <a:r>
                        <a:rPr lang="en-US" dirty="0"/>
                        <a:t>40000</a:t>
                      </a:r>
                    </a:p>
                  </a:txBody>
                  <a:tcPr/>
                </a:tc>
                <a:tc>
                  <a:txBody>
                    <a:bodyPr/>
                    <a:lstStyle/>
                    <a:p>
                      <a:pPr algn="ctr"/>
                      <a:r>
                        <a:rPr lang="en-US" dirty="0"/>
                        <a:t>63000</a:t>
                      </a:r>
                    </a:p>
                  </a:txBody>
                  <a:tcPr/>
                </a:tc>
                <a:tc>
                  <a:txBody>
                    <a:bodyPr/>
                    <a:lstStyle/>
                    <a:p>
                      <a:pPr algn="ctr"/>
                      <a:r>
                        <a:rPr lang="en-US" dirty="0"/>
                        <a:t>66500</a:t>
                      </a:r>
                    </a:p>
                  </a:txBody>
                  <a:tcPr/>
                </a:tc>
                <a:extLst>
                  <a:ext uri="{0D108BD9-81ED-4DB2-BD59-A6C34878D82A}">
                    <a16:rowId xmlns:a16="http://schemas.microsoft.com/office/drawing/2014/main" val="42502148"/>
                  </a:ext>
                </a:extLst>
              </a:tr>
              <a:tr h="420031">
                <a:tc>
                  <a:txBody>
                    <a:bodyPr/>
                    <a:lstStyle/>
                    <a:p>
                      <a:pPr algn="ctr"/>
                      <a:r>
                        <a:rPr lang="en-US" dirty="0"/>
                        <a:t>25%</a:t>
                      </a:r>
                    </a:p>
                  </a:txBody>
                  <a:tcPr/>
                </a:tc>
                <a:tc>
                  <a:txBody>
                    <a:bodyPr/>
                    <a:lstStyle/>
                    <a:p>
                      <a:pPr algn="ctr"/>
                      <a:r>
                        <a:rPr lang="en-US" dirty="0"/>
                        <a:t>61020</a:t>
                      </a:r>
                    </a:p>
                  </a:txBody>
                  <a:tcPr/>
                </a:tc>
                <a:tc>
                  <a:txBody>
                    <a:bodyPr/>
                    <a:lstStyle/>
                    <a:p>
                      <a:pPr algn="ctr"/>
                      <a:r>
                        <a:rPr lang="en-US" dirty="0"/>
                        <a:t>80000</a:t>
                      </a:r>
                    </a:p>
                  </a:txBody>
                  <a:tcPr/>
                </a:tc>
                <a:tc>
                  <a:txBody>
                    <a:bodyPr/>
                    <a:lstStyle/>
                    <a:p>
                      <a:pPr algn="ctr"/>
                      <a:r>
                        <a:rPr lang="en-US" dirty="0"/>
                        <a:t>127010</a:t>
                      </a:r>
                    </a:p>
                  </a:txBody>
                  <a:tcPr/>
                </a:tc>
                <a:tc>
                  <a:txBody>
                    <a:bodyPr/>
                    <a:lstStyle/>
                    <a:p>
                      <a:pPr algn="ctr"/>
                      <a:r>
                        <a:rPr lang="en-US" dirty="0"/>
                        <a:t>77625</a:t>
                      </a:r>
                    </a:p>
                  </a:txBody>
                  <a:tcPr/>
                </a:tc>
                <a:extLst>
                  <a:ext uri="{0D108BD9-81ED-4DB2-BD59-A6C34878D82A}">
                    <a16:rowId xmlns:a16="http://schemas.microsoft.com/office/drawing/2014/main" val="3159525950"/>
                  </a:ext>
                </a:extLst>
              </a:tr>
              <a:tr h="420031">
                <a:tc>
                  <a:txBody>
                    <a:bodyPr/>
                    <a:lstStyle/>
                    <a:p>
                      <a:pPr algn="ctr"/>
                      <a:r>
                        <a:rPr lang="en-US" dirty="0"/>
                        <a:t>50%</a:t>
                      </a:r>
                    </a:p>
                  </a:txBody>
                  <a:tcPr/>
                </a:tc>
                <a:tc>
                  <a:txBody>
                    <a:bodyPr/>
                    <a:lstStyle/>
                    <a:p>
                      <a:pPr algn="ctr"/>
                      <a:r>
                        <a:rPr lang="en-US" dirty="0"/>
                        <a:t>87000</a:t>
                      </a:r>
                    </a:p>
                  </a:txBody>
                  <a:tcPr/>
                </a:tc>
                <a:tc>
                  <a:txBody>
                    <a:bodyPr/>
                    <a:lstStyle/>
                    <a:p>
                      <a:pPr algn="ctr"/>
                      <a:r>
                        <a:rPr lang="en-US" dirty="0"/>
                        <a:t>105000</a:t>
                      </a:r>
                    </a:p>
                  </a:txBody>
                  <a:tcPr/>
                </a:tc>
                <a:tc>
                  <a:txBody>
                    <a:bodyPr/>
                    <a:lstStyle/>
                    <a:p>
                      <a:pPr algn="ctr"/>
                      <a:r>
                        <a:rPr lang="en-US" dirty="0"/>
                        <a:t>159150</a:t>
                      </a:r>
                    </a:p>
                  </a:txBody>
                  <a:tcPr/>
                </a:tc>
                <a:tc>
                  <a:txBody>
                    <a:bodyPr/>
                    <a:lstStyle/>
                    <a:p>
                      <a:pPr algn="ctr"/>
                      <a:r>
                        <a:rPr lang="en-US" dirty="0"/>
                        <a:t>90225</a:t>
                      </a:r>
                    </a:p>
                  </a:txBody>
                  <a:tcPr/>
                </a:tc>
                <a:extLst>
                  <a:ext uri="{0D108BD9-81ED-4DB2-BD59-A6C34878D82A}">
                    <a16:rowId xmlns:a16="http://schemas.microsoft.com/office/drawing/2014/main" val="1835418743"/>
                  </a:ext>
                </a:extLst>
              </a:tr>
              <a:tr h="420031">
                <a:tc>
                  <a:txBody>
                    <a:bodyPr/>
                    <a:lstStyle/>
                    <a:p>
                      <a:pPr algn="ctr"/>
                      <a:r>
                        <a:rPr lang="en-US" dirty="0"/>
                        <a:t>75%</a:t>
                      </a:r>
                    </a:p>
                  </a:txBody>
                  <a:tcPr/>
                </a:tc>
                <a:tc>
                  <a:txBody>
                    <a:bodyPr/>
                    <a:lstStyle/>
                    <a:p>
                      <a:pPr algn="ctr"/>
                      <a:r>
                        <a:rPr lang="en-US" dirty="0"/>
                        <a:t>109500</a:t>
                      </a:r>
                    </a:p>
                  </a:txBody>
                  <a:tcPr/>
                </a:tc>
                <a:tc>
                  <a:txBody>
                    <a:bodyPr/>
                    <a:lstStyle/>
                    <a:p>
                      <a:pPr algn="ctr"/>
                      <a:r>
                        <a:rPr lang="en-US" dirty="0"/>
                        <a:t>126625</a:t>
                      </a:r>
                    </a:p>
                  </a:txBody>
                  <a:tcPr/>
                </a:tc>
                <a:tc>
                  <a:txBody>
                    <a:bodyPr/>
                    <a:lstStyle/>
                    <a:p>
                      <a:pPr algn="ctr"/>
                      <a:r>
                        <a:rPr lang="en-US" dirty="0"/>
                        <a:t>188625</a:t>
                      </a:r>
                    </a:p>
                  </a:txBody>
                  <a:tcPr/>
                </a:tc>
                <a:tc>
                  <a:txBody>
                    <a:bodyPr/>
                    <a:lstStyle/>
                    <a:p>
                      <a:pPr algn="ctr"/>
                      <a:r>
                        <a:rPr lang="en-US" dirty="0"/>
                        <a:t>109375</a:t>
                      </a:r>
                    </a:p>
                  </a:txBody>
                  <a:tcPr/>
                </a:tc>
                <a:extLst>
                  <a:ext uri="{0D108BD9-81ED-4DB2-BD59-A6C34878D82A}">
                    <a16:rowId xmlns:a16="http://schemas.microsoft.com/office/drawing/2014/main" val="2993286165"/>
                  </a:ext>
                </a:extLst>
              </a:tr>
              <a:tr h="420031">
                <a:tc>
                  <a:txBody>
                    <a:bodyPr/>
                    <a:lstStyle/>
                    <a:p>
                      <a:pPr algn="ctr"/>
                      <a:r>
                        <a:rPr lang="en-US" dirty="0"/>
                        <a:t>Max</a:t>
                      </a:r>
                    </a:p>
                  </a:txBody>
                  <a:tcPr/>
                </a:tc>
                <a:tc>
                  <a:txBody>
                    <a:bodyPr/>
                    <a:lstStyle/>
                    <a:p>
                      <a:pPr algn="ctr"/>
                      <a:r>
                        <a:rPr lang="en-US" dirty="0"/>
                        <a:t>132000</a:t>
                      </a:r>
                    </a:p>
                  </a:txBody>
                  <a:tcPr/>
                </a:tc>
                <a:tc>
                  <a:txBody>
                    <a:bodyPr/>
                    <a:lstStyle/>
                    <a:p>
                      <a:pPr algn="ctr"/>
                      <a:r>
                        <a:rPr lang="en-US" dirty="0"/>
                        <a:t>300000</a:t>
                      </a:r>
                    </a:p>
                  </a:txBody>
                  <a:tcPr/>
                </a:tc>
                <a:tc>
                  <a:txBody>
                    <a:bodyPr/>
                    <a:lstStyle/>
                    <a:p>
                      <a:pPr algn="ctr"/>
                      <a:r>
                        <a:rPr lang="en-US" dirty="0"/>
                        <a:t>300000</a:t>
                      </a:r>
                    </a:p>
                  </a:txBody>
                  <a:tcPr/>
                </a:tc>
                <a:tc>
                  <a:txBody>
                    <a:bodyPr/>
                    <a:lstStyle/>
                    <a:p>
                      <a:pPr algn="ctr"/>
                      <a:r>
                        <a:rPr lang="en-US" dirty="0"/>
                        <a:t>140000</a:t>
                      </a:r>
                    </a:p>
                  </a:txBody>
                  <a:tcPr/>
                </a:tc>
                <a:extLst>
                  <a:ext uri="{0D108BD9-81ED-4DB2-BD59-A6C34878D82A}">
                    <a16:rowId xmlns:a16="http://schemas.microsoft.com/office/drawing/2014/main" val="1458131018"/>
                  </a:ext>
                </a:extLst>
              </a:tr>
            </a:tbl>
          </a:graphicData>
        </a:graphic>
      </p:graphicFrame>
      <p:sp>
        <p:nvSpPr>
          <p:cNvPr id="9" name="Text 2">
            <a:extLst>
              <a:ext uri="{FF2B5EF4-FFF2-40B4-BE49-F238E27FC236}">
                <a16:creationId xmlns:a16="http://schemas.microsoft.com/office/drawing/2014/main" id="{151E715A-0F54-B9C1-856A-5216C8FA9B3F}"/>
              </a:ext>
            </a:extLst>
          </p:cNvPr>
          <p:cNvSpPr/>
          <p:nvPr/>
        </p:nvSpPr>
        <p:spPr>
          <a:xfrm>
            <a:off x="458268" y="400000"/>
            <a:ext cx="4864502" cy="1524424"/>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lgn="ctr">
              <a:buNone/>
            </a:pPr>
            <a:r>
              <a:rPr lang="en-US" sz="1800" dirty="0">
                <a:latin typeface="Open Sans"/>
                <a:ea typeface="Open Sans"/>
                <a:cs typeface="Open Sans"/>
              </a:rPr>
              <a:t>These graph and table summarizes how salary differ at different position and companies. Data Scientists got the highest pay while Analysts and Business Intelligence have lower and similar pay.</a:t>
            </a:r>
          </a:p>
          <a:p>
            <a:pPr marL="0" indent="0" algn="ctr">
              <a:buNone/>
            </a:pPr>
            <a:endParaRPr lang="en-US" sz="1800" dirty="0">
              <a:latin typeface="Open Sans"/>
              <a:ea typeface="Open Sans"/>
              <a:cs typeface="Open Sans"/>
            </a:endParaRPr>
          </a:p>
        </p:txBody>
      </p:sp>
    </p:spTree>
    <p:extLst>
      <p:ext uri="{BB962C8B-B14F-4D97-AF65-F5344CB8AC3E}">
        <p14:creationId xmlns:p14="http://schemas.microsoft.com/office/powerpoint/2010/main" val="279073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1E6E7A-41FE-A473-4FF2-B6C7E5ED5B6C}"/>
              </a:ext>
            </a:extLst>
          </p:cNvPr>
          <p:cNvSpPr>
            <a:spLocks noGrp="1"/>
          </p:cNvSpPr>
          <p:nvPr>
            <p:ph type="sldNum" sz="quarter" idx="4294967295"/>
          </p:nvPr>
        </p:nvSpPr>
        <p:spPr/>
        <p:txBody>
          <a:bodyPr/>
          <a:lstStyle/>
          <a:p>
            <a:pPr algn="l"/>
            <a:fld id="{F7021451-1387-4CA6-816F-3879F97B5CBC}" type="slidenum">
              <a:rPr lang="en-US" b="0" smtClean="0"/>
              <a:t>7</a:t>
            </a:fld>
            <a:endParaRPr lang="en-US"/>
          </a:p>
        </p:txBody>
      </p:sp>
      <p:pic>
        <p:nvPicPr>
          <p:cNvPr id="4" name="Picture 3" descr="A graph of different colored lines&#10;&#10;Description automatically generated">
            <a:extLst>
              <a:ext uri="{FF2B5EF4-FFF2-40B4-BE49-F238E27FC236}">
                <a16:creationId xmlns:a16="http://schemas.microsoft.com/office/drawing/2014/main" id="{D3F8BE47-52ED-A8D2-30E1-030328826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67" y="1936096"/>
            <a:ext cx="9541781" cy="4840369"/>
          </a:xfrm>
          <a:prstGeom prst="rect">
            <a:avLst/>
          </a:prstGeom>
        </p:spPr>
      </p:pic>
      <p:sp>
        <p:nvSpPr>
          <p:cNvPr id="5" name="Text 2">
            <a:extLst>
              <a:ext uri="{FF2B5EF4-FFF2-40B4-BE49-F238E27FC236}">
                <a16:creationId xmlns:a16="http://schemas.microsoft.com/office/drawing/2014/main" id="{70BF6127-40F5-CB77-AD8A-FDA7AE76ED9E}"/>
              </a:ext>
            </a:extLst>
          </p:cNvPr>
          <p:cNvSpPr/>
          <p:nvPr/>
        </p:nvSpPr>
        <p:spPr>
          <a:xfrm>
            <a:off x="3405306" y="236206"/>
            <a:ext cx="4864502" cy="1524424"/>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lgn="ctr">
              <a:buNone/>
            </a:pPr>
            <a:r>
              <a:rPr lang="en-US" sz="1800" dirty="0">
                <a:latin typeface="Open Sans"/>
                <a:ea typeface="Open Sans"/>
                <a:cs typeface="Open Sans"/>
              </a:rPr>
              <a:t>This graph demonstrates the salary changes overtime in the data analysis related industry. Due to the limited quantity of data, the trend is not clear.</a:t>
            </a:r>
          </a:p>
        </p:txBody>
      </p:sp>
    </p:spTree>
    <p:extLst>
      <p:ext uri="{BB962C8B-B14F-4D97-AF65-F5344CB8AC3E}">
        <p14:creationId xmlns:p14="http://schemas.microsoft.com/office/powerpoint/2010/main" val="196020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F586-4583-D823-AB1A-BEAAF5DA6A58}"/>
              </a:ext>
            </a:extLst>
          </p:cNvPr>
          <p:cNvSpPr>
            <a:spLocks noGrp="1"/>
          </p:cNvSpPr>
          <p:nvPr>
            <p:ph type="title"/>
          </p:nvPr>
        </p:nvSpPr>
        <p:spPr>
          <a:xfrm>
            <a:off x="594733" y="257386"/>
            <a:ext cx="8577480" cy="820644"/>
          </a:xfrm>
        </p:spPr>
        <p:txBody>
          <a:bodyPr/>
          <a:lstStyle/>
          <a:p>
            <a:r>
              <a:rPr lang="en-US" dirty="0"/>
              <a:t>TOP SKILLS IN DEMAND </a:t>
            </a:r>
          </a:p>
        </p:txBody>
      </p:sp>
      <p:sp>
        <p:nvSpPr>
          <p:cNvPr id="3" name="Footer Placeholder 2">
            <a:extLst>
              <a:ext uri="{FF2B5EF4-FFF2-40B4-BE49-F238E27FC236}">
                <a16:creationId xmlns:a16="http://schemas.microsoft.com/office/drawing/2014/main" id="{87EE1939-E57B-413A-8356-A5F1FE7F337A}"/>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32526337-FED6-41A8-33C5-295D2D947758}"/>
              </a:ext>
            </a:extLst>
          </p:cNvPr>
          <p:cNvSpPr>
            <a:spLocks noGrp="1"/>
          </p:cNvSpPr>
          <p:nvPr>
            <p:ph type="sldNum" sz="quarter" idx="11"/>
          </p:nvPr>
        </p:nvSpPr>
        <p:spPr/>
        <p:txBody>
          <a:bodyPr/>
          <a:lstStyle/>
          <a:p>
            <a:fld id="{CF6F24BE-8BEB-403A-BDCC-38E201D0662D}" type="slidenum">
              <a:rPr lang="en-ID" smtClean="0"/>
              <a:pPr/>
              <a:t>8</a:t>
            </a:fld>
            <a:endParaRPr lang="en-ID" dirty="0"/>
          </a:p>
        </p:txBody>
      </p:sp>
      <p:sp>
        <p:nvSpPr>
          <p:cNvPr id="6" name="Text Placeholder 5">
            <a:extLst>
              <a:ext uri="{FF2B5EF4-FFF2-40B4-BE49-F238E27FC236}">
                <a16:creationId xmlns:a16="http://schemas.microsoft.com/office/drawing/2014/main" id="{9A442D33-1898-EE7C-7636-2CA2680444CF}"/>
              </a:ext>
            </a:extLst>
          </p:cNvPr>
          <p:cNvSpPr>
            <a:spLocks noGrp="1"/>
          </p:cNvSpPr>
          <p:nvPr>
            <p:ph type="body" sz="quarter" idx="13"/>
          </p:nvPr>
        </p:nvSpPr>
        <p:spPr>
          <a:xfrm>
            <a:off x="418005" y="1372983"/>
            <a:ext cx="2315570" cy="4983368"/>
          </a:xfrm>
        </p:spPr>
        <p:txBody>
          <a:bodyPr/>
          <a:lstStyle/>
          <a:p>
            <a:r>
              <a:rPr lang="en-US" dirty="0"/>
              <a:t>Other than data analysis, the following skills are in high demand:</a:t>
            </a:r>
          </a:p>
          <a:p>
            <a:pPr marL="171450" indent="-171450">
              <a:buFont typeface="Arial" panose="020B0604020202020204" pitchFamily="34" charset="0"/>
              <a:buChar char="•"/>
            </a:pPr>
            <a:r>
              <a:rPr lang="en-US" dirty="0"/>
              <a:t>SQL</a:t>
            </a:r>
          </a:p>
          <a:p>
            <a:pPr marL="171450" indent="-171450">
              <a:buFont typeface="Arial" panose="020B0604020202020204" pitchFamily="34" charset="0"/>
              <a:buChar char="•"/>
            </a:pPr>
            <a:r>
              <a:rPr lang="en-US" dirty="0"/>
              <a:t>PYTHON</a:t>
            </a:r>
          </a:p>
          <a:p>
            <a:pPr marL="171450" indent="-171450">
              <a:buFont typeface="Arial" panose="020B0604020202020204" pitchFamily="34" charset="0"/>
              <a:buChar char="•"/>
            </a:pPr>
            <a:r>
              <a:rPr lang="en-US" dirty="0"/>
              <a:t>COMMUNICATION</a:t>
            </a:r>
          </a:p>
          <a:p>
            <a:pPr marL="171450" indent="-171450">
              <a:buFont typeface="Arial" panose="020B0604020202020204" pitchFamily="34" charset="0"/>
              <a:buChar char="•"/>
            </a:pPr>
            <a:r>
              <a:rPr lang="en-US" dirty="0"/>
              <a:t>DATA VISUALIZATION</a:t>
            </a:r>
          </a:p>
          <a:p>
            <a:pPr marL="171450" indent="-171450">
              <a:buFont typeface="Arial" panose="020B0604020202020204" pitchFamily="34" charset="0"/>
              <a:buChar char="•"/>
            </a:pPr>
            <a:r>
              <a:rPr lang="en-US" dirty="0"/>
              <a:t>MACHINE LEARNING</a:t>
            </a:r>
          </a:p>
          <a:p>
            <a:pPr marL="171450" indent="-171450">
              <a:buFont typeface="Arial" panose="020B0604020202020204" pitchFamily="34" charset="0"/>
              <a:buChar char="•"/>
            </a:pPr>
            <a:r>
              <a:rPr lang="en-US" dirty="0"/>
              <a:t>R</a:t>
            </a:r>
          </a:p>
          <a:p>
            <a:pPr marL="171450" indent="-171450">
              <a:buFont typeface="Arial" panose="020B0604020202020204" pitchFamily="34" charset="0"/>
              <a:buChar char="•"/>
            </a:pPr>
            <a:r>
              <a:rPr lang="en-US" dirty="0"/>
              <a:t>PROBLEM SOLVING</a:t>
            </a:r>
          </a:p>
          <a:p>
            <a:pPr marL="171450" indent="-171450">
              <a:buFont typeface="Arial" panose="020B0604020202020204" pitchFamily="34" charset="0"/>
              <a:buChar char="•"/>
            </a:pPr>
            <a:r>
              <a:rPr lang="en-US" dirty="0"/>
              <a:t>EXCEL</a:t>
            </a:r>
          </a:p>
          <a:p>
            <a:pPr marL="171450" indent="-171450">
              <a:buFont typeface="Arial" panose="020B0604020202020204" pitchFamily="34" charset="0"/>
              <a:buChar char="•"/>
            </a:pPr>
            <a:r>
              <a:rPr lang="en-US" dirty="0"/>
              <a:t>POWER BI</a:t>
            </a:r>
          </a:p>
          <a:p>
            <a:pPr marL="171450" indent="-171450">
              <a:buFont typeface="Arial" panose="020B0604020202020204" pitchFamily="34" charset="0"/>
              <a:buChar char="•"/>
            </a:pPr>
            <a:r>
              <a:rPr lang="en-US" dirty="0"/>
              <a:t>TABLEAU</a:t>
            </a:r>
          </a:p>
          <a:p>
            <a:pPr marL="171450" indent="-171450">
              <a:buFont typeface="Arial" panose="020B0604020202020204" pitchFamily="34" charset="0"/>
              <a:buChar char="•"/>
            </a:pPr>
            <a:r>
              <a:rPr lang="en-US" dirty="0"/>
              <a:t>STATISTICS</a:t>
            </a:r>
          </a:p>
          <a:p>
            <a:pPr marL="171450" indent="-171450">
              <a:buFont typeface="Arial" panose="020B0604020202020204" pitchFamily="34" charset="0"/>
              <a:buChar char="•"/>
            </a:pPr>
            <a:r>
              <a:rPr lang="en-US" dirty="0"/>
              <a:t>DATA MODELING</a:t>
            </a:r>
          </a:p>
          <a:p>
            <a:pPr marL="171450" indent="-171450">
              <a:buFont typeface="Arial" panose="020B0604020202020204" pitchFamily="34" charset="0"/>
              <a:buChar char="•"/>
            </a:pPr>
            <a:r>
              <a:rPr lang="en-US" dirty="0"/>
              <a:t>DATA MANAGEMENT</a:t>
            </a:r>
          </a:p>
          <a:p>
            <a:pPr marL="171450" indent="-171450">
              <a:buFont typeface="Arial" panose="020B0604020202020204" pitchFamily="34" charset="0"/>
              <a:buChar char="•"/>
            </a:pPr>
            <a:r>
              <a:rPr lang="en-US" dirty="0"/>
              <a:t>PROJECT MANAGEMENT</a:t>
            </a:r>
          </a:p>
        </p:txBody>
      </p:sp>
      <p:pic>
        <p:nvPicPr>
          <p:cNvPr id="9" name="Picture 8" descr="A graph of a number of blue bars&#10;&#10;Description automatically generated with medium confidence">
            <a:extLst>
              <a:ext uri="{FF2B5EF4-FFF2-40B4-BE49-F238E27FC236}">
                <a16:creationId xmlns:a16="http://schemas.microsoft.com/office/drawing/2014/main" id="{5E4DD2A8-29C0-8531-4D54-6734B4A52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75" y="1190888"/>
            <a:ext cx="8577480" cy="5667111"/>
          </a:xfrm>
          <a:prstGeom prst="rect">
            <a:avLst/>
          </a:prstGeom>
        </p:spPr>
      </p:pic>
    </p:spTree>
    <p:extLst>
      <p:ext uri="{BB962C8B-B14F-4D97-AF65-F5344CB8AC3E}">
        <p14:creationId xmlns:p14="http://schemas.microsoft.com/office/powerpoint/2010/main" val="204361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CB8E24-15EB-A07F-268C-EA64EBC235A6}"/>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91BFB051-A3BC-3E75-F88A-471B14050EEF}"/>
              </a:ext>
            </a:extLst>
          </p:cNvPr>
          <p:cNvSpPr>
            <a:spLocks noGrp="1"/>
          </p:cNvSpPr>
          <p:nvPr>
            <p:ph type="sldNum" sz="quarter" idx="11"/>
          </p:nvPr>
        </p:nvSpPr>
        <p:spPr/>
        <p:txBody>
          <a:bodyPr/>
          <a:lstStyle/>
          <a:p>
            <a:fld id="{CF6F24BE-8BEB-403A-BDCC-38E201D0662D}" type="slidenum">
              <a:rPr lang="en-ID" smtClean="0"/>
              <a:pPr/>
              <a:t>9</a:t>
            </a:fld>
            <a:endParaRPr lang="en-ID" dirty="0"/>
          </a:p>
        </p:txBody>
      </p:sp>
      <p:sp>
        <p:nvSpPr>
          <p:cNvPr id="6" name="Text Placeholder 5">
            <a:extLst>
              <a:ext uri="{FF2B5EF4-FFF2-40B4-BE49-F238E27FC236}">
                <a16:creationId xmlns:a16="http://schemas.microsoft.com/office/drawing/2014/main" id="{5C265381-BF90-1DAA-0EF4-8DB49783B6B2}"/>
              </a:ext>
            </a:extLst>
          </p:cNvPr>
          <p:cNvSpPr>
            <a:spLocks noGrp="1"/>
          </p:cNvSpPr>
          <p:nvPr>
            <p:ph type="body" sz="quarter" idx="13"/>
          </p:nvPr>
        </p:nvSpPr>
        <p:spPr>
          <a:xfrm>
            <a:off x="122238" y="1551437"/>
            <a:ext cx="2297580" cy="3973463"/>
          </a:xfrm>
        </p:spPr>
        <p:txBody>
          <a:bodyPr/>
          <a:lstStyle/>
          <a:p>
            <a:r>
              <a:rPr lang="en-US" sz="1400" b="1" dirty="0"/>
              <a:t>Top skills by job title:</a:t>
            </a:r>
          </a:p>
          <a:p>
            <a:r>
              <a:rPr lang="en-US" dirty="0"/>
              <a:t>The required skills are almost the same across different job titles. However, the order are slightly different. For Analyst and Interns analysis and communication skills become more important than technical skills. Programming skills are lower in the Business Intelligence field. Python and machine learning are top skills in Data Science.</a:t>
            </a:r>
          </a:p>
        </p:txBody>
      </p:sp>
      <p:pic>
        <p:nvPicPr>
          <p:cNvPr id="15" name="Picture 14" descr="A graph of a number of blue bars&#10;&#10;Description automatically generated with medium confidence">
            <a:extLst>
              <a:ext uri="{FF2B5EF4-FFF2-40B4-BE49-F238E27FC236}">
                <a16:creationId xmlns:a16="http://schemas.microsoft.com/office/drawing/2014/main" id="{4CF9AA2B-8C39-26F0-7B1E-26CEDB8E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818" y="0"/>
            <a:ext cx="9162581" cy="6858000"/>
          </a:xfrm>
          <a:prstGeom prst="rect">
            <a:avLst/>
          </a:prstGeom>
        </p:spPr>
      </p:pic>
    </p:spTree>
    <p:extLst>
      <p:ext uri="{BB962C8B-B14F-4D97-AF65-F5344CB8AC3E}">
        <p14:creationId xmlns:p14="http://schemas.microsoft.com/office/powerpoint/2010/main" val="2891279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cean Free">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477AA4-0AE9-43DC-9325-7A62B1839D9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675</TotalTime>
  <Words>625</Words>
  <Application>Microsoft Office PowerPoint</Application>
  <PresentationFormat>Widescreen</PresentationFormat>
  <Paragraphs>133</Paragraphs>
  <Slides>10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Cascadia Mono SemiBold</vt:lpstr>
      <vt:lpstr>Aptos</vt:lpstr>
      <vt:lpstr>Aptos Display</vt:lpstr>
      <vt:lpstr>Arial</vt:lpstr>
      <vt:lpstr>Montserrat ExtraBold</vt:lpstr>
      <vt:lpstr>Open Sans</vt:lpstr>
      <vt:lpstr>Wingdings</vt:lpstr>
      <vt:lpstr>Office Theme</vt:lpstr>
      <vt:lpstr>Ocean Free</vt:lpstr>
      <vt:lpstr>JOB POSTING ANALYSIS SUMMARY</vt:lpstr>
      <vt:lpstr>PowerPoint Presentation</vt:lpstr>
      <vt:lpstr>JOB OPPORTUNITY</vt:lpstr>
      <vt:lpstr>EXPERIENCE</vt:lpstr>
      <vt:lpstr>PowerPoint Presentation</vt:lpstr>
      <vt:lpstr>PowerPoint Presentation</vt:lpstr>
      <vt:lpstr>PowerPoint Presentation</vt:lpstr>
      <vt:lpstr>TOP SKILLS IN DEMAND </vt:lpstr>
      <vt:lpstr>PowerPoint Presentation</vt:lpstr>
      <vt:lpstr>CONCLUSION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 YANHUI</dc:creator>
  <cp:lastModifiedBy>ZHAO, YANHUI</cp:lastModifiedBy>
  <cp:revision>18</cp:revision>
  <dcterms:created xsi:type="dcterms:W3CDTF">2024-12-24T18:58:10Z</dcterms:created>
  <dcterms:modified xsi:type="dcterms:W3CDTF">2025-01-05T22:39:34Z</dcterms:modified>
</cp:coreProperties>
</file>