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72" r:id="rId5"/>
    <p:sldId id="258" r:id="rId6"/>
    <p:sldId id="269" r:id="rId7"/>
    <p:sldId id="362" r:id="rId8"/>
    <p:sldId id="271" r:id="rId9"/>
    <p:sldId id="361" r:id="rId10"/>
    <p:sldId id="264" r:id="rId11"/>
    <p:sldId id="275" r:id="rId12"/>
    <p:sldId id="265" r:id="rId13"/>
    <p:sldId id="276" r:id="rId14"/>
    <p:sldId id="277" r:id="rId15"/>
    <p:sldId id="278" r:id="rId16"/>
    <p:sldId id="266" r:id="rId17"/>
    <p:sldId id="273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傑翔 范" initials="傑翔" lastIdx="1" clrIdx="0">
    <p:extLst>
      <p:ext uri="{19B8F6BF-5375-455C-9EA6-DF929625EA0E}">
        <p15:presenceInfo xmlns:p15="http://schemas.microsoft.com/office/powerpoint/2012/main" userId="傑翔 范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49EAE-48BD-44AB-A2A9-B222743AF9DB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1D120-8873-422E-9607-E78CCADF5A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3989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487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採用</a:t>
            </a:r>
            <a:r>
              <a:rPr lang="en-US" altLang="zh-TW" dirty="0" err="1"/>
              <a:t>dt_all</a:t>
            </a:r>
            <a:r>
              <a:rPr lang="zh-TW" altLang="en-US" dirty="0"/>
              <a:t>的</a:t>
            </a:r>
            <a:r>
              <a:rPr lang="en-US" altLang="zh-TW" dirty="0"/>
              <a:t>1~10</a:t>
            </a:r>
            <a:r>
              <a:rPr lang="zh-TW" altLang="en-US" dirty="0"/>
              <a:t>做</a:t>
            </a:r>
            <a:r>
              <a:rPr lang="en-US" altLang="zh-TW" dirty="0"/>
              <a:t>training</a:t>
            </a:r>
            <a:r>
              <a:rPr lang="zh-TW" altLang="en-US" dirty="0"/>
              <a:t>，</a:t>
            </a:r>
            <a:r>
              <a:rPr lang="en-US" altLang="zh-TW" dirty="0"/>
              <a:t>11</a:t>
            </a:r>
            <a:r>
              <a:rPr lang="zh-TW" altLang="en-US" dirty="0"/>
              <a:t>做</a:t>
            </a:r>
            <a:r>
              <a:rPr lang="en-US" altLang="zh-TW" dirty="0"/>
              <a:t>label</a:t>
            </a:r>
            <a:r>
              <a:rPr lang="zh-TW" altLang="en-US" dirty="0"/>
              <a:t>，因此可以做改進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1D120-8873-422E-9607-E78CCADF5AA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02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採用</a:t>
            </a:r>
            <a:r>
              <a:rPr lang="en-US" altLang="zh-TW" dirty="0" err="1"/>
              <a:t>dt_all</a:t>
            </a:r>
            <a:r>
              <a:rPr lang="zh-TW" altLang="en-US" dirty="0"/>
              <a:t>的</a:t>
            </a:r>
            <a:r>
              <a:rPr lang="en-US" altLang="zh-TW" dirty="0"/>
              <a:t>1~10</a:t>
            </a:r>
            <a:r>
              <a:rPr lang="zh-TW" altLang="en-US" dirty="0"/>
              <a:t>做</a:t>
            </a:r>
            <a:r>
              <a:rPr lang="en-US" altLang="zh-TW" dirty="0"/>
              <a:t>training</a:t>
            </a:r>
            <a:r>
              <a:rPr lang="zh-TW" altLang="en-US" dirty="0"/>
              <a:t>，</a:t>
            </a:r>
            <a:r>
              <a:rPr lang="en-US" altLang="zh-TW" dirty="0"/>
              <a:t>11</a:t>
            </a:r>
            <a:r>
              <a:rPr lang="zh-TW" altLang="en-US" dirty="0"/>
              <a:t>做</a:t>
            </a:r>
            <a:r>
              <a:rPr lang="en-US" altLang="zh-TW" dirty="0"/>
              <a:t>label</a:t>
            </a:r>
            <a:r>
              <a:rPr lang="zh-TW" altLang="en-US" dirty="0"/>
              <a:t>，因此可以做改進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1D120-8873-422E-9607-E78CCADF5AA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561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採用 </a:t>
            </a:r>
            <a:r>
              <a:rPr lang="en-US" altLang="zh-TW" dirty="0" err="1"/>
              <a:t>dt_all</a:t>
            </a:r>
            <a:r>
              <a:rPr lang="en-US" altLang="zh-TW" dirty="0"/>
              <a:t> </a:t>
            </a:r>
            <a:r>
              <a:rPr lang="zh-TW" altLang="en-US" dirty="0"/>
              <a:t>的</a:t>
            </a:r>
            <a:r>
              <a:rPr lang="en-US" altLang="zh-TW" dirty="0"/>
              <a:t>1~10</a:t>
            </a:r>
            <a:r>
              <a:rPr lang="zh-TW" altLang="en-US" dirty="0"/>
              <a:t>做</a:t>
            </a:r>
            <a:r>
              <a:rPr lang="en-US" altLang="zh-TW" dirty="0"/>
              <a:t>training</a:t>
            </a:r>
            <a:r>
              <a:rPr lang="zh-TW" altLang="en-US" dirty="0"/>
              <a:t>，</a:t>
            </a:r>
            <a:r>
              <a:rPr lang="en-US" altLang="zh-TW" dirty="0"/>
              <a:t>11</a:t>
            </a:r>
            <a:r>
              <a:rPr lang="zh-TW" altLang="en-US" dirty="0"/>
              <a:t>做</a:t>
            </a:r>
            <a:r>
              <a:rPr lang="en-US" altLang="zh-TW" dirty="0"/>
              <a:t>label</a:t>
            </a:r>
            <a:r>
              <a:rPr lang="zh-TW" altLang="en-US" dirty="0"/>
              <a:t>，因此可以做改進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1D120-8873-422E-9607-E78CCADF5AA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028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B020C3-4F2D-4922-B4FD-CFD62DA2D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323FC3-EF7B-49D1-BDB0-2902E3198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A8EF7A-0E92-4FA3-81B6-2CF67AC92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5AF5-F42E-4410-BF61-F82262803FDE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99896A-1DC4-4CEB-B218-0C386BD8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EFEA5E-F697-47F2-A6ED-E7D4B552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B3E3-6856-4F31-ACF4-D71C2EFC70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54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EE3E81-8F73-41A8-9A39-BDA07B17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D22026-3104-442B-A585-2936AF2E2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8B2792-AF6D-4747-AA15-A9AD937A7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5AF5-F42E-4410-BF61-F82262803FDE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880D12-94A1-4F24-8CDE-A8671BC5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458C03-06E7-4AE2-B499-A574CDDE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B3E3-6856-4F31-ACF4-D71C2EFC70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67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530E771-BBF9-4DFD-A474-BF0DAA5A1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AE359BE-E23E-4512-B69B-B815EAF94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119169-B1D3-421B-B71E-154220F9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5AF5-F42E-4410-BF61-F82262803FDE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F83CAD-C877-426A-8403-842E975C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1BA39E-971E-49E3-BD6C-A4894ABE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B3E3-6856-4F31-ACF4-D71C2EFC70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08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DE3047-A876-448C-A03C-FC86A98C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941805-AD88-4706-8AA0-F7D020826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A945F6-C2E4-4025-A876-5365EE85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5AF5-F42E-4410-BF61-F82262803FDE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EB7DE4-7B70-4FE8-B0C2-4F66BF56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3EDEE7-CEB4-4F60-872C-937A446A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B3E3-6856-4F31-ACF4-D71C2EFC70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07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0B029C-024C-4E3F-8343-B6F0909EB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E35DEE-CFCC-44A3-AF74-51596D8AC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538A68-27E2-43ED-88AA-6DF2B4193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5AF5-F42E-4410-BF61-F82262803FDE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5AD191-F737-4EE6-84E1-4A79F3084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795E2B-54AA-440B-8C77-FED72F053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B3E3-6856-4F31-ACF4-D71C2EFC70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33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2403EB-3995-4BE0-8447-2864A9B1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842F53-EF67-47C2-AAD1-44D600DBD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950641-F74D-4E8E-9BD0-E3BD016E2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AD47FA-A6A6-4ABA-A8A6-43E942E5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5AF5-F42E-4410-BF61-F82262803FDE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0DACC4-6280-48F8-AA85-21F88077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159357-C962-4296-BE9B-6B41AACB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B3E3-6856-4F31-ACF4-D71C2EFC70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57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B73A04-A2EA-4086-A137-D0428F3F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2B6496-B523-4CB4-8EE0-C89F35546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C9975A-FFC6-45BC-AA97-5477C3892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FF494CC-AB8B-46AD-BA51-A7F46725B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BCA0295-8925-47CF-8C9B-17B6C0F2B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F4BCB5E-D29B-42BB-AB43-D9F9D61BE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5AF5-F42E-4410-BF61-F82262803FDE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193B720-D634-472A-B4A1-7F156963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9CFB712-5314-415F-8DC4-3FE4C7E0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B3E3-6856-4F31-ACF4-D71C2EFC70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08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84B8AA-7499-4C20-ABDA-E3A7E6E9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47370E4-B7C6-4576-B121-835AFA97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5AF5-F42E-4410-BF61-F82262803FDE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6F732B7-15CF-4283-9E10-D4B907DD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7EDA195-9BDB-4557-8F93-C7A1128F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B3E3-6856-4F31-ACF4-D71C2EFC70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96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843DEF9-41A3-41AA-AE53-04F45FBB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5AF5-F42E-4410-BF61-F82262803FDE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95CFF36-C406-4F48-84AE-F427D288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A53A1A-8BB5-4198-BB67-751477D6C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B3E3-6856-4F31-ACF4-D71C2EFC70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3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61406B-50D2-47D7-95FF-A9BEC647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1E2D06-03CE-4BBE-9A7E-7EBC98EB3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3316A21-89B6-4F9E-A006-AA4EA1C44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F1C4AD-7BD9-4217-BB12-EEC9935B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5AF5-F42E-4410-BF61-F82262803FDE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6D372A-FDC7-437C-93FB-F6CD2E1E1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9781B0-FBB2-44F2-B375-B8C6BA43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B3E3-6856-4F31-ACF4-D71C2EFC70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639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918B7-E80B-4D7A-BD2F-41BECF677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00429D3-5D65-4695-B687-465EB1CB7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4BA3969-9878-4945-8BAC-C97B85719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D1BD32-678D-4FD5-B930-7FA41B7C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5AF5-F42E-4410-BF61-F82262803FDE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1B1078-A4EF-4031-8506-74CC4FEB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B9CFDD-421C-47BE-83BF-8103E6E3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B3E3-6856-4F31-ACF4-D71C2EFC70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55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BB473C4-3277-468D-A4B7-0C62B59A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E4644B-8F4F-4D53-90DB-E6853E472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6935DF-B3D1-45FD-B2C4-419AB9C71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35AF5-F42E-4410-BF61-F82262803FDE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149E6F-47C9-44BC-9B3A-4967BA854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A2D2DE-9815-4534-858F-BB3DF5269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7B3E3-6856-4F31-ACF4-D71C2EFC70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42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C5BA1AB-9149-49F7-AD27-5F78ED5CDC92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ML2021</a:t>
                </a:r>
                <a:b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Final Project</a:t>
                </a:r>
                <a:b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ML 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學分保衛戰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−</m:t>
                    </m:r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玉山</a:t>
                </a: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C5BA1AB-9149-49F7-AD27-5F78ED5CDC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t="-7398" b="-155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副標題 2">
            <a:extLst>
              <a:ext uri="{FF2B5EF4-FFF2-40B4-BE49-F238E27FC236}">
                <a16:creationId xmlns:a16="http://schemas.microsoft.com/office/drawing/2014/main" id="{4300F00B-DB2C-4C47-BF84-98F187141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B08901049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張原嘉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B08901010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莊承霖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B08209023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范傑翔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B09901193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林熙哲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0BD81D3A-3883-45E6-8012-F5731B9468FB}"/>
              </a:ext>
            </a:extLst>
          </p:cNvPr>
          <p:cNvGrpSpPr/>
          <p:nvPr/>
        </p:nvGrpSpPr>
        <p:grpSpPr>
          <a:xfrm>
            <a:off x="1" y="5260503"/>
            <a:ext cx="1611877" cy="1604682"/>
            <a:chOff x="1" y="5260503"/>
            <a:chExt cx="1611877" cy="1604682"/>
          </a:xfrm>
        </p:grpSpPr>
        <p:sp>
          <p:nvSpPr>
            <p:cNvPr id="4" name="對角線條紋 3">
              <a:extLst>
                <a:ext uri="{FF2B5EF4-FFF2-40B4-BE49-F238E27FC236}">
                  <a16:creationId xmlns:a16="http://schemas.microsoft.com/office/drawing/2014/main" id="{CA697E7F-EE55-4568-BF31-0D7FFF7B157B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對角線條紋 4">
              <a:extLst>
                <a:ext uri="{FF2B5EF4-FFF2-40B4-BE49-F238E27FC236}">
                  <a16:creationId xmlns:a16="http://schemas.microsoft.com/office/drawing/2014/main" id="{CB1F7112-CD81-4514-814A-B4965365B308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對角線條紋 5">
              <a:extLst>
                <a:ext uri="{FF2B5EF4-FFF2-40B4-BE49-F238E27FC236}">
                  <a16:creationId xmlns:a16="http://schemas.microsoft.com/office/drawing/2014/main" id="{98988B08-0449-4BE6-83F1-578F735DFD79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3E453CA-5850-40AC-9AB1-61AFB4B3D3CB}"/>
              </a:ext>
            </a:extLst>
          </p:cNvPr>
          <p:cNvGrpSpPr/>
          <p:nvPr/>
        </p:nvGrpSpPr>
        <p:grpSpPr>
          <a:xfrm rot="10800000">
            <a:off x="10580123" y="-4482"/>
            <a:ext cx="1611877" cy="1604682"/>
            <a:chOff x="1" y="5260503"/>
            <a:chExt cx="1611877" cy="1604682"/>
          </a:xfrm>
        </p:grpSpPr>
        <p:sp>
          <p:nvSpPr>
            <p:cNvPr id="11" name="對角線條紋 10">
              <a:extLst>
                <a:ext uri="{FF2B5EF4-FFF2-40B4-BE49-F238E27FC236}">
                  <a16:creationId xmlns:a16="http://schemas.microsoft.com/office/drawing/2014/main" id="{A98397E9-EC79-44FE-AC60-CC90B61EA43B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對角線條紋 11">
              <a:extLst>
                <a:ext uri="{FF2B5EF4-FFF2-40B4-BE49-F238E27FC236}">
                  <a16:creationId xmlns:a16="http://schemas.microsoft.com/office/drawing/2014/main" id="{FBB3ED89-75A2-47E6-AA57-780DFBC23AC1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對角線條紋 12">
              <a:extLst>
                <a:ext uri="{FF2B5EF4-FFF2-40B4-BE49-F238E27FC236}">
                  <a16:creationId xmlns:a16="http://schemas.microsoft.com/office/drawing/2014/main" id="{8A3CB585-2A54-4251-AE3A-9C7515A87829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41BE1DD2-121B-4217-8C81-51EF70767769}"/>
              </a:ext>
            </a:extLst>
          </p:cNvPr>
          <p:cNvGrpSpPr/>
          <p:nvPr/>
        </p:nvGrpSpPr>
        <p:grpSpPr>
          <a:xfrm>
            <a:off x="11288939" y="5859405"/>
            <a:ext cx="909210" cy="1013309"/>
            <a:chOff x="11288939" y="5859405"/>
            <a:chExt cx="909210" cy="1013309"/>
          </a:xfrm>
        </p:grpSpPr>
        <p:sp>
          <p:nvSpPr>
            <p:cNvPr id="15" name="對角線條紋 14">
              <a:extLst>
                <a:ext uri="{FF2B5EF4-FFF2-40B4-BE49-F238E27FC236}">
                  <a16:creationId xmlns:a16="http://schemas.microsoft.com/office/drawing/2014/main" id="{002E218E-3C48-4C20-8F6D-4752C0E26453}"/>
                </a:ext>
              </a:extLst>
            </p:cNvPr>
            <p:cNvSpPr/>
            <p:nvPr/>
          </p:nvSpPr>
          <p:spPr>
            <a:xfrm rot="10800000">
              <a:off x="11743544" y="6427849"/>
              <a:ext cx="444865" cy="444865"/>
            </a:xfrm>
            <a:prstGeom prst="diagStripe">
              <a:avLst>
                <a:gd name="adj" fmla="val 44391"/>
              </a:avLst>
            </a:prstGeom>
            <a:solidFill>
              <a:srgbClr val="506D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對角線條紋 15">
              <a:extLst>
                <a:ext uri="{FF2B5EF4-FFF2-40B4-BE49-F238E27FC236}">
                  <a16:creationId xmlns:a16="http://schemas.microsoft.com/office/drawing/2014/main" id="{EACD47F2-8A0F-4D3C-AF20-B630A3F8623E}"/>
                </a:ext>
              </a:extLst>
            </p:cNvPr>
            <p:cNvSpPr/>
            <p:nvPr/>
          </p:nvSpPr>
          <p:spPr>
            <a:xfrm rot="10800000">
              <a:off x="11288939" y="5859405"/>
              <a:ext cx="909210" cy="995892"/>
            </a:xfrm>
            <a:prstGeom prst="diagStripe">
              <a:avLst>
                <a:gd name="adj" fmla="val 73730"/>
              </a:avLst>
            </a:prstGeom>
            <a:solidFill>
              <a:srgbClr val="889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對角線條紋 16">
            <a:extLst>
              <a:ext uri="{FF2B5EF4-FFF2-40B4-BE49-F238E27FC236}">
                <a16:creationId xmlns:a16="http://schemas.microsoft.com/office/drawing/2014/main" id="{6F7438CB-D739-4ACB-8B81-34F71E45AC6E}"/>
              </a:ext>
            </a:extLst>
          </p:cNvPr>
          <p:cNvSpPr/>
          <p:nvPr/>
        </p:nvSpPr>
        <p:spPr>
          <a:xfrm>
            <a:off x="-10329" y="2703"/>
            <a:ext cx="959453" cy="876973"/>
          </a:xfrm>
          <a:prstGeom prst="diagStripe">
            <a:avLst>
              <a:gd name="adj" fmla="val 72062"/>
            </a:avLst>
          </a:prstGeom>
          <a:solidFill>
            <a:srgbClr val="D4B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14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9D6BF2F-2073-4459-A735-2FDB6E1FD40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情況 </a:t>
                </a:r>
                <a:r>
                  <a:rPr lang="en-US" altLang="zh-TW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1 ---- LSTM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_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改進自作業 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code</a:t>
                </a:r>
                <a:br>
                  <a:rPr lang="en-US" altLang="zh-TW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en-US" altLang="zh-TW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Training, </a:t>
                </a:r>
                <a:r>
                  <a:rPr lang="zh-TW" altLang="en-US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資料筆數 </a:t>
                </a:r>
                <a14:m>
                  <m:oMath xmlns:m="http://schemas.openxmlformats.org/officeDocument/2006/math">
                    <m:r>
                      <a:rPr lang="en-US" altLang="zh-TW" sz="4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TW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10</a:t>
                </a:r>
                <a:endParaRPr lang="zh-TW" altLang="en-US" sz="4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9D6BF2F-2073-4459-A735-2FDB6E1FD4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7834" b="-14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F73060-F620-4245-841F-E20F47936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9808"/>
            <a:ext cx="10515600" cy="452306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訓練資料集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dt_all.csv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採用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dt = 1 ~ 10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 data</a:t>
            </a:r>
          </a:p>
          <a:p>
            <a:pPr lvl="2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dt = 11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</a:p>
          <a:p>
            <a:pPr lvl="1"/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all id in dt_all.csv file.</a:t>
            </a:r>
          </a:p>
          <a:p>
            <a:pPr lvl="3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為有資料點，紅色標記部分為實際進行建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之訓練資料，綠色部分為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</a:p>
          <a:p>
            <a:pPr lvl="2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C51D841-2AFA-4F42-B1E4-11EC729C2557}"/>
              </a:ext>
            </a:extLst>
          </p:cNvPr>
          <p:cNvGrpSpPr/>
          <p:nvPr/>
        </p:nvGrpSpPr>
        <p:grpSpPr>
          <a:xfrm>
            <a:off x="1" y="5260503"/>
            <a:ext cx="1611877" cy="1604682"/>
            <a:chOff x="1" y="5260503"/>
            <a:chExt cx="1611877" cy="1604682"/>
          </a:xfrm>
        </p:grpSpPr>
        <p:sp>
          <p:nvSpPr>
            <p:cNvPr id="5" name="對角線條紋 4">
              <a:extLst>
                <a:ext uri="{FF2B5EF4-FFF2-40B4-BE49-F238E27FC236}">
                  <a16:creationId xmlns:a16="http://schemas.microsoft.com/office/drawing/2014/main" id="{A55D2353-FEEC-47E7-B08C-8FE85C1F11C8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對角線條紋 5">
              <a:extLst>
                <a:ext uri="{FF2B5EF4-FFF2-40B4-BE49-F238E27FC236}">
                  <a16:creationId xmlns:a16="http://schemas.microsoft.com/office/drawing/2014/main" id="{7B9CF174-1275-4A28-A14F-CBAE61C83321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對角線條紋 6">
              <a:extLst>
                <a:ext uri="{FF2B5EF4-FFF2-40B4-BE49-F238E27FC236}">
                  <a16:creationId xmlns:a16="http://schemas.microsoft.com/office/drawing/2014/main" id="{E63F1718-4EB7-42ED-8375-27EAD7E13101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對角線條紋 7">
            <a:extLst>
              <a:ext uri="{FF2B5EF4-FFF2-40B4-BE49-F238E27FC236}">
                <a16:creationId xmlns:a16="http://schemas.microsoft.com/office/drawing/2014/main" id="{040A1039-08FA-4135-8D25-FFA634649F04}"/>
              </a:ext>
            </a:extLst>
          </p:cNvPr>
          <p:cNvSpPr/>
          <p:nvPr/>
        </p:nvSpPr>
        <p:spPr>
          <a:xfrm>
            <a:off x="-10329" y="2703"/>
            <a:ext cx="959453" cy="876973"/>
          </a:xfrm>
          <a:prstGeom prst="diagStripe">
            <a:avLst>
              <a:gd name="adj" fmla="val 72062"/>
            </a:avLst>
          </a:prstGeom>
          <a:solidFill>
            <a:srgbClr val="D4B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7ABFC44-1007-47A7-A244-496BD8354751}"/>
              </a:ext>
            </a:extLst>
          </p:cNvPr>
          <p:cNvGrpSpPr/>
          <p:nvPr/>
        </p:nvGrpSpPr>
        <p:grpSpPr>
          <a:xfrm rot="10800000">
            <a:off x="10580123" y="-4482"/>
            <a:ext cx="1611877" cy="1604682"/>
            <a:chOff x="1" y="5260503"/>
            <a:chExt cx="1611877" cy="1604682"/>
          </a:xfrm>
        </p:grpSpPr>
        <p:sp>
          <p:nvSpPr>
            <p:cNvPr id="10" name="對角線條紋 9">
              <a:extLst>
                <a:ext uri="{FF2B5EF4-FFF2-40B4-BE49-F238E27FC236}">
                  <a16:creationId xmlns:a16="http://schemas.microsoft.com/office/drawing/2014/main" id="{9E58AA6B-04F6-4C4C-BF76-B7326BAC542D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對角線條紋 10">
              <a:extLst>
                <a:ext uri="{FF2B5EF4-FFF2-40B4-BE49-F238E27FC236}">
                  <a16:creationId xmlns:a16="http://schemas.microsoft.com/office/drawing/2014/main" id="{77F8B158-E89B-4777-BB3B-73A2C97E51E3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對角線條紋 11">
              <a:extLst>
                <a:ext uri="{FF2B5EF4-FFF2-40B4-BE49-F238E27FC236}">
                  <a16:creationId xmlns:a16="http://schemas.microsoft.com/office/drawing/2014/main" id="{AFB67148-D8CA-4E5A-9EAA-67A71B04D87A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ACE8DC2-4F76-4093-A358-797F78818B32}"/>
              </a:ext>
            </a:extLst>
          </p:cNvPr>
          <p:cNvGrpSpPr/>
          <p:nvPr/>
        </p:nvGrpSpPr>
        <p:grpSpPr>
          <a:xfrm>
            <a:off x="11288939" y="5859405"/>
            <a:ext cx="909210" cy="1013309"/>
            <a:chOff x="11288939" y="5859405"/>
            <a:chExt cx="909210" cy="1013309"/>
          </a:xfrm>
        </p:grpSpPr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3BAA7322-3EF8-4134-9573-BFC55B80C619}"/>
                </a:ext>
              </a:extLst>
            </p:cNvPr>
            <p:cNvSpPr/>
            <p:nvPr/>
          </p:nvSpPr>
          <p:spPr>
            <a:xfrm rot="10800000">
              <a:off x="11743544" y="6427849"/>
              <a:ext cx="444865" cy="444865"/>
            </a:xfrm>
            <a:prstGeom prst="diagStripe">
              <a:avLst>
                <a:gd name="adj" fmla="val 44391"/>
              </a:avLst>
            </a:prstGeom>
            <a:solidFill>
              <a:srgbClr val="506D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對角線條紋 14">
              <a:extLst>
                <a:ext uri="{FF2B5EF4-FFF2-40B4-BE49-F238E27FC236}">
                  <a16:creationId xmlns:a16="http://schemas.microsoft.com/office/drawing/2014/main" id="{D62DA927-84F1-4AB5-858F-D22E3D5945D0}"/>
                </a:ext>
              </a:extLst>
            </p:cNvPr>
            <p:cNvSpPr/>
            <p:nvPr/>
          </p:nvSpPr>
          <p:spPr>
            <a:xfrm rot="10800000">
              <a:off x="11288939" y="5859405"/>
              <a:ext cx="909210" cy="995892"/>
            </a:xfrm>
            <a:prstGeom prst="diagStripe">
              <a:avLst>
                <a:gd name="adj" fmla="val 73730"/>
              </a:avLst>
            </a:prstGeom>
            <a:solidFill>
              <a:srgbClr val="889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CFD0194A-B606-4C05-AC3F-13F6F692A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517358"/>
              </p:ext>
            </p:extLst>
          </p:nvPr>
        </p:nvGraphicFramePr>
        <p:xfrm>
          <a:off x="1027862" y="3489661"/>
          <a:ext cx="100636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50">
                  <a:extLst>
                    <a:ext uri="{9D8B030D-6E8A-4147-A177-3AD203B41FA5}">
                      <a16:colId xmlns:a16="http://schemas.microsoft.com/office/drawing/2014/main" val="2416408812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175525828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440131688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211250118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431652120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26917598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50701013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51603192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989585200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080980879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05086432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100652290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791220176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1982839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601041206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1481757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632510803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804078726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67161067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377739555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23906892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85938812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255049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97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6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288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29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9D6BF2F-2073-4459-A735-2FDB6E1FD40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情況 </a:t>
                </a:r>
                <a:r>
                  <a:rPr lang="en-US" altLang="zh-TW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1 ---- LSTM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_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改進自作業 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code</a:t>
                </a:r>
                <a:br>
                  <a:rPr lang="en-US" altLang="zh-TW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en-US" altLang="zh-TW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Predict</a:t>
                </a:r>
                <a:r>
                  <a:rPr lang="zh-TW" altLang="en-US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，資料筆數 </a:t>
                </a:r>
                <a14:m>
                  <m:oMath xmlns:m="http://schemas.openxmlformats.org/officeDocument/2006/math">
                    <m:r>
                      <a:rPr lang="en-US" altLang="zh-TW" sz="4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altLang="zh-TW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</a:t>
                </a:r>
                <a:endParaRPr lang="zh-TW" altLang="en-US" sz="4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9D6BF2F-2073-4459-A735-2FDB6E1FD4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7834" b="-14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F73060-F620-4245-841F-E20F47936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9808"/>
            <a:ext cx="10515600" cy="452306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對總資料筆數大於等於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，使用最後十筆分布做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為有資料點，紅色標記部分為實際進行建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之資料，</a:t>
            </a:r>
            <a:r>
              <a:rPr lang="zh-TW" altLang="en-US" sz="1600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綠色</a:t>
            </a:r>
            <a:r>
              <a:rPr lang="en-US" altLang="zh-TW" sz="1600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則為欲預測之資料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會對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 ~ 23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皆跑出一個結果，將此結果加總後在經過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header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取出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前三高值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C51D841-2AFA-4F42-B1E4-11EC729C2557}"/>
              </a:ext>
            </a:extLst>
          </p:cNvPr>
          <p:cNvGrpSpPr/>
          <p:nvPr/>
        </p:nvGrpSpPr>
        <p:grpSpPr>
          <a:xfrm>
            <a:off x="1" y="5260503"/>
            <a:ext cx="1611877" cy="1604682"/>
            <a:chOff x="1" y="5260503"/>
            <a:chExt cx="1611877" cy="1604682"/>
          </a:xfrm>
        </p:grpSpPr>
        <p:sp>
          <p:nvSpPr>
            <p:cNvPr id="5" name="對角線條紋 4">
              <a:extLst>
                <a:ext uri="{FF2B5EF4-FFF2-40B4-BE49-F238E27FC236}">
                  <a16:creationId xmlns:a16="http://schemas.microsoft.com/office/drawing/2014/main" id="{A55D2353-FEEC-47E7-B08C-8FE85C1F11C8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對角線條紋 5">
              <a:extLst>
                <a:ext uri="{FF2B5EF4-FFF2-40B4-BE49-F238E27FC236}">
                  <a16:creationId xmlns:a16="http://schemas.microsoft.com/office/drawing/2014/main" id="{7B9CF174-1275-4A28-A14F-CBAE61C83321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對角線條紋 6">
              <a:extLst>
                <a:ext uri="{FF2B5EF4-FFF2-40B4-BE49-F238E27FC236}">
                  <a16:creationId xmlns:a16="http://schemas.microsoft.com/office/drawing/2014/main" id="{E63F1718-4EB7-42ED-8375-27EAD7E13101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對角線條紋 7">
            <a:extLst>
              <a:ext uri="{FF2B5EF4-FFF2-40B4-BE49-F238E27FC236}">
                <a16:creationId xmlns:a16="http://schemas.microsoft.com/office/drawing/2014/main" id="{040A1039-08FA-4135-8D25-FFA634649F04}"/>
              </a:ext>
            </a:extLst>
          </p:cNvPr>
          <p:cNvSpPr/>
          <p:nvPr/>
        </p:nvSpPr>
        <p:spPr>
          <a:xfrm>
            <a:off x="-10329" y="2703"/>
            <a:ext cx="959453" cy="876973"/>
          </a:xfrm>
          <a:prstGeom prst="diagStripe">
            <a:avLst>
              <a:gd name="adj" fmla="val 72062"/>
            </a:avLst>
          </a:prstGeom>
          <a:solidFill>
            <a:srgbClr val="D4B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7ABFC44-1007-47A7-A244-496BD8354751}"/>
              </a:ext>
            </a:extLst>
          </p:cNvPr>
          <p:cNvGrpSpPr/>
          <p:nvPr/>
        </p:nvGrpSpPr>
        <p:grpSpPr>
          <a:xfrm rot="10800000">
            <a:off x="10580123" y="-4482"/>
            <a:ext cx="1611877" cy="1604682"/>
            <a:chOff x="1" y="5260503"/>
            <a:chExt cx="1611877" cy="1604682"/>
          </a:xfrm>
        </p:grpSpPr>
        <p:sp>
          <p:nvSpPr>
            <p:cNvPr id="10" name="對角線條紋 9">
              <a:extLst>
                <a:ext uri="{FF2B5EF4-FFF2-40B4-BE49-F238E27FC236}">
                  <a16:creationId xmlns:a16="http://schemas.microsoft.com/office/drawing/2014/main" id="{9E58AA6B-04F6-4C4C-BF76-B7326BAC542D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對角線條紋 10">
              <a:extLst>
                <a:ext uri="{FF2B5EF4-FFF2-40B4-BE49-F238E27FC236}">
                  <a16:creationId xmlns:a16="http://schemas.microsoft.com/office/drawing/2014/main" id="{77F8B158-E89B-4777-BB3B-73A2C97E51E3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對角線條紋 11">
              <a:extLst>
                <a:ext uri="{FF2B5EF4-FFF2-40B4-BE49-F238E27FC236}">
                  <a16:creationId xmlns:a16="http://schemas.microsoft.com/office/drawing/2014/main" id="{AFB67148-D8CA-4E5A-9EAA-67A71B04D87A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ACE8DC2-4F76-4093-A358-797F78818B32}"/>
              </a:ext>
            </a:extLst>
          </p:cNvPr>
          <p:cNvGrpSpPr/>
          <p:nvPr/>
        </p:nvGrpSpPr>
        <p:grpSpPr>
          <a:xfrm>
            <a:off x="11288939" y="5859405"/>
            <a:ext cx="909210" cy="1013309"/>
            <a:chOff x="11288939" y="5859405"/>
            <a:chExt cx="909210" cy="1013309"/>
          </a:xfrm>
        </p:grpSpPr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3BAA7322-3EF8-4134-9573-BFC55B80C619}"/>
                </a:ext>
              </a:extLst>
            </p:cNvPr>
            <p:cNvSpPr/>
            <p:nvPr/>
          </p:nvSpPr>
          <p:spPr>
            <a:xfrm rot="10800000">
              <a:off x="11743544" y="6427849"/>
              <a:ext cx="444865" cy="444865"/>
            </a:xfrm>
            <a:prstGeom prst="diagStripe">
              <a:avLst>
                <a:gd name="adj" fmla="val 44391"/>
              </a:avLst>
            </a:prstGeom>
            <a:solidFill>
              <a:srgbClr val="506D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對角線條紋 14">
              <a:extLst>
                <a:ext uri="{FF2B5EF4-FFF2-40B4-BE49-F238E27FC236}">
                  <a16:creationId xmlns:a16="http://schemas.microsoft.com/office/drawing/2014/main" id="{D62DA927-84F1-4AB5-858F-D22E3D5945D0}"/>
                </a:ext>
              </a:extLst>
            </p:cNvPr>
            <p:cNvSpPr/>
            <p:nvPr/>
          </p:nvSpPr>
          <p:spPr>
            <a:xfrm rot="10800000">
              <a:off x="11288939" y="5859405"/>
              <a:ext cx="909210" cy="995892"/>
            </a:xfrm>
            <a:prstGeom prst="diagStripe">
              <a:avLst>
                <a:gd name="adj" fmla="val 73730"/>
              </a:avLst>
            </a:prstGeom>
            <a:solidFill>
              <a:srgbClr val="889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CFD0194A-B606-4C05-AC3F-13F6F692A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252529"/>
              </p:ext>
            </p:extLst>
          </p:nvPr>
        </p:nvGraphicFramePr>
        <p:xfrm>
          <a:off x="1047472" y="2805304"/>
          <a:ext cx="100636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319">
                  <a:extLst>
                    <a:ext uri="{9D8B030D-6E8A-4147-A177-3AD203B41FA5}">
                      <a16:colId xmlns:a16="http://schemas.microsoft.com/office/drawing/2014/main" val="2416408812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3175525828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1440131688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1211250118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2431652120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1269175984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3507010131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2516031924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1989585200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1080980879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205086432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2100652290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791220176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119828391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601041206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114817571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3632510803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3804078726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1671610674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2377739555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2239068924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2859388121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1255049394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131153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97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6"/>
                          </a:solidFill>
                        </a:rPr>
                        <a:t>#</a:t>
                      </a:r>
                      <a:endParaRPr lang="zh-TW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288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12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9D6BF2F-2073-4459-A735-2FDB6E1FD40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情況 </a:t>
                </a:r>
                <a:r>
                  <a:rPr lang="en-US" altLang="zh-TW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r>
                  <a:rPr lang="zh-TW" altLang="en-US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----</a:t>
                </a:r>
                <a:r>
                  <a:rPr lang="zh-TW" altLang="en-US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LSTM</a:t>
                </a:r>
                <a:br>
                  <a:rPr lang="en-US" altLang="zh-TW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zh-TW" altLang="en-US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討論與改進</a:t>
                </a:r>
                <a14:m>
                  <m:oMath xmlns:m="http://schemas.openxmlformats.org/officeDocument/2006/math">
                    <m:r>
                      <a:rPr lang="en-US" altLang="zh-TW" sz="4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−</m:t>
                    </m:r>
                  </m:oMath>
                </a14:m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1. 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訓練資料平移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(Future work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、實驗討論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endParaRPr lang="zh-TW" altLang="en-US" sz="4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9D6BF2F-2073-4459-A735-2FDB6E1FD4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7834" b="-14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F73060-F620-4245-841F-E20F47936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56598"/>
            <a:ext cx="10515600" cy="128180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利用重複的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進行模型訓練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紅色為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 data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綠色為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可不只使用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dt_all.csv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進行訓練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C51D841-2AFA-4F42-B1E4-11EC729C2557}"/>
              </a:ext>
            </a:extLst>
          </p:cNvPr>
          <p:cNvGrpSpPr/>
          <p:nvPr/>
        </p:nvGrpSpPr>
        <p:grpSpPr>
          <a:xfrm>
            <a:off x="1" y="5260503"/>
            <a:ext cx="1611877" cy="1604682"/>
            <a:chOff x="1" y="5260503"/>
            <a:chExt cx="1611877" cy="1604682"/>
          </a:xfrm>
        </p:grpSpPr>
        <p:sp>
          <p:nvSpPr>
            <p:cNvPr id="5" name="對角線條紋 4">
              <a:extLst>
                <a:ext uri="{FF2B5EF4-FFF2-40B4-BE49-F238E27FC236}">
                  <a16:creationId xmlns:a16="http://schemas.microsoft.com/office/drawing/2014/main" id="{A55D2353-FEEC-47E7-B08C-8FE85C1F11C8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對角線條紋 5">
              <a:extLst>
                <a:ext uri="{FF2B5EF4-FFF2-40B4-BE49-F238E27FC236}">
                  <a16:creationId xmlns:a16="http://schemas.microsoft.com/office/drawing/2014/main" id="{7B9CF174-1275-4A28-A14F-CBAE61C83321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對角線條紋 6">
              <a:extLst>
                <a:ext uri="{FF2B5EF4-FFF2-40B4-BE49-F238E27FC236}">
                  <a16:creationId xmlns:a16="http://schemas.microsoft.com/office/drawing/2014/main" id="{E63F1718-4EB7-42ED-8375-27EAD7E13101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對角線條紋 7">
            <a:extLst>
              <a:ext uri="{FF2B5EF4-FFF2-40B4-BE49-F238E27FC236}">
                <a16:creationId xmlns:a16="http://schemas.microsoft.com/office/drawing/2014/main" id="{040A1039-08FA-4135-8D25-FFA634649F04}"/>
              </a:ext>
            </a:extLst>
          </p:cNvPr>
          <p:cNvSpPr/>
          <p:nvPr/>
        </p:nvSpPr>
        <p:spPr>
          <a:xfrm>
            <a:off x="-10329" y="2703"/>
            <a:ext cx="959453" cy="876973"/>
          </a:xfrm>
          <a:prstGeom prst="diagStripe">
            <a:avLst>
              <a:gd name="adj" fmla="val 72062"/>
            </a:avLst>
          </a:prstGeom>
          <a:solidFill>
            <a:srgbClr val="D4B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7ABFC44-1007-47A7-A244-496BD8354751}"/>
              </a:ext>
            </a:extLst>
          </p:cNvPr>
          <p:cNvGrpSpPr/>
          <p:nvPr/>
        </p:nvGrpSpPr>
        <p:grpSpPr>
          <a:xfrm rot="10800000">
            <a:off x="10580123" y="-4482"/>
            <a:ext cx="1611877" cy="1604682"/>
            <a:chOff x="1" y="5260503"/>
            <a:chExt cx="1611877" cy="1604682"/>
          </a:xfrm>
        </p:grpSpPr>
        <p:sp>
          <p:nvSpPr>
            <p:cNvPr id="10" name="對角線條紋 9">
              <a:extLst>
                <a:ext uri="{FF2B5EF4-FFF2-40B4-BE49-F238E27FC236}">
                  <a16:creationId xmlns:a16="http://schemas.microsoft.com/office/drawing/2014/main" id="{9E58AA6B-04F6-4C4C-BF76-B7326BAC542D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對角線條紋 10">
              <a:extLst>
                <a:ext uri="{FF2B5EF4-FFF2-40B4-BE49-F238E27FC236}">
                  <a16:creationId xmlns:a16="http://schemas.microsoft.com/office/drawing/2014/main" id="{77F8B158-E89B-4777-BB3B-73A2C97E51E3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對角線條紋 11">
              <a:extLst>
                <a:ext uri="{FF2B5EF4-FFF2-40B4-BE49-F238E27FC236}">
                  <a16:creationId xmlns:a16="http://schemas.microsoft.com/office/drawing/2014/main" id="{AFB67148-D8CA-4E5A-9EAA-67A71B04D87A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ACE8DC2-4F76-4093-A358-797F78818B32}"/>
              </a:ext>
            </a:extLst>
          </p:cNvPr>
          <p:cNvGrpSpPr/>
          <p:nvPr/>
        </p:nvGrpSpPr>
        <p:grpSpPr>
          <a:xfrm>
            <a:off x="11288939" y="5859405"/>
            <a:ext cx="909210" cy="1013309"/>
            <a:chOff x="11288939" y="5859405"/>
            <a:chExt cx="909210" cy="1013309"/>
          </a:xfrm>
        </p:grpSpPr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3BAA7322-3EF8-4134-9573-BFC55B80C619}"/>
                </a:ext>
              </a:extLst>
            </p:cNvPr>
            <p:cNvSpPr/>
            <p:nvPr/>
          </p:nvSpPr>
          <p:spPr>
            <a:xfrm rot="10800000">
              <a:off x="11743544" y="6427849"/>
              <a:ext cx="444865" cy="444865"/>
            </a:xfrm>
            <a:prstGeom prst="diagStripe">
              <a:avLst>
                <a:gd name="adj" fmla="val 44391"/>
              </a:avLst>
            </a:prstGeom>
            <a:solidFill>
              <a:srgbClr val="506D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對角線條紋 14">
              <a:extLst>
                <a:ext uri="{FF2B5EF4-FFF2-40B4-BE49-F238E27FC236}">
                  <a16:creationId xmlns:a16="http://schemas.microsoft.com/office/drawing/2014/main" id="{D62DA927-84F1-4AB5-858F-D22E3D5945D0}"/>
                </a:ext>
              </a:extLst>
            </p:cNvPr>
            <p:cNvSpPr/>
            <p:nvPr/>
          </p:nvSpPr>
          <p:spPr>
            <a:xfrm rot="10800000">
              <a:off x="11288939" y="5859405"/>
              <a:ext cx="909210" cy="995892"/>
            </a:xfrm>
            <a:prstGeom prst="diagStripe">
              <a:avLst>
                <a:gd name="adj" fmla="val 73730"/>
              </a:avLst>
            </a:prstGeom>
            <a:solidFill>
              <a:srgbClr val="889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9E5BE6C-8D57-4F6C-8A18-FEC417074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137341"/>
              </p:ext>
            </p:extLst>
          </p:nvPr>
        </p:nvGraphicFramePr>
        <p:xfrm>
          <a:off x="976544" y="1677933"/>
          <a:ext cx="100636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50">
                  <a:extLst>
                    <a:ext uri="{9D8B030D-6E8A-4147-A177-3AD203B41FA5}">
                      <a16:colId xmlns:a16="http://schemas.microsoft.com/office/drawing/2014/main" val="2416408812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175525828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440131688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211250118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431652120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26917598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50701013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51603192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989585200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080980879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05086432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100652290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791220176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1982839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601041206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1481757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632510803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804078726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67161067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377739555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23906892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85938812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255049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97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6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288337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2E3F37D1-FBD6-4C4A-B2D6-3B44ADEE3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435403"/>
              </p:ext>
            </p:extLst>
          </p:nvPr>
        </p:nvGraphicFramePr>
        <p:xfrm>
          <a:off x="976544" y="2672120"/>
          <a:ext cx="100636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50">
                  <a:extLst>
                    <a:ext uri="{9D8B030D-6E8A-4147-A177-3AD203B41FA5}">
                      <a16:colId xmlns:a16="http://schemas.microsoft.com/office/drawing/2014/main" val="2416408812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175525828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440131688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211250118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431652120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26917598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50701013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51603192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989585200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080980879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05086432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100652290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791220176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1982839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601041206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1481757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632510803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804078726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67161067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377739555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23906892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85938812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255049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97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6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288337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C713181D-AAEF-40AB-AD6F-4BCF47643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430693"/>
              </p:ext>
            </p:extLst>
          </p:nvPr>
        </p:nvGraphicFramePr>
        <p:xfrm>
          <a:off x="976544" y="4163366"/>
          <a:ext cx="100636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50">
                  <a:extLst>
                    <a:ext uri="{9D8B030D-6E8A-4147-A177-3AD203B41FA5}">
                      <a16:colId xmlns:a16="http://schemas.microsoft.com/office/drawing/2014/main" val="2416408812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175525828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440131688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211250118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431652120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26917598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50701013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51603192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989585200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080980879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05086432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100652290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791220176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1982839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601041206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1481757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632510803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804078726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67161067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377739555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23906892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85938812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255049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97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6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288337"/>
                  </a:ext>
                </a:extLst>
              </a:tr>
            </a:tbl>
          </a:graphicData>
        </a:graphic>
      </p:graphicFrame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342798E4-13DA-4141-9241-512784A14501}"/>
              </a:ext>
            </a:extLst>
          </p:cNvPr>
          <p:cNvSpPr txBox="1">
            <a:spLocks/>
          </p:cNvSpPr>
          <p:nvPr/>
        </p:nvSpPr>
        <p:spPr>
          <a:xfrm>
            <a:off x="2249556" y="3458103"/>
            <a:ext cx="6390861" cy="6662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8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8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8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267F0583-77E4-40FA-8F92-2B3BF4349C2D}"/>
              </a:ext>
            </a:extLst>
          </p:cNvPr>
          <p:cNvSpPr txBox="1">
            <a:spLocks/>
          </p:cNvSpPr>
          <p:nvPr/>
        </p:nvSpPr>
        <p:spPr>
          <a:xfrm>
            <a:off x="2249556" y="4905046"/>
            <a:ext cx="6390861" cy="6662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8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8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8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285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9D6BF2F-2073-4459-A735-2FDB6E1FD40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情況 </a:t>
                </a:r>
                <a:r>
                  <a:rPr lang="en-US" altLang="zh-TW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1---- LSTM</a:t>
                </a:r>
                <a:br>
                  <a:rPr lang="en-US" altLang="zh-TW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zh-TW" altLang="en-US" sz="4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討論與改進</a:t>
                </a:r>
                <a14:m>
                  <m:oMath xmlns:m="http://schemas.openxmlformats.org/officeDocument/2006/math">
                    <m:r>
                      <a:rPr lang="en-US" altLang="zh-TW" sz="4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−</m:t>
                    </m:r>
                  </m:oMath>
                </a14:m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2. 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可變長度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(Future work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、實驗討論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endParaRPr lang="zh-TW" altLang="en-US" sz="4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9D6BF2F-2073-4459-A735-2FDB6E1FD4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7834" b="-14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F73060-F620-4245-841F-E20F47936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10" y="1819360"/>
            <a:ext cx="10515600" cy="1884623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輸入資料長度變化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不只使用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筆資料做訓練，讓總資料筆數小於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的資料也可進行訓練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增加資料量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需要處理加總的問題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改用平均或取用最後一個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C51D841-2AFA-4F42-B1E4-11EC729C2557}"/>
              </a:ext>
            </a:extLst>
          </p:cNvPr>
          <p:cNvGrpSpPr/>
          <p:nvPr/>
        </p:nvGrpSpPr>
        <p:grpSpPr>
          <a:xfrm>
            <a:off x="1" y="5260503"/>
            <a:ext cx="1611877" cy="1604682"/>
            <a:chOff x="1" y="5260503"/>
            <a:chExt cx="1611877" cy="1604682"/>
          </a:xfrm>
        </p:grpSpPr>
        <p:sp>
          <p:nvSpPr>
            <p:cNvPr id="5" name="對角線條紋 4">
              <a:extLst>
                <a:ext uri="{FF2B5EF4-FFF2-40B4-BE49-F238E27FC236}">
                  <a16:creationId xmlns:a16="http://schemas.microsoft.com/office/drawing/2014/main" id="{A55D2353-FEEC-47E7-B08C-8FE85C1F11C8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對角線條紋 5">
              <a:extLst>
                <a:ext uri="{FF2B5EF4-FFF2-40B4-BE49-F238E27FC236}">
                  <a16:creationId xmlns:a16="http://schemas.microsoft.com/office/drawing/2014/main" id="{7B9CF174-1275-4A28-A14F-CBAE61C83321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對角線條紋 6">
              <a:extLst>
                <a:ext uri="{FF2B5EF4-FFF2-40B4-BE49-F238E27FC236}">
                  <a16:creationId xmlns:a16="http://schemas.microsoft.com/office/drawing/2014/main" id="{E63F1718-4EB7-42ED-8375-27EAD7E13101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對角線條紋 7">
            <a:extLst>
              <a:ext uri="{FF2B5EF4-FFF2-40B4-BE49-F238E27FC236}">
                <a16:creationId xmlns:a16="http://schemas.microsoft.com/office/drawing/2014/main" id="{040A1039-08FA-4135-8D25-FFA634649F04}"/>
              </a:ext>
            </a:extLst>
          </p:cNvPr>
          <p:cNvSpPr/>
          <p:nvPr/>
        </p:nvSpPr>
        <p:spPr>
          <a:xfrm>
            <a:off x="-10329" y="2703"/>
            <a:ext cx="959453" cy="876973"/>
          </a:xfrm>
          <a:prstGeom prst="diagStripe">
            <a:avLst>
              <a:gd name="adj" fmla="val 72062"/>
            </a:avLst>
          </a:prstGeom>
          <a:solidFill>
            <a:srgbClr val="D4B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7ABFC44-1007-47A7-A244-496BD8354751}"/>
              </a:ext>
            </a:extLst>
          </p:cNvPr>
          <p:cNvGrpSpPr/>
          <p:nvPr/>
        </p:nvGrpSpPr>
        <p:grpSpPr>
          <a:xfrm rot="10800000">
            <a:off x="10580123" y="-4482"/>
            <a:ext cx="1611877" cy="1604682"/>
            <a:chOff x="1" y="5260503"/>
            <a:chExt cx="1611877" cy="1604682"/>
          </a:xfrm>
        </p:grpSpPr>
        <p:sp>
          <p:nvSpPr>
            <p:cNvPr id="10" name="對角線條紋 9">
              <a:extLst>
                <a:ext uri="{FF2B5EF4-FFF2-40B4-BE49-F238E27FC236}">
                  <a16:creationId xmlns:a16="http://schemas.microsoft.com/office/drawing/2014/main" id="{9E58AA6B-04F6-4C4C-BF76-B7326BAC542D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對角線條紋 10">
              <a:extLst>
                <a:ext uri="{FF2B5EF4-FFF2-40B4-BE49-F238E27FC236}">
                  <a16:creationId xmlns:a16="http://schemas.microsoft.com/office/drawing/2014/main" id="{77F8B158-E89B-4777-BB3B-73A2C97E51E3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對角線條紋 11">
              <a:extLst>
                <a:ext uri="{FF2B5EF4-FFF2-40B4-BE49-F238E27FC236}">
                  <a16:creationId xmlns:a16="http://schemas.microsoft.com/office/drawing/2014/main" id="{AFB67148-D8CA-4E5A-9EAA-67A71B04D87A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ACE8DC2-4F76-4093-A358-797F78818B32}"/>
              </a:ext>
            </a:extLst>
          </p:cNvPr>
          <p:cNvGrpSpPr/>
          <p:nvPr/>
        </p:nvGrpSpPr>
        <p:grpSpPr>
          <a:xfrm>
            <a:off x="11288939" y="5859405"/>
            <a:ext cx="909210" cy="1013309"/>
            <a:chOff x="11288939" y="5859405"/>
            <a:chExt cx="909210" cy="1013309"/>
          </a:xfrm>
        </p:grpSpPr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3BAA7322-3EF8-4134-9573-BFC55B80C619}"/>
                </a:ext>
              </a:extLst>
            </p:cNvPr>
            <p:cNvSpPr/>
            <p:nvPr/>
          </p:nvSpPr>
          <p:spPr>
            <a:xfrm rot="10800000">
              <a:off x="11743544" y="6427849"/>
              <a:ext cx="444865" cy="444865"/>
            </a:xfrm>
            <a:prstGeom prst="diagStripe">
              <a:avLst>
                <a:gd name="adj" fmla="val 44391"/>
              </a:avLst>
            </a:prstGeom>
            <a:solidFill>
              <a:srgbClr val="506D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對角線條紋 14">
              <a:extLst>
                <a:ext uri="{FF2B5EF4-FFF2-40B4-BE49-F238E27FC236}">
                  <a16:creationId xmlns:a16="http://schemas.microsoft.com/office/drawing/2014/main" id="{D62DA927-84F1-4AB5-858F-D22E3D5945D0}"/>
                </a:ext>
              </a:extLst>
            </p:cNvPr>
            <p:cNvSpPr/>
            <p:nvPr/>
          </p:nvSpPr>
          <p:spPr>
            <a:xfrm rot="10800000">
              <a:off x="11288939" y="5859405"/>
              <a:ext cx="909210" cy="995892"/>
            </a:xfrm>
            <a:prstGeom prst="diagStripe">
              <a:avLst>
                <a:gd name="adj" fmla="val 73730"/>
              </a:avLst>
            </a:prstGeom>
            <a:solidFill>
              <a:srgbClr val="889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9E5BE6C-8D57-4F6C-8A18-FEC417074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510587"/>
              </p:ext>
            </p:extLst>
          </p:nvPr>
        </p:nvGraphicFramePr>
        <p:xfrm>
          <a:off x="1100489" y="3527416"/>
          <a:ext cx="100636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50">
                  <a:extLst>
                    <a:ext uri="{9D8B030D-6E8A-4147-A177-3AD203B41FA5}">
                      <a16:colId xmlns:a16="http://schemas.microsoft.com/office/drawing/2014/main" val="2416408812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175525828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440131688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211250118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431652120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26917598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50701013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51603192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989585200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080980879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05086432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100652290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791220176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1982839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601041206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1481757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632510803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804078726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67161067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377739555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23906892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85938812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255049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97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6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288337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2E3F37D1-FBD6-4C4A-B2D6-3B44ADEE3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739039"/>
              </p:ext>
            </p:extLst>
          </p:nvPr>
        </p:nvGraphicFramePr>
        <p:xfrm>
          <a:off x="1100489" y="4420258"/>
          <a:ext cx="100636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50">
                  <a:extLst>
                    <a:ext uri="{9D8B030D-6E8A-4147-A177-3AD203B41FA5}">
                      <a16:colId xmlns:a16="http://schemas.microsoft.com/office/drawing/2014/main" val="2416408812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175525828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440131688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211250118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431652120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26917598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50701013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51603192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989585200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080980879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05086432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100652290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791220176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1982839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601041206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1481757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632510803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804078726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67161067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377739555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23906892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85938812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255049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97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92D05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288337"/>
                  </a:ext>
                </a:extLst>
              </a:tr>
            </a:tbl>
          </a:graphicData>
        </a:graphic>
      </p:graphicFrame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342798E4-13DA-4141-9241-512784A14501}"/>
              </a:ext>
            </a:extLst>
          </p:cNvPr>
          <p:cNvSpPr txBox="1">
            <a:spLocks/>
          </p:cNvSpPr>
          <p:nvPr/>
        </p:nvSpPr>
        <p:spPr>
          <a:xfrm>
            <a:off x="2360249" y="6247110"/>
            <a:ext cx="6390861" cy="6662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8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8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8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8A6EDE37-A715-482E-B55C-DC0BCE928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118031"/>
              </p:ext>
            </p:extLst>
          </p:nvPr>
        </p:nvGraphicFramePr>
        <p:xfrm>
          <a:off x="1100489" y="5313100"/>
          <a:ext cx="100636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50">
                  <a:extLst>
                    <a:ext uri="{9D8B030D-6E8A-4147-A177-3AD203B41FA5}">
                      <a16:colId xmlns:a16="http://schemas.microsoft.com/office/drawing/2014/main" val="2416408812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175525828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440131688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211250118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431652120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26917598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50701013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51603192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989585200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080980879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05086432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100652290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791220176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1982839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601041206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1481757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632510803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804078726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67161067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377739555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23906892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85938812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255049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97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92D05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288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6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6BF2F-2073-4459-A735-2FDB6E1F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情況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2 ----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Gradient Boosting Regression </a:t>
            </a:r>
            <a:b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Training,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資料月份數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&lt;10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1F73060-F620-4245-841F-E20F479369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69808"/>
                <a:ext cx="10515600" cy="4523067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使用 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dt_all.csv </a:t>
                </a:r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作為 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input data</a:t>
                </a:r>
              </a:p>
              <a:p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將 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dt</a:t>
                </a:r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</m:oMath>
                </a14:m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22 </a:t>
                </a:r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作為 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input</a:t>
                </a:r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23 </a:t>
                </a:r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做 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label </a:t>
                </a:r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進行訓練</a:t>
                </a:r>
                <a:endParaRPr lang="en-US" altLang="zh-TW" sz="3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得到模型</a:t>
                </a: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3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3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1F73060-F620-4245-841F-E20F479369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69808"/>
                <a:ext cx="10515600" cy="4523067"/>
              </a:xfrm>
              <a:blipFill>
                <a:blip r:embed="rId3"/>
                <a:stretch>
                  <a:fillRect l="-1333" t="-28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>
            <a:extLst>
              <a:ext uri="{FF2B5EF4-FFF2-40B4-BE49-F238E27FC236}">
                <a16:creationId xmlns:a16="http://schemas.microsoft.com/office/drawing/2014/main" id="{DC51D841-2AFA-4F42-B1E4-11EC729C2557}"/>
              </a:ext>
            </a:extLst>
          </p:cNvPr>
          <p:cNvGrpSpPr/>
          <p:nvPr/>
        </p:nvGrpSpPr>
        <p:grpSpPr>
          <a:xfrm>
            <a:off x="1" y="5260503"/>
            <a:ext cx="1611877" cy="1604682"/>
            <a:chOff x="1" y="5260503"/>
            <a:chExt cx="1611877" cy="1604682"/>
          </a:xfrm>
        </p:grpSpPr>
        <p:sp>
          <p:nvSpPr>
            <p:cNvPr id="5" name="對角線條紋 4">
              <a:extLst>
                <a:ext uri="{FF2B5EF4-FFF2-40B4-BE49-F238E27FC236}">
                  <a16:creationId xmlns:a16="http://schemas.microsoft.com/office/drawing/2014/main" id="{A55D2353-FEEC-47E7-B08C-8FE85C1F11C8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對角線條紋 5">
              <a:extLst>
                <a:ext uri="{FF2B5EF4-FFF2-40B4-BE49-F238E27FC236}">
                  <a16:creationId xmlns:a16="http://schemas.microsoft.com/office/drawing/2014/main" id="{7B9CF174-1275-4A28-A14F-CBAE61C83321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對角線條紋 6">
              <a:extLst>
                <a:ext uri="{FF2B5EF4-FFF2-40B4-BE49-F238E27FC236}">
                  <a16:creationId xmlns:a16="http://schemas.microsoft.com/office/drawing/2014/main" id="{E63F1718-4EB7-42ED-8375-27EAD7E13101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對角線條紋 7">
            <a:extLst>
              <a:ext uri="{FF2B5EF4-FFF2-40B4-BE49-F238E27FC236}">
                <a16:creationId xmlns:a16="http://schemas.microsoft.com/office/drawing/2014/main" id="{040A1039-08FA-4135-8D25-FFA634649F04}"/>
              </a:ext>
            </a:extLst>
          </p:cNvPr>
          <p:cNvSpPr/>
          <p:nvPr/>
        </p:nvSpPr>
        <p:spPr>
          <a:xfrm>
            <a:off x="-10329" y="2703"/>
            <a:ext cx="959453" cy="876973"/>
          </a:xfrm>
          <a:prstGeom prst="diagStripe">
            <a:avLst>
              <a:gd name="adj" fmla="val 72062"/>
            </a:avLst>
          </a:prstGeom>
          <a:solidFill>
            <a:srgbClr val="D4B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7ABFC44-1007-47A7-A244-496BD8354751}"/>
              </a:ext>
            </a:extLst>
          </p:cNvPr>
          <p:cNvGrpSpPr/>
          <p:nvPr/>
        </p:nvGrpSpPr>
        <p:grpSpPr>
          <a:xfrm rot="10800000">
            <a:off x="10580123" y="-4482"/>
            <a:ext cx="1611877" cy="1604682"/>
            <a:chOff x="1" y="5260503"/>
            <a:chExt cx="1611877" cy="1604682"/>
          </a:xfrm>
        </p:grpSpPr>
        <p:sp>
          <p:nvSpPr>
            <p:cNvPr id="10" name="對角線條紋 9">
              <a:extLst>
                <a:ext uri="{FF2B5EF4-FFF2-40B4-BE49-F238E27FC236}">
                  <a16:creationId xmlns:a16="http://schemas.microsoft.com/office/drawing/2014/main" id="{9E58AA6B-04F6-4C4C-BF76-B7326BAC542D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對角線條紋 10">
              <a:extLst>
                <a:ext uri="{FF2B5EF4-FFF2-40B4-BE49-F238E27FC236}">
                  <a16:creationId xmlns:a16="http://schemas.microsoft.com/office/drawing/2014/main" id="{77F8B158-E89B-4777-BB3B-73A2C97E51E3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對角線條紋 11">
              <a:extLst>
                <a:ext uri="{FF2B5EF4-FFF2-40B4-BE49-F238E27FC236}">
                  <a16:creationId xmlns:a16="http://schemas.microsoft.com/office/drawing/2014/main" id="{AFB67148-D8CA-4E5A-9EAA-67A71B04D87A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ACE8DC2-4F76-4093-A358-797F78818B32}"/>
              </a:ext>
            </a:extLst>
          </p:cNvPr>
          <p:cNvGrpSpPr/>
          <p:nvPr/>
        </p:nvGrpSpPr>
        <p:grpSpPr>
          <a:xfrm>
            <a:off x="11288939" y="5859405"/>
            <a:ext cx="909210" cy="1013309"/>
            <a:chOff x="11288939" y="5859405"/>
            <a:chExt cx="909210" cy="1013309"/>
          </a:xfrm>
        </p:grpSpPr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3BAA7322-3EF8-4134-9573-BFC55B80C619}"/>
                </a:ext>
              </a:extLst>
            </p:cNvPr>
            <p:cNvSpPr/>
            <p:nvPr/>
          </p:nvSpPr>
          <p:spPr>
            <a:xfrm rot="10800000">
              <a:off x="11743544" y="6427849"/>
              <a:ext cx="444865" cy="444865"/>
            </a:xfrm>
            <a:prstGeom prst="diagStripe">
              <a:avLst>
                <a:gd name="adj" fmla="val 44391"/>
              </a:avLst>
            </a:prstGeom>
            <a:solidFill>
              <a:srgbClr val="506D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對角線條紋 14">
              <a:extLst>
                <a:ext uri="{FF2B5EF4-FFF2-40B4-BE49-F238E27FC236}">
                  <a16:creationId xmlns:a16="http://schemas.microsoft.com/office/drawing/2014/main" id="{D62DA927-84F1-4AB5-858F-D22E3D5945D0}"/>
                </a:ext>
              </a:extLst>
            </p:cNvPr>
            <p:cNvSpPr/>
            <p:nvPr/>
          </p:nvSpPr>
          <p:spPr>
            <a:xfrm rot="10800000">
              <a:off x="11288939" y="5859405"/>
              <a:ext cx="909210" cy="995892"/>
            </a:xfrm>
            <a:prstGeom prst="diagStripe">
              <a:avLst>
                <a:gd name="adj" fmla="val 73730"/>
              </a:avLst>
            </a:prstGeom>
            <a:solidFill>
              <a:srgbClr val="889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DC6D9AFF-314C-4293-BD36-EC369C708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676262"/>
              </p:ext>
            </p:extLst>
          </p:nvPr>
        </p:nvGraphicFramePr>
        <p:xfrm>
          <a:off x="949124" y="3785252"/>
          <a:ext cx="100636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50">
                  <a:extLst>
                    <a:ext uri="{9D8B030D-6E8A-4147-A177-3AD203B41FA5}">
                      <a16:colId xmlns:a16="http://schemas.microsoft.com/office/drawing/2014/main" val="2416408812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175525828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440131688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211250118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431652120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26917598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50701013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51603192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989585200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080980879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05086432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100652290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791220176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1982839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601041206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1481757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632510803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3804078726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67161067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377739555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239068924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2859388121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1255049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97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6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288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76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6BF2F-2073-4459-A735-2FDB6E1F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情況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2 ----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Gradient Boosting Regression </a:t>
            </a:r>
            <a:b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Predict,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資料筆數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 10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1F73060-F620-4245-841F-E20F479369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69808"/>
                <a:ext cx="10515600" cy="4523067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將 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dt 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</m:oMath>
                </a14:m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23 </a:t>
                </a:r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作為 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input</a:t>
                </a:r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，用方才訓練好的模型進行輸出</a:t>
                </a:r>
                <a:endParaRPr lang="en-US" altLang="zh-TW" sz="3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3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3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3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1F73060-F620-4245-841F-E20F479369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69808"/>
                <a:ext cx="10515600" cy="4523067"/>
              </a:xfrm>
              <a:blipFill>
                <a:blip r:embed="rId3"/>
                <a:stretch>
                  <a:fillRect l="-1333" t="-28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>
            <a:extLst>
              <a:ext uri="{FF2B5EF4-FFF2-40B4-BE49-F238E27FC236}">
                <a16:creationId xmlns:a16="http://schemas.microsoft.com/office/drawing/2014/main" id="{DC51D841-2AFA-4F42-B1E4-11EC729C2557}"/>
              </a:ext>
            </a:extLst>
          </p:cNvPr>
          <p:cNvGrpSpPr/>
          <p:nvPr/>
        </p:nvGrpSpPr>
        <p:grpSpPr>
          <a:xfrm>
            <a:off x="1" y="5260503"/>
            <a:ext cx="1611877" cy="1604682"/>
            <a:chOff x="1" y="5260503"/>
            <a:chExt cx="1611877" cy="1604682"/>
          </a:xfrm>
        </p:grpSpPr>
        <p:sp>
          <p:nvSpPr>
            <p:cNvPr id="5" name="對角線條紋 4">
              <a:extLst>
                <a:ext uri="{FF2B5EF4-FFF2-40B4-BE49-F238E27FC236}">
                  <a16:creationId xmlns:a16="http://schemas.microsoft.com/office/drawing/2014/main" id="{A55D2353-FEEC-47E7-B08C-8FE85C1F11C8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對角線條紋 5">
              <a:extLst>
                <a:ext uri="{FF2B5EF4-FFF2-40B4-BE49-F238E27FC236}">
                  <a16:creationId xmlns:a16="http://schemas.microsoft.com/office/drawing/2014/main" id="{7B9CF174-1275-4A28-A14F-CBAE61C83321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對角線條紋 6">
              <a:extLst>
                <a:ext uri="{FF2B5EF4-FFF2-40B4-BE49-F238E27FC236}">
                  <a16:creationId xmlns:a16="http://schemas.microsoft.com/office/drawing/2014/main" id="{E63F1718-4EB7-42ED-8375-27EAD7E13101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對角線條紋 7">
            <a:extLst>
              <a:ext uri="{FF2B5EF4-FFF2-40B4-BE49-F238E27FC236}">
                <a16:creationId xmlns:a16="http://schemas.microsoft.com/office/drawing/2014/main" id="{040A1039-08FA-4135-8D25-FFA634649F04}"/>
              </a:ext>
            </a:extLst>
          </p:cNvPr>
          <p:cNvSpPr/>
          <p:nvPr/>
        </p:nvSpPr>
        <p:spPr>
          <a:xfrm>
            <a:off x="-10329" y="2703"/>
            <a:ext cx="959453" cy="876973"/>
          </a:xfrm>
          <a:prstGeom prst="diagStripe">
            <a:avLst>
              <a:gd name="adj" fmla="val 72062"/>
            </a:avLst>
          </a:prstGeom>
          <a:solidFill>
            <a:srgbClr val="D4B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7ABFC44-1007-47A7-A244-496BD8354751}"/>
              </a:ext>
            </a:extLst>
          </p:cNvPr>
          <p:cNvGrpSpPr/>
          <p:nvPr/>
        </p:nvGrpSpPr>
        <p:grpSpPr>
          <a:xfrm rot="10800000">
            <a:off x="10580123" y="-4482"/>
            <a:ext cx="1611877" cy="1604682"/>
            <a:chOff x="1" y="5260503"/>
            <a:chExt cx="1611877" cy="1604682"/>
          </a:xfrm>
        </p:grpSpPr>
        <p:sp>
          <p:nvSpPr>
            <p:cNvPr id="10" name="對角線條紋 9">
              <a:extLst>
                <a:ext uri="{FF2B5EF4-FFF2-40B4-BE49-F238E27FC236}">
                  <a16:creationId xmlns:a16="http://schemas.microsoft.com/office/drawing/2014/main" id="{9E58AA6B-04F6-4C4C-BF76-B7326BAC542D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對角線條紋 10">
              <a:extLst>
                <a:ext uri="{FF2B5EF4-FFF2-40B4-BE49-F238E27FC236}">
                  <a16:creationId xmlns:a16="http://schemas.microsoft.com/office/drawing/2014/main" id="{77F8B158-E89B-4777-BB3B-73A2C97E51E3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對角線條紋 11">
              <a:extLst>
                <a:ext uri="{FF2B5EF4-FFF2-40B4-BE49-F238E27FC236}">
                  <a16:creationId xmlns:a16="http://schemas.microsoft.com/office/drawing/2014/main" id="{AFB67148-D8CA-4E5A-9EAA-67A71B04D87A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ACE8DC2-4F76-4093-A358-797F78818B32}"/>
              </a:ext>
            </a:extLst>
          </p:cNvPr>
          <p:cNvGrpSpPr/>
          <p:nvPr/>
        </p:nvGrpSpPr>
        <p:grpSpPr>
          <a:xfrm>
            <a:off x="11288939" y="5859405"/>
            <a:ext cx="909210" cy="1013309"/>
            <a:chOff x="11288939" y="5859405"/>
            <a:chExt cx="909210" cy="1013309"/>
          </a:xfrm>
        </p:grpSpPr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3BAA7322-3EF8-4134-9573-BFC55B80C619}"/>
                </a:ext>
              </a:extLst>
            </p:cNvPr>
            <p:cNvSpPr/>
            <p:nvPr/>
          </p:nvSpPr>
          <p:spPr>
            <a:xfrm rot="10800000">
              <a:off x="11743544" y="6427849"/>
              <a:ext cx="444865" cy="444865"/>
            </a:xfrm>
            <a:prstGeom prst="diagStripe">
              <a:avLst>
                <a:gd name="adj" fmla="val 44391"/>
              </a:avLst>
            </a:prstGeom>
            <a:solidFill>
              <a:srgbClr val="506D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對角線條紋 14">
              <a:extLst>
                <a:ext uri="{FF2B5EF4-FFF2-40B4-BE49-F238E27FC236}">
                  <a16:creationId xmlns:a16="http://schemas.microsoft.com/office/drawing/2014/main" id="{D62DA927-84F1-4AB5-858F-D22E3D5945D0}"/>
                </a:ext>
              </a:extLst>
            </p:cNvPr>
            <p:cNvSpPr/>
            <p:nvPr/>
          </p:nvSpPr>
          <p:spPr>
            <a:xfrm rot="10800000">
              <a:off x="11288939" y="5859405"/>
              <a:ext cx="909210" cy="995892"/>
            </a:xfrm>
            <a:prstGeom prst="diagStripe">
              <a:avLst>
                <a:gd name="adj" fmla="val 73730"/>
              </a:avLst>
            </a:prstGeom>
            <a:solidFill>
              <a:srgbClr val="889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DD511ED-C9C4-49B5-81B7-26E117AF1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66428"/>
              </p:ext>
            </p:extLst>
          </p:nvPr>
        </p:nvGraphicFramePr>
        <p:xfrm>
          <a:off x="901699" y="2502635"/>
          <a:ext cx="100636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319">
                  <a:extLst>
                    <a:ext uri="{9D8B030D-6E8A-4147-A177-3AD203B41FA5}">
                      <a16:colId xmlns:a16="http://schemas.microsoft.com/office/drawing/2014/main" val="2416408812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3175525828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1440131688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1211250118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2431652120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1269175984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3507010131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2516031924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1989585200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1080980879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205086432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2100652290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791220176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119828391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601041206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114817571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3632510803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3804078726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1671610674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2377739555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2239068924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2859388121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1255049394"/>
                    </a:ext>
                  </a:extLst>
                </a:gridCol>
                <a:gridCol w="419319">
                  <a:extLst>
                    <a:ext uri="{9D8B030D-6E8A-4147-A177-3AD203B41FA5}">
                      <a16:colId xmlns:a16="http://schemas.microsoft.com/office/drawing/2014/main" val="131153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97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6"/>
                          </a:solidFill>
                        </a:rPr>
                        <a:t>#</a:t>
                      </a:r>
                      <a:endParaRPr lang="zh-TW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288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12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6BF2F-2073-4459-A735-2FDB6E1F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情況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2 ----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Gradient Boosting Regression </a:t>
            </a:r>
            <a:b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資料筆數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&lt;10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改進方法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(Future work)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與實驗討論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F73060-F620-4245-841F-E20F47936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9808"/>
            <a:ext cx="10515600" cy="4523067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可以不要只使用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dt_all.csv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作為訓練資料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若持續使用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Gradient boosting regression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，可以對資料筆數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的做訓練即可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可以對所有樣本進行訓練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對不只一個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做訓練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可以將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增加，但意義不大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若想考慮前面的資料，可以直接改用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可變長度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LSTM)</a:t>
            </a:r>
          </a:p>
          <a:p>
            <a:pPr marL="914400" lvl="2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改進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  <a:p>
            <a:pPr marL="914400" lvl="2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將整個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做預測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2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將最後的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classifier (header)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進行改進，如使用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Gradient boosting regression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之類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C51D841-2AFA-4F42-B1E4-11EC729C2557}"/>
              </a:ext>
            </a:extLst>
          </p:cNvPr>
          <p:cNvGrpSpPr/>
          <p:nvPr/>
        </p:nvGrpSpPr>
        <p:grpSpPr>
          <a:xfrm>
            <a:off x="1" y="5260503"/>
            <a:ext cx="1611877" cy="1604682"/>
            <a:chOff x="1" y="5260503"/>
            <a:chExt cx="1611877" cy="1604682"/>
          </a:xfrm>
        </p:grpSpPr>
        <p:sp>
          <p:nvSpPr>
            <p:cNvPr id="5" name="對角線條紋 4">
              <a:extLst>
                <a:ext uri="{FF2B5EF4-FFF2-40B4-BE49-F238E27FC236}">
                  <a16:creationId xmlns:a16="http://schemas.microsoft.com/office/drawing/2014/main" id="{A55D2353-FEEC-47E7-B08C-8FE85C1F11C8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對角線條紋 5">
              <a:extLst>
                <a:ext uri="{FF2B5EF4-FFF2-40B4-BE49-F238E27FC236}">
                  <a16:creationId xmlns:a16="http://schemas.microsoft.com/office/drawing/2014/main" id="{7B9CF174-1275-4A28-A14F-CBAE61C83321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對角線條紋 6">
              <a:extLst>
                <a:ext uri="{FF2B5EF4-FFF2-40B4-BE49-F238E27FC236}">
                  <a16:creationId xmlns:a16="http://schemas.microsoft.com/office/drawing/2014/main" id="{E63F1718-4EB7-42ED-8375-27EAD7E13101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對角線條紋 7">
            <a:extLst>
              <a:ext uri="{FF2B5EF4-FFF2-40B4-BE49-F238E27FC236}">
                <a16:creationId xmlns:a16="http://schemas.microsoft.com/office/drawing/2014/main" id="{040A1039-08FA-4135-8D25-FFA634649F04}"/>
              </a:ext>
            </a:extLst>
          </p:cNvPr>
          <p:cNvSpPr/>
          <p:nvPr/>
        </p:nvSpPr>
        <p:spPr>
          <a:xfrm>
            <a:off x="-10329" y="2703"/>
            <a:ext cx="959453" cy="876973"/>
          </a:xfrm>
          <a:prstGeom prst="diagStripe">
            <a:avLst>
              <a:gd name="adj" fmla="val 72062"/>
            </a:avLst>
          </a:prstGeom>
          <a:solidFill>
            <a:srgbClr val="D4B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7ABFC44-1007-47A7-A244-496BD8354751}"/>
              </a:ext>
            </a:extLst>
          </p:cNvPr>
          <p:cNvGrpSpPr/>
          <p:nvPr/>
        </p:nvGrpSpPr>
        <p:grpSpPr>
          <a:xfrm rot="10800000">
            <a:off x="10580123" y="-4482"/>
            <a:ext cx="1611877" cy="1604682"/>
            <a:chOff x="1" y="5260503"/>
            <a:chExt cx="1611877" cy="1604682"/>
          </a:xfrm>
        </p:grpSpPr>
        <p:sp>
          <p:nvSpPr>
            <p:cNvPr id="10" name="對角線條紋 9">
              <a:extLst>
                <a:ext uri="{FF2B5EF4-FFF2-40B4-BE49-F238E27FC236}">
                  <a16:creationId xmlns:a16="http://schemas.microsoft.com/office/drawing/2014/main" id="{9E58AA6B-04F6-4C4C-BF76-B7326BAC542D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對角線條紋 10">
              <a:extLst>
                <a:ext uri="{FF2B5EF4-FFF2-40B4-BE49-F238E27FC236}">
                  <a16:creationId xmlns:a16="http://schemas.microsoft.com/office/drawing/2014/main" id="{77F8B158-E89B-4777-BB3B-73A2C97E51E3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對角線條紋 11">
              <a:extLst>
                <a:ext uri="{FF2B5EF4-FFF2-40B4-BE49-F238E27FC236}">
                  <a16:creationId xmlns:a16="http://schemas.microsoft.com/office/drawing/2014/main" id="{AFB67148-D8CA-4E5A-9EAA-67A71B04D87A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ACE8DC2-4F76-4093-A358-797F78818B32}"/>
              </a:ext>
            </a:extLst>
          </p:cNvPr>
          <p:cNvGrpSpPr/>
          <p:nvPr/>
        </p:nvGrpSpPr>
        <p:grpSpPr>
          <a:xfrm>
            <a:off x="11288939" y="5859405"/>
            <a:ext cx="909210" cy="1013309"/>
            <a:chOff x="11288939" y="5859405"/>
            <a:chExt cx="909210" cy="1013309"/>
          </a:xfrm>
        </p:grpSpPr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3BAA7322-3EF8-4134-9573-BFC55B80C619}"/>
                </a:ext>
              </a:extLst>
            </p:cNvPr>
            <p:cNvSpPr/>
            <p:nvPr/>
          </p:nvSpPr>
          <p:spPr>
            <a:xfrm rot="10800000">
              <a:off x="11743544" y="6427849"/>
              <a:ext cx="444865" cy="444865"/>
            </a:xfrm>
            <a:prstGeom prst="diagStripe">
              <a:avLst>
                <a:gd name="adj" fmla="val 44391"/>
              </a:avLst>
            </a:prstGeom>
            <a:solidFill>
              <a:srgbClr val="506D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對角線條紋 14">
              <a:extLst>
                <a:ext uri="{FF2B5EF4-FFF2-40B4-BE49-F238E27FC236}">
                  <a16:creationId xmlns:a16="http://schemas.microsoft.com/office/drawing/2014/main" id="{D62DA927-84F1-4AB5-858F-D22E3D5945D0}"/>
                </a:ext>
              </a:extLst>
            </p:cNvPr>
            <p:cNvSpPr/>
            <p:nvPr/>
          </p:nvSpPr>
          <p:spPr>
            <a:xfrm rot="10800000">
              <a:off x="11288939" y="5859405"/>
              <a:ext cx="909210" cy="995892"/>
            </a:xfrm>
            <a:prstGeom prst="diagStripe">
              <a:avLst>
                <a:gd name="adj" fmla="val 73730"/>
              </a:avLst>
            </a:prstGeom>
            <a:solidFill>
              <a:srgbClr val="889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621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6BF2F-2073-4459-A735-2FDB6E1F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Conclusion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F73060-F620-4245-841F-E20F47936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9808"/>
            <a:ext cx="10515600" cy="4523067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學會處理巨量資料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進行資料前處理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Garbage in, garbage out.</a:t>
            </a: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處理新問題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先使用簡單的統計方法或者是簡單的模型，進行觀察，提供對於後續資料處理的方法、模型的設計的直覺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C51D841-2AFA-4F42-B1E4-11EC729C2557}"/>
              </a:ext>
            </a:extLst>
          </p:cNvPr>
          <p:cNvGrpSpPr/>
          <p:nvPr/>
        </p:nvGrpSpPr>
        <p:grpSpPr>
          <a:xfrm>
            <a:off x="1" y="5260503"/>
            <a:ext cx="1611877" cy="1604682"/>
            <a:chOff x="1" y="5260503"/>
            <a:chExt cx="1611877" cy="1604682"/>
          </a:xfrm>
        </p:grpSpPr>
        <p:sp>
          <p:nvSpPr>
            <p:cNvPr id="5" name="對角線條紋 4">
              <a:extLst>
                <a:ext uri="{FF2B5EF4-FFF2-40B4-BE49-F238E27FC236}">
                  <a16:creationId xmlns:a16="http://schemas.microsoft.com/office/drawing/2014/main" id="{A55D2353-FEEC-47E7-B08C-8FE85C1F11C8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對角線條紋 5">
              <a:extLst>
                <a:ext uri="{FF2B5EF4-FFF2-40B4-BE49-F238E27FC236}">
                  <a16:creationId xmlns:a16="http://schemas.microsoft.com/office/drawing/2014/main" id="{7B9CF174-1275-4A28-A14F-CBAE61C83321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對角線條紋 6">
              <a:extLst>
                <a:ext uri="{FF2B5EF4-FFF2-40B4-BE49-F238E27FC236}">
                  <a16:creationId xmlns:a16="http://schemas.microsoft.com/office/drawing/2014/main" id="{E63F1718-4EB7-42ED-8375-27EAD7E13101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對角線條紋 7">
            <a:extLst>
              <a:ext uri="{FF2B5EF4-FFF2-40B4-BE49-F238E27FC236}">
                <a16:creationId xmlns:a16="http://schemas.microsoft.com/office/drawing/2014/main" id="{040A1039-08FA-4135-8D25-FFA634649F04}"/>
              </a:ext>
            </a:extLst>
          </p:cNvPr>
          <p:cNvSpPr/>
          <p:nvPr/>
        </p:nvSpPr>
        <p:spPr>
          <a:xfrm>
            <a:off x="-10329" y="2703"/>
            <a:ext cx="959453" cy="876973"/>
          </a:xfrm>
          <a:prstGeom prst="diagStripe">
            <a:avLst>
              <a:gd name="adj" fmla="val 72062"/>
            </a:avLst>
          </a:prstGeom>
          <a:solidFill>
            <a:srgbClr val="D4B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7ABFC44-1007-47A7-A244-496BD8354751}"/>
              </a:ext>
            </a:extLst>
          </p:cNvPr>
          <p:cNvGrpSpPr/>
          <p:nvPr/>
        </p:nvGrpSpPr>
        <p:grpSpPr>
          <a:xfrm rot="10800000">
            <a:off x="10580123" y="-4482"/>
            <a:ext cx="1611877" cy="1604682"/>
            <a:chOff x="1" y="5260503"/>
            <a:chExt cx="1611877" cy="1604682"/>
          </a:xfrm>
        </p:grpSpPr>
        <p:sp>
          <p:nvSpPr>
            <p:cNvPr id="10" name="對角線條紋 9">
              <a:extLst>
                <a:ext uri="{FF2B5EF4-FFF2-40B4-BE49-F238E27FC236}">
                  <a16:creationId xmlns:a16="http://schemas.microsoft.com/office/drawing/2014/main" id="{9E58AA6B-04F6-4C4C-BF76-B7326BAC542D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對角線條紋 10">
              <a:extLst>
                <a:ext uri="{FF2B5EF4-FFF2-40B4-BE49-F238E27FC236}">
                  <a16:creationId xmlns:a16="http://schemas.microsoft.com/office/drawing/2014/main" id="{77F8B158-E89B-4777-BB3B-73A2C97E51E3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對角線條紋 11">
              <a:extLst>
                <a:ext uri="{FF2B5EF4-FFF2-40B4-BE49-F238E27FC236}">
                  <a16:creationId xmlns:a16="http://schemas.microsoft.com/office/drawing/2014/main" id="{AFB67148-D8CA-4E5A-9EAA-67A71B04D87A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ACE8DC2-4F76-4093-A358-797F78818B32}"/>
              </a:ext>
            </a:extLst>
          </p:cNvPr>
          <p:cNvGrpSpPr/>
          <p:nvPr/>
        </p:nvGrpSpPr>
        <p:grpSpPr>
          <a:xfrm>
            <a:off x="11288939" y="5859405"/>
            <a:ext cx="909210" cy="1013309"/>
            <a:chOff x="11288939" y="5859405"/>
            <a:chExt cx="909210" cy="1013309"/>
          </a:xfrm>
        </p:grpSpPr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3BAA7322-3EF8-4134-9573-BFC55B80C619}"/>
                </a:ext>
              </a:extLst>
            </p:cNvPr>
            <p:cNvSpPr/>
            <p:nvPr/>
          </p:nvSpPr>
          <p:spPr>
            <a:xfrm rot="10800000">
              <a:off x="11743544" y="6427849"/>
              <a:ext cx="444865" cy="444865"/>
            </a:xfrm>
            <a:prstGeom prst="diagStripe">
              <a:avLst>
                <a:gd name="adj" fmla="val 44391"/>
              </a:avLst>
            </a:prstGeom>
            <a:solidFill>
              <a:srgbClr val="506D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對角線條紋 14">
              <a:extLst>
                <a:ext uri="{FF2B5EF4-FFF2-40B4-BE49-F238E27FC236}">
                  <a16:creationId xmlns:a16="http://schemas.microsoft.com/office/drawing/2014/main" id="{D62DA927-84F1-4AB5-858F-D22E3D5945D0}"/>
                </a:ext>
              </a:extLst>
            </p:cNvPr>
            <p:cNvSpPr/>
            <p:nvPr/>
          </p:nvSpPr>
          <p:spPr>
            <a:xfrm rot="10800000">
              <a:off x="11288939" y="5859405"/>
              <a:ext cx="909210" cy="995892"/>
            </a:xfrm>
            <a:prstGeom prst="diagStripe">
              <a:avLst>
                <a:gd name="adj" fmla="val 73730"/>
              </a:avLst>
            </a:prstGeom>
            <a:solidFill>
              <a:srgbClr val="889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027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9D6BF2F-2073-4459-A735-2FDB6E1FD40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Introduction</a:t>
                </a:r>
                <a:r>
                  <a:rPr lang="en-US" altLang="zh-TW" sz="2400" dirty="0"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− </m:t>
                    </m:r>
                  </m:oMath>
                </a14:m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1/2 </a:t>
                </a:r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9D6BF2F-2073-4459-A735-2FDB6E1FD4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1F73060-F620-4245-841F-E20F479369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69808"/>
                <a:ext cx="10515600" cy="4523067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sz="3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預測每位顧客</a:t>
                </a:r>
                <a:r>
                  <a:rPr lang="zh-TW" altLang="en-US" sz="360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下個月份</a:t>
                </a:r>
                <a:r>
                  <a:rPr lang="zh-TW" altLang="en-US" sz="3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消費金額前三名的消費類別排序</a:t>
                </a:r>
                <a:endParaRPr lang="en-US" altLang="zh-TW" sz="3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總共 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23 </a:t>
                </a:r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個月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(t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</m:oMath>
                </a14:m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 ~ 23)</a:t>
                </a:r>
              </a:p>
              <a:p>
                <a:pPr lvl="2"/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具有時間連續性</a:t>
                </a: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總共有 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16 </a:t>
                </a:r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種消費種類</a:t>
                </a:r>
                <a:endParaRPr lang="en-US" altLang="zh-TW" sz="3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共有約 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50 </a:t>
                </a:r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萬人</a:t>
                </a:r>
                <a:endParaRPr lang="en-US" altLang="zh-TW" sz="3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共 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3000 </a:t>
                </a:r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萬筆資料</a:t>
                </a:r>
                <a:endParaRPr lang="en-US" altLang="zh-TW" sz="3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2"/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資料裡面含有非必要訊息</a:t>
                </a: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1F73060-F620-4245-841F-E20F479369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69808"/>
                <a:ext cx="10515600" cy="4523067"/>
              </a:xfrm>
              <a:blipFill>
                <a:blip r:embed="rId3"/>
                <a:stretch>
                  <a:fillRect l="-1623" t="-3235" r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>
            <a:extLst>
              <a:ext uri="{FF2B5EF4-FFF2-40B4-BE49-F238E27FC236}">
                <a16:creationId xmlns:a16="http://schemas.microsoft.com/office/drawing/2014/main" id="{DC51D841-2AFA-4F42-B1E4-11EC729C2557}"/>
              </a:ext>
            </a:extLst>
          </p:cNvPr>
          <p:cNvGrpSpPr/>
          <p:nvPr/>
        </p:nvGrpSpPr>
        <p:grpSpPr>
          <a:xfrm>
            <a:off x="1" y="5260503"/>
            <a:ext cx="1611877" cy="1604682"/>
            <a:chOff x="1" y="5260503"/>
            <a:chExt cx="1611877" cy="1604682"/>
          </a:xfrm>
        </p:grpSpPr>
        <p:sp>
          <p:nvSpPr>
            <p:cNvPr id="5" name="對角線條紋 4">
              <a:extLst>
                <a:ext uri="{FF2B5EF4-FFF2-40B4-BE49-F238E27FC236}">
                  <a16:creationId xmlns:a16="http://schemas.microsoft.com/office/drawing/2014/main" id="{A55D2353-FEEC-47E7-B08C-8FE85C1F11C8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對角線條紋 5">
              <a:extLst>
                <a:ext uri="{FF2B5EF4-FFF2-40B4-BE49-F238E27FC236}">
                  <a16:creationId xmlns:a16="http://schemas.microsoft.com/office/drawing/2014/main" id="{7B9CF174-1275-4A28-A14F-CBAE61C83321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對角線條紋 6">
              <a:extLst>
                <a:ext uri="{FF2B5EF4-FFF2-40B4-BE49-F238E27FC236}">
                  <a16:creationId xmlns:a16="http://schemas.microsoft.com/office/drawing/2014/main" id="{E63F1718-4EB7-42ED-8375-27EAD7E13101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對角線條紋 7">
            <a:extLst>
              <a:ext uri="{FF2B5EF4-FFF2-40B4-BE49-F238E27FC236}">
                <a16:creationId xmlns:a16="http://schemas.microsoft.com/office/drawing/2014/main" id="{040A1039-08FA-4135-8D25-FFA634649F04}"/>
              </a:ext>
            </a:extLst>
          </p:cNvPr>
          <p:cNvSpPr/>
          <p:nvPr/>
        </p:nvSpPr>
        <p:spPr>
          <a:xfrm>
            <a:off x="-10329" y="2703"/>
            <a:ext cx="959453" cy="876973"/>
          </a:xfrm>
          <a:prstGeom prst="diagStripe">
            <a:avLst>
              <a:gd name="adj" fmla="val 72062"/>
            </a:avLst>
          </a:prstGeom>
          <a:solidFill>
            <a:srgbClr val="D4B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7ABFC44-1007-47A7-A244-496BD8354751}"/>
              </a:ext>
            </a:extLst>
          </p:cNvPr>
          <p:cNvGrpSpPr/>
          <p:nvPr/>
        </p:nvGrpSpPr>
        <p:grpSpPr>
          <a:xfrm rot="10800000">
            <a:off x="10580123" y="-4482"/>
            <a:ext cx="1611877" cy="1604682"/>
            <a:chOff x="1" y="5260503"/>
            <a:chExt cx="1611877" cy="1604682"/>
          </a:xfrm>
        </p:grpSpPr>
        <p:sp>
          <p:nvSpPr>
            <p:cNvPr id="10" name="對角線條紋 9">
              <a:extLst>
                <a:ext uri="{FF2B5EF4-FFF2-40B4-BE49-F238E27FC236}">
                  <a16:creationId xmlns:a16="http://schemas.microsoft.com/office/drawing/2014/main" id="{9E58AA6B-04F6-4C4C-BF76-B7326BAC542D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對角線條紋 10">
              <a:extLst>
                <a:ext uri="{FF2B5EF4-FFF2-40B4-BE49-F238E27FC236}">
                  <a16:creationId xmlns:a16="http://schemas.microsoft.com/office/drawing/2014/main" id="{77F8B158-E89B-4777-BB3B-73A2C97E51E3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對角線條紋 11">
              <a:extLst>
                <a:ext uri="{FF2B5EF4-FFF2-40B4-BE49-F238E27FC236}">
                  <a16:creationId xmlns:a16="http://schemas.microsoft.com/office/drawing/2014/main" id="{AFB67148-D8CA-4E5A-9EAA-67A71B04D87A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ACE8DC2-4F76-4093-A358-797F78818B32}"/>
              </a:ext>
            </a:extLst>
          </p:cNvPr>
          <p:cNvGrpSpPr/>
          <p:nvPr/>
        </p:nvGrpSpPr>
        <p:grpSpPr>
          <a:xfrm>
            <a:off x="11288939" y="5859405"/>
            <a:ext cx="909210" cy="1013309"/>
            <a:chOff x="11288939" y="5859405"/>
            <a:chExt cx="909210" cy="1013309"/>
          </a:xfrm>
        </p:grpSpPr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3BAA7322-3EF8-4134-9573-BFC55B80C619}"/>
                </a:ext>
              </a:extLst>
            </p:cNvPr>
            <p:cNvSpPr/>
            <p:nvPr/>
          </p:nvSpPr>
          <p:spPr>
            <a:xfrm rot="10800000">
              <a:off x="11743544" y="6427849"/>
              <a:ext cx="444865" cy="444865"/>
            </a:xfrm>
            <a:prstGeom prst="diagStripe">
              <a:avLst>
                <a:gd name="adj" fmla="val 44391"/>
              </a:avLst>
            </a:prstGeom>
            <a:solidFill>
              <a:srgbClr val="506D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對角線條紋 14">
              <a:extLst>
                <a:ext uri="{FF2B5EF4-FFF2-40B4-BE49-F238E27FC236}">
                  <a16:creationId xmlns:a16="http://schemas.microsoft.com/office/drawing/2014/main" id="{D62DA927-84F1-4AB5-858F-D22E3D5945D0}"/>
                </a:ext>
              </a:extLst>
            </p:cNvPr>
            <p:cNvSpPr/>
            <p:nvPr/>
          </p:nvSpPr>
          <p:spPr>
            <a:xfrm rot="10800000">
              <a:off x="11288939" y="5859405"/>
              <a:ext cx="909210" cy="995892"/>
            </a:xfrm>
            <a:prstGeom prst="diagStripe">
              <a:avLst>
                <a:gd name="adj" fmla="val 73730"/>
              </a:avLst>
            </a:prstGeom>
            <a:solidFill>
              <a:srgbClr val="889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97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9D6BF2F-2073-4459-A735-2FDB6E1FD40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Introduction</a:t>
                </a:r>
                <a:r>
                  <a:rPr lang="en-US" altLang="zh-TW" sz="2400" dirty="0"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− </m:t>
                    </m:r>
                  </m:oMath>
                </a14:m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2/2 </a:t>
                </a:r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9D6BF2F-2073-4459-A735-2FDB6E1FD4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1F73060-F620-4245-841F-E20F479369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69808"/>
                <a:ext cx="10515600" cy="4523067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sz="3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預測每位顧客下個月份</a:t>
                </a:r>
                <a:r>
                  <a:rPr lang="zh-TW" altLang="en-US" sz="360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消費金額前三名</a:t>
                </a:r>
                <a:r>
                  <a:rPr lang="zh-TW" altLang="en-US" sz="3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的消費類別</a:t>
                </a:r>
                <a:r>
                  <a:rPr lang="zh-TW" altLang="en-US" sz="360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排序</a:t>
                </a:r>
                <a:endParaRPr lang="en-US" altLang="zh-TW" sz="36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需回傳金額大小</a:t>
                </a:r>
                <a14:m>
                  <m:oMath xmlns:m="http://schemas.openxmlformats.org/officeDocument/2006/math">
                    <m:r>
                      <a:rPr lang="en-US" altLang="zh-TW" sz="32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−</m:t>
                    </m:r>
                  </m:oMath>
                </a14:m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類別排序</a:t>
                </a:r>
                <a:endParaRPr lang="en-US" altLang="zh-TW" sz="3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若金額相同，則大小相同的排序可以互換</a:t>
                </a:r>
                <a:endParaRPr lang="en-US" altLang="zh-TW" sz="3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若消費不到 </a:t>
                </a:r>
                <a:r>
                  <a:rPr lang="en-US" altLang="zh-TW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 </a:t>
                </a:r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個類別，則其餘輸出可以是隨意類別</a:t>
                </a:r>
                <a:endParaRPr lang="en-US" altLang="zh-TW" sz="3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不可以有重複的類別輸出</a:t>
                </a:r>
                <a:endParaRPr lang="en-US" altLang="zh-TW" sz="3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1F73060-F620-4245-841F-E20F479369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69808"/>
                <a:ext cx="10515600" cy="4523067"/>
              </a:xfrm>
              <a:blipFill>
                <a:blip r:embed="rId3"/>
                <a:stretch>
                  <a:fillRect l="-1623" t="-3235" r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>
            <a:extLst>
              <a:ext uri="{FF2B5EF4-FFF2-40B4-BE49-F238E27FC236}">
                <a16:creationId xmlns:a16="http://schemas.microsoft.com/office/drawing/2014/main" id="{DC51D841-2AFA-4F42-B1E4-11EC729C2557}"/>
              </a:ext>
            </a:extLst>
          </p:cNvPr>
          <p:cNvGrpSpPr/>
          <p:nvPr/>
        </p:nvGrpSpPr>
        <p:grpSpPr>
          <a:xfrm>
            <a:off x="1" y="5260503"/>
            <a:ext cx="1611877" cy="1604682"/>
            <a:chOff x="1" y="5260503"/>
            <a:chExt cx="1611877" cy="1604682"/>
          </a:xfrm>
        </p:grpSpPr>
        <p:sp>
          <p:nvSpPr>
            <p:cNvPr id="5" name="對角線條紋 4">
              <a:extLst>
                <a:ext uri="{FF2B5EF4-FFF2-40B4-BE49-F238E27FC236}">
                  <a16:creationId xmlns:a16="http://schemas.microsoft.com/office/drawing/2014/main" id="{A55D2353-FEEC-47E7-B08C-8FE85C1F11C8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對角線條紋 5">
              <a:extLst>
                <a:ext uri="{FF2B5EF4-FFF2-40B4-BE49-F238E27FC236}">
                  <a16:creationId xmlns:a16="http://schemas.microsoft.com/office/drawing/2014/main" id="{7B9CF174-1275-4A28-A14F-CBAE61C83321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對角線條紋 6">
              <a:extLst>
                <a:ext uri="{FF2B5EF4-FFF2-40B4-BE49-F238E27FC236}">
                  <a16:creationId xmlns:a16="http://schemas.microsoft.com/office/drawing/2014/main" id="{E63F1718-4EB7-42ED-8375-27EAD7E13101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對角線條紋 7">
            <a:extLst>
              <a:ext uri="{FF2B5EF4-FFF2-40B4-BE49-F238E27FC236}">
                <a16:creationId xmlns:a16="http://schemas.microsoft.com/office/drawing/2014/main" id="{040A1039-08FA-4135-8D25-FFA634649F04}"/>
              </a:ext>
            </a:extLst>
          </p:cNvPr>
          <p:cNvSpPr/>
          <p:nvPr/>
        </p:nvSpPr>
        <p:spPr>
          <a:xfrm>
            <a:off x="-10329" y="2703"/>
            <a:ext cx="959453" cy="876973"/>
          </a:xfrm>
          <a:prstGeom prst="diagStripe">
            <a:avLst>
              <a:gd name="adj" fmla="val 72062"/>
            </a:avLst>
          </a:prstGeom>
          <a:solidFill>
            <a:srgbClr val="D4B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7ABFC44-1007-47A7-A244-496BD8354751}"/>
              </a:ext>
            </a:extLst>
          </p:cNvPr>
          <p:cNvGrpSpPr/>
          <p:nvPr/>
        </p:nvGrpSpPr>
        <p:grpSpPr>
          <a:xfrm rot="10800000">
            <a:off x="10580123" y="-4482"/>
            <a:ext cx="1611877" cy="1604682"/>
            <a:chOff x="1" y="5260503"/>
            <a:chExt cx="1611877" cy="1604682"/>
          </a:xfrm>
        </p:grpSpPr>
        <p:sp>
          <p:nvSpPr>
            <p:cNvPr id="10" name="對角線條紋 9">
              <a:extLst>
                <a:ext uri="{FF2B5EF4-FFF2-40B4-BE49-F238E27FC236}">
                  <a16:creationId xmlns:a16="http://schemas.microsoft.com/office/drawing/2014/main" id="{9E58AA6B-04F6-4C4C-BF76-B7326BAC542D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對角線條紋 10">
              <a:extLst>
                <a:ext uri="{FF2B5EF4-FFF2-40B4-BE49-F238E27FC236}">
                  <a16:creationId xmlns:a16="http://schemas.microsoft.com/office/drawing/2014/main" id="{77F8B158-E89B-4777-BB3B-73A2C97E51E3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對角線條紋 11">
              <a:extLst>
                <a:ext uri="{FF2B5EF4-FFF2-40B4-BE49-F238E27FC236}">
                  <a16:creationId xmlns:a16="http://schemas.microsoft.com/office/drawing/2014/main" id="{AFB67148-D8CA-4E5A-9EAA-67A71B04D87A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ACE8DC2-4F76-4093-A358-797F78818B32}"/>
              </a:ext>
            </a:extLst>
          </p:cNvPr>
          <p:cNvGrpSpPr/>
          <p:nvPr/>
        </p:nvGrpSpPr>
        <p:grpSpPr>
          <a:xfrm>
            <a:off x="11288939" y="5859405"/>
            <a:ext cx="909210" cy="1013309"/>
            <a:chOff x="11288939" y="5859405"/>
            <a:chExt cx="909210" cy="1013309"/>
          </a:xfrm>
        </p:grpSpPr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3BAA7322-3EF8-4134-9573-BFC55B80C619}"/>
                </a:ext>
              </a:extLst>
            </p:cNvPr>
            <p:cNvSpPr/>
            <p:nvPr/>
          </p:nvSpPr>
          <p:spPr>
            <a:xfrm rot="10800000">
              <a:off x="11743544" y="6427849"/>
              <a:ext cx="444865" cy="444865"/>
            </a:xfrm>
            <a:prstGeom prst="diagStripe">
              <a:avLst>
                <a:gd name="adj" fmla="val 44391"/>
              </a:avLst>
            </a:prstGeom>
            <a:solidFill>
              <a:srgbClr val="506D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對角線條紋 14">
              <a:extLst>
                <a:ext uri="{FF2B5EF4-FFF2-40B4-BE49-F238E27FC236}">
                  <a16:creationId xmlns:a16="http://schemas.microsoft.com/office/drawing/2014/main" id="{D62DA927-84F1-4AB5-858F-D22E3D5945D0}"/>
                </a:ext>
              </a:extLst>
            </p:cNvPr>
            <p:cNvSpPr/>
            <p:nvPr/>
          </p:nvSpPr>
          <p:spPr>
            <a:xfrm rot="10800000">
              <a:off x="11288939" y="5859405"/>
              <a:ext cx="909210" cy="995892"/>
            </a:xfrm>
            <a:prstGeom prst="diagStripe">
              <a:avLst>
                <a:gd name="adj" fmla="val 73730"/>
              </a:avLst>
            </a:prstGeom>
            <a:solidFill>
              <a:srgbClr val="889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47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6BF2F-2073-4459-A735-2FDB6E1F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實驗討論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F73060-F620-4245-841F-E20F47936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9808"/>
            <a:ext cx="10515600" cy="4788801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單純對資料進行統計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對某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的相異種類消費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金額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總和做計算，回傳前三高值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對某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的相異種類消費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次數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總和做計算，回傳前三高值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發現實驗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的分數較實驗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分數高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(0.2406/0.1563)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消費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的重要性可能大過於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消費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總金額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設計資料前處理時，選擇對單一月份的消費金額標準化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標準化後資料留有資訊：消費金額比例、種類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可推知大小排序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去除資訊：該月份分別之消費金額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推測應可以避免偶爾的鉅額消費去影響預測結果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買車並不會每個月都買，但其對總金額的影響甚大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C51D841-2AFA-4F42-B1E4-11EC729C2557}"/>
              </a:ext>
            </a:extLst>
          </p:cNvPr>
          <p:cNvGrpSpPr/>
          <p:nvPr/>
        </p:nvGrpSpPr>
        <p:grpSpPr>
          <a:xfrm>
            <a:off x="1" y="5260503"/>
            <a:ext cx="1611877" cy="1604682"/>
            <a:chOff x="1" y="5260503"/>
            <a:chExt cx="1611877" cy="1604682"/>
          </a:xfrm>
        </p:grpSpPr>
        <p:sp>
          <p:nvSpPr>
            <p:cNvPr id="5" name="對角線條紋 4">
              <a:extLst>
                <a:ext uri="{FF2B5EF4-FFF2-40B4-BE49-F238E27FC236}">
                  <a16:creationId xmlns:a16="http://schemas.microsoft.com/office/drawing/2014/main" id="{A55D2353-FEEC-47E7-B08C-8FE85C1F11C8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對角線條紋 5">
              <a:extLst>
                <a:ext uri="{FF2B5EF4-FFF2-40B4-BE49-F238E27FC236}">
                  <a16:creationId xmlns:a16="http://schemas.microsoft.com/office/drawing/2014/main" id="{7B9CF174-1275-4A28-A14F-CBAE61C83321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對角線條紋 6">
              <a:extLst>
                <a:ext uri="{FF2B5EF4-FFF2-40B4-BE49-F238E27FC236}">
                  <a16:creationId xmlns:a16="http://schemas.microsoft.com/office/drawing/2014/main" id="{E63F1718-4EB7-42ED-8375-27EAD7E13101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對角線條紋 7">
            <a:extLst>
              <a:ext uri="{FF2B5EF4-FFF2-40B4-BE49-F238E27FC236}">
                <a16:creationId xmlns:a16="http://schemas.microsoft.com/office/drawing/2014/main" id="{040A1039-08FA-4135-8D25-FFA634649F04}"/>
              </a:ext>
            </a:extLst>
          </p:cNvPr>
          <p:cNvSpPr/>
          <p:nvPr/>
        </p:nvSpPr>
        <p:spPr>
          <a:xfrm>
            <a:off x="-10329" y="2703"/>
            <a:ext cx="959453" cy="876973"/>
          </a:xfrm>
          <a:prstGeom prst="diagStripe">
            <a:avLst>
              <a:gd name="adj" fmla="val 72062"/>
            </a:avLst>
          </a:prstGeom>
          <a:solidFill>
            <a:srgbClr val="D4B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7ABFC44-1007-47A7-A244-496BD8354751}"/>
              </a:ext>
            </a:extLst>
          </p:cNvPr>
          <p:cNvGrpSpPr/>
          <p:nvPr/>
        </p:nvGrpSpPr>
        <p:grpSpPr>
          <a:xfrm rot="10800000">
            <a:off x="10580123" y="-4482"/>
            <a:ext cx="1611877" cy="1604682"/>
            <a:chOff x="1" y="5260503"/>
            <a:chExt cx="1611877" cy="1604682"/>
          </a:xfrm>
        </p:grpSpPr>
        <p:sp>
          <p:nvSpPr>
            <p:cNvPr id="10" name="對角線條紋 9">
              <a:extLst>
                <a:ext uri="{FF2B5EF4-FFF2-40B4-BE49-F238E27FC236}">
                  <a16:creationId xmlns:a16="http://schemas.microsoft.com/office/drawing/2014/main" id="{9E58AA6B-04F6-4C4C-BF76-B7326BAC542D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對角線條紋 10">
              <a:extLst>
                <a:ext uri="{FF2B5EF4-FFF2-40B4-BE49-F238E27FC236}">
                  <a16:creationId xmlns:a16="http://schemas.microsoft.com/office/drawing/2014/main" id="{77F8B158-E89B-4777-BB3B-73A2C97E51E3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對角線條紋 11">
              <a:extLst>
                <a:ext uri="{FF2B5EF4-FFF2-40B4-BE49-F238E27FC236}">
                  <a16:creationId xmlns:a16="http://schemas.microsoft.com/office/drawing/2014/main" id="{AFB67148-D8CA-4E5A-9EAA-67A71B04D87A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ACE8DC2-4F76-4093-A358-797F78818B32}"/>
              </a:ext>
            </a:extLst>
          </p:cNvPr>
          <p:cNvGrpSpPr/>
          <p:nvPr/>
        </p:nvGrpSpPr>
        <p:grpSpPr>
          <a:xfrm>
            <a:off x="11288939" y="5859405"/>
            <a:ext cx="909210" cy="1013309"/>
            <a:chOff x="11288939" y="5859405"/>
            <a:chExt cx="909210" cy="1013309"/>
          </a:xfrm>
        </p:grpSpPr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3BAA7322-3EF8-4134-9573-BFC55B80C619}"/>
                </a:ext>
              </a:extLst>
            </p:cNvPr>
            <p:cNvSpPr/>
            <p:nvPr/>
          </p:nvSpPr>
          <p:spPr>
            <a:xfrm rot="10800000">
              <a:off x="11743544" y="6427849"/>
              <a:ext cx="444865" cy="444865"/>
            </a:xfrm>
            <a:prstGeom prst="diagStripe">
              <a:avLst>
                <a:gd name="adj" fmla="val 44391"/>
              </a:avLst>
            </a:prstGeom>
            <a:solidFill>
              <a:srgbClr val="506D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對角線條紋 14">
              <a:extLst>
                <a:ext uri="{FF2B5EF4-FFF2-40B4-BE49-F238E27FC236}">
                  <a16:creationId xmlns:a16="http://schemas.microsoft.com/office/drawing/2014/main" id="{D62DA927-84F1-4AB5-858F-D22E3D5945D0}"/>
                </a:ext>
              </a:extLst>
            </p:cNvPr>
            <p:cNvSpPr/>
            <p:nvPr/>
          </p:nvSpPr>
          <p:spPr>
            <a:xfrm rot="10800000">
              <a:off x="11288939" y="5859405"/>
              <a:ext cx="909210" cy="995892"/>
            </a:xfrm>
            <a:prstGeom prst="diagStripe">
              <a:avLst>
                <a:gd name="adj" fmla="val 73730"/>
              </a:avLst>
            </a:prstGeom>
            <a:solidFill>
              <a:srgbClr val="889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506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6BF2F-2073-4459-A735-2FDB6E1F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Preprocessing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 Engineering</a:t>
            </a:r>
            <a:b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1/4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make_dt.py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F73060-F620-4245-841F-E20F47936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9808"/>
            <a:ext cx="10515600" cy="45230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減少資料量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因資料筆數過大，因此先針對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dt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進行分群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篩選資料資訊，取用以下四個必要資訊，以降低檔案大小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dt: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消費月份 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~ 23</a:t>
            </a:r>
          </a:p>
          <a:p>
            <a:pPr lvl="2"/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chid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顧客編號 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萬筆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shop_tag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消費類別 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消費類別只取目標的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種消費類別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txn_amt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消費金額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C51D841-2AFA-4F42-B1E4-11EC729C2557}"/>
              </a:ext>
            </a:extLst>
          </p:cNvPr>
          <p:cNvGrpSpPr/>
          <p:nvPr/>
        </p:nvGrpSpPr>
        <p:grpSpPr>
          <a:xfrm>
            <a:off x="1" y="5260503"/>
            <a:ext cx="1611877" cy="1604682"/>
            <a:chOff x="1" y="5260503"/>
            <a:chExt cx="1611877" cy="1604682"/>
          </a:xfrm>
        </p:grpSpPr>
        <p:sp>
          <p:nvSpPr>
            <p:cNvPr id="5" name="對角線條紋 4">
              <a:extLst>
                <a:ext uri="{FF2B5EF4-FFF2-40B4-BE49-F238E27FC236}">
                  <a16:creationId xmlns:a16="http://schemas.microsoft.com/office/drawing/2014/main" id="{A55D2353-FEEC-47E7-B08C-8FE85C1F11C8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對角線條紋 5">
              <a:extLst>
                <a:ext uri="{FF2B5EF4-FFF2-40B4-BE49-F238E27FC236}">
                  <a16:creationId xmlns:a16="http://schemas.microsoft.com/office/drawing/2014/main" id="{7B9CF174-1275-4A28-A14F-CBAE61C83321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對角線條紋 6">
              <a:extLst>
                <a:ext uri="{FF2B5EF4-FFF2-40B4-BE49-F238E27FC236}">
                  <a16:creationId xmlns:a16="http://schemas.microsoft.com/office/drawing/2014/main" id="{E63F1718-4EB7-42ED-8375-27EAD7E13101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對角線條紋 7">
            <a:extLst>
              <a:ext uri="{FF2B5EF4-FFF2-40B4-BE49-F238E27FC236}">
                <a16:creationId xmlns:a16="http://schemas.microsoft.com/office/drawing/2014/main" id="{040A1039-08FA-4135-8D25-FFA634649F04}"/>
              </a:ext>
            </a:extLst>
          </p:cNvPr>
          <p:cNvSpPr/>
          <p:nvPr/>
        </p:nvSpPr>
        <p:spPr>
          <a:xfrm>
            <a:off x="-10329" y="2703"/>
            <a:ext cx="959453" cy="876973"/>
          </a:xfrm>
          <a:prstGeom prst="diagStripe">
            <a:avLst>
              <a:gd name="adj" fmla="val 72062"/>
            </a:avLst>
          </a:prstGeom>
          <a:solidFill>
            <a:srgbClr val="D4B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7ABFC44-1007-47A7-A244-496BD8354751}"/>
              </a:ext>
            </a:extLst>
          </p:cNvPr>
          <p:cNvGrpSpPr/>
          <p:nvPr/>
        </p:nvGrpSpPr>
        <p:grpSpPr>
          <a:xfrm rot="10800000">
            <a:off x="10580123" y="-4482"/>
            <a:ext cx="1611877" cy="1604682"/>
            <a:chOff x="1" y="5260503"/>
            <a:chExt cx="1611877" cy="1604682"/>
          </a:xfrm>
        </p:grpSpPr>
        <p:sp>
          <p:nvSpPr>
            <p:cNvPr id="10" name="對角線條紋 9">
              <a:extLst>
                <a:ext uri="{FF2B5EF4-FFF2-40B4-BE49-F238E27FC236}">
                  <a16:creationId xmlns:a16="http://schemas.microsoft.com/office/drawing/2014/main" id="{9E58AA6B-04F6-4C4C-BF76-B7326BAC542D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對角線條紋 10">
              <a:extLst>
                <a:ext uri="{FF2B5EF4-FFF2-40B4-BE49-F238E27FC236}">
                  <a16:creationId xmlns:a16="http://schemas.microsoft.com/office/drawing/2014/main" id="{77F8B158-E89B-4777-BB3B-73A2C97E51E3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對角線條紋 11">
              <a:extLst>
                <a:ext uri="{FF2B5EF4-FFF2-40B4-BE49-F238E27FC236}">
                  <a16:creationId xmlns:a16="http://schemas.microsoft.com/office/drawing/2014/main" id="{AFB67148-D8CA-4E5A-9EAA-67A71B04D87A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ACE8DC2-4F76-4093-A358-797F78818B32}"/>
              </a:ext>
            </a:extLst>
          </p:cNvPr>
          <p:cNvGrpSpPr/>
          <p:nvPr/>
        </p:nvGrpSpPr>
        <p:grpSpPr>
          <a:xfrm>
            <a:off x="11288939" y="5859405"/>
            <a:ext cx="909210" cy="1013309"/>
            <a:chOff x="11288939" y="5859405"/>
            <a:chExt cx="909210" cy="1013309"/>
          </a:xfrm>
        </p:grpSpPr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3BAA7322-3EF8-4134-9573-BFC55B80C619}"/>
                </a:ext>
              </a:extLst>
            </p:cNvPr>
            <p:cNvSpPr/>
            <p:nvPr/>
          </p:nvSpPr>
          <p:spPr>
            <a:xfrm rot="10800000">
              <a:off x="11743544" y="6427849"/>
              <a:ext cx="444865" cy="444865"/>
            </a:xfrm>
            <a:prstGeom prst="diagStripe">
              <a:avLst>
                <a:gd name="adj" fmla="val 44391"/>
              </a:avLst>
            </a:prstGeom>
            <a:solidFill>
              <a:srgbClr val="506D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對角線條紋 14">
              <a:extLst>
                <a:ext uri="{FF2B5EF4-FFF2-40B4-BE49-F238E27FC236}">
                  <a16:creationId xmlns:a16="http://schemas.microsoft.com/office/drawing/2014/main" id="{D62DA927-84F1-4AB5-858F-D22E3D5945D0}"/>
                </a:ext>
              </a:extLst>
            </p:cNvPr>
            <p:cNvSpPr/>
            <p:nvPr/>
          </p:nvSpPr>
          <p:spPr>
            <a:xfrm rot="10800000">
              <a:off x="11288939" y="5859405"/>
              <a:ext cx="909210" cy="995892"/>
            </a:xfrm>
            <a:prstGeom prst="diagStripe">
              <a:avLst>
                <a:gd name="adj" fmla="val 73730"/>
              </a:avLst>
            </a:prstGeom>
            <a:solidFill>
              <a:srgbClr val="889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298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6BF2F-2073-4459-A735-2FDB6E1F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Preprocessing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 Engineering</a:t>
            </a:r>
            <a:b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2/4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make_dt.py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C51D841-2AFA-4F42-B1E4-11EC729C2557}"/>
              </a:ext>
            </a:extLst>
          </p:cNvPr>
          <p:cNvGrpSpPr/>
          <p:nvPr/>
        </p:nvGrpSpPr>
        <p:grpSpPr>
          <a:xfrm>
            <a:off x="1" y="5260503"/>
            <a:ext cx="1611877" cy="1604682"/>
            <a:chOff x="1" y="5260503"/>
            <a:chExt cx="1611877" cy="1604682"/>
          </a:xfrm>
        </p:grpSpPr>
        <p:sp>
          <p:nvSpPr>
            <p:cNvPr id="5" name="對角線條紋 4">
              <a:extLst>
                <a:ext uri="{FF2B5EF4-FFF2-40B4-BE49-F238E27FC236}">
                  <a16:creationId xmlns:a16="http://schemas.microsoft.com/office/drawing/2014/main" id="{A55D2353-FEEC-47E7-B08C-8FE85C1F11C8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對角線條紋 5">
              <a:extLst>
                <a:ext uri="{FF2B5EF4-FFF2-40B4-BE49-F238E27FC236}">
                  <a16:creationId xmlns:a16="http://schemas.microsoft.com/office/drawing/2014/main" id="{7B9CF174-1275-4A28-A14F-CBAE61C83321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對角線條紋 6">
              <a:extLst>
                <a:ext uri="{FF2B5EF4-FFF2-40B4-BE49-F238E27FC236}">
                  <a16:creationId xmlns:a16="http://schemas.microsoft.com/office/drawing/2014/main" id="{E63F1718-4EB7-42ED-8375-27EAD7E13101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對角線條紋 7">
            <a:extLst>
              <a:ext uri="{FF2B5EF4-FFF2-40B4-BE49-F238E27FC236}">
                <a16:creationId xmlns:a16="http://schemas.microsoft.com/office/drawing/2014/main" id="{040A1039-08FA-4135-8D25-FFA634649F04}"/>
              </a:ext>
            </a:extLst>
          </p:cNvPr>
          <p:cNvSpPr/>
          <p:nvPr/>
        </p:nvSpPr>
        <p:spPr>
          <a:xfrm>
            <a:off x="-10329" y="2703"/>
            <a:ext cx="959453" cy="876973"/>
          </a:xfrm>
          <a:prstGeom prst="diagStripe">
            <a:avLst>
              <a:gd name="adj" fmla="val 72062"/>
            </a:avLst>
          </a:prstGeom>
          <a:solidFill>
            <a:srgbClr val="D4B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7ABFC44-1007-47A7-A244-496BD8354751}"/>
              </a:ext>
            </a:extLst>
          </p:cNvPr>
          <p:cNvGrpSpPr/>
          <p:nvPr/>
        </p:nvGrpSpPr>
        <p:grpSpPr>
          <a:xfrm rot="10800000">
            <a:off x="10580123" y="-4482"/>
            <a:ext cx="1611877" cy="1604682"/>
            <a:chOff x="1" y="5260503"/>
            <a:chExt cx="1611877" cy="1604682"/>
          </a:xfrm>
        </p:grpSpPr>
        <p:sp>
          <p:nvSpPr>
            <p:cNvPr id="10" name="對角線條紋 9">
              <a:extLst>
                <a:ext uri="{FF2B5EF4-FFF2-40B4-BE49-F238E27FC236}">
                  <a16:creationId xmlns:a16="http://schemas.microsoft.com/office/drawing/2014/main" id="{9E58AA6B-04F6-4C4C-BF76-B7326BAC542D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對角線條紋 10">
              <a:extLst>
                <a:ext uri="{FF2B5EF4-FFF2-40B4-BE49-F238E27FC236}">
                  <a16:creationId xmlns:a16="http://schemas.microsoft.com/office/drawing/2014/main" id="{77F8B158-E89B-4777-BB3B-73A2C97E51E3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對角線條紋 11">
              <a:extLst>
                <a:ext uri="{FF2B5EF4-FFF2-40B4-BE49-F238E27FC236}">
                  <a16:creationId xmlns:a16="http://schemas.microsoft.com/office/drawing/2014/main" id="{AFB67148-D8CA-4E5A-9EAA-67A71B04D87A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ACE8DC2-4F76-4093-A358-797F78818B32}"/>
              </a:ext>
            </a:extLst>
          </p:cNvPr>
          <p:cNvGrpSpPr/>
          <p:nvPr/>
        </p:nvGrpSpPr>
        <p:grpSpPr>
          <a:xfrm>
            <a:off x="11288939" y="5859405"/>
            <a:ext cx="909210" cy="1013309"/>
            <a:chOff x="11288939" y="5859405"/>
            <a:chExt cx="909210" cy="1013309"/>
          </a:xfrm>
        </p:grpSpPr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3BAA7322-3EF8-4134-9573-BFC55B80C619}"/>
                </a:ext>
              </a:extLst>
            </p:cNvPr>
            <p:cNvSpPr/>
            <p:nvPr/>
          </p:nvSpPr>
          <p:spPr>
            <a:xfrm rot="10800000">
              <a:off x="11743544" y="6427849"/>
              <a:ext cx="444865" cy="444865"/>
            </a:xfrm>
            <a:prstGeom prst="diagStripe">
              <a:avLst>
                <a:gd name="adj" fmla="val 44391"/>
              </a:avLst>
            </a:prstGeom>
            <a:solidFill>
              <a:srgbClr val="506D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對角線條紋 14">
              <a:extLst>
                <a:ext uri="{FF2B5EF4-FFF2-40B4-BE49-F238E27FC236}">
                  <a16:creationId xmlns:a16="http://schemas.microsoft.com/office/drawing/2014/main" id="{D62DA927-84F1-4AB5-858F-D22E3D5945D0}"/>
                </a:ext>
              </a:extLst>
            </p:cNvPr>
            <p:cNvSpPr/>
            <p:nvPr/>
          </p:nvSpPr>
          <p:spPr>
            <a:xfrm rot="10800000">
              <a:off x="11288939" y="5859405"/>
              <a:ext cx="909210" cy="995892"/>
            </a:xfrm>
            <a:prstGeom prst="diagStripe">
              <a:avLst>
                <a:gd name="adj" fmla="val 73730"/>
              </a:avLst>
            </a:prstGeom>
            <a:solidFill>
              <a:srgbClr val="889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U-Turn Arrow 39">
            <a:extLst>
              <a:ext uri="{FF2B5EF4-FFF2-40B4-BE49-F238E27FC236}">
                <a16:creationId xmlns:a16="http://schemas.microsoft.com/office/drawing/2014/main" id="{5AC113E9-B414-4859-A78C-042681C314DD}"/>
              </a:ext>
            </a:extLst>
          </p:cNvPr>
          <p:cNvSpPr/>
          <p:nvPr/>
        </p:nvSpPr>
        <p:spPr>
          <a:xfrm>
            <a:off x="7538798" y="2470636"/>
            <a:ext cx="3819600" cy="1882800"/>
          </a:xfrm>
          <a:prstGeom prst="uturnArrow">
            <a:avLst>
              <a:gd name="adj1" fmla="val 20076"/>
              <a:gd name="adj2" fmla="val 19764"/>
              <a:gd name="adj3" fmla="val 23347"/>
              <a:gd name="adj4" fmla="val 49304"/>
              <a:gd name="adj5" fmla="val 99251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U-Turn Arrow 38">
            <a:extLst>
              <a:ext uri="{FF2B5EF4-FFF2-40B4-BE49-F238E27FC236}">
                <a16:creationId xmlns:a16="http://schemas.microsoft.com/office/drawing/2014/main" id="{E0E50009-BDC9-4D86-8CCA-F940C49A4B2A}"/>
              </a:ext>
            </a:extLst>
          </p:cNvPr>
          <p:cNvSpPr/>
          <p:nvPr/>
        </p:nvSpPr>
        <p:spPr>
          <a:xfrm rot="10800000" flipH="1">
            <a:off x="3944066" y="3990618"/>
            <a:ext cx="4161247" cy="1882800"/>
          </a:xfrm>
          <a:prstGeom prst="uturnArrow">
            <a:avLst>
              <a:gd name="adj1" fmla="val 20076"/>
              <a:gd name="adj2" fmla="val 19764"/>
              <a:gd name="adj3" fmla="val 23347"/>
              <a:gd name="adj4" fmla="val 49304"/>
              <a:gd name="adj5" fmla="val 99251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B05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U-Turn Arrow 34">
            <a:extLst>
              <a:ext uri="{FF2B5EF4-FFF2-40B4-BE49-F238E27FC236}">
                <a16:creationId xmlns:a16="http://schemas.microsoft.com/office/drawing/2014/main" id="{83E3343A-5364-4481-9C94-704BDF4E610F}"/>
              </a:ext>
            </a:extLst>
          </p:cNvPr>
          <p:cNvSpPr/>
          <p:nvPr/>
        </p:nvSpPr>
        <p:spPr>
          <a:xfrm>
            <a:off x="670536" y="2471813"/>
            <a:ext cx="3820985" cy="1884291"/>
          </a:xfrm>
          <a:prstGeom prst="uturnArrow">
            <a:avLst>
              <a:gd name="adj1" fmla="val 20076"/>
              <a:gd name="adj2" fmla="val 19764"/>
              <a:gd name="adj3" fmla="val 23347"/>
              <a:gd name="adj4" fmla="val 49304"/>
              <a:gd name="adj5" fmla="val 99251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Freeform 41">
            <a:extLst>
              <a:ext uri="{FF2B5EF4-FFF2-40B4-BE49-F238E27FC236}">
                <a16:creationId xmlns:a16="http://schemas.microsoft.com/office/drawing/2014/main" id="{52C8AD87-C8BE-4D61-A89C-2D06C2ED1089}"/>
              </a:ext>
            </a:extLst>
          </p:cNvPr>
          <p:cNvSpPr/>
          <p:nvPr/>
        </p:nvSpPr>
        <p:spPr>
          <a:xfrm>
            <a:off x="1302707" y="2908992"/>
            <a:ext cx="2360023" cy="1288704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243840" rIns="210677" bIns="210677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800" dirty="0">
              <a:solidFill>
                <a:schemeClr val="accent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Freeform 45">
            <a:extLst>
              <a:ext uri="{FF2B5EF4-FFF2-40B4-BE49-F238E27FC236}">
                <a16:creationId xmlns:a16="http://schemas.microsoft.com/office/drawing/2014/main" id="{356FEB19-EA70-41E0-93AF-5D30D8229C9C}"/>
              </a:ext>
            </a:extLst>
          </p:cNvPr>
          <p:cNvSpPr/>
          <p:nvPr/>
        </p:nvSpPr>
        <p:spPr>
          <a:xfrm>
            <a:off x="8206760" y="2899000"/>
            <a:ext cx="2230739" cy="1288704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243840" rIns="210677" bIns="210677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800" dirty="0">
              <a:solidFill>
                <a:schemeClr val="accent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TextBox 46">
            <a:extLst>
              <a:ext uri="{FF2B5EF4-FFF2-40B4-BE49-F238E27FC236}">
                <a16:creationId xmlns:a16="http://schemas.microsoft.com/office/drawing/2014/main" id="{BBC32183-1616-45E6-97C2-D9301C9010C1}"/>
              </a:ext>
            </a:extLst>
          </p:cNvPr>
          <p:cNvSpPr txBox="1"/>
          <p:nvPr/>
        </p:nvSpPr>
        <p:spPr>
          <a:xfrm>
            <a:off x="805940" y="3375807"/>
            <a:ext cx="3401136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b="1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b="1" dirty="0" err="1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shop_tag</a:t>
            </a:r>
            <a:r>
              <a:rPr lang="en-US" b="1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b="1" dirty="0" err="1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txn_amt</a:t>
            </a:r>
            <a:r>
              <a:rPr lang="en-US" b="1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en-US" dirty="0">
              <a:solidFill>
                <a:schemeClr val="accent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TextBox 50">
            <a:extLst>
              <a:ext uri="{FF2B5EF4-FFF2-40B4-BE49-F238E27FC236}">
                <a16:creationId xmlns:a16="http://schemas.microsoft.com/office/drawing/2014/main" id="{907664B3-99B3-47B5-9423-C1E05D3DFBA3}"/>
              </a:ext>
            </a:extLst>
          </p:cNvPr>
          <p:cNvSpPr txBox="1"/>
          <p:nvPr/>
        </p:nvSpPr>
        <p:spPr>
          <a:xfrm>
            <a:off x="8890129" y="4187568"/>
            <a:ext cx="919739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400" b="1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Step 3</a:t>
            </a:r>
            <a:endParaRPr lang="en-US" sz="2400" dirty="0">
              <a:solidFill>
                <a:schemeClr val="accent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TextBox 59">
            <a:extLst>
              <a:ext uri="{FF2B5EF4-FFF2-40B4-BE49-F238E27FC236}">
                <a16:creationId xmlns:a16="http://schemas.microsoft.com/office/drawing/2014/main" id="{524B0C2C-6CAC-4DFD-92B9-EF3FCBD153C4}"/>
              </a:ext>
            </a:extLst>
          </p:cNvPr>
          <p:cNvSpPr txBox="1"/>
          <p:nvPr/>
        </p:nvSpPr>
        <p:spPr>
          <a:xfrm>
            <a:off x="1112286" y="2173589"/>
            <a:ext cx="2751508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將消費類別與金額一對一對應</a:t>
            </a:r>
            <a:endParaRPr lang="en-US" sz="1600" b="1" dirty="0">
              <a:solidFill>
                <a:schemeClr val="accent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TextBox 61">
            <a:extLst>
              <a:ext uri="{FF2B5EF4-FFF2-40B4-BE49-F238E27FC236}">
                <a16:creationId xmlns:a16="http://schemas.microsoft.com/office/drawing/2014/main" id="{25CEE1CA-9B10-4FB8-91E4-15CEF29E932B}"/>
              </a:ext>
            </a:extLst>
          </p:cNvPr>
          <p:cNvSpPr txBox="1"/>
          <p:nvPr/>
        </p:nvSpPr>
        <p:spPr>
          <a:xfrm>
            <a:off x="7538798" y="2179832"/>
            <a:ext cx="3469804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依據顧客 </a:t>
            </a:r>
            <a:r>
              <a:rPr lang="en-US" altLang="zh-TW" sz="1600" b="1" dirty="0" err="1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chid</a:t>
            </a:r>
            <a:r>
              <a:rPr lang="zh-TW" altLang="en-US" sz="1600" b="1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排序，輸出 </a:t>
            </a:r>
            <a:r>
              <a:rPr lang="en-US" altLang="zh-TW" sz="1600" b="1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23</a:t>
            </a:r>
            <a:r>
              <a:rPr lang="zh-TW" altLang="en-US" sz="1600" b="1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個檔案</a:t>
            </a:r>
            <a:endParaRPr lang="en-US" sz="1600" b="1" dirty="0">
              <a:solidFill>
                <a:schemeClr val="accent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0" name="TextBox 68">
            <a:extLst>
              <a:ext uri="{FF2B5EF4-FFF2-40B4-BE49-F238E27FC236}">
                <a16:creationId xmlns:a16="http://schemas.microsoft.com/office/drawing/2014/main" id="{B2ADB8FC-3869-4145-998B-ACFD9246BA49}"/>
              </a:ext>
            </a:extLst>
          </p:cNvPr>
          <p:cNvSpPr txBox="1"/>
          <p:nvPr/>
        </p:nvSpPr>
        <p:spPr>
          <a:xfrm>
            <a:off x="3650043" y="5978507"/>
            <a:ext cx="4745019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B05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獲得金額總和、標準化資料，產生單一月份消費比例</a:t>
            </a:r>
            <a:endParaRPr lang="en-US" sz="1600" b="1" dirty="0">
              <a:solidFill>
                <a:srgbClr val="00B05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C1F8CC86-CD1E-4224-B6F0-61E6CBC45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2" y="1748244"/>
            <a:ext cx="5246631" cy="272316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C9E2EF19-55CD-443A-B973-0F8BDB9FA7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284"/>
          <a:stretch/>
        </p:blipFill>
        <p:spPr>
          <a:xfrm>
            <a:off x="1795462" y="6310213"/>
            <a:ext cx="8601075" cy="183092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88EC2F65-4F4F-44F5-9DF1-206D555C0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29" y="3028724"/>
            <a:ext cx="864000" cy="928532"/>
          </a:xfrm>
          <a:prstGeom prst="rect">
            <a:avLst/>
          </a:prstGeom>
        </p:spPr>
      </p:pic>
      <p:sp>
        <p:nvSpPr>
          <p:cNvPr id="34" name="TextBox 50">
            <a:extLst>
              <a:ext uri="{FF2B5EF4-FFF2-40B4-BE49-F238E27FC236}">
                <a16:creationId xmlns:a16="http://schemas.microsoft.com/office/drawing/2014/main" id="{6E52E7D8-0DAA-4AB6-A854-3F0D40D3482B}"/>
              </a:ext>
            </a:extLst>
          </p:cNvPr>
          <p:cNvSpPr txBox="1"/>
          <p:nvPr/>
        </p:nvSpPr>
        <p:spPr>
          <a:xfrm>
            <a:off x="1998976" y="4225635"/>
            <a:ext cx="919739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Step 1</a:t>
            </a:r>
            <a:endParaRPr lang="en-US" sz="2400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400A61C7-9F2A-4779-9AB2-ACE892C266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06" y="4253407"/>
            <a:ext cx="1140231" cy="1140231"/>
          </a:xfrm>
          <a:prstGeom prst="rect">
            <a:avLst/>
          </a:prstGeom>
        </p:spPr>
      </p:pic>
      <p:sp>
        <p:nvSpPr>
          <p:cNvPr id="36" name="Freeform 41">
            <a:extLst>
              <a:ext uri="{FF2B5EF4-FFF2-40B4-BE49-F238E27FC236}">
                <a16:creationId xmlns:a16="http://schemas.microsoft.com/office/drawing/2014/main" id="{4A996F14-BB7C-401E-97DB-04E5814BFE27}"/>
              </a:ext>
            </a:extLst>
          </p:cNvPr>
          <p:cNvSpPr/>
          <p:nvPr/>
        </p:nvSpPr>
        <p:spPr>
          <a:xfrm>
            <a:off x="4796728" y="4179171"/>
            <a:ext cx="2360023" cy="1288704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 w="19050">
            <a:solidFill>
              <a:srgbClr val="00B050"/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243840" rIns="210677" bIns="210677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800" dirty="0">
              <a:solidFill>
                <a:srgbClr val="00B05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7" name="TextBox 50">
            <a:extLst>
              <a:ext uri="{FF2B5EF4-FFF2-40B4-BE49-F238E27FC236}">
                <a16:creationId xmlns:a16="http://schemas.microsoft.com/office/drawing/2014/main" id="{63356582-46A4-43BA-881E-983A64611ADA}"/>
              </a:ext>
            </a:extLst>
          </p:cNvPr>
          <p:cNvSpPr txBox="1"/>
          <p:nvPr/>
        </p:nvSpPr>
        <p:spPr>
          <a:xfrm>
            <a:off x="5472399" y="3745197"/>
            <a:ext cx="919739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00B05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Step 2</a:t>
            </a:r>
            <a:endParaRPr lang="en-US" sz="2400" dirty="0">
              <a:solidFill>
                <a:srgbClr val="00B05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54FBA32-C45B-4A9A-B961-C88F148355A2}"/>
              </a:ext>
            </a:extLst>
          </p:cNvPr>
          <p:cNvSpPr/>
          <p:nvPr/>
        </p:nvSpPr>
        <p:spPr>
          <a:xfrm>
            <a:off x="4334266" y="2206256"/>
            <a:ext cx="313755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對資料進行整理</a:t>
            </a:r>
            <a:endParaRPr lang="en-US" altLang="zh-TW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-US" altLang="zh-TW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(a)</a:t>
            </a:r>
            <a:r>
              <a:rPr lang="zh-TW" altLang="en-US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丟失月份不同消費時間的資訊</a:t>
            </a:r>
            <a:r>
              <a:rPr lang="en-US" altLang="zh-TW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(b)</a:t>
            </a:r>
            <a:r>
              <a:rPr lang="zh-TW" altLang="en-US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資料量大幅減少</a:t>
            </a:r>
          </a:p>
        </p:txBody>
      </p:sp>
      <p:pic>
        <p:nvPicPr>
          <p:cNvPr id="39" name="圖片 38">
            <a:extLst>
              <a:ext uri="{FF2B5EF4-FFF2-40B4-BE49-F238E27FC236}">
                <a16:creationId xmlns:a16="http://schemas.microsoft.com/office/drawing/2014/main" id="{7FE9B96A-D893-4E0F-B2B9-9DFA895602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4370" y="6355005"/>
            <a:ext cx="202593" cy="183600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9DE4AB0B-795F-43C2-BA00-0E29D68440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1838" y="6484289"/>
            <a:ext cx="8518908" cy="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9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6BF2F-2073-4459-A735-2FDB6E1F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Preprocessing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 Engineering</a:t>
            </a:r>
            <a:b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3/4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buildnotna.py 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F73060-F620-4245-841F-E20F47936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843" y="1666722"/>
            <a:ext cx="11049000" cy="4726556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從上一份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，可以得到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dt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對購買類別與對應類別的總金額，進行標準化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將所有時間段合併成四個檔案，並依據消費月份進行分類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但因為並非每一位消費者在每個月都有消費資料，因此對該月沒有消費的資料點，放入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nan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輸出成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csv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時即為空白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C51D841-2AFA-4F42-B1E4-11EC729C2557}"/>
              </a:ext>
            </a:extLst>
          </p:cNvPr>
          <p:cNvGrpSpPr/>
          <p:nvPr/>
        </p:nvGrpSpPr>
        <p:grpSpPr>
          <a:xfrm>
            <a:off x="1" y="5260503"/>
            <a:ext cx="1611877" cy="1604682"/>
            <a:chOff x="1" y="5260503"/>
            <a:chExt cx="1611877" cy="1604682"/>
          </a:xfrm>
        </p:grpSpPr>
        <p:sp>
          <p:nvSpPr>
            <p:cNvPr id="5" name="對角線條紋 4">
              <a:extLst>
                <a:ext uri="{FF2B5EF4-FFF2-40B4-BE49-F238E27FC236}">
                  <a16:creationId xmlns:a16="http://schemas.microsoft.com/office/drawing/2014/main" id="{A55D2353-FEEC-47E7-B08C-8FE85C1F11C8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對角線條紋 5">
              <a:extLst>
                <a:ext uri="{FF2B5EF4-FFF2-40B4-BE49-F238E27FC236}">
                  <a16:creationId xmlns:a16="http://schemas.microsoft.com/office/drawing/2014/main" id="{7B9CF174-1275-4A28-A14F-CBAE61C83321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對角線條紋 6">
              <a:extLst>
                <a:ext uri="{FF2B5EF4-FFF2-40B4-BE49-F238E27FC236}">
                  <a16:creationId xmlns:a16="http://schemas.microsoft.com/office/drawing/2014/main" id="{E63F1718-4EB7-42ED-8375-27EAD7E13101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對角線條紋 7">
            <a:extLst>
              <a:ext uri="{FF2B5EF4-FFF2-40B4-BE49-F238E27FC236}">
                <a16:creationId xmlns:a16="http://schemas.microsoft.com/office/drawing/2014/main" id="{040A1039-08FA-4135-8D25-FFA634649F04}"/>
              </a:ext>
            </a:extLst>
          </p:cNvPr>
          <p:cNvSpPr/>
          <p:nvPr/>
        </p:nvSpPr>
        <p:spPr>
          <a:xfrm>
            <a:off x="-10329" y="2703"/>
            <a:ext cx="959453" cy="876973"/>
          </a:xfrm>
          <a:prstGeom prst="diagStripe">
            <a:avLst>
              <a:gd name="adj" fmla="val 72062"/>
            </a:avLst>
          </a:prstGeom>
          <a:solidFill>
            <a:srgbClr val="D4B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7ABFC44-1007-47A7-A244-496BD8354751}"/>
              </a:ext>
            </a:extLst>
          </p:cNvPr>
          <p:cNvGrpSpPr/>
          <p:nvPr/>
        </p:nvGrpSpPr>
        <p:grpSpPr>
          <a:xfrm rot="10800000">
            <a:off x="10580123" y="-4482"/>
            <a:ext cx="1611877" cy="1604682"/>
            <a:chOff x="1" y="5260503"/>
            <a:chExt cx="1611877" cy="1604682"/>
          </a:xfrm>
        </p:grpSpPr>
        <p:sp>
          <p:nvSpPr>
            <p:cNvPr id="10" name="對角線條紋 9">
              <a:extLst>
                <a:ext uri="{FF2B5EF4-FFF2-40B4-BE49-F238E27FC236}">
                  <a16:creationId xmlns:a16="http://schemas.microsoft.com/office/drawing/2014/main" id="{9E58AA6B-04F6-4C4C-BF76-B7326BAC542D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對角線條紋 10">
              <a:extLst>
                <a:ext uri="{FF2B5EF4-FFF2-40B4-BE49-F238E27FC236}">
                  <a16:creationId xmlns:a16="http://schemas.microsoft.com/office/drawing/2014/main" id="{77F8B158-E89B-4777-BB3B-73A2C97E51E3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對角線條紋 11">
              <a:extLst>
                <a:ext uri="{FF2B5EF4-FFF2-40B4-BE49-F238E27FC236}">
                  <a16:creationId xmlns:a16="http://schemas.microsoft.com/office/drawing/2014/main" id="{AFB67148-D8CA-4E5A-9EAA-67A71B04D87A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ACE8DC2-4F76-4093-A358-797F78818B32}"/>
              </a:ext>
            </a:extLst>
          </p:cNvPr>
          <p:cNvGrpSpPr/>
          <p:nvPr/>
        </p:nvGrpSpPr>
        <p:grpSpPr>
          <a:xfrm>
            <a:off x="11288939" y="5859405"/>
            <a:ext cx="909210" cy="1013309"/>
            <a:chOff x="11288939" y="5859405"/>
            <a:chExt cx="909210" cy="1013309"/>
          </a:xfrm>
        </p:grpSpPr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3BAA7322-3EF8-4134-9573-BFC55B80C619}"/>
                </a:ext>
              </a:extLst>
            </p:cNvPr>
            <p:cNvSpPr/>
            <p:nvPr/>
          </p:nvSpPr>
          <p:spPr>
            <a:xfrm rot="10800000">
              <a:off x="11743544" y="6427849"/>
              <a:ext cx="444865" cy="444865"/>
            </a:xfrm>
            <a:prstGeom prst="diagStripe">
              <a:avLst>
                <a:gd name="adj" fmla="val 44391"/>
              </a:avLst>
            </a:prstGeom>
            <a:solidFill>
              <a:srgbClr val="506D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對角線條紋 14">
              <a:extLst>
                <a:ext uri="{FF2B5EF4-FFF2-40B4-BE49-F238E27FC236}">
                  <a16:creationId xmlns:a16="http://schemas.microsoft.com/office/drawing/2014/main" id="{D62DA927-84F1-4AB5-858F-D22E3D5945D0}"/>
                </a:ext>
              </a:extLst>
            </p:cNvPr>
            <p:cNvSpPr/>
            <p:nvPr/>
          </p:nvSpPr>
          <p:spPr>
            <a:xfrm rot="10800000">
              <a:off x="11288939" y="5859405"/>
              <a:ext cx="909210" cy="995892"/>
            </a:xfrm>
            <a:prstGeom prst="diagStripe">
              <a:avLst>
                <a:gd name="adj" fmla="val 73730"/>
              </a:avLst>
            </a:prstGeom>
            <a:solidFill>
              <a:srgbClr val="889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6" name="圖片 15">
            <a:extLst>
              <a:ext uri="{FF2B5EF4-FFF2-40B4-BE49-F238E27FC236}">
                <a16:creationId xmlns:a16="http://schemas.microsoft.com/office/drawing/2014/main" id="{556B1AA5-787F-42F6-945C-9F3D7C26E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765922"/>
            <a:ext cx="8877300" cy="485775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BE80F586-26D5-41A8-B8AF-FA181646492E}"/>
              </a:ext>
            </a:extLst>
          </p:cNvPr>
          <p:cNvSpPr txBox="1"/>
          <p:nvPr/>
        </p:nvSpPr>
        <p:spPr>
          <a:xfrm>
            <a:off x="5353235" y="5260502"/>
            <a:ext cx="1216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5D9883FD-DE94-47C2-8AD8-037E1E677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24998"/>
              </p:ext>
            </p:extLst>
          </p:nvPr>
        </p:nvGraphicFramePr>
        <p:xfrm>
          <a:off x="2032000" y="4759454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919010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779852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06707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檔名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消費月份總數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該情況消費者數量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668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dt_only1.csv</a:t>
                      </a:r>
                      <a:endParaRPr lang="zh-TW" altLang="en-US" b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  <a:endParaRPr lang="zh-TW" altLang="en-US" b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9697</a:t>
                      </a:r>
                      <a:r>
                        <a:rPr lang="zh-TW" altLang="en-US" b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83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dt_less10.csv</a:t>
                      </a:r>
                      <a:endParaRPr lang="zh-TW" altLang="en-US" b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2~9</a:t>
                      </a:r>
                      <a:endParaRPr lang="zh-TW" altLang="en-US" b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94720</a:t>
                      </a:r>
                      <a:r>
                        <a:rPr lang="zh-TW" altLang="en-US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人</a:t>
                      </a:r>
                      <a:endParaRPr lang="zh-TW" altLang="en-US" b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1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dt_10to22.csv</a:t>
                      </a:r>
                      <a:endParaRPr lang="zh-TW" altLang="en-US" b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10~22</a:t>
                      </a:r>
                      <a:endParaRPr lang="zh-TW" altLang="en-US" b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274943</a:t>
                      </a:r>
                      <a:r>
                        <a:rPr lang="zh-TW" altLang="en-US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人</a:t>
                      </a:r>
                      <a:endParaRPr lang="zh-TW" altLang="en-US" b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24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dt_all.csv</a:t>
                      </a:r>
                      <a:endParaRPr lang="zh-TW" altLang="en-US" b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23</a:t>
                      </a:r>
                      <a:endParaRPr lang="zh-TW" altLang="en-US" b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113221</a:t>
                      </a:r>
                      <a:r>
                        <a:rPr lang="zh-TW" altLang="en-US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人</a:t>
                      </a:r>
                      <a:endParaRPr lang="zh-TW" altLang="en-US" b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24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58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6BF2F-2073-4459-A735-2FDB6E1F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Preprocessing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 Engineering</a:t>
            </a:r>
            <a:b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4/4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squeeze.py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C51D841-2AFA-4F42-B1E4-11EC729C2557}"/>
              </a:ext>
            </a:extLst>
          </p:cNvPr>
          <p:cNvGrpSpPr/>
          <p:nvPr/>
        </p:nvGrpSpPr>
        <p:grpSpPr>
          <a:xfrm>
            <a:off x="1" y="5260503"/>
            <a:ext cx="1611877" cy="1604682"/>
            <a:chOff x="1" y="5260503"/>
            <a:chExt cx="1611877" cy="1604682"/>
          </a:xfrm>
        </p:grpSpPr>
        <p:sp>
          <p:nvSpPr>
            <p:cNvPr id="5" name="對角線條紋 4">
              <a:extLst>
                <a:ext uri="{FF2B5EF4-FFF2-40B4-BE49-F238E27FC236}">
                  <a16:creationId xmlns:a16="http://schemas.microsoft.com/office/drawing/2014/main" id="{A55D2353-FEEC-47E7-B08C-8FE85C1F11C8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對角線條紋 5">
              <a:extLst>
                <a:ext uri="{FF2B5EF4-FFF2-40B4-BE49-F238E27FC236}">
                  <a16:creationId xmlns:a16="http://schemas.microsoft.com/office/drawing/2014/main" id="{7B9CF174-1275-4A28-A14F-CBAE61C83321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對角線條紋 6">
              <a:extLst>
                <a:ext uri="{FF2B5EF4-FFF2-40B4-BE49-F238E27FC236}">
                  <a16:creationId xmlns:a16="http://schemas.microsoft.com/office/drawing/2014/main" id="{E63F1718-4EB7-42ED-8375-27EAD7E13101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對角線條紋 7">
            <a:extLst>
              <a:ext uri="{FF2B5EF4-FFF2-40B4-BE49-F238E27FC236}">
                <a16:creationId xmlns:a16="http://schemas.microsoft.com/office/drawing/2014/main" id="{040A1039-08FA-4135-8D25-FFA634649F04}"/>
              </a:ext>
            </a:extLst>
          </p:cNvPr>
          <p:cNvSpPr/>
          <p:nvPr/>
        </p:nvSpPr>
        <p:spPr>
          <a:xfrm>
            <a:off x="-10329" y="2703"/>
            <a:ext cx="959453" cy="876973"/>
          </a:xfrm>
          <a:prstGeom prst="diagStripe">
            <a:avLst>
              <a:gd name="adj" fmla="val 72062"/>
            </a:avLst>
          </a:prstGeom>
          <a:solidFill>
            <a:srgbClr val="D4B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7ABFC44-1007-47A7-A244-496BD8354751}"/>
              </a:ext>
            </a:extLst>
          </p:cNvPr>
          <p:cNvGrpSpPr/>
          <p:nvPr/>
        </p:nvGrpSpPr>
        <p:grpSpPr>
          <a:xfrm rot="10800000">
            <a:off x="10580123" y="-4482"/>
            <a:ext cx="1611877" cy="1604682"/>
            <a:chOff x="1" y="5260503"/>
            <a:chExt cx="1611877" cy="1604682"/>
          </a:xfrm>
        </p:grpSpPr>
        <p:sp>
          <p:nvSpPr>
            <p:cNvPr id="10" name="對角線條紋 9">
              <a:extLst>
                <a:ext uri="{FF2B5EF4-FFF2-40B4-BE49-F238E27FC236}">
                  <a16:creationId xmlns:a16="http://schemas.microsoft.com/office/drawing/2014/main" id="{9E58AA6B-04F6-4C4C-BF76-B7326BAC542D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對角線條紋 10">
              <a:extLst>
                <a:ext uri="{FF2B5EF4-FFF2-40B4-BE49-F238E27FC236}">
                  <a16:creationId xmlns:a16="http://schemas.microsoft.com/office/drawing/2014/main" id="{77F8B158-E89B-4777-BB3B-73A2C97E51E3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對角線條紋 11">
              <a:extLst>
                <a:ext uri="{FF2B5EF4-FFF2-40B4-BE49-F238E27FC236}">
                  <a16:creationId xmlns:a16="http://schemas.microsoft.com/office/drawing/2014/main" id="{AFB67148-D8CA-4E5A-9EAA-67A71B04D87A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ACE8DC2-4F76-4093-A358-797F78818B32}"/>
              </a:ext>
            </a:extLst>
          </p:cNvPr>
          <p:cNvGrpSpPr/>
          <p:nvPr/>
        </p:nvGrpSpPr>
        <p:grpSpPr>
          <a:xfrm>
            <a:off x="11288939" y="5859405"/>
            <a:ext cx="909210" cy="1013309"/>
            <a:chOff x="11288939" y="5859405"/>
            <a:chExt cx="909210" cy="1013309"/>
          </a:xfrm>
        </p:grpSpPr>
        <p:sp>
          <p:nvSpPr>
            <p:cNvPr id="14" name="對角線條紋 13">
              <a:extLst>
                <a:ext uri="{FF2B5EF4-FFF2-40B4-BE49-F238E27FC236}">
                  <a16:creationId xmlns:a16="http://schemas.microsoft.com/office/drawing/2014/main" id="{3BAA7322-3EF8-4134-9573-BFC55B80C619}"/>
                </a:ext>
              </a:extLst>
            </p:cNvPr>
            <p:cNvSpPr/>
            <p:nvPr/>
          </p:nvSpPr>
          <p:spPr>
            <a:xfrm rot="10800000">
              <a:off x="11743544" y="6427849"/>
              <a:ext cx="444865" cy="444865"/>
            </a:xfrm>
            <a:prstGeom prst="diagStripe">
              <a:avLst>
                <a:gd name="adj" fmla="val 44391"/>
              </a:avLst>
            </a:prstGeom>
            <a:solidFill>
              <a:srgbClr val="506D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對角線條紋 14">
              <a:extLst>
                <a:ext uri="{FF2B5EF4-FFF2-40B4-BE49-F238E27FC236}">
                  <a16:creationId xmlns:a16="http://schemas.microsoft.com/office/drawing/2014/main" id="{D62DA927-84F1-4AB5-858F-D22E3D5945D0}"/>
                </a:ext>
              </a:extLst>
            </p:cNvPr>
            <p:cNvSpPr/>
            <p:nvPr/>
          </p:nvSpPr>
          <p:spPr>
            <a:xfrm rot="10800000">
              <a:off x="11288939" y="5859405"/>
              <a:ext cx="909210" cy="995892"/>
            </a:xfrm>
            <a:prstGeom prst="diagStripe">
              <a:avLst>
                <a:gd name="adj" fmla="val 73730"/>
              </a:avLst>
            </a:prstGeom>
            <a:solidFill>
              <a:srgbClr val="889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C88A6DB4-9BC1-42E1-B699-3549213E8B4B}"/>
              </a:ext>
            </a:extLst>
          </p:cNvPr>
          <p:cNvSpPr txBox="1">
            <a:spLocks/>
          </p:cNvSpPr>
          <p:nvPr/>
        </p:nvSpPr>
        <p:spPr>
          <a:xfrm>
            <a:off x="838200" y="1697661"/>
            <a:ext cx="9455505" cy="1980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less_10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10_to_22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進行操作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將所有有值的月份向後放，讓有資料的時間連續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舉例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less_10</a:t>
            </a:r>
          </a:p>
          <a:p>
            <a:pPr lvl="2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編號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1002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消費者在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dt = 2, 10, 15, 18, 19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有消費，而標準的檔案格式為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dt = 0 ~ 22</a:t>
            </a:r>
          </a:p>
          <a:p>
            <a:pPr lvl="2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dt = 2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的資料放入輸出檔案的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dt = 19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中，讓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 ~ 18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皆為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nan</a:t>
            </a:r>
          </a:p>
          <a:p>
            <a:pPr lvl="2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將所有有資料的月份向依序後排，方便處理與建構模型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7147F35B-BAC0-4376-A533-1CCD979E807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7345" y="3717309"/>
          <a:ext cx="108181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351">
                  <a:extLst>
                    <a:ext uri="{9D8B030D-6E8A-4147-A177-3AD203B41FA5}">
                      <a16:colId xmlns:a16="http://schemas.microsoft.com/office/drawing/2014/main" val="765913411"/>
                    </a:ext>
                  </a:extLst>
                </a:gridCol>
                <a:gridCol w="392084">
                  <a:extLst>
                    <a:ext uri="{9D8B030D-6E8A-4147-A177-3AD203B41FA5}">
                      <a16:colId xmlns:a16="http://schemas.microsoft.com/office/drawing/2014/main" val="4050143957"/>
                    </a:ext>
                  </a:extLst>
                </a:gridCol>
                <a:gridCol w="439189">
                  <a:extLst>
                    <a:ext uri="{9D8B030D-6E8A-4147-A177-3AD203B41FA5}">
                      <a16:colId xmlns:a16="http://schemas.microsoft.com/office/drawing/2014/main" val="64114921"/>
                    </a:ext>
                  </a:extLst>
                </a:gridCol>
                <a:gridCol w="350981">
                  <a:extLst>
                    <a:ext uri="{9D8B030D-6E8A-4147-A177-3AD203B41FA5}">
                      <a16:colId xmlns:a16="http://schemas.microsoft.com/office/drawing/2014/main" val="3161155289"/>
                    </a:ext>
                  </a:extLst>
                </a:gridCol>
                <a:gridCol w="350982">
                  <a:extLst>
                    <a:ext uri="{9D8B030D-6E8A-4147-A177-3AD203B41FA5}">
                      <a16:colId xmlns:a16="http://schemas.microsoft.com/office/drawing/2014/main" val="4098539065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val="4278318754"/>
                    </a:ext>
                  </a:extLst>
                </a:gridCol>
                <a:gridCol w="360216">
                  <a:extLst>
                    <a:ext uri="{9D8B030D-6E8A-4147-A177-3AD203B41FA5}">
                      <a16:colId xmlns:a16="http://schemas.microsoft.com/office/drawing/2014/main" val="4122264859"/>
                    </a:ext>
                  </a:extLst>
                </a:gridCol>
                <a:gridCol w="445655">
                  <a:extLst>
                    <a:ext uri="{9D8B030D-6E8A-4147-A177-3AD203B41FA5}">
                      <a16:colId xmlns:a16="http://schemas.microsoft.com/office/drawing/2014/main" val="101642955"/>
                    </a:ext>
                  </a:extLst>
                </a:gridCol>
                <a:gridCol w="445655">
                  <a:extLst>
                    <a:ext uri="{9D8B030D-6E8A-4147-A177-3AD203B41FA5}">
                      <a16:colId xmlns:a16="http://schemas.microsoft.com/office/drawing/2014/main" val="1126146544"/>
                    </a:ext>
                  </a:extLst>
                </a:gridCol>
                <a:gridCol w="445655">
                  <a:extLst>
                    <a:ext uri="{9D8B030D-6E8A-4147-A177-3AD203B41FA5}">
                      <a16:colId xmlns:a16="http://schemas.microsoft.com/office/drawing/2014/main" val="3464997638"/>
                    </a:ext>
                  </a:extLst>
                </a:gridCol>
                <a:gridCol w="445655">
                  <a:extLst>
                    <a:ext uri="{9D8B030D-6E8A-4147-A177-3AD203B41FA5}">
                      <a16:colId xmlns:a16="http://schemas.microsoft.com/office/drawing/2014/main" val="2591962680"/>
                    </a:ext>
                  </a:extLst>
                </a:gridCol>
                <a:gridCol w="445655">
                  <a:extLst>
                    <a:ext uri="{9D8B030D-6E8A-4147-A177-3AD203B41FA5}">
                      <a16:colId xmlns:a16="http://schemas.microsoft.com/office/drawing/2014/main" val="3079281880"/>
                    </a:ext>
                  </a:extLst>
                </a:gridCol>
                <a:gridCol w="445655">
                  <a:extLst>
                    <a:ext uri="{9D8B030D-6E8A-4147-A177-3AD203B41FA5}">
                      <a16:colId xmlns:a16="http://schemas.microsoft.com/office/drawing/2014/main" val="39849099"/>
                    </a:ext>
                  </a:extLst>
                </a:gridCol>
                <a:gridCol w="445655">
                  <a:extLst>
                    <a:ext uri="{9D8B030D-6E8A-4147-A177-3AD203B41FA5}">
                      <a16:colId xmlns:a16="http://schemas.microsoft.com/office/drawing/2014/main" val="776578224"/>
                    </a:ext>
                  </a:extLst>
                </a:gridCol>
                <a:gridCol w="445655">
                  <a:extLst>
                    <a:ext uri="{9D8B030D-6E8A-4147-A177-3AD203B41FA5}">
                      <a16:colId xmlns:a16="http://schemas.microsoft.com/office/drawing/2014/main" val="3945513976"/>
                    </a:ext>
                  </a:extLst>
                </a:gridCol>
                <a:gridCol w="445655">
                  <a:extLst>
                    <a:ext uri="{9D8B030D-6E8A-4147-A177-3AD203B41FA5}">
                      <a16:colId xmlns:a16="http://schemas.microsoft.com/office/drawing/2014/main" val="3518603947"/>
                    </a:ext>
                  </a:extLst>
                </a:gridCol>
                <a:gridCol w="445655">
                  <a:extLst>
                    <a:ext uri="{9D8B030D-6E8A-4147-A177-3AD203B41FA5}">
                      <a16:colId xmlns:a16="http://schemas.microsoft.com/office/drawing/2014/main" val="4105845002"/>
                    </a:ext>
                  </a:extLst>
                </a:gridCol>
                <a:gridCol w="445655">
                  <a:extLst>
                    <a:ext uri="{9D8B030D-6E8A-4147-A177-3AD203B41FA5}">
                      <a16:colId xmlns:a16="http://schemas.microsoft.com/office/drawing/2014/main" val="3876241955"/>
                    </a:ext>
                  </a:extLst>
                </a:gridCol>
                <a:gridCol w="445655">
                  <a:extLst>
                    <a:ext uri="{9D8B030D-6E8A-4147-A177-3AD203B41FA5}">
                      <a16:colId xmlns:a16="http://schemas.microsoft.com/office/drawing/2014/main" val="2897296650"/>
                    </a:ext>
                  </a:extLst>
                </a:gridCol>
                <a:gridCol w="445655">
                  <a:extLst>
                    <a:ext uri="{9D8B030D-6E8A-4147-A177-3AD203B41FA5}">
                      <a16:colId xmlns:a16="http://schemas.microsoft.com/office/drawing/2014/main" val="2320710504"/>
                    </a:ext>
                  </a:extLst>
                </a:gridCol>
                <a:gridCol w="445655">
                  <a:extLst>
                    <a:ext uri="{9D8B030D-6E8A-4147-A177-3AD203B41FA5}">
                      <a16:colId xmlns:a16="http://schemas.microsoft.com/office/drawing/2014/main" val="3286562011"/>
                    </a:ext>
                  </a:extLst>
                </a:gridCol>
                <a:gridCol w="445655">
                  <a:extLst>
                    <a:ext uri="{9D8B030D-6E8A-4147-A177-3AD203B41FA5}">
                      <a16:colId xmlns:a16="http://schemas.microsoft.com/office/drawing/2014/main" val="4151088777"/>
                    </a:ext>
                  </a:extLst>
                </a:gridCol>
                <a:gridCol w="445655">
                  <a:extLst>
                    <a:ext uri="{9D8B030D-6E8A-4147-A177-3AD203B41FA5}">
                      <a16:colId xmlns:a16="http://schemas.microsoft.com/office/drawing/2014/main" val="1460586578"/>
                    </a:ext>
                  </a:extLst>
                </a:gridCol>
                <a:gridCol w="445655">
                  <a:extLst>
                    <a:ext uri="{9D8B030D-6E8A-4147-A177-3AD203B41FA5}">
                      <a16:colId xmlns:a16="http://schemas.microsoft.com/office/drawing/2014/main" val="793119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505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60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058246"/>
                  </a:ext>
                </a:extLst>
              </a:tr>
            </a:tbl>
          </a:graphicData>
        </a:graphic>
      </p:graphicFrame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F09B2407-E725-4031-8E0E-2BC11D159228}"/>
              </a:ext>
            </a:extLst>
          </p:cNvPr>
          <p:cNvSpPr txBox="1">
            <a:spLocks/>
          </p:cNvSpPr>
          <p:nvPr/>
        </p:nvSpPr>
        <p:spPr>
          <a:xfrm>
            <a:off x="838200" y="4972889"/>
            <a:ext cx="10063579" cy="1980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經由此操作，可以得到整齊排在接近預測時間點的資料</a:t>
            </a: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方便之後的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資料筆數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10)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Gradient Boosting Regression 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筆數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 10)</a:t>
            </a: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共四個檔案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138783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對角線條紋 55">
            <a:extLst>
              <a:ext uri="{FF2B5EF4-FFF2-40B4-BE49-F238E27FC236}">
                <a16:creationId xmlns:a16="http://schemas.microsoft.com/office/drawing/2014/main" id="{3E1875AA-3540-4757-9BB3-A2E2344E6DE7}"/>
              </a:ext>
            </a:extLst>
          </p:cNvPr>
          <p:cNvSpPr/>
          <p:nvPr/>
        </p:nvSpPr>
        <p:spPr>
          <a:xfrm rot="10800000">
            <a:off x="11282790" y="5862233"/>
            <a:ext cx="909210" cy="995892"/>
          </a:xfrm>
          <a:prstGeom prst="diagStripe">
            <a:avLst>
              <a:gd name="adj" fmla="val 73730"/>
            </a:avLst>
          </a:prstGeom>
          <a:solidFill>
            <a:srgbClr val="889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550ABC74-0F6D-4206-8412-0624D736A96E}"/>
              </a:ext>
            </a:extLst>
          </p:cNvPr>
          <p:cNvGrpSpPr/>
          <p:nvPr/>
        </p:nvGrpSpPr>
        <p:grpSpPr>
          <a:xfrm>
            <a:off x="1" y="5260503"/>
            <a:ext cx="1611877" cy="1604682"/>
            <a:chOff x="1" y="5260503"/>
            <a:chExt cx="1611877" cy="1604682"/>
          </a:xfrm>
        </p:grpSpPr>
        <p:sp>
          <p:nvSpPr>
            <p:cNvPr id="51" name="對角線條紋 50">
              <a:extLst>
                <a:ext uri="{FF2B5EF4-FFF2-40B4-BE49-F238E27FC236}">
                  <a16:creationId xmlns:a16="http://schemas.microsoft.com/office/drawing/2014/main" id="{19CAF6E9-721D-43F7-9D71-9D1569F44A60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對角線條紋 51">
              <a:extLst>
                <a:ext uri="{FF2B5EF4-FFF2-40B4-BE49-F238E27FC236}">
                  <a16:creationId xmlns:a16="http://schemas.microsoft.com/office/drawing/2014/main" id="{50C47033-3553-4A72-840A-79F207860A77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對角線條紋 52">
              <a:extLst>
                <a:ext uri="{FF2B5EF4-FFF2-40B4-BE49-F238E27FC236}">
                  <a16:creationId xmlns:a16="http://schemas.microsoft.com/office/drawing/2014/main" id="{16436673-A120-4CE4-B9EC-D81B90590E98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Rounded Rectangle 118"/>
          <p:cNvSpPr/>
          <p:nvPr/>
        </p:nvSpPr>
        <p:spPr>
          <a:xfrm>
            <a:off x="872965" y="3813047"/>
            <a:ext cx="5069416" cy="2688327"/>
          </a:xfrm>
          <a:prstGeom prst="roundRect">
            <a:avLst>
              <a:gd name="adj" fmla="val 443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83181" y="319269"/>
            <a:ext cx="7518400" cy="471487"/>
          </a:xfrm>
        </p:spPr>
        <p:txBody>
          <a:bodyPr>
            <a:noAutofit/>
          </a:bodyPr>
          <a:lstStyle/>
          <a:p>
            <a:pPr algn="ctr"/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模型設定</a:t>
            </a:r>
            <a:endParaRPr lang="en-US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4294967295"/>
          </p:nvPr>
        </p:nvSpPr>
        <p:spPr>
          <a:xfrm>
            <a:off x="3199181" y="762759"/>
            <a:ext cx="5486400" cy="2682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1600" b="1" dirty="0">
                <a:solidFill>
                  <a:schemeClr val="bg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共區分兩種情況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6108700" y="1602901"/>
            <a:ext cx="0" cy="489847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6304492" y="3813047"/>
            <a:ext cx="5069416" cy="2688327"/>
          </a:xfrm>
          <a:prstGeom prst="roundRect">
            <a:avLst>
              <a:gd name="adj" fmla="val 443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5511062" y="2340521"/>
            <a:ext cx="1176651" cy="1176649"/>
            <a:chOff x="3099936" y="1592431"/>
            <a:chExt cx="1296169" cy="1296168"/>
          </a:xfrm>
        </p:grpSpPr>
        <p:sp>
          <p:nvSpPr>
            <p:cNvPr id="142" name="Oval 141"/>
            <p:cNvSpPr/>
            <p:nvPr/>
          </p:nvSpPr>
          <p:spPr>
            <a:xfrm>
              <a:off x="3232436" y="1693149"/>
              <a:ext cx="1094733" cy="10947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43" name="Pie 142"/>
            <p:cNvSpPr/>
            <p:nvPr/>
          </p:nvSpPr>
          <p:spPr>
            <a:xfrm>
              <a:off x="3099936" y="1592431"/>
              <a:ext cx="1296169" cy="1296168"/>
            </a:xfrm>
            <a:prstGeom prst="pie">
              <a:avLst>
                <a:gd name="adj1" fmla="val 18949527"/>
                <a:gd name="adj2" fmla="val 1358405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519888" y="2374934"/>
              <a:ext cx="489215" cy="2712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79%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5510527" y="2321665"/>
            <a:ext cx="1176651" cy="1176649"/>
            <a:chOff x="2956417" y="-582830"/>
            <a:chExt cx="1296169" cy="1296168"/>
          </a:xfrm>
        </p:grpSpPr>
        <p:sp>
          <p:nvSpPr>
            <p:cNvPr id="139" name="Pie 138"/>
            <p:cNvSpPr/>
            <p:nvPr/>
          </p:nvSpPr>
          <p:spPr>
            <a:xfrm>
              <a:off x="2956417" y="-582830"/>
              <a:ext cx="1296169" cy="1296168"/>
            </a:xfrm>
            <a:prstGeom prst="pie">
              <a:avLst>
                <a:gd name="adj1" fmla="val 13740566"/>
                <a:gd name="adj2" fmla="val 18835019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74472" y="-496614"/>
              <a:ext cx="489215" cy="2712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21%</a:t>
              </a:r>
            </a:p>
          </p:txBody>
        </p:sp>
      </p:grpSp>
      <p:grpSp>
        <p:nvGrpSpPr>
          <p:cNvPr id="145" name="Group 120"/>
          <p:cNvGrpSpPr/>
          <p:nvPr/>
        </p:nvGrpSpPr>
        <p:grpSpPr>
          <a:xfrm flipH="1">
            <a:off x="6439491" y="2011228"/>
            <a:ext cx="1364777" cy="496054"/>
            <a:chOff x="969865" y="3118685"/>
            <a:chExt cx="1060073" cy="385305"/>
          </a:xfrm>
        </p:grpSpPr>
        <p:cxnSp>
          <p:nvCxnSpPr>
            <p:cNvPr id="146" name="Straight Connector 145"/>
            <p:cNvCxnSpPr/>
            <p:nvPr/>
          </p:nvCxnSpPr>
          <p:spPr>
            <a:xfrm flipH="1">
              <a:off x="969865" y="3118685"/>
              <a:ext cx="263330" cy="385305"/>
            </a:xfrm>
            <a:prstGeom prst="line">
              <a:avLst/>
            </a:prstGeom>
            <a:ln w="12700">
              <a:solidFill>
                <a:schemeClr val="accent1"/>
              </a:solidFill>
              <a:prstDash val="sysDot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1233196" y="3118685"/>
              <a:ext cx="750509" cy="0"/>
            </a:xfrm>
            <a:prstGeom prst="line">
              <a:avLst/>
            </a:prstGeom>
            <a:ln w="1270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 Placeholder 3"/>
            <p:cNvSpPr txBox="1">
              <a:spLocks/>
            </p:cNvSpPr>
            <p:nvPr/>
          </p:nvSpPr>
          <p:spPr>
            <a:xfrm>
              <a:off x="1290340" y="3162304"/>
              <a:ext cx="739598" cy="286875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2400" b="1" dirty="0">
                  <a:solidFill>
                    <a:schemeClr val="accent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Dt&lt;10</a:t>
              </a:r>
            </a:p>
          </p:txBody>
        </p:sp>
      </p:grpSp>
      <p:sp>
        <p:nvSpPr>
          <p:cNvPr id="155" name="Text Placeholder 3"/>
          <p:cNvSpPr txBox="1">
            <a:spLocks/>
          </p:cNvSpPr>
          <p:nvPr/>
        </p:nvSpPr>
        <p:spPr>
          <a:xfrm>
            <a:off x="1550648" y="4679822"/>
            <a:ext cx="2894256" cy="2462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/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 </a:t>
            </a:r>
            <a:r>
              <a:rPr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HW4</a:t>
            </a:r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模型為原型</a:t>
            </a:r>
            <a:endParaRPr lang="en-US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179" name="Group 178"/>
          <p:cNvGrpSpPr/>
          <p:nvPr/>
        </p:nvGrpSpPr>
        <p:grpSpPr>
          <a:xfrm>
            <a:off x="958196" y="3889856"/>
            <a:ext cx="4878912" cy="504947"/>
            <a:chOff x="718647" y="2917392"/>
            <a:chExt cx="3659184" cy="378710"/>
          </a:xfrm>
        </p:grpSpPr>
        <p:sp>
          <p:nvSpPr>
            <p:cNvPr id="168" name="Rounded Rectangle 167"/>
            <p:cNvSpPr/>
            <p:nvPr/>
          </p:nvSpPr>
          <p:spPr>
            <a:xfrm>
              <a:off x="718647" y="2917392"/>
              <a:ext cx="3659184" cy="37871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237456" y="2961491"/>
              <a:ext cx="621565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LSTM</a:t>
              </a:r>
            </a:p>
          </p:txBody>
        </p:sp>
      </p:grpSp>
      <p:sp>
        <p:nvSpPr>
          <p:cNvPr id="169" name="Rounded Rectangle 168"/>
          <p:cNvSpPr/>
          <p:nvPr/>
        </p:nvSpPr>
        <p:spPr>
          <a:xfrm>
            <a:off x="6399744" y="3889856"/>
            <a:ext cx="4878912" cy="50494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4478771" y="4901034"/>
            <a:ext cx="115416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有消費月份</a:t>
            </a:r>
            <a:endParaRPr lang="en-US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4" name="Freeform 45"/>
          <p:cNvSpPr>
            <a:spLocks noEditPoints="1"/>
          </p:cNvSpPr>
          <p:nvPr/>
        </p:nvSpPr>
        <p:spPr bwMode="auto">
          <a:xfrm>
            <a:off x="1059215" y="461403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5" name="Freeform 45"/>
          <p:cNvSpPr>
            <a:spLocks noEditPoints="1"/>
          </p:cNvSpPr>
          <p:nvPr/>
        </p:nvSpPr>
        <p:spPr bwMode="auto">
          <a:xfrm>
            <a:off x="1063469" y="5198285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6" name="Freeform 45"/>
          <p:cNvSpPr>
            <a:spLocks noEditPoints="1"/>
          </p:cNvSpPr>
          <p:nvPr/>
        </p:nvSpPr>
        <p:spPr bwMode="auto">
          <a:xfrm>
            <a:off x="1063469" y="5773920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7" name="Freeform 45"/>
          <p:cNvSpPr>
            <a:spLocks noEditPoints="1"/>
          </p:cNvSpPr>
          <p:nvPr/>
        </p:nvSpPr>
        <p:spPr bwMode="auto">
          <a:xfrm>
            <a:off x="10768448" y="461403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8" name="Freeform 45"/>
          <p:cNvSpPr>
            <a:spLocks noEditPoints="1"/>
          </p:cNvSpPr>
          <p:nvPr/>
        </p:nvSpPr>
        <p:spPr bwMode="auto">
          <a:xfrm>
            <a:off x="10772703" y="5198285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9" name="Freeform 45"/>
          <p:cNvSpPr>
            <a:spLocks noEditPoints="1"/>
          </p:cNvSpPr>
          <p:nvPr/>
        </p:nvSpPr>
        <p:spPr bwMode="auto">
          <a:xfrm>
            <a:off x="10772703" y="5773920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A84432D-585B-403C-B974-B0259C34C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686" y="1630258"/>
            <a:ext cx="3240000" cy="2209090"/>
          </a:xfrm>
          <a:prstGeom prst="rect">
            <a:avLst/>
          </a:prstGeom>
        </p:spPr>
      </p:pic>
      <p:grpSp>
        <p:nvGrpSpPr>
          <p:cNvPr id="150" name="Group 120"/>
          <p:cNvGrpSpPr/>
          <p:nvPr/>
        </p:nvGrpSpPr>
        <p:grpSpPr>
          <a:xfrm>
            <a:off x="4253033" y="2910182"/>
            <a:ext cx="1382466" cy="501143"/>
            <a:chOff x="909893" y="2729428"/>
            <a:chExt cx="1073812" cy="389257"/>
          </a:xfrm>
        </p:grpSpPr>
        <p:cxnSp>
          <p:nvCxnSpPr>
            <p:cNvPr id="151" name="Straight Connector 150"/>
            <p:cNvCxnSpPr>
              <a:cxnSpLocks/>
            </p:cNvCxnSpPr>
            <p:nvPr/>
          </p:nvCxnSpPr>
          <p:spPr>
            <a:xfrm flipH="1" flipV="1">
              <a:off x="909893" y="2729428"/>
              <a:ext cx="323303" cy="389257"/>
            </a:xfrm>
            <a:prstGeom prst="line">
              <a:avLst/>
            </a:prstGeom>
            <a:ln w="12700">
              <a:solidFill>
                <a:schemeClr val="accent3"/>
              </a:solidFill>
              <a:prstDash val="sysDot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H="1">
              <a:off x="1233196" y="3118685"/>
              <a:ext cx="750509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 Placeholder 3"/>
            <p:cNvSpPr txBox="1">
              <a:spLocks/>
            </p:cNvSpPr>
            <p:nvPr/>
          </p:nvSpPr>
          <p:spPr>
            <a:xfrm>
              <a:off x="1207507" y="2806623"/>
              <a:ext cx="691037" cy="286874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Dt≥10</a:t>
              </a:r>
            </a:p>
          </p:txBody>
        </p:sp>
        <p:sp>
          <p:nvSpPr>
            <p:cNvPr id="154" name="Text Placeholder 3"/>
            <p:cNvSpPr txBox="1">
              <a:spLocks/>
            </p:cNvSpPr>
            <p:nvPr/>
          </p:nvSpPr>
          <p:spPr>
            <a:xfrm>
              <a:off x="1655482" y="2893350"/>
              <a:ext cx="50" cy="191249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endParaRPr lang="en-US" sz="1600" b="1" dirty="0">
                <a:solidFill>
                  <a:schemeClr val="accent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92" name="Text Placeholder 3">
            <a:extLst>
              <a:ext uri="{FF2B5EF4-FFF2-40B4-BE49-F238E27FC236}">
                <a16:creationId xmlns:a16="http://schemas.microsoft.com/office/drawing/2014/main" id="{1343C0BE-B747-4F65-AD04-04A37A52160C}"/>
              </a:ext>
            </a:extLst>
          </p:cNvPr>
          <p:cNvSpPr txBox="1">
            <a:spLocks/>
          </p:cNvSpPr>
          <p:nvPr/>
        </p:nvSpPr>
        <p:spPr>
          <a:xfrm>
            <a:off x="1555086" y="5267097"/>
            <a:ext cx="2894256" cy="2462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/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線性 </a:t>
            </a:r>
            <a:r>
              <a:rPr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classifier</a:t>
            </a:r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輸出 </a:t>
            </a:r>
            <a:r>
              <a:rPr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16</a:t>
            </a:r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維向量</a:t>
            </a:r>
            <a:endParaRPr lang="en-US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3" name="Text Placeholder 3">
            <a:extLst>
              <a:ext uri="{FF2B5EF4-FFF2-40B4-BE49-F238E27FC236}">
                <a16:creationId xmlns:a16="http://schemas.microsoft.com/office/drawing/2014/main" id="{330658EC-860A-4428-B3C5-CFCC8BED0D50}"/>
              </a:ext>
            </a:extLst>
          </p:cNvPr>
          <p:cNvSpPr txBox="1">
            <a:spLocks/>
          </p:cNvSpPr>
          <p:nvPr/>
        </p:nvSpPr>
        <p:spPr>
          <a:xfrm>
            <a:off x="1558084" y="5854372"/>
            <a:ext cx="2894256" cy="2462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/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訓練資料集：</a:t>
            </a:r>
            <a:r>
              <a:rPr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dt_all.csv</a:t>
            </a:r>
            <a:endParaRPr lang="en-US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4" name="Rectangle 166">
            <a:extLst>
              <a:ext uri="{FF2B5EF4-FFF2-40B4-BE49-F238E27FC236}">
                <a16:creationId xmlns:a16="http://schemas.microsoft.com/office/drawing/2014/main" id="{B16388AF-2C29-485F-8662-DE3AEBAF4E52}"/>
              </a:ext>
            </a:extLst>
          </p:cNvPr>
          <p:cNvSpPr/>
          <p:nvPr/>
        </p:nvSpPr>
        <p:spPr>
          <a:xfrm>
            <a:off x="6709225" y="3957313"/>
            <a:ext cx="4259949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Gradient Boosting Regressor</a:t>
            </a:r>
            <a:endParaRPr lang="en-US" sz="24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8" name="Text Placeholder 3">
            <a:extLst>
              <a:ext uri="{FF2B5EF4-FFF2-40B4-BE49-F238E27FC236}">
                <a16:creationId xmlns:a16="http://schemas.microsoft.com/office/drawing/2014/main" id="{C0D6FAC0-5472-4EBD-8FE8-435246856656}"/>
              </a:ext>
            </a:extLst>
          </p:cNvPr>
          <p:cNvSpPr txBox="1">
            <a:spLocks/>
          </p:cNvSpPr>
          <p:nvPr/>
        </p:nvSpPr>
        <p:spPr>
          <a:xfrm>
            <a:off x="7896304" y="4691237"/>
            <a:ext cx="3129422" cy="2462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/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 </a:t>
            </a:r>
            <a:r>
              <a:rPr lang="en-US" altLang="zh-TW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sklearn</a:t>
            </a:r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的 </a:t>
            </a:r>
            <a:r>
              <a:rPr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Regressor</a:t>
            </a:r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模型</a:t>
            </a:r>
            <a:endParaRPr lang="en-US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9" name="Text Placeholder 3">
            <a:extLst>
              <a:ext uri="{FF2B5EF4-FFF2-40B4-BE49-F238E27FC236}">
                <a16:creationId xmlns:a16="http://schemas.microsoft.com/office/drawing/2014/main" id="{468E4065-4272-427A-9F12-A3B997A2C8B6}"/>
              </a:ext>
            </a:extLst>
          </p:cNvPr>
          <p:cNvSpPr txBox="1">
            <a:spLocks/>
          </p:cNvSpPr>
          <p:nvPr/>
        </p:nvSpPr>
        <p:spPr>
          <a:xfrm>
            <a:off x="7950002" y="5277984"/>
            <a:ext cx="3129422" cy="2462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/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</a:t>
            </a:r>
            <a:r>
              <a:rPr lang="en-US" altLang="zh-TW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MultiOutput</a:t>
            </a:r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同時回歸 </a:t>
            </a:r>
            <a:r>
              <a:rPr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16</a:t>
            </a:r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維</a:t>
            </a:r>
            <a:endParaRPr lang="en-US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0" name="Text Placeholder 3">
            <a:extLst>
              <a:ext uri="{FF2B5EF4-FFF2-40B4-BE49-F238E27FC236}">
                <a16:creationId xmlns:a16="http://schemas.microsoft.com/office/drawing/2014/main" id="{1626C68B-9B82-4416-BB57-A6B0ED88A5CD}"/>
              </a:ext>
            </a:extLst>
          </p:cNvPr>
          <p:cNvSpPr txBox="1">
            <a:spLocks/>
          </p:cNvSpPr>
          <p:nvPr/>
        </p:nvSpPr>
        <p:spPr>
          <a:xfrm>
            <a:off x="8479652" y="5862233"/>
            <a:ext cx="2894256" cy="2462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/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訓練資料集：</a:t>
            </a:r>
            <a:r>
              <a:rPr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dt_all.csv</a:t>
            </a:r>
            <a:endParaRPr lang="en-US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0" name="圖片 49">
            <a:extLst>
              <a:ext uri="{FF2B5EF4-FFF2-40B4-BE49-F238E27FC236}">
                <a16:creationId xmlns:a16="http://schemas.microsoft.com/office/drawing/2014/main" id="{784A6637-EBDE-4412-98E8-BA96486FA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558" y="1870764"/>
            <a:ext cx="3061790" cy="1690363"/>
          </a:xfrm>
          <a:prstGeom prst="rect">
            <a:avLst/>
          </a:prstGeom>
        </p:spPr>
      </p:pic>
      <p:sp>
        <p:nvSpPr>
          <p:cNvPr id="103" name="TextBox 177">
            <a:extLst>
              <a:ext uri="{FF2B5EF4-FFF2-40B4-BE49-F238E27FC236}">
                <a16:creationId xmlns:a16="http://schemas.microsoft.com/office/drawing/2014/main" id="{1C2A6F7F-2DE2-4B9C-92ED-181AEF5194FC}"/>
              </a:ext>
            </a:extLst>
          </p:cNvPr>
          <p:cNvSpPr txBox="1"/>
          <p:nvPr/>
        </p:nvSpPr>
        <p:spPr>
          <a:xfrm>
            <a:off x="4613686" y="5284180"/>
            <a:ext cx="894476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≥</a:t>
            </a:r>
            <a:r>
              <a:rPr lang="en-US" altLang="zh-TW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</a:t>
            </a:r>
            <a:endParaRPr lang="en-US" sz="40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4" name="TextBox 177">
            <a:extLst>
              <a:ext uri="{FF2B5EF4-FFF2-40B4-BE49-F238E27FC236}">
                <a16:creationId xmlns:a16="http://schemas.microsoft.com/office/drawing/2014/main" id="{E8B15EF1-F2A5-4D93-BBE5-10153483B561}"/>
              </a:ext>
            </a:extLst>
          </p:cNvPr>
          <p:cNvSpPr txBox="1"/>
          <p:nvPr/>
        </p:nvSpPr>
        <p:spPr>
          <a:xfrm>
            <a:off x="6546350" y="4901034"/>
            <a:ext cx="115416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有消費月份</a:t>
            </a:r>
            <a:endParaRPr lang="en-US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5" name="TextBox 177">
            <a:extLst>
              <a:ext uri="{FF2B5EF4-FFF2-40B4-BE49-F238E27FC236}">
                <a16:creationId xmlns:a16="http://schemas.microsoft.com/office/drawing/2014/main" id="{7DF864E7-84FE-4B1A-AC18-7F8C0FC55774}"/>
              </a:ext>
            </a:extLst>
          </p:cNvPr>
          <p:cNvSpPr txBox="1"/>
          <p:nvPr/>
        </p:nvSpPr>
        <p:spPr>
          <a:xfrm>
            <a:off x="6595280" y="5284180"/>
            <a:ext cx="99546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TW" sz="4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&lt;10</a:t>
            </a:r>
            <a:endParaRPr lang="en-US" sz="40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7" name="Title 1">
            <a:extLst>
              <a:ext uri="{FF2B5EF4-FFF2-40B4-BE49-F238E27FC236}">
                <a16:creationId xmlns:a16="http://schemas.microsoft.com/office/drawing/2014/main" id="{DF51CBE0-A7FE-4E1E-86C7-EEC5A2A85877}"/>
              </a:ext>
            </a:extLst>
          </p:cNvPr>
          <p:cNvSpPr txBox="1">
            <a:spLocks/>
          </p:cNvSpPr>
          <p:nvPr/>
        </p:nvSpPr>
        <p:spPr>
          <a:xfrm>
            <a:off x="2489200" y="509028"/>
            <a:ext cx="1763833" cy="471365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6" name="對角線條紋 65">
            <a:extLst>
              <a:ext uri="{FF2B5EF4-FFF2-40B4-BE49-F238E27FC236}">
                <a16:creationId xmlns:a16="http://schemas.microsoft.com/office/drawing/2014/main" id="{5F80343D-92B7-4108-A7DB-1BAD12776F2E}"/>
              </a:ext>
            </a:extLst>
          </p:cNvPr>
          <p:cNvSpPr/>
          <p:nvPr/>
        </p:nvSpPr>
        <p:spPr>
          <a:xfrm>
            <a:off x="-10329" y="2703"/>
            <a:ext cx="959453" cy="876973"/>
          </a:xfrm>
          <a:prstGeom prst="diagStripe">
            <a:avLst>
              <a:gd name="adj" fmla="val 72062"/>
            </a:avLst>
          </a:prstGeom>
          <a:solidFill>
            <a:srgbClr val="D4B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25A24752-50E8-47F4-BA6D-2B2775A07720}"/>
              </a:ext>
            </a:extLst>
          </p:cNvPr>
          <p:cNvGrpSpPr/>
          <p:nvPr/>
        </p:nvGrpSpPr>
        <p:grpSpPr>
          <a:xfrm rot="10800000">
            <a:off x="10580123" y="-4482"/>
            <a:ext cx="1611877" cy="1604682"/>
            <a:chOff x="1" y="5260503"/>
            <a:chExt cx="1611877" cy="1604682"/>
          </a:xfrm>
        </p:grpSpPr>
        <p:sp>
          <p:nvSpPr>
            <p:cNvPr id="68" name="對角線條紋 67">
              <a:extLst>
                <a:ext uri="{FF2B5EF4-FFF2-40B4-BE49-F238E27FC236}">
                  <a16:creationId xmlns:a16="http://schemas.microsoft.com/office/drawing/2014/main" id="{AFA58EFE-833B-4960-8459-95233E43DD6F}"/>
                </a:ext>
              </a:extLst>
            </p:cNvPr>
            <p:cNvSpPr/>
            <p:nvPr/>
          </p:nvSpPr>
          <p:spPr>
            <a:xfrm rot="16200000">
              <a:off x="3599" y="5256905"/>
              <a:ext cx="1604682" cy="1611877"/>
            </a:xfrm>
            <a:prstGeom prst="diagStripe">
              <a:avLst>
                <a:gd name="adj" fmla="val 81642"/>
              </a:avLst>
            </a:prstGeom>
            <a:solidFill>
              <a:srgbClr val="F3D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對角線條紋 68">
              <a:extLst>
                <a:ext uri="{FF2B5EF4-FFF2-40B4-BE49-F238E27FC236}">
                  <a16:creationId xmlns:a16="http://schemas.microsoft.com/office/drawing/2014/main" id="{7E4E6335-0658-4BC5-9282-B624E4A1DEAA}"/>
                </a:ext>
              </a:extLst>
            </p:cNvPr>
            <p:cNvSpPr/>
            <p:nvPr/>
          </p:nvSpPr>
          <p:spPr>
            <a:xfrm rot="16200000">
              <a:off x="-16027" y="6258844"/>
              <a:ext cx="622369" cy="590310"/>
            </a:xfrm>
            <a:prstGeom prst="diagStripe">
              <a:avLst>
                <a:gd name="adj" fmla="val 56739"/>
              </a:avLst>
            </a:prstGeom>
            <a:solidFill>
              <a:srgbClr val="C8C6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對角線條紋 69">
              <a:extLst>
                <a:ext uri="{FF2B5EF4-FFF2-40B4-BE49-F238E27FC236}">
                  <a16:creationId xmlns:a16="http://schemas.microsoft.com/office/drawing/2014/main" id="{8B0118EA-EF81-4999-96F8-3F332C1035EF}"/>
                </a:ext>
              </a:extLst>
            </p:cNvPr>
            <p:cNvSpPr/>
            <p:nvPr/>
          </p:nvSpPr>
          <p:spPr>
            <a:xfrm rot="16200000">
              <a:off x="2459" y="5759970"/>
              <a:ext cx="1095574" cy="1100486"/>
            </a:xfrm>
            <a:prstGeom prst="diagStripe">
              <a:avLst>
                <a:gd name="adj" fmla="val 75997"/>
              </a:avLst>
            </a:prstGeom>
            <a:solidFill>
              <a:srgbClr val="F0E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611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4172</TotalTime>
  <Words>1863</Words>
  <Application>Microsoft Office PowerPoint</Application>
  <PresentationFormat>寬螢幕</PresentationFormat>
  <Paragraphs>664</Paragraphs>
  <Slides>17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6" baseType="lpstr">
      <vt:lpstr>等线</vt:lpstr>
      <vt:lpstr>微軟正黑體</vt:lpstr>
      <vt:lpstr>微軟正黑體</vt:lpstr>
      <vt:lpstr>新細明體</vt:lpstr>
      <vt:lpstr>Arial</vt:lpstr>
      <vt:lpstr>Calibri</vt:lpstr>
      <vt:lpstr>Calibri Light</vt:lpstr>
      <vt:lpstr>Cambria Math</vt:lpstr>
      <vt:lpstr>Office 佈景主題</vt:lpstr>
      <vt:lpstr>ML2021 Final Project ML 學分保衛戰-玉山</vt:lpstr>
      <vt:lpstr>Introduction - 1/2 </vt:lpstr>
      <vt:lpstr>Introduction - 2/2 </vt:lpstr>
      <vt:lpstr> 實驗討論</vt:lpstr>
      <vt:lpstr>Data Preprocessing &amp; Feature Engineering 1/4 : make_dt.py</vt:lpstr>
      <vt:lpstr>Data Preprocessing &amp; Feature Engineering 2/4 : make_dt.py</vt:lpstr>
      <vt:lpstr>Data Preprocessing &amp; Feature Engineering 3/4 : buildnotna.py </vt:lpstr>
      <vt:lpstr>Data Preprocessing &amp; Feature Engineering 4/4 : squeeze.py</vt:lpstr>
      <vt:lpstr>模型設定</vt:lpstr>
      <vt:lpstr> 情況 1 ---- LSTM_改進自作業 code Training, 資料筆數 ≥ 10</vt:lpstr>
      <vt:lpstr> 情況 1 ---- LSTM_改進自作業 code Predict ，資料筆數 ≥ 10</vt:lpstr>
      <vt:lpstr>情況 1 ---- LSTM 討論與改進- 1. 訓練資料平移(Future work、實驗討論)</vt:lpstr>
      <vt:lpstr>情況 1---- LSTM 討論與改進- 2. 可變長度(Future work 、實驗討論)</vt:lpstr>
      <vt:lpstr> 情況 2 ---- Gradient Boosting Regression  Training, 資料月份數&lt;10</vt:lpstr>
      <vt:lpstr> 情況 2 ---- Gradient Boosting Regression  Predict, 資料筆數 &lt; 10</vt:lpstr>
      <vt:lpstr> 情況 2 ---- Gradient Boosting Regression  資料筆數&lt;10，改進方法(Future work)與實驗討論</vt:lpstr>
      <vt:lpstr>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ML2021 Final Project ML學分保衛戰-玉山</dc:title>
  <dc:creator>傑翔 范</dc:creator>
  <cp:lastModifiedBy>USER</cp:lastModifiedBy>
  <cp:revision>110</cp:revision>
  <dcterms:created xsi:type="dcterms:W3CDTF">2022-01-13T09:10:04Z</dcterms:created>
  <dcterms:modified xsi:type="dcterms:W3CDTF">2022-01-20T17:41:59Z</dcterms:modified>
</cp:coreProperties>
</file>