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PT Sans Narrow"/>
      <p:regular r:id="rId46"/>
      <p:bold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jzn10ddnl7NlwUZiZeHwL5MsZ5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TSansNarrow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1e496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d1e496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c2f73a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c2f73a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c2f73ac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c2f73ac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c2f73ac2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c2f73ac2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c2f73ac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c2f73ac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2f73ac2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c2f73ac2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c2f73ac2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c2f73ac2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c2f73ac2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c2f73ac2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c2f73ac2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c2f73ac2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c2f73ac2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c2f73ac2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2f73ac2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2f73ac2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c2f73ac2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c2f73ac2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c2f73ac2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c2f73ac2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c2f73ac2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c2f73ac2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c2f73ac2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0c2f73ac2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c2f73ac2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c2f73ac2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c2f73ac2d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c2f73ac2d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c2f73ac2d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0c2f73ac2d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0c2f73ac2d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0c2f73ac2d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0c2f73ac2d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0c2f73ac2d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c2f73ac2d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c2f73ac2d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0c2f73ac2d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0c2f73ac2d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0c2f73ac2d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0c2f73ac2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0c2f73ac2d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0c2f73ac2d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0c2f73ac2d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0c2f73ac2d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c2f73ac2d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c2f73ac2d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6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1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1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1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1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1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1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1e496cd1_0_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 Clustering</a:t>
            </a:r>
            <a:endParaRPr/>
          </a:p>
        </p:txBody>
      </p:sp>
      <p:sp>
        <p:nvSpPr>
          <p:cNvPr id="67" name="Google Shape;67;gfd1e496cd1_0_0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Density-Based Clustering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0700"/>
            <a:ext cx="8839197" cy="334246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5927925" y="4423175"/>
            <a:ext cx="2218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Core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b="1" i="0" lang="en" sz="1400" u="none" cap="none" strike="noStrike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Border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b="1" i="0" lang="en" sz="1400" u="none" cap="none" strike="noStrike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Noise</a:t>
            </a:r>
            <a:endParaRPr b="1" i="0" sz="1400" u="none" cap="none" strike="noStrike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Density-Based Clustering</a:t>
            </a:r>
            <a:endParaRPr/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52425"/>
            <a:ext cx="8839200" cy="316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5201700" y="4411975"/>
            <a:ext cx="3630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clusters by connecting core points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DBScan Algorithm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311700" y="1266325"/>
            <a:ext cx="85206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𝝴 and </a:t>
            </a:r>
            <a:r>
              <a:rPr b="1" lang="en"/>
              <a:t>min_pts</a:t>
            </a:r>
            <a:r>
              <a:rPr lang="en"/>
              <a:t> given: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𝝴-neighborhood of each point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the point as </a:t>
            </a:r>
            <a:r>
              <a:rPr b="1" lang="en"/>
              <a:t>core</a:t>
            </a:r>
            <a:r>
              <a:rPr lang="en"/>
              <a:t> if it contains at least </a:t>
            </a:r>
            <a:r>
              <a:rPr b="1" lang="en"/>
              <a:t>min_pts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points in its neighborhood that are not </a:t>
            </a:r>
            <a:r>
              <a:rPr b="1" lang="en"/>
              <a:t>core</a:t>
            </a:r>
            <a:r>
              <a:rPr lang="en"/>
              <a:t> as </a:t>
            </a:r>
            <a:r>
              <a:rPr b="1" lang="en"/>
              <a:t>border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points as </a:t>
            </a:r>
            <a:r>
              <a:rPr b="1" lang="en"/>
              <a:t>noise</a:t>
            </a:r>
            <a:r>
              <a:rPr lang="en"/>
              <a:t> if they are neither </a:t>
            </a:r>
            <a:r>
              <a:rPr b="1" lang="en"/>
              <a:t>core</a:t>
            </a:r>
            <a:r>
              <a:rPr lang="en"/>
              <a:t> nor </a:t>
            </a:r>
            <a:r>
              <a:rPr b="1" lang="en"/>
              <a:t>border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</a:t>
            </a:r>
            <a:r>
              <a:rPr b="1" lang="en"/>
              <a:t>core</a:t>
            </a:r>
            <a:r>
              <a:rPr lang="en"/>
              <a:t> point, assign to the same cluster all </a:t>
            </a:r>
            <a:r>
              <a:rPr b="1" lang="en"/>
              <a:t>core</a:t>
            </a:r>
            <a:r>
              <a:rPr lang="en"/>
              <a:t> points in its neighborhood (crux of the algorithm)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border points to nearby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c2f73ac2d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198" name="Google Shape;198;g10c2f73ac2d_0_0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c2f73ac2d_0_0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c2f73ac2d_0_0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0c2f73ac2d_0_0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0c2f73ac2d_0_0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c2f73ac2d_0_0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c2f73ac2d_0_0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c2f73ac2d_0_0"/>
          <p:cNvSpPr/>
          <p:nvPr/>
        </p:nvSpPr>
        <p:spPr>
          <a:xfrm>
            <a:off x="2078846" y="16336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10c2f73ac2d_0_0"/>
          <p:cNvCxnSpPr/>
          <p:nvPr/>
        </p:nvCxnSpPr>
        <p:spPr>
          <a:xfrm rot="10800000">
            <a:off x="2727121" y="2224288"/>
            <a:ext cx="5811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10c2f73ac2d_0_0"/>
          <p:cNvSpPr txBox="1"/>
          <p:nvPr/>
        </p:nvSpPr>
        <p:spPr>
          <a:xfrm>
            <a:off x="2888825" y="213170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𝝴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g10c2f73ac2d_0_0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10c2f73ac2d_0_0"/>
          <p:cNvSpPr txBox="1"/>
          <p:nvPr/>
        </p:nvSpPr>
        <p:spPr>
          <a:xfrm>
            <a:off x="3369000" y="2033800"/>
            <a:ext cx="1459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Core point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g10c2f73ac2d_0_0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0c2f73ac2d_0_0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0c2f73ac2d_0_0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c2f73ac2d_0_0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0c2f73ac2d_0_0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0c2f73ac2d_0_0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0c2f73ac2d_0_0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c2f73ac2d_0_0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0c2f73ac2d_0_0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0c2f73ac2d_0_0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0c2f73ac2d_0_0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0c2f73ac2d_0_0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c2f73ac2d_0_0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0c2f73ac2d_0_0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c2f73ac2d_0_0"/>
          <p:cNvSpPr txBox="1"/>
          <p:nvPr/>
        </p:nvSpPr>
        <p:spPr>
          <a:xfrm>
            <a:off x="6269200" y="1410050"/>
            <a:ext cx="25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Iterate through the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c2f73ac2d_0_33"/>
          <p:cNvSpPr/>
          <p:nvPr/>
        </p:nvSpPr>
        <p:spPr>
          <a:xfrm>
            <a:off x="2078846" y="16336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0c2f73ac2d_0_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231" name="Google Shape;231;g10c2f73ac2d_0_33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0c2f73ac2d_0_33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0c2f73ac2d_0_33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0c2f73ac2d_0_33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0c2f73ac2d_0_33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c2f73ac2d_0_33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0c2f73ac2d_0_33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0c2f73ac2d_0_33"/>
          <p:cNvCxnSpPr/>
          <p:nvPr/>
        </p:nvCxnSpPr>
        <p:spPr>
          <a:xfrm rot="10800000">
            <a:off x="2727121" y="2224288"/>
            <a:ext cx="5811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0c2f73ac2d_0_33"/>
          <p:cNvSpPr txBox="1"/>
          <p:nvPr/>
        </p:nvSpPr>
        <p:spPr>
          <a:xfrm>
            <a:off x="2888825" y="213170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𝝴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g10c2f73ac2d_0_33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g10c2f73ac2d_0_33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c2f73ac2d_0_33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0c2f73ac2d_0_33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0c2f73ac2d_0_33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c2f73ac2d_0_33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c2f73ac2d_0_33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0c2f73ac2d_0_33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c2f73ac2d_0_33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0c2f73ac2d_0_33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0c2f73ac2d_0_33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0c2f73ac2d_0_33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0c2f73ac2d_0_33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0c2f73ac2d_0_33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0c2f73ac2d_0_33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0c2f73ac2d_0_33"/>
          <p:cNvSpPr txBox="1"/>
          <p:nvPr/>
        </p:nvSpPr>
        <p:spPr>
          <a:xfrm>
            <a:off x="5764325" y="1462650"/>
            <a:ext cx="319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core point - iterate through its neighborhood to find more core points that should also be part of this cluster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c2f73ac2d_0_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261" name="Google Shape;261;g10c2f73ac2d_0_154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0c2f73ac2d_0_154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c2f73ac2d_0_154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c2f73ac2d_0_154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c2f73ac2d_0_154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0c2f73ac2d_0_154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0c2f73ac2d_0_154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0c2f73ac2d_0_154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g10c2f73ac2d_0_154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0c2f73ac2d_0_154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0c2f73ac2d_0_154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0c2f73ac2d_0_154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c2f73ac2d_0_154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0c2f73ac2d_0_154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0c2f73ac2d_0_154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0c2f73ac2d_0_154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0c2f73ac2d_0_154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c2f73ac2d_0_154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0c2f73ac2d_0_154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0c2f73ac2d_0_154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0c2f73ac2d_0_154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0c2f73ac2d_0_154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0c2f73ac2d_0_154"/>
          <p:cNvSpPr/>
          <p:nvPr/>
        </p:nvSpPr>
        <p:spPr>
          <a:xfrm>
            <a:off x="1943321" y="12188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0c2f73ac2d_0_154"/>
          <p:cNvSpPr txBox="1"/>
          <p:nvPr/>
        </p:nvSpPr>
        <p:spPr>
          <a:xfrm>
            <a:off x="5764325" y="1462650"/>
            <a:ext cx="319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core point - iterate through its neighborhood to find more core points that should also be part of this cluster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c2f73ac2d_0_66"/>
          <p:cNvSpPr/>
          <p:nvPr/>
        </p:nvSpPr>
        <p:spPr>
          <a:xfrm>
            <a:off x="1943321" y="12188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c2f73ac2d_0_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291" name="Google Shape;291;g10c2f73ac2d_0_66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0c2f73ac2d_0_66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0c2f73ac2d_0_66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0c2f73ac2d_0_66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0c2f73ac2d_0_66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0c2f73ac2d_0_66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0c2f73ac2d_0_66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0c2f73ac2d_0_66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g10c2f73ac2d_0_66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0c2f73ac2d_0_66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0c2f73ac2d_0_66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0c2f73ac2d_0_66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0c2f73ac2d_0_66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0c2f73ac2d_0_66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c2f73ac2d_0_66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0c2f73ac2d_0_66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0c2f73ac2d_0_66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0c2f73ac2d_0_66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0c2f73ac2d_0_66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0c2f73ac2d_0_66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0c2f73ac2d_0_66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0c2f73ac2d_0_66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10c2f73ac2d_0_66"/>
          <p:cNvCxnSpPr>
            <a:stCxn id="295" idx="7"/>
          </p:cNvCxnSpPr>
          <p:nvPr/>
        </p:nvCxnSpPr>
        <p:spPr>
          <a:xfrm flipH="1" rot="10800000">
            <a:off x="2635936" y="1525822"/>
            <a:ext cx="867000" cy="1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g10c2f73ac2d_0_66"/>
          <p:cNvSpPr txBox="1"/>
          <p:nvPr/>
        </p:nvSpPr>
        <p:spPr>
          <a:xfrm>
            <a:off x="3544925" y="1367975"/>
            <a:ext cx="24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Border point but let’s just assign it to this cluster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g10c2f73ac2d_0_66"/>
          <p:cNvSpPr txBox="1"/>
          <p:nvPr/>
        </p:nvSpPr>
        <p:spPr>
          <a:xfrm>
            <a:off x="5764325" y="1462650"/>
            <a:ext cx="319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core point - iterate through its neighborhood to find more core points that should also be part of this cluster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c2f73ac2d_0_181"/>
          <p:cNvSpPr/>
          <p:nvPr/>
        </p:nvSpPr>
        <p:spPr>
          <a:xfrm>
            <a:off x="2416171" y="13645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0c2f73ac2d_0_1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322" name="Google Shape;322;g10c2f73ac2d_0_181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c2f73ac2d_0_181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0c2f73ac2d_0_181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0c2f73ac2d_0_181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0c2f73ac2d_0_181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c2f73ac2d_0_181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c2f73ac2d_0_181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0c2f73ac2d_0_181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g10c2f73ac2d_0_181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0c2f73ac2d_0_181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c2f73ac2d_0_181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0c2f73ac2d_0_181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0c2f73ac2d_0_181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0c2f73ac2d_0_181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0c2f73ac2d_0_181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0c2f73ac2d_0_181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c2f73ac2d_0_181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c2f73ac2d_0_181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0c2f73ac2d_0_181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0c2f73ac2d_0_181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0c2f73ac2d_0_181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0c2f73ac2d_0_181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0c2f73ac2d_0_181"/>
          <p:cNvSpPr txBox="1"/>
          <p:nvPr/>
        </p:nvSpPr>
        <p:spPr>
          <a:xfrm>
            <a:off x="5764325" y="1462650"/>
            <a:ext cx="319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core point - iterate through its neighborhood to find more core points that should also be part of this cluster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c2f73ac2d_0_237"/>
          <p:cNvSpPr/>
          <p:nvPr/>
        </p:nvSpPr>
        <p:spPr>
          <a:xfrm>
            <a:off x="2416171" y="13645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0c2f73ac2d_0_2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351" name="Google Shape;351;g10c2f73ac2d_0_237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0c2f73ac2d_0_237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0c2f73ac2d_0_237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c2f73ac2d_0_237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0c2f73ac2d_0_237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0c2f73ac2d_0_237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0c2f73ac2d_0_237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0c2f73ac2d_0_237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g10c2f73ac2d_0_237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0c2f73ac2d_0_237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0c2f73ac2d_0_237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0c2f73ac2d_0_237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0c2f73ac2d_0_237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0c2f73ac2d_0_237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0c2f73ac2d_0_237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0c2f73ac2d_0_237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0c2f73ac2d_0_237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0c2f73ac2d_0_237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c2f73ac2d_0_237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c2f73ac2d_0_237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0c2f73ac2d_0_237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0c2f73ac2d_0_237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0c2f73ac2d_0_237"/>
          <p:cNvSpPr txBox="1"/>
          <p:nvPr/>
        </p:nvSpPr>
        <p:spPr>
          <a:xfrm>
            <a:off x="5764325" y="1462650"/>
            <a:ext cx="319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core point - iterate through its neighborhood to find more core points that should also be part of this cluster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c2f73ac2d_0_264"/>
          <p:cNvSpPr/>
          <p:nvPr/>
        </p:nvSpPr>
        <p:spPr>
          <a:xfrm>
            <a:off x="1821146" y="19027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0c2f73ac2d_0_2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380" name="Google Shape;380;g10c2f73ac2d_0_264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0c2f73ac2d_0_264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0c2f73ac2d_0_264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0c2f73ac2d_0_264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0c2f73ac2d_0_264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0c2f73ac2d_0_264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0c2f73ac2d_0_264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0c2f73ac2d_0_264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g10c2f73ac2d_0_264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0c2f73ac2d_0_264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0c2f73ac2d_0_264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0c2f73ac2d_0_264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0c2f73ac2d_0_264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0c2f73ac2d_0_264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0c2f73ac2d_0_264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0c2f73ac2d_0_264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0c2f73ac2d_0_264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0c2f73ac2d_0_264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c2f73ac2d_0_264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0c2f73ac2d_0_264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0c2f73ac2d_0_264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0c2f73ac2d_0_264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0c2f73ac2d_0_264"/>
          <p:cNvSpPr txBox="1"/>
          <p:nvPr/>
        </p:nvSpPr>
        <p:spPr>
          <a:xfrm>
            <a:off x="5764325" y="1462650"/>
            <a:ext cx="319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core point - iterate through its neighborhood to find more core points that should also be part of this cluster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Density-Based Clustering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 cluster together points that are densely packed together.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should we define density?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Given a fixed radius 𝝴 around a point, if there are at least </a:t>
            </a:r>
            <a:r>
              <a:rPr b="1" lang="en"/>
              <a:t>min_pts</a:t>
            </a:r>
            <a:r>
              <a:rPr lang="en"/>
              <a:t> number of points in that area, then this </a:t>
            </a:r>
            <a:r>
              <a:rPr b="1" lang="en"/>
              <a:t>area</a:t>
            </a:r>
            <a:r>
              <a:rPr lang="en"/>
              <a:t> is dense.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c2f73ac2d_0_298"/>
          <p:cNvSpPr/>
          <p:nvPr/>
        </p:nvSpPr>
        <p:spPr>
          <a:xfrm>
            <a:off x="2672621" y="29560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0c2f73ac2d_0_2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409" name="Google Shape;409;g10c2f73ac2d_0_298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0c2f73ac2d_0_298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0c2f73ac2d_0_298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0c2f73ac2d_0_298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0c2f73ac2d_0_298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0c2f73ac2d_0_298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0c2f73ac2d_0_298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0c2f73ac2d_0_298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g10c2f73ac2d_0_298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0c2f73ac2d_0_298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0c2f73ac2d_0_298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0c2f73ac2d_0_298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0c2f73ac2d_0_298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0c2f73ac2d_0_298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0c2f73ac2d_0_298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0c2f73ac2d_0_298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0c2f73ac2d_0_298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0c2f73ac2d_0_298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0c2f73ac2d_0_298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0c2f73ac2d_0_298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0c2f73ac2d_0_298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c2f73ac2d_0_298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0c2f73ac2d_0_298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 to next data point in the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c2f73ac2d_0_354"/>
          <p:cNvSpPr/>
          <p:nvPr/>
        </p:nvSpPr>
        <p:spPr>
          <a:xfrm>
            <a:off x="2672621" y="29560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0c2f73ac2d_0_3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438" name="Google Shape;438;g10c2f73ac2d_0_354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0c2f73ac2d_0_354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0c2f73ac2d_0_354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0c2f73ac2d_0_354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0c2f73ac2d_0_354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0c2f73ac2d_0_354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0c2f73ac2d_0_354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0c2f73ac2d_0_354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g10c2f73ac2d_0_354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0c2f73ac2d_0_354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0c2f73ac2d_0_354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0c2f73ac2d_0_354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0c2f73ac2d_0_354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0c2f73ac2d_0_354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c2f73ac2d_0_354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c2f73ac2d_0_354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0c2f73ac2d_0_354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c2f73ac2d_0_354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c2f73ac2d_0_354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0c2f73ac2d_0_354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c2f73ac2d_0_354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0c2f73ac2d_0_354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0c2f73ac2d_0_354"/>
          <p:cNvSpPr txBox="1"/>
          <p:nvPr/>
        </p:nvSpPr>
        <p:spPr>
          <a:xfrm>
            <a:off x="5764325" y="1462650"/>
            <a:ext cx="31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Iterate over its neighborhood since it’s a core point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c2f73ac2d_0_382"/>
          <p:cNvSpPr/>
          <p:nvPr/>
        </p:nvSpPr>
        <p:spPr>
          <a:xfrm>
            <a:off x="2199971" y="29560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0c2f73ac2d_0_3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467" name="Google Shape;467;g10c2f73ac2d_0_382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0c2f73ac2d_0_382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0c2f73ac2d_0_382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0c2f73ac2d_0_382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0c2f73ac2d_0_382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0c2f73ac2d_0_382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10c2f73ac2d_0_382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10c2f73ac2d_0_382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g10c2f73ac2d_0_382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0c2f73ac2d_0_382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0c2f73ac2d_0_382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0c2f73ac2d_0_382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10c2f73ac2d_0_382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10c2f73ac2d_0_382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0c2f73ac2d_0_382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0c2f73ac2d_0_382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0c2f73ac2d_0_382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0c2f73ac2d_0_382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0c2f73ac2d_0_382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0c2f73ac2d_0_382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0c2f73ac2d_0_382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0c2f73ac2d_0_382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0c2f73ac2d_0_382"/>
          <p:cNvSpPr txBox="1"/>
          <p:nvPr/>
        </p:nvSpPr>
        <p:spPr>
          <a:xfrm>
            <a:off x="5764325" y="1462650"/>
            <a:ext cx="319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Found another core point so we need to iterate over its neighborhood too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c2f73ac2d_0_410"/>
          <p:cNvSpPr/>
          <p:nvPr/>
        </p:nvSpPr>
        <p:spPr>
          <a:xfrm>
            <a:off x="2199971" y="29560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0c2f73ac2d_0_4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496" name="Google Shape;496;g10c2f73ac2d_0_410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10c2f73ac2d_0_410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0c2f73ac2d_0_410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c2f73ac2d_0_410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c2f73ac2d_0_410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c2f73ac2d_0_410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c2f73ac2d_0_410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c2f73ac2d_0_410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g10c2f73ac2d_0_410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c2f73ac2d_0_410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c2f73ac2d_0_410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c2f73ac2d_0_410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c2f73ac2d_0_410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0c2f73ac2d_0_410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0c2f73ac2d_0_410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0c2f73ac2d_0_410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0c2f73ac2d_0_410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0c2f73ac2d_0_410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10c2f73ac2d_0_410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0c2f73ac2d_0_410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10c2f73ac2d_0_410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0c2f73ac2d_0_410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0c2f73ac2d_0_410"/>
          <p:cNvSpPr txBox="1"/>
          <p:nvPr/>
        </p:nvSpPr>
        <p:spPr>
          <a:xfrm>
            <a:off x="5764325" y="1462650"/>
            <a:ext cx="319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Found another core point so we need to iterate over its neighborhood too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c2f73ac2d_0_438"/>
          <p:cNvSpPr/>
          <p:nvPr/>
        </p:nvSpPr>
        <p:spPr>
          <a:xfrm>
            <a:off x="2416171" y="333397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0c2f73ac2d_0_4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525" name="Google Shape;525;g10c2f73ac2d_0_438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0c2f73ac2d_0_438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0c2f73ac2d_0_438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10c2f73ac2d_0_438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0c2f73ac2d_0_438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10c2f73ac2d_0_438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0c2f73ac2d_0_438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0c2f73ac2d_0_438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g10c2f73ac2d_0_438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0c2f73ac2d_0_438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0c2f73ac2d_0_438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10c2f73ac2d_0_438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10c2f73ac2d_0_438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10c2f73ac2d_0_438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0c2f73ac2d_0_438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0c2f73ac2d_0_438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0c2f73ac2d_0_438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0c2f73ac2d_0_438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10c2f73ac2d_0_438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10c2f73ac2d_0_438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c2f73ac2d_0_438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c2f73ac2d_0_438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c2f73ac2d_0_438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g10c2f73ac2d_0_438"/>
          <p:cNvSpPr txBox="1"/>
          <p:nvPr/>
        </p:nvSpPr>
        <p:spPr>
          <a:xfrm>
            <a:off x="5764325" y="1462650"/>
            <a:ext cx="319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Found another core point so we need to iterate over its neighborhood too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c2f73ac2d_0_469"/>
          <p:cNvSpPr/>
          <p:nvPr/>
        </p:nvSpPr>
        <p:spPr>
          <a:xfrm>
            <a:off x="2835571" y="32251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0c2f73ac2d_0_4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555" name="Google Shape;555;g10c2f73ac2d_0_469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0c2f73ac2d_0_469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0c2f73ac2d_0_469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0c2f73ac2d_0_469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10c2f73ac2d_0_469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10c2f73ac2d_0_469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10c2f73ac2d_0_469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0c2f73ac2d_0_469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g10c2f73ac2d_0_469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c2f73ac2d_0_469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c2f73ac2d_0_469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c2f73ac2d_0_469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c2f73ac2d_0_469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c2f73ac2d_0_469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c2f73ac2d_0_469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c2f73ac2d_0_469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c2f73ac2d_0_469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c2f73ac2d_0_469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0c2f73ac2d_0_469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0c2f73ac2d_0_469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0c2f73ac2d_0_469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0c2f73ac2d_0_469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10c2f73ac2d_0_469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g10c2f73ac2d_0_469"/>
          <p:cNvSpPr txBox="1"/>
          <p:nvPr/>
        </p:nvSpPr>
        <p:spPr>
          <a:xfrm>
            <a:off x="5764325" y="1462650"/>
            <a:ext cx="319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Found another core point so we need to iterate over its neighborhood too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c2f73ac2d_0_498"/>
          <p:cNvSpPr/>
          <p:nvPr/>
        </p:nvSpPr>
        <p:spPr>
          <a:xfrm>
            <a:off x="3008696" y="29560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0c2f73ac2d_0_4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585" name="Google Shape;585;g10c2f73ac2d_0_498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10c2f73ac2d_0_498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0c2f73ac2d_0_498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0c2f73ac2d_0_498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10c2f73ac2d_0_498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0c2f73ac2d_0_498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10c2f73ac2d_0_498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0c2f73ac2d_0_498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g10c2f73ac2d_0_498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0c2f73ac2d_0_498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0c2f73ac2d_0_498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0c2f73ac2d_0_498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10c2f73ac2d_0_498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0c2f73ac2d_0_498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0c2f73ac2d_0_498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0c2f73ac2d_0_498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0c2f73ac2d_0_498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10c2f73ac2d_0_498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10c2f73ac2d_0_498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0c2f73ac2d_0_498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10c2f73ac2d_0_498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0c2f73ac2d_0_498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10c2f73ac2d_0_498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g10c2f73ac2d_0_498"/>
          <p:cNvSpPr txBox="1"/>
          <p:nvPr/>
        </p:nvSpPr>
        <p:spPr>
          <a:xfrm>
            <a:off x="5764325" y="1462650"/>
            <a:ext cx="31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Border point but let’s assign it to the cluster now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c2f73ac2d_0_527"/>
          <p:cNvSpPr/>
          <p:nvPr/>
        </p:nvSpPr>
        <p:spPr>
          <a:xfrm>
            <a:off x="2078846" y="338377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c2f73ac2d_0_5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615" name="Google Shape;615;g10c2f73ac2d_0_527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c2f73ac2d_0_527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0c2f73ac2d_0_527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10c2f73ac2d_0_527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10c2f73ac2d_0_527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c2f73ac2d_0_527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10c2f73ac2d_0_527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10c2f73ac2d_0_527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g10c2f73ac2d_0_527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10c2f73ac2d_0_527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10c2f73ac2d_0_527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10c2f73ac2d_0_527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10c2f73ac2d_0_527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0c2f73ac2d_0_527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0c2f73ac2d_0_527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0c2f73ac2d_0_527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10c2f73ac2d_0_527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0c2f73ac2d_0_527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0c2f73ac2d_0_527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10c2f73ac2d_0_527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10c2f73ac2d_0_527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10c2f73ac2d_0_527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10c2f73ac2d_0_527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g10c2f73ac2d_0_527"/>
          <p:cNvSpPr txBox="1"/>
          <p:nvPr/>
        </p:nvSpPr>
        <p:spPr>
          <a:xfrm>
            <a:off x="5764325" y="1462650"/>
            <a:ext cx="31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Core point but all its neighborhood is already tracked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0c2f73ac2d_0_556"/>
          <p:cNvSpPr/>
          <p:nvPr/>
        </p:nvSpPr>
        <p:spPr>
          <a:xfrm>
            <a:off x="2336546" y="37540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0c2f73ac2d_0_5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645" name="Google Shape;645;g10c2f73ac2d_0_556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0c2f73ac2d_0_556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10c2f73ac2d_0_556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10c2f73ac2d_0_556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10c2f73ac2d_0_556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10c2f73ac2d_0_556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10c2f73ac2d_0_556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0c2f73ac2d_0_556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g10c2f73ac2d_0_556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0c2f73ac2d_0_556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0c2f73ac2d_0_556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0c2f73ac2d_0_556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0c2f73ac2d_0_556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0c2f73ac2d_0_556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0c2f73ac2d_0_556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0c2f73ac2d_0_556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0c2f73ac2d_0_556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0c2f73ac2d_0_556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10c2f73ac2d_0_556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10c2f73ac2d_0_556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0c2f73ac2d_0_556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10c2f73ac2d_0_556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10c2f73ac2d_0_556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g10c2f73ac2d_0_556"/>
          <p:cNvSpPr txBox="1"/>
          <p:nvPr/>
        </p:nvSpPr>
        <p:spPr>
          <a:xfrm>
            <a:off x="5764325" y="1462650"/>
            <a:ext cx="31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Core point but all its neighborhood is already tracked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0c2f73ac2d_0_585"/>
          <p:cNvSpPr/>
          <p:nvPr/>
        </p:nvSpPr>
        <p:spPr>
          <a:xfrm>
            <a:off x="2672621" y="365287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0c2f73ac2d_0_5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675" name="Google Shape;675;g10c2f73ac2d_0_585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0c2f73ac2d_0_585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10c2f73ac2d_0_585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10c2f73ac2d_0_585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10c2f73ac2d_0_585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0c2f73ac2d_0_585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0c2f73ac2d_0_585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0c2f73ac2d_0_585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g10c2f73ac2d_0_585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0c2f73ac2d_0_585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0c2f73ac2d_0_585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0c2f73ac2d_0_585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0c2f73ac2d_0_585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10c2f73ac2d_0_585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0c2f73ac2d_0_585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10c2f73ac2d_0_585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0c2f73ac2d_0_585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0c2f73ac2d_0_585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10c2f73ac2d_0_585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10c2f73ac2d_0_585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10c2f73ac2d_0_585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10c2f73ac2d_0_585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10c2f73ac2d_0_585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c2f73ac2d_0_614"/>
          <p:cNvSpPr/>
          <p:nvPr/>
        </p:nvSpPr>
        <p:spPr>
          <a:xfrm>
            <a:off x="3008696" y="360307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0c2f73ac2d_0_6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704" name="Google Shape;704;g10c2f73ac2d_0_614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10c2f73ac2d_0_614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10c2f73ac2d_0_614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10c2f73ac2d_0_614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0c2f73ac2d_0_614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0c2f73ac2d_0_614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10c2f73ac2d_0_614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10c2f73ac2d_0_614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g10c2f73ac2d_0_614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0c2f73ac2d_0_614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0c2f73ac2d_0_614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0c2f73ac2d_0_614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0c2f73ac2d_0_614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10c2f73ac2d_0_614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10c2f73ac2d_0_614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10c2f73ac2d_0_614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10c2f73ac2d_0_614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10c2f73ac2d_0_614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10c2f73ac2d_0_614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10c2f73ac2d_0_614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10c2f73ac2d_0_614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10c2f73ac2d_0_614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10c2f73ac2d_0_614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0c2f73ac2d_0_643"/>
          <p:cNvSpPr/>
          <p:nvPr/>
        </p:nvSpPr>
        <p:spPr>
          <a:xfrm>
            <a:off x="673046" y="22882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10c2f73ac2d_0_6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733" name="Google Shape;733;g10c2f73ac2d_0_643"/>
          <p:cNvSpPr/>
          <p:nvPr/>
        </p:nvSpPr>
        <p:spPr>
          <a:xfrm>
            <a:off x="1145700" y="27499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10c2f73ac2d_0_643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10c2f73ac2d_0_643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10c2f73ac2d_0_643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10c2f73ac2d_0_643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10c2f73ac2d_0_643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10c2f73ac2d_0_643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0c2f73ac2d_0_643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g10c2f73ac2d_0_643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0c2f73ac2d_0_643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0c2f73ac2d_0_643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10c2f73ac2d_0_643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10c2f73ac2d_0_643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0c2f73ac2d_0_643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0c2f73ac2d_0_643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0c2f73ac2d_0_643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0c2f73ac2d_0_643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10c2f73ac2d_0_643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10c2f73ac2d_0_643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0c2f73ac2d_0_643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10c2f73ac2d_0_643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10c2f73ac2d_0_643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10c2f73ac2d_0_643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0c2f73ac2d_0_672"/>
          <p:cNvSpPr/>
          <p:nvPr/>
        </p:nvSpPr>
        <p:spPr>
          <a:xfrm>
            <a:off x="849471" y="28790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10c2f73ac2d_0_6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762" name="Google Shape;762;g10c2f73ac2d_0_672"/>
          <p:cNvSpPr/>
          <p:nvPr/>
        </p:nvSpPr>
        <p:spPr>
          <a:xfrm>
            <a:off x="1145700" y="27499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0c2f73ac2d_0_672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10c2f73ac2d_0_672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10c2f73ac2d_0_672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10c2f73ac2d_0_672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10c2f73ac2d_0_672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10c2f73ac2d_0_672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10c2f73ac2d_0_672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g10c2f73ac2d_0_672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10c2f73ac2d_0_672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0c2f73ac2d_0_672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10c2f73ac2d_0_672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10c2f73ac2d_0_672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10c2f73ac2d_0_672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0c2f73ac2d_0_672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0c2f73ac2d_0_672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10c2f73ac2d_0_672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10c2f73ac2d_0_672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10c2f73ac2d_0_672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10c2f73ac2d_0_672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10c2f73ac2d_0_672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10c2f73ac2d_0_672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10c2f73ac2d_0_672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0c2f73ac2d_0_728"/>
          <p:cNvSpPr/>
          <p:nvPr/>
        </p:nvSpPr>
        <p:spPr>
          <a:xfrm>
            <a:off x="415346" y="27500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10c2f73ac2d_0_7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791" name="Google Shape;791;g10c2f73ac2d_0_728"/>
          <p:cNvSpPr/>
          <p:nvPr/>
        </p:nvSpPr>
        <p:spPr>
          <a:xfrm>
            <a:off x="1145700" y="27499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10c2f73ac2d_0_728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10c2f73ac2d_0_728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10c2f73ac2d_0_728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10c2f73ac2d_0_728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10c2f73ac2d_0_728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10c2f73ac2d_0_728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10c2f73ac2d_0_728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g10c2f73ac2d_0_728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0c2f73ac2d_0_728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10c2f73ac2d_0_728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0c2f73ac2d_0_728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10c2f73ac2d_0_728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10c2f73ac2d_0_728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10c2f73ac2d_0_728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10c2f73ac2d_0_728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10c2f73ac2d_0_728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10c2f73ac2d_0_728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10c2f73ac2d_0_728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10c2f73ac2d_0_728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10c2f73ac2d_0_728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0c2f73ac2d_0_728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0c2f73ac2d_0_728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0c2f73ac2d_0_756"/>
          <p:cNvSpPr/>
          <p:nvPr/>
        </p:nvSpPr>
        <p:spPr>
          <a:xfrm>
            <a:off x="583646" y="32251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10c2f73ac2d_0_7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820" name="Google Shape;820;g10c2f73ac2d_0_756"/>
          <p:cNvSpPr/>
          <p:nvPr/>
        </p:nvSpPr>
        <p:spPr>
          <a:xfrm>
            <a:off x="1145700" y="27499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0c2f73ac2d_0_756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0c2f73ac2d_0_756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10c2f73ac2d_0_756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10c2f73ac2d_0_756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10c2f73ac2d_0_756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10c2f73ac2d_0_756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10c2f73ac2d_0_756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g10c2f73ac2d_0_756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10c2f73ac2d_0_756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0c2f73ac2d_0_756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10c2f73ac2d_0_756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0c2f73ac2d_0_756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10c2f73ac2d_0_756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10c2f73ac2d_0_756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10c2f73ac2d_0_756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10c2f73ac2d_0_756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10c2f73ac2d_0_756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10c2f73ac2d_0_756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10c2f73ac2d_0_756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10c2f73ac2d_0_756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10c2f73ac2d_0_756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10c2f73ac2d_0_756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0c2f73ac2d_0_784"/>
          <p:cNvSpPr/>
          <p:nvPr/>
        </p:nvSpPr>
        <p:spPr>
          <a:xfrm>
            <a:off x="1085946" y="32251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10c2f73ac2d_0_7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849" name="Google Shape;849;g10c2f73ac2d_0_784"/>
          <p:cNvSpPr/>
          <p:nvPr/>
        </p:nvSpPr>
        <p:spPr>
          <a:xfrm>
            <a:off x="1145700" y="27499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0c2f73ac2d_0_784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10c2f73ac2d_0_784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10c2f73ac2d_0_784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0c2f73ac2d_0_784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10c2f73ac2d_0_784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10c2f73ac2d_0_784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10c2f73ac2d_0_784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g10c2f73ac2d_0_784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10c2f73ac2d_0_784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10c2f73ac2d_0_784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10c2f73ac2d_0_784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10c2f73ac2d_0_784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10c2f73ac2d_0_784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10c2f73ac2d_0_784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10c2f73ac2d_0_784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10c2f73ac2d_0_784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10c2f73ac2d_0_784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10c2f73ac2d_0_784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10c2f73ac2d_0_784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10c2f73ac2d_0_784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10c2f73ac2d_0_784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10c2f73ac2d_0_784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0c2f73ac2d_0_812"/>
          <p:cNvSpPr/>
          <p:nvPr/>
        </p:nvSpPr>
        <p:spPr>
          <a:xfrm>
            <a:off x="1286909" y="26099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10c2f73ac2d_0_8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878" name="Google Shape;878;g10c2f73ac2d_0_812"/>
          <p:cNvSpPr/>
          <p:nvPr/>
        </p:nvSpPr>
        <p:spPr>
          <a:xfrm>
            <a:off x="1145700" y="27499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10c2f73ac2d_0_812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10c2f73ac2d_0_812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10c2f73ac2d_0_812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10c2f73ac2d_0_812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10c2f73ac2d_0_812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10c2f73ac2d_0_812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10c2f73ac2d_0_812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g10c2f73ac2d_0_812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10c2f73ac2d_0_812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10c2f73ac2d_0_812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10c2f73ac2d_0_812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10c2f73ac2d_0_812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10c2f73ac2d_0_812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10c2f73ac2d_0_812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10c2f73ac2d_0_812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10c2f73ac2d_0_812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10c2f73ac2d_0_812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10c2f73ac2d_0_812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10c2f73ac2d_0_812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10c2f73ac2d_0_812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10c2f73ac2d_0_812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10c2f73ac2d_0_812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0c2f73ac2d_0_8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visualized</a:t>
            </a:r>
            <a:endParaRPr/>
          </a:p>
        </p:txBody>
      </p:sp>
      <p:sp>
        <p:nvSpPr>
          <p:cNvPr id="906" name="Google Shape;906;g10c2f73ac2d_0_840"/>
          <p:cNvSpPr/>
          <p:nvPr/>
        </p:nvSpPr>
        <p:spPr>
          <a:xfrm>
            <a:off x="1145700" y="27499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10c2f73ac2d_0_840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10c2f73ac2d_0_840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0c2f73ac2d_0_840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10c2f73ac2d_0_840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0c2f73ac2d_0_840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10c2f73ac2d_0_840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10c2f73ac2d_0_840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g10c2f73ac2d_0_840"/>
          <p:cNvSpPr/>
          <p:nvPr/>
        </p:nvSpPr>
        <p:spPr>
          <a:xfrm>
            <a:off x="1300900" y="3340700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10c2f73ac2d_0_840"/>
          <p:cNvSpPr/>
          <p:nvPr/>
        </p:nvSpPr>
        <p:spPr>
          <a:xfrm>
            <a:off x="1713800" y="3071600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10c2f73ac2d_0_840"/>
          <p:cNvSpPr/>
          <p:nvPr/>
        </p:nvSpPr>
        <p:spPr>
          <a:xfrm>
            <a:off x="888000" y="32117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10c2f73ac2d_0_840"/>
          <p:cNvSpPr/>
          <p:nvPr/>
        </p:nvSpPr>
        <p:spPr>
          <a:xfrm>
            <a:off x="1056300" y="36868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g10c2f73ac2d_0_840"/>
          <p:cNvSpPr/>
          <p:nvPr/>
        </p:nvSpPr>
        <p:spPr>
          <a:xfrm>
            <a:off x="1558600" y="3686825"/>
            <a:ext cx="257700" cy="269100"/>
          </a:xfrm>
          <a:prstGeom prst="ellipse">
            <a:avLst/>
          </a:prstGeom>
          <a:solidFill>
            <a:srgbClr val="B45F0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10c2f73ac2d_0_840"/>
          <p:cNvSpPr/>
          <p:nvPr/>
        </p:nvSpPr>
        <p:spPr>
          <a:xfrm>
            <a:off x="263112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10c2f73ac2d_0_840"/>
          <p:cNvSpPr/>
          <p:nvPr/>
        </p:nvSpPr>
        <p:spPr>
          <a:xfrm>
            <a:off x="2888825" y="37956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10c2f73ac2d_0_840"/>
          <p:cNvSpPr/>
          <p:nvPr/>
        </p:nvSpPr>
        <p:spPr>
          <a:xfrm>
            <a:off x="2551500" y="38454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10c2f73ac2d_0_840"/>
          <p:cNvSpPr/>
          <p:nvPr/>
        </p:nvSpPr>
        <p:spPr>
          <a:xfrm>
            <a:off x="3145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g10c2f73ac2d_0_840"/>
          <p:cNvSpPr/>
          <p:nvPr/>
        </p:nvSpPr>
        <p:spPr>
          <a:xfrm>
            <a:off x="3145275" y="41145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10c2f73ac2d_0_840"/>
          <p:cNvSpPr/>
          <p:nvPr/>
        </p:nvSpPr>
        <p:spPr>
          <a:xfrm>
            <a:off x="3308225" y="36868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g10c2f73ac2d_0_840"/>
          <p:cNvSpPr/>
          <p:nvPr/>
        </p:nvSpPr>
        <p:spPr>
          <a:xfrm>
            <a:off x="3511275" y="3417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10c2f73ac2d_0_840"/>
          <p:cNvSpPr/>
          <p:nvPr/>
        </p:nvSpPr>
        <p:spPr>
          <a:xfrm>
            <a:off x="2809200" y="421572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10c2f73ac2d_0_840"/>
          <p:cNvSpPr/>
          <p:nvPr/>
        </p:nvSpPr>
        <p:spPr>
          <a:xfrm>
            <a:off x="3481350" y="4064775"/>
            <a:ext cx="257700" cy="269100"/>
          </a:xfrm>
          <a:prstGeom prst="ellipse">
            <a:avLst/>
          </a:prstGeom>
          <a:solidFill>
            <a:srgbClr val="38761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10c2f73ac2d_0_840"/>
          <p:cNvSpPr txBox="1"/>
          <p:nvPr/>
        </p:nvSpPr>
        <p:spPr>
          <a:xfrm>
            <a:off x="5764325" y="1462650"/>
            <a:ext cx="3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DBScan - Benefits</a:t>
            </a:r>
            <a:endParaRPr/>
          </a:p>
        </p:txBody>
      </p:sp>
      <p:sp>
        <p:nvSpPr>
          <p:cNvPr id="934" name="Google Shape;934;p13"/>
          <p:cNvSpPr txBox="1"/>
          <p:nvPr>
            <p:ph idx="1" type="body"/>
          </p:nvPr>
        </p:nvSpPr>
        <p:spPr>
          <a:xfrm>
            <a:off x="311700" y="1266325"/>
            <a:ext cx="852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identify clusters of different shapes and sizes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Resistant to noise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DBScan - Limitations</a:t>
            </a:r>
            <a:endParaRPr/>
          </a:p>
        </p:txBody>
      </p:sp>
      <p:pic>
        <p:nvPicPr>
          <p:cNvPr id="940" name="Google Shape;9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625" y="1152425"/>
            <a:ext cx="5380999" cy="38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14"/>
          <p:cNvSpPr txBox="1"/>
          <p:nvPr>
            <p:ph idx="1" type="body"/>
          </p:nvPr>
        </p:nvSpPr>
        <p:spPr>
          <a:xfrm>
            <a:off x="392200" y="3126450"/>
            <a:ext cx="41352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fail to identify clusters of varying densities.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Tends to create clusters of the same density.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Notion of density is problematic in high-dimensional spaces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2078846" y="16336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4"/>
          <p:cNvCxnSpPr/>
          <p:nvPr/>
        </p:nvCxnSpPr>
        <p:spPr>
          <a:xfrm rot="10800000">
            <a:off x="2727121" y="2224288"/>
            <a:ext cx="5811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4"/>
          <p:cNvSpPr txBox="1"/>
          <p:nvPr/>
        </p:nvSpPr>
        <p:spPr>
          <a:xfrm>
            <a:off x="2888825" y="213170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𝝴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369000" y="20338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dense </a:t>
            </a:r>
            <a:r>
              <a:rPr b="0" i="0" lang="en" sz="1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4"/>
          <p:cNvCxnSpPr>
            <a:stCxn id="99" idx="7"/>
            <a:endCxn id="105" idx="1"/>
          </p:cNvCxnSpPr>
          <p:nvPr/>
        </p:nvCxnSpPr>
        <p:spPr>
          <a:xfrm flipH="1" rot="10800000">
            <a:off x="3105671" y="1384338"/>
            <a:ext cx="336900" cy="42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4"/>
          <p:cNvSpPr txBox="1"/>
          <p:nvPr/>
        </p:nvSpPr>
        <p:spPr>
          <a:xfrm>
            <a:off x="3442600" y="1152425"/>
            <a:ext cx="2799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𝝴-neighborhood of this point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775908" y="23408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6"/>
          <p:cNvCxnSpPr/>
          <p:nvPr/>
        </p:nvCxnSpPr>
        <p:spPr>
          <a:xfrm rot="10800000">
            <a:off x="1424183" y="2931488"/>
            <a:ext cx="5811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6"/>
          <p:cNvSpPr txBox="1"/>
          <p:nvPr/>
        </p:nvSpPr>
        <p:spPr>
          <a:xfrm>
            <a:off x="1585888" y="283890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𝝴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1978900" y="2769075"/>
            <a:ext cx="1875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 dense </a:t>
            </a:r>
            <a:r>
              <a:rPr b="1" i="0" lang="en" sz="1400" u="none" cap="none" strike="noStrike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𐄂</a:t>
            </a:r>
            <a:endParaRPr b="1" i="0" sz="1400" u="none" cap="none" strike="noStrike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930133" y="12552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8"/>
          <p:cNvCxnSpPr/>
          <p:nvPr/>
        </p:nvCxnSpPr>
        <p:spPr>
          <a:xfrm rot="10800000">
            <a:off x="2578408" y="1845913"/>
            <a:ext cx="5811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2740088" y="155710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𝝴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3159500" y="1655425"/>
            <a:ext cx="1875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 dense </a:t>
            </a:r>
            <a:r>
              <a:rPr b="1" i="0" lang="en" sz="1400" u="none" cap="none" strike="noStrike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𐄂</a:t>
            </a:r>
            <a:endParaRPr b="1" i="0" sz="1400" u="none" cap="none" strike="noStrike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311700" y="3787575"/>
            <a:ext cx="4650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But… That point was part of a dense section earlier…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Density-Based Clustering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311700" y="1266325"/>
            <a:ext cx="85206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to distinguish between points at the core of a dense region and points at the border of a dense region.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define: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Core</a:t>
            </a:r>
            <a:r>
              <a:rPr lang="en"/>
              <a:t> point: if its 𝝴-neighborhood contains at least </a:t>
            </a:r>
            <a:r>
              <a:rPr b="1" lang="en"/>
              <a:t>min_pts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Border</a:t>
            </a:r>
            <a:r>
              <a:rPr lang="en"/>
              <a:t> point: if it is in the 𝝴-neighborhood of a core point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Noise</a:t>
            </a:r>
            <a:r>
              <a:rPr lang="en"/>
              <a:t> point: if it is neither a core nor border point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