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DR8dBLx2lBoSMbPQ1f6IPZ4Pc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2493BF-CDF0-4464-8164-9570153099AC}">
  <a:tblStyle styleId="{1D2493BF-CDF0-4464-8164-957015309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1607e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d1607e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b9a3d97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b9a3d97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b9a3d97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b9a3d97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b9a3d97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b9a3d97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9a3d97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9a3d97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gif"/><Relationship Id="rId4" Type="http://schemas.openxmlformats.org/officeDocument/2006/relationships/image" Target="../media/image9.gif"/><Relationship Id="rId5" Type="http://schemas.openxmlformats.org/officeDocument/2006/relationships/image" Target="../media/image1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1607eea1_0_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67" name="Google Shape;67;gfd1607eea1_0_0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0"/>
          <p:cNvCxnSpPr>
            <a:stCxn id="246" idx="3"/>
            <a:endCxn id="254" idx="0"/>
          </p:cNvCxnSpPr>
          <p:nvPr/>
        </p:nvCxnSpPr>
        <p:spPr>
          <a:xfrm flipH="1">
            <a:off x="4744032" y="3171573"/>
            <a:ext cx="732600" cy="96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525" y="4133073"/>
            <a:ext cx="7362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Mixture Model</a:t>
            </a:r>
            <a:endParaRPr/>
          </a:p>
        </p:txBody>
      </p:sp>
      <p:sp>
        <p:nvSpPr>
          <p:cNvPr id="260" name="Google Shape;260;p8"/>
          <p:cNvSpPr txBox="1"/>
          <p:nvPr>
            <p:ph idx="1" type="body"/>
          </p:nvPr>
        </p:nvSpPr>
        <p:spPr>
          <a:xfrm>
            <a:off x="311700" y="1266325"/>
            <a:ext cx="8520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X comes from a mixture model with k mixture components if the probability distribution of X is:</a:t>
            </a:r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8" y="1987475"/>
            <a:ext cx="4848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 txBox="1"/>
          <p:nvPr/>
        </p:nvSpPr>
        <p:spPr>
          <a:xfrm>
            <a:off x="2925650" y="3303175"/>
            <a:ext cx="2464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Mixture proportion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Represents the probability of belonging to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baseline="-25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8"/>
          <p:cNvCxnSpPr>
            <a:stCxn id="262" idx="0"/>
          </p:cNvCxnSpPr>
          <p:nvPr/>
        </p:nvCxnSpPr>
        <p:spPr>
          <a:xfrm flipH="1" rot="10800000">
            <a:off x="4157750" y="2674075"/>
            <a:ext cx="4983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8"/>
          <p:cNvSpPr txBox="1"/>
          <p:nvPr/>
        </p:nvSpPr>
        <p:spPr>
          <a:xfrm>
            <a:off x="5867400" y="3303175"/>
            <a:ext cx="2464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Probability of seeing x when sampling from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5" name="Google Shape;265;p8"/>
          <p:cNvCxnSpPr>
            <a:stCxn id="264" idx="0"/>
          </p:cNvCxnSpPr>
          <p:nvPr/>
        </p:nvCxnSpPr>
        <p:spPr>
          <a:xfrm rot="10800000">
            <a:off x="6186900" y="2674075"/>
            <a:ext cx="9126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271" name="Google Shape;271;p12"/>
          <p:cNvSpPr txBox="1"/>
          <p:nvPr>
            <p:ph idx="1" type="body"/>
          </p:nvPr>
        </p:nvSpPr>
        <p:spPr>
          <a:xfrm>
            <a:off x="311700" y="1266325"/>
            <a:ext cx="8520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A Gaussian Mixture Model (GMM) is a mixture model where</a:t>
            </a:r>
            <a:endParaRPr/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8" y="1872275"/>
            <a:ext cx="3171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1"/>
          <p:cNvCxnSpPr>
            <a:stCxn id="292" idx="3"/>
            <a:endCxn id="300" idx="0"/>
          </p:cNvCxnSpPr>
          <p:nvPr/>
        </p:nvCxnSpPr>
        <p:spPr>
          <a:xfrm flipH="1">
            <a:off x="4572132" y="3171573"/>
            <a:ext cx="904500" cy="9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38" y="4149148"/>
            <a:ext cx="8020925" cy="70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b9a3d978f_0_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Estimation (intuition)</a:t>
            </a:r>
            <a:endParaRPr/>
          </a:p>
        </p:txBody>
      </p:sp>
      <p:sp>
        <p:nvSpPr>
          <p:cNvPr id="306" name="Google Shape;306;g10b9a3d978f_0_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are given a dataset of coin tosses and are asked to estimate the parameters that characterize that distribution - how would you do that?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MLE: find the parameters that maximized the probability of having seen the data we got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b9a3d978f_0_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Estimation (intuition)</a:t>
            </a:r>
            <a:endParaRPr/>
          </a:p>
        </p:txBody>
      </p:sp>
      <p:sp>
        <p:nvSpPr>
          <p:cNvPr id="312" name="Google Shape;312;g10b9a3d978f_0_43"/>
          <p:cNvSpPr txBox="1"/>
          <p:nvPr>
            <p:ph idx="1" type="body"/>
          </p:nvPr>
        </p:nvSpPr>
        <p:spPr>
          <a:xfrm>
            <a:off x="311700" y="1266325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Assume Bernoulli(p) iid coin tosses</a:t>
            </a:r>
            <a:endParaRPr/>
          </a:p>
        </p:txBody>
      </p:sp>
      <p:graphicFrame>
        <p:nvGraphicFramePr>
          <p:cNvPr id="313" name="Google Shape;313;g10b9a3d978f_0_43"/>
          <p:cNvGraphicFramePr/>
          <p:nvPr/>
        </p:nvGraphicFramePr>
        <p:xfrm>
          <a:off x="1023450" y="212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{1D2493BF-CDF0-4464-8164-9570153099AC}</a:tableStyleId>
              </a:tblPr>
              <a:tblGrid>
                <a:gridCol w="559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g10b9a3d978f_0_43"/>
          <p:cNvSpPr txBox="1"/>
          <p:nvPr/>
        </p:nvSpPr>
        <p:spPr>
          <a:xfrm>
            <a:off x="2334750" y="2121500"/>
            <a:ext cx="50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P(having seen the data we saw) = P(H)P(T)P(T)P(H)P(T)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   = p</a:t>
            </a:r>
            <a:r>
              <a:rPr baseline="30000" lang="en"/>
              <a:t>2</a:t>
            </a:r>
            <a:r>
              <a:rPr lang="en"/>
              <a:t>(1-p)</a:t>
            </a:r>
            <a:r>
              <a:rPr baseline="30000" lang="en"/>
              <a:t>3</a:t>
            </a:r>
            <a:endParaRPr/>
          </a:p>
        </p:txBody>
      </p:sp>
      <p:sp>
        <p:nvSpPr>
          <p:cNvPr id="315" name="Google Shape;315;g10b9a3d978f_0_43"/>
          <p:cNvSpPr txBox="1"/>
          <p:nvPr/>
        </p:nvSpPr>
        <p:spPr>
          <a:xfrm>
            <a:off x="3435550" y="3486950"/>
            <a:ext cx="30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Goal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find p that maximized that probability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b9a3d978f_0_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Estimation (intuition)</a:t>
            </a:r>
            <a:endParaRPr/>
          </a:p>
        </p:txBody>
      </p:sp>
      <p:pic>
        <p:nvPicPr>
          <p:cNvPr id="321" name="Google Shape;321;g10b9a3d978f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63" y="1296288"/>
            <a:ext cx="5048275" cy="255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g10b9a3d978f_0_52"/>
          <p:cNvGraphicFramePr/>
          <p:nvPr/>
        </p:nvGraphicFramePr>
        <p:xfrm>
          <a:off x="700800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{1D2493BF-CDF0-4464-8164-9570153099AC}</a:tableStyleId>
              </a:tblPr>
              <a:tblGrid>
                <a:gridCol w="559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g10b9a3d978f_0_52"/>
          <p:cNvSpPr txBox="1"/>
          <p:nvPr/>
        </p:nvSpPr>
        <p:spPr>
          <a:xfrm>
            <a:off x="1385750" y="4198700"/>
            <a:ext cx="5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sample proportion ⅖ is what maximizes this probability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9" name="Google Shape;329;p13"/>
          <p:cNvSpPr txBox="1"/>
          <p:nvPr>
            <p:ph idx="1" type="body"/>
          </p:nvPr>
        </p:nvSpPr>
        <p:spPr>
          <a:xfrm>
            <a:off x="311700" y="1266325"/>
            <a:ext cx="85206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Find the GMM that maximizes the probability of seeing the data we have.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probability of seeing the data we saw is (assuming each data point was sampled </a:t>
            </a:r>
            <a:r>
              <a:rPr lang="en"/>
              <a:t>independently</a:t>
            </a:r>
            <a:r>
              <a:rPr lang="en"/>
              <a:t>) the product of the probabilities of observing each data point.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GMM means finding the parameters that uniquely characterize it. What are these parameters?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P(C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&amp; </a:t>
            </a:r>
            <a:r>
              <a:rPr b="1" lang="en"/>
              <a:t>𝝻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&amp;</a:t>
            </a:r>
            <a:r>
              <a:rPr b="1" lang="en"/>
              <a:t> 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for all </a:t>
            </a:r>
            <a:r>
              <a:rPr b="1" lang="en"/>
              <a:t>k </a:t>
            </a:r>
            <a:r>
              <a:rPr lang="en"/>
              <a:t>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Lets call </a:t>
            </a:r>
            <a:r>
              <a:rPr b="1" i="1" lang="en"/>
              <a:t>Θ</a:t>
            </a:r>
            <a:r>
              <a:rPr lang="en"/>
              <a:t> = </a:t>
            </a:r>
            <a:r>
              <a:rPr b="1" lang="en"/>
              <a:t>{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 , 𝞂</a:t>
            </a:r>
            <a:r>
              <a:rPr baseline="-25000" lang="en"/>
              <a:t>1</a:t>
            </a:r>
            <a:r>
              <a:rPr lang="en"/>
              <a:t>, …, 𝞂</a:t>
            </a:r>
            <a:r>
              <a:rPr baseline="-25000" lang="en"/>
              <a:t>k</a:t>
            </a:r>
            <a:r>
              <a:rPr lang="en"/>
              <a:t>, P(C</a:t>
            </a:r>
            <a:r>
              <a:rPr baseline="-25000" lang="en"/>
              <a:t>1</a:t>
            </a:r>
            <a:r>
              <a:rPr lang="en"/>
              <a:t>), ..., P(C</a:t>
            </a:r>
            <a:r>
              <a:rPr baseline="-25000" lang="en"/>
              <a:t>k</a:t>
            </a:r>
            <a:r>
              <a:rPr lang="en"/>
              <a:t>)</a:t>
            </a:r>
            <a:r>
              <a:rPr b="1"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35" name="Google Shape;335;p14"/>
          <p:cNvSpPr txBox="1"/>
          <p:nvPr>
            <p:ph idx="1" type="body"/>
          </p:nvPr>
        </p:nvSpPr>
        <p:spPr>
          <a:xfrm>
            <a:off x="311700" y="1266325"/>
            <a:ext cx="8520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</p:txBody>
      </p:sp>
      <p:pic>
        <p:nvPicPr>
          <p:cNvPr id="336" name="Google Shape;3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25" y="1936175"/>
            <a:ext cx="511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4"/>
          <p:cNvSpPr txBox="1"/>
          <p:nvPr>
            <p:ph idx="1" type="body"/>
          </p:nvPr>
        </p:nvSpPr>
        <p:spPr>
          <a:xfrm>
            <a:off x="311700" y="3267775"/>
            <a:ext cx="8520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</a:t>
            </a:r>
            <a:r>
              <a:rPr b="1" i="1" lang="en"/>
              <a:t>Θ</a:t>
            </a:r>
            <a:r>
              <a:rPr lang="en"/>
              <a:t> = </a:t>
            </a:r>
            <a:r>
              <a:rPr b="1" lang="en"/>
              <a:t>{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𝝻</a:t>
            </a:r>
            <a:r>
              <a:rPr baseline="-25000" lang="en"/>
              <a:t>k</a:t>
            </a:r>
            <a:r>
              <a:rPr lang="en"/>
              <a:t> </a:t>
            </a:r>
            <a:r>
              <a:rPr lang="en"/>
              <a:t>, </a:t>
            </a:r>
            <a:r>
              <a:rPr lang="en"/>
              <a:t>𝞂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𝞂</a:t>
            </a:r>
            <a:r>
              <a:rPr baseline="-25000" lang="en"/>
              <a:t>k</a:t>
            </a:r>
            <a:r>
              <a:rPr lang="en"/>
              <a:t>, P(C</a:t>
            </a:r>
            <a:r>
              <a:rPr baseline="-25000" lang="en"/>
              <a:t>1</a:t>
            </a:r>
            <a:r>
              <a:rPr lang="en"/>
              <a:t>), </a:t>
            </a:r>
            <a:r>
              <a:rPr lang="en"/>
              <a:t>...</a:t>
            </a:r>
            <a:r>
              <a:rPr lang="en"/>
              <a:t>, P(C</a:t>
            </a:r>
            <a:r>
              <a:rPr baseline="-25000" lang="en"/>
              <a:t>k</a:t>
            </a:r>
            <a:r>
              <a:rPr lang="en"/>
              <a:t>)</a:t>
            </a:r>
            <a:r>
              <a:rPr b="1" lang="en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Joint probability distribution of our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Assuming our data are independent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43" name="Google Shape;343;p15"/>
          <p:cNvSpPr txBox="1"/>
          <p:nvPr>
            <p:ph idx="1" type="body"/>
          </p:nvPr>
        </p:nvSpPr>
        <p:spPr>
          <a:xfrm>
            <a:off x="311700" y="1266325"/>
            <a:ext cx="8520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find the critical points of this function?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Notice: taking the log-transform does not change the critical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Define:</a:t>
            </a:r>
            <a:endParaRPr/>
          </a:p>
        </p:txBody>
      </p:sp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945425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far, clustering was done using </a:t>
            </a:r>
            <a:r>
              <a:rPr b="1" lang="en"/>
              <a:t>hard assignments</a:t>
            </a:r>
            <a:r>
              <a:rPr lang="en"/>
              <a:t> (1 point -&gt; 1 cluster)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Sometimes this doesn’t accurately represent the data: it seems reasonable to have overlapping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 this case, we can use </a:t>
            </a:r>
            <a:r>
              <a:rPr b="1" lang="en"/>
              <a:t>soft assignment</a:t>
            </a:r>
            <a:r>
              <a:rPr lang="en"/>
              <a:t> to assign points to every cluster with a certain probability.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50" name="Google Shape;350;p16"/>
          <p:cNvSpPr txBox="1"/>
          <p:nvPr>
            <p:ph idx="1" type="body"/>
          </p:nvPr>
        </p:nvSpPr>
        <p:spPr>
          <a:xfrm>
            <a:off x="311700" y="1266325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𝝻 = [𝝻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r>
              <a:rPr lang="en"/>
              <a:t> and 𝝨 = [𝝨</a:t>
            </a:r>
            <a:r>
              <a:rPr baseline="-25000" lang="en"/>
              <a:t>1</a:t>
            </a:r>
            <a:r>
              <a:rPr lang="en"/>
              <a:t>, …, 𝝨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can solve</a:t>
            </a:r>
            <a:endParaRPr/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800" y="2360025"/>
            <a:ext cx="1466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475" y="2360025"/>
            <a:ext cx="1428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58" name="Google Shape;358;p17"/>
          <p:cNvSpPr txBox="1"/>
          <p:nvPr>
            <p:ph idx="1" type="body"/>
          </p:nvPr>
        </p:nvSpPr>
        <p:spPr>
          <a:xfrm>
            <a:off x="311700" y="1266325"/>
            <a:ext cx="8520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 get</a:t>
            </a:r>
            <a:endParaRPr/>
          </a:p>
        </p:txBody>
      </p:sp>
      <p:pic>
        <p:nvPicPr>
          <p:cNvPr id="359" name="Google Shape;3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775" y="1327025"/>
            <a:ext cx="31242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775" y="3881425"/>
            <a:ext cx="3267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1775" y="2634213"/>
            <a:ext cx="55245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67" name="Google Shape;36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we have everything we need to solve this?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Still need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(i.e. the probability that X</a:t>
            </a:r>
            <a:r>
              <a:rPr baseline="-25000" lang="en"/>
              <a:t>i</a:t>
            </a:r>
            <a:r>
              <a:rPr lang="en"/>
              <a:t> was drawn from 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3" y="1714500"/>
            <a:ext cx="45624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9"/>
          <p:cNvSpPr txBox="1"/>
          <p:nvPr>
            <p:ph idx="1" type="body"/>
          </p:nvPr>
        </p:nvSpPr>
        <p:spPr>
          <a:xfrm>
            <a:off x="311700" y="3991075"/>
            <a:ext cx="8520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Looks like a loop! Seems we need P(C</a:t>
            </a:r>
            <a:r>
              <a:rPr baseline="-25000" lang="en"/>
              <a:t>j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and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Expectation Maximization Algorithm</a:t>
            </a:r>
            <a:endParaRPr/>
          </a:p>
        </p:txBody>
      </p:sp>
      <p:sp>
        <p:nvSpPr>
          <p:cNvPr id="380" name="Google Shape;380;p20"/>
          <p:cNvSpPr txBox="1"/>
          <p:nvPr>
            <p:ph idx="1" type="body"/>
          </p:nvPr>
        </p:nvSpPr>
        <p:spPr>
          <a:xfrm>
            <a:off x="311700" y="1266325"/>
            <a:ext cx="8520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for all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by using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/ Update </a:t>
            </a:r>
            <a:r>
              <a:rPr b="1" lang="en"/>
              <a:t>θ</a:t>
            </a:r>
            <a:r>
              <a:rPr lang="en"/>
              <a:t> from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231900" y="4293900"/>
            <a:ext cx="86802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Ex: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 are given the weights of animals. Unknown to us these are weights from two different species.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we determine the species (group / assignment) from the height?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1199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where P(C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2</a:t>
            </a:r>
            <a:r>
              <a:rPr lang="en"/>
              <a:t>) = ½ and within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 the distributions are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9a3d978f_0_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87" name="Google Shape;87;g10b9a3d978f_0_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 prior probability of being one species (i.e. we could have an </a:t>
            </a:r>
            <a:r>
              <a:rPr lang="en"/>
              <a:t>imbalanced dataset or there could just be more of one species than the other)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Weights within a particular group / species follow a particular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311700" y="1199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where P(C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2</a:t>
            </a:r>
            <a:r>
              <a:rPr lang="en"/>
              <a:t>) = ½ and within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 the weight distributions are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 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of these points could technically have been generated from either curve.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311700" y="1199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where P(C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2</a:t>
            </a:r>
            <a:r>
              <a:rPr lang="en"/>
              <a:t>) = ½ and within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 the weight distributions are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each point we can compute the probability of it being generated from either curve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311700" y="1199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where P(C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2</a:t>
            </a:r>
            <a:r>
              <a:rPr lang="en"/>
              <a:t>) = ½ and within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 the weight distributions are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create soft assignments based on these probabilities.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311700" y="1199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where P(C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2</a:t>
            </a:r>
            <a:r>
              <a:rPr lang="en"/>
              <a:t>) = ½ and within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 the weight distributions are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3277425" y="3991075"/>
            <a:ext cx="3513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probability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density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6" name="Google Shape;226;p9"/>
          <p:cNvCxnSpPr>
            <a:stCxn id="218" idx="3"/>
            <a:endCxn id="225" idx="0"/>
          </p:cNvCxnSpPr>
          <p:nvPr/>
        </p:nvCxnSpPr>
        <p:spPr>
          <a:xfrm flipH="1">
            <a:off x="5033832" y="3171573"/>
            <a:ext cx="442800" cy="81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