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PT Sans Narrow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i3Vo6UP8lGwxEabmrCF1gy5P5h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4887E0-6E02-43B6-A5FF-7BFA4BD59B6C}">
  <a:tblStyle styleId="{8C4887E0-6E02-43B6-A5FF-7BFA4BD59B6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845ff9d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f845ff9d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" name="Google Shape;12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7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7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27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19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" name="Google Shape;16;p19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7" name="Google Shape;17;p19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8" name="Google Shape;18;p19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" name="Google Shape;19;p19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0" name="Google Shape;20;p19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21" name="Google Shape;21;p19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19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3" name="Google Shape;23;p19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24" name="Google Shape;24;p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" name="Google Shape;2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0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0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21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4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2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25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25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6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845ff9de4_0_0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Aggregation</a:t>
            </a:r>
            <a:endParaRPr/>
          </a:p>
        </p:txBody>
      </p:sp>
      <p:sp>
        <p:nvSpPr>
          <p:cNvPr id="67" name="Google Shape;67;gf845ff9de4_0_0"/>
          <p:cNvSpPr txBox="1"/>
          <p:nvPr/>
        </p:nvSpPr>
        <p:spPr>
          <a:xfrm>
            <a:off x="2137250" y="2774164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Boston University CS 506 - Lance Galletti</a:t>
            </a:r>
            <a:endParaRPr b="0" i="0" sz="18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Disagreement Distance</a:t>
            </a:r>
            <a:endParaRPr/>
          </a:p>
        </p:txBody>
      </p:sp>
      <p:graphicFrame>
        <p:nvGraphicFramePr>
          <p:cNvPr id="205" name="Google Shape;205;p10"/>
          <p:cNvGraphicFramePr/>
          <p:nvPr/>
        </p:nvGraphicFramePr>
        <p:xfrm>
          <a:off x="389300" y="125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{8C4887E0-6E02-43B6-A5FF-7BFA4BD59B6C}</a:tableStyleId>
              </a:tblPr>
              <a:tblGrid>
                <a:gridCol w="705025"/>
                <a:gridCol w="705025"/>
                <a:gridCol w="7050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P</a:t>
                      </a:r>
                      <a:endParaRPr b="1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C</a:t>
                      </a:r>
                      <a:endParaRPr b="1"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x</a:t>
                      </a:r>
                      <a:r>
                        <a:rPr b="1" baseline="-25000" lang="en" sz="1400" u="none" cap="none" strike="noStrike"/>
                        <a:t>1</a:t>
                      </a:r>
                      <a:endParaRPr b="1" baseline="-25000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x</a:t>
                      </a:r>
                      <a:r>
                        <a:rPr b="1" baseline="-25000" lang="en" sz="1400" u="none" cap="none" strike="noStrike"/>
                        <a:t>2</a:t>
                      </a:r>
                      <a:endParaRPr b="1" baseline="-25000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x</a:t>
                      </a:r>
                      <a:r>
                        <a:rPr b="1" baseline="-25000" lang="en" sz="1400" u="none" cap="none" strike="noStrike"/>
                        <a:t>3</a:t>
                      </a:r>
                      <a:endParaRPr b="1" baseline="-25000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x</a:t>
                      </a:r>
                      <a:r>
                        <a:rPr b="1" baseline="-25000" lang="en" sz="1400" u="none" cap="none" strike="noStrike"/>
                        <a:t>4</a:t>
                      </a:r>
                      <a:endParaRPr b="1" baseline="-25000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x</a:t>
                      </a:r>
                      <a:r>
                        <a:rPr b="1" baseline="-25000" lang="en" sz="1400" u="none" cap="none" strike="noStrike"/>
                        <a:t>5</a:t>
                      </a:r>
                      <a:endParaRPr b="1" baseline="-25000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206" name="Google Shape;206;p10"/>
          <p:cNvGraphicFramePr/>
          <p:nvPr/>
        </p:nvGraphicFramePr>
        <p:xfrm>
          <a:off x="6284825" y="76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{8C4887E0-6E02-43B6-A5FF-7BFA4BD59B6C}</a:tableStyleId>
              </a:tblPr>
              <a:tblGrid>
                <a:gridCol w="504275"/>
                <a:gridCol w="504275"/>
                <a:gridCol w="445675"/>
              </a:tblGrid>
              <a:tr h="266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x</a:t>
                      </a:r>
                      <a:r>
                        <a:rPr b="1" baseline="-25000" lang="en" sz="1000" u="none" cap="none" strike="noStrike"/>
                        <a:t>2</a:t>
                      </a:r>
                      <a:endParaRPr b="1" baseline="-25000" sz="1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x</a:t>
                      </a:r>
                      <a:r>
                        <a:rPr b="1" baseline="-25000"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1</a:t>
                      </a:r>
                      <a:endParaRPr b="1" sz="1000" u="none" cap="none" strike="noStrike"/>
                    </a:p>
                  </a:txBody>
                  <a:tcPr marT="91425" marB="91425" marR="91425" marL="91425" anchor="ctr"/>
                </a:tc>
              </a:tr>
              <a:tr h="266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x</a:t>
                      </a:r>
                      <a:r>
                        <a:rPr b="1" baseline="-25000" lang="en" sz="1000" u="none" cap="none" strike="noStrike"/>
                        <a:t>3</a:t>
                      </a:r>
                      <a:endParaRPr b="1" baseline="-25000" sz="1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x</a:t>
                      </a:r>
                      <a:r>
                        <a:rPr b="1" baseline="-25000"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1</a:t>
                      </a:r>
                      <a:endParaRPr b="1" sz="1000" u="none" cap="none" strike="noStrike"/>
                    </a:p>
                  </a:txBody>
                  <a:tcPr marT="91425" marB="91425" marR="91425" marL="91425" anchor="ctr"/>
                </a:tc>
              </a:tr>
              <a:tr h="266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x</a:t>
                      </a:r>
                      <a:r>
                        <a:rPr b="1" baseline="-25000" lang="en" sz="1000" u="none" cap="none" strike="noStrike"/>
                        <a:t>4</a:t>
                      </a:r>
                      <a:endParaRPr b="1" baseline="-25000" sz="1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x</a:t>
                      </a:r>
                      <a:r>
                        <a:rPr b="1" baseline="-25000"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0</a:t>
                      </a:r>
                      <a:endParaRPr b="1" sz="1000" u="none" cap="none" strike="noStrike"/>
                    </a:p>
                  </a:txBody>
                  <a:tcPr marT="91425" marB="91425" marR="91425" marL="91425" anchor="ctr"/>
                </a:tc>
              </a:tr>
              <a:tr h="266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x</a:t>
                      </a:r>
                      <a:r>
                        <a:rPr b="1" baseline="-25000" lang="en" sz="1000" u="none" cap="none" strike="noStrike"/>
                        <a:t>5</a:t>
                      </a:r>
                      <a:endParaRPr b="1" baseline="-25000" sz="1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x</a:t>
                      </a:r>
                      <a:r>
                        <a:rPr b="1" baseline="-25000"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0</a:t>
                      </a:r>
                      <a:endParaRPr b="1" sz="1000" u="none" cap="none" strike="noStrike"/>
                    </a:p>
                  </a:txBody>
                  <a:tcPr marT="91425" marB="91425" marR="91425" marL="91425" anchor="ctr"/>
                </a:tc>
              </a:tr>
              <a:tr h="266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x</a:t>
                      </a:r>
                      <a:r>
                        <a:rPr b="1" baseline="-25000" lang="en" sz="1000" u="none" cap="none" strike="noStrike"/>
                        <a:t>3</a:t>
                      </a:r>
                      <a:endParaRPr b="1" baseline="-25000" sz="1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x</a:t>
                      </a:r>
                      <a:r>
                        <a:rPr b="1" baseline="-25000" lang="en" sz="1000" u="none" cap="none" strike="noStrike"/>
                        <a:t>2</a:t>
                      </a:r>
                      <a:endParaRPr b="1" baseline="-25000"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0</a:t>
                      </a:r>
                      <a:endParaRPr b="1" sz="1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66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x</a:t>
                      </a:r>
                      <a:r>
                        <a:rPr b="1" baseline="-25000" lang="en" sz="1000" u="none" cap="none" strike="noStrike"/>
                        <a:t>4</a:t>
                      </a:r>
                      <a:endParaRPr b="1" baseline="-25000" sz="1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x</a:t>
                      </a:r>
                      <a:r>
                        <a:rPr b="1" baseline="-25000" lang="en" sz="1000" u="none" cap="none" strike="noStrike"/>
                        <a:t>2</a:t>
                      </a:r>
                      <a:endParaRPr b="1" baseline="-25000"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0</a:t>
                      </a:r>
                      <a:endParaRPr b="1" sz="1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66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x</a:t>
                      </a:r>
                      <a:r>
                        <a:rPr b="1" baseline="-25000" lang="en" sz="1000" u="none" cap="none" strike="noStrike"/>
                        <a:t>5</a:t>
                      </a:r>
                      <a:endParaRPr b="1" baseline="-25000" sz="1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x</a:t>
                      </a:r>
                      <a:r>
                        <a:rPr b="1" baseline="-25000" lang="en" sz="1000" u="none" cap="none" strike="noStrike"/>
                        <a:t>2</a:t>
                      </a:r>
                      <a:endParaRPr b="1" baseline="-25000"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0</a:t>
                      </a:r>
                      <a:endParaRPr b="1" sz="1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66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x</a:t>
                      </a:r>
                      <a:r>
                        <a:rPr b="1" baseline="-25000" lang="en" sz="1000" u="none" cap="none" strike="noStrike"/>
                        <a:t>4</a:t>
                      </a:r>
                      <a:endParaRPr b="1" baseline="-25000" sz="1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x</a:t>
                      </a:r>
                      <a:r>
                        <a:rPr b="1" baseline="-25000" lang="en" sz="1000" u="none" cap="none" strike="noStrike"/>
                        <a:t>3</a:t>
                      </a:r>
                      <a:endParaRPr b="1" baseline="-25000"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0</a:t>
                      </a:r>
                      <a:endParaRPr b="1" sz="1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66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x</a:t>
                      </a:r>
                      <a:r>
                        <a:rPr b="1" baseline="-25000" lang="en" sz="1000" u="none" cap="none" strike="noStrike"/>
                        <a:t>5</a:t>
                      </a:r>
                      <a:endParaRPr b="1" baseline="-25000" sz="1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x</a:t>
                      </a:r>
                      <a:r>
                        <a:rPr b="1" baseline="-25000" lang="en" sz="1000" u="none" cap="none" strike="noStrike"/>
                        <a:t>3</a:t>
                      </a:r>
                      <a:endParaRPr b="1" baseline="-25000"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0</a:t>
                      </a:r>
                      <a:endParaRPr b="1" sz="1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66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x</a:t>
                      </a:r>
                      <a:r>
                        <a:rPr b="1" baseline="-25000" lang="en" sz="1000" u="none" cap="none" strike="noStrike"/>
                        <a:t>4</a:t>
                      </a:r>
                      <a:endParaRPr sz="16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x</a:t>
                      </a:r>
                      <a:r>
                        <a:rPr b="1" baseline="-25000" lang="en" sz="1000" u="none" cap="none" strike="noStrike"/>
                        <a:t>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1</a:t>
                      </a:r>
                      <a:endParaRPr b="1" sz="1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Disagreement Distance</a:t>
            </a:r>
            <a:endParaRPr/>
          </a:p>
        </p:txBody>
      </p:sp>
      <p:sp>
        <p:nvSpPr>
          <p:cNvPr id="212" name="Google Shape;212;p11"/>
          <p:cNvSpPr txBox="1"/>
          <p:nvPr>
            <p:ph idx="1" type="body"/>
          </p:nvPr>
        </p:nvSpPr>
        <p:spPr>
          <a:xfrm>
            <a:off x="311700" y="1266325"/>
            <a:ext cx="8520600" cy="15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Is D(P, C) a distance function?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D(C, P) = 0 iff C = P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D(C, P) = D(P, C)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Triangle Inequality:</a:t>
            </a:r>
            <a:endParaRPr/>
          </a:p>
        </p:txBody>
      </p:sp>
      <p:pic>
        <p:nvPicPr>
          <p:cNvPr id="213" name="Google Shape;21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50" y="2978625"/>
            <a:ext cx="5143500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1"/>
          <p:cNvSpPr txBox="1"/>
          <p:nvPr>
            <p:ph idx="1" type="body"/>
          </p:nvPr>
        </p:nvSpPr>
        <p:spPr>
          <a:xfrm>
            <a:off x="311700" y="3548375"/>
            <a:ext cx="8520600" cy="12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Since </a:t>
            </a:r>
            <a:r>
              <a:rPr b="1" lang="en"/>
              <a:t>I</a:t>
            </a:r>
            <a:r>
              <a:rPr b="1" baseline="-25000" lang="en"/>
              <a:t>C,P</a:t>
            </a:r>
            <a:r>
              <a:rPr lang="en"/>
              <a:t> can only be 0 or 1, the above can only be violated if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I</a:t>
            </a:r>
            <a:r>
              <a:rPr b="1" baseline="-25000" lang="en"/>
              <a:t>x,y</a:t>
            </a:r>
            <a:r>
              <a:rPr b="1" lang="en"/>
              <a:t>(C</a:t>
            </a:r>
            <a:r>
              <a:rPr b="1" baseline="-25000" lang="en"/>
              <a:t>1</a:t>
            </a:r>
            <a:r>
              <a:rPr b="1" lang="en"/>
              <a:t>,C</a:t>
            </a:r>
            <a:r>
              <a:rPr b="1" baseline="-25000" lang="en"/>
              <a:t>3</a:t>
            </a:r>
            <a:r>
              <a:rPr b="1" lang="en"/>
              <a:t>) = 1 , I</a:t>
            </a:r>
            <a:r>
              <a:rPr b="1" baseline="-25000" lang="en"/>
              <a:t>x,y</a:t>
            </a:r>
            <a:r>
              <a:rPr b="1" lang="en"/>
              <a:t>(C</a:t>
            </a:r>
            <a:r>
              <a:rPr b="1" baseline="-25000" lang="en"/>
              <a:t>1</a:t>
            </a:r>
            <a:r>
              <a:rPr b="1" lang="en"/>
              <a:t>,C</a:t>
            </a:r>
            <a:r>
              <a:rPr b="1" baseline="-25000" lang="en"/>
              <a:t>2</a:t>
            </a:r>
            <a:r>
              <a:rPr b="1" lang="en"/>
              <a:t>) = 0 , I</a:t>
            </a:r>
            <a:r>
              <a:rPr b="1" baseline="-25000" lang="en"/>
              <a:t>x,y</a:t>
            </a:r>
            <a:r>
              <a:rPr b="1" lang="en"/>
              <a:t>(C</a:t>
            </a:r>
            <a:r>
              <a:rPr b="1" baseline="-25000" lang="en"/>
              <a:t>2</a:t>
            </a:r>
            <a:r>
              <a:rPr b="1" lang="en"/>
              <a:t>,C</a:t>
            </a:r>
            <a:r>
              <a:rPr b="1" baseline="-25000" lang="en"/>
              <a:t>3</a:t>
            </a:r>
            <a:r>
              <a:rPr b="1" lang="en"/>
              <a:t>) = 0 </a:t>
            </a:r>
            <a:r>
              <a:rPr lang="en"/>
              <a:t>     is this possible?</a:t>
            </a:r>
            <a:r>
              <a:rPr b="1" lang="en"/>
              <a:t> 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Aggregate Clustering</a:t>
            </a:r>
            <a:endParaRPr/>
          </a:p>
        </p:txBody>
      </p:sp>
      <p:sp>
        <p:nvSpPr>
          <p:cNvPr id="220" name="Google Shape;220;p12"/>
          <p:cNvSpPr txBox="1"/>
          <p:nvPr>
            <p:ph idx="1" type="body"/>
          </p:nvPr>
        </p:nvSpPr>
        <p:spPr>
          <a:xfrm>
            <a:off x="311700" y="1266325"/>
            <a:ext cx="85206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Goal</a:t>
            </a:r>
            <a:r>
              <a:rPr lang="en"/>
              <a:t>: From a set of clusterings </a:t>
            </a:r>
            <a:r>
              <a:rPr b="1" lang="en"/>
              <a:t>C</a:t>
            </a:r>
            <a:r>
              <a:rPr b="1" baseline="-25000" lang="en"/>
              <a:t>1</a:t>
            </a:r>
            <a:r>
              <a:rPr b="1" lang="en"/>
              <a:t>, …, C</a:t>
            </a:r>
            <a:r>
              <a:rPr b="1" baseline="-25000" lang="en"/>
              <a:t>m</a:t>
            </a:r>
            <a:r>
              <a:rPr lang="en"/>
              <a:t> , generate a clustering </a:t>
            </a:r>
            <a:r>
              <a:rPr b="1" lang="en"/>
              <a:t>C</a:t>
            </a:r>
            <a:r>
              <a:rPr b="1" baseline="30000" lang="en"/>
              <a:t>*</a:t>
            </a:r>
            <a:r>
              <a:rPr b="1" lang="en"/>
              <a:t> </a:t>
            </a:r>
            <a:r>
              <a:rPr lang="en"/>
              <a:t>that minimizes:</a:t>
            </a:r>
            <a:endParaRPr/>
          </a:p>
        </p:txBody>
      </p:sp>
      <p:pic>
        <p:nvPicPr>
          <p:cNvPr id="221" name="Google Shape;22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1888" y="2086050"/>
            <a:ext cx="1800225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2"/>
          <p:cNvSpPr txBox="1"/>
          <p:nvPr>
            <p:ph idx="1" type="body"/>
          </p:nvPr>
        </p:nvSpPr>
        <p:spPr>
          <a:xfrm>
            <a:off x="311700" y="3528225"/>
            <a:ext cx="852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The problem is equivalent to clustering categorical data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Aggregate Clustering</a:t>
            </a:r>
            <a:endParaRPr/>
          </a:p>
        </p:txBody>
      </p:sp>
      <p:graphicFrame>
        <p:nvGraphicFramePr>
          <p:cNvPr id="228" name="Google Shape;228;p13"/>
          <p:cNvGraphicFramePr/>
          <p:nvPr/>
        </p:nvGraphicFramePr>
        <p:xfrm>
          <a:off x="919950" y="15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{8C4887E0-6E02-43B6-A5FF-7BFA4BD59B6C}</a:tableStyleId>
              </a:tblPr>
              <a:tblGrid>
                <a:gridCol w="742000"/>
                <a:gridCol w="1894400"/>
                <a:gridCol w="1998525"/>
                <a:gridCol w="26040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City</a:t>
                      </a:r>
                      <a:endParaRPr b="1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Profession</a:t>
                      </a:r>
                      <a:endParaRPr b="1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Nationality</a:t>
                      </a:r>
                      <a:endParaRPr b="1"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x</a:t>
                      </a:r>
                      <a:r>
                        <a:rPr b="1" baseline="-25000" lang="en" sz="1400" u="none" cap="none" strike="noStrike"/>
                        <a:t>1</a:t>
                      </a:r>
                      <a:endParaRPr b="1" baseline="-25000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NY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Doctor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US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x</a:t>
                      </a:r>
                      <a:r>
                        <a:rPr b="1" baseline="-25000" lang="en" sz="1400" u="none" cap="none" strike="noStrike"/>
                        <a:t>2</a:t>
                      </a:r>
                      <a:endParaRPr b="1" baseline="-25000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NY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Teacher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French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x</a:t>
                      </a:r>
                      <a:r>
                        <a:rPr b="1" baseline="-25000" lang="en" sz="1400" u="none" cap="none" strike="noStrike"/>
                        <a:t>3</a:t>
                      </a:r>
                      <a:endParaRPr b="1" baseline="-25000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Boston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Lawyer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Canada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x</a:t>
                      </a:r>
                      <a:r>
                        <a:rPr b="1" baseline="-25000" lang="en" sz="1400" u="none" cap="none" strike="noStrike"/>
                        <a:t>4</a:t>
                      </a:r>
                      <a:endParaRPr b="1" baseline="-25000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Boston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Doctor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US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x</a:t>
                      </a:r>
                      <a:r>
                        <a:rPr b="1" baseline="-25000" lang="en" sz="1400" u="none" cap="none" strike="noStrike"/>
                        <a:t>5</a:t>
                      </a:r>
                      <a:endParaRPr b="1" baseline="-25000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LA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Lawyer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Canda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x</a:t>
                      </a:r>
                      <a:r>
                        <a:rPr b="1" baseline="-25000" lang="en" sz="1400" u="none" cap="none" strike="noStrike"/>
                        <a:t>6</a:t>
                      </a:r>
                      <a:endParaRPr b="1" baseline="-25000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LA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Actor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French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Aggregate Clustering</a:t>
            </a:r>
            <a:endParaRPr/>
          </a:p>
        </p:txBody>
      </p:sp>
      <p:sp>
        <p:nvSpPr>
          <p:cNvPr id="234" name="Google Shape;23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Benefits: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Can identify the best number of clusters (optimization function does not make any assumptions on the number of clusters)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Can handle / detect outliers (points where there is no consensus)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Improve robustness of the clustering algorithms - combining clusterings can produce a better result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Privacy preserving clustering (can compute aggregate clustering without sharing the data, need only share the assignments)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Aggregate Clustering</a:t>
            </a:r>
            <a:endParaRPr/>
          </a:p>
        </p:txBody>
      </p:sp>
      <p:sp>
        <p:nvSpPr>
          <p:cNvPr id="240" name="Google Shape;240;p15"/>
          <p:cNvSpPr txBox="1"/>
          <p:nvPr>
            <p:ph idx="1" type="body"/>
          </p:nvPr>
        </p:nvSpPr>
        <p:spPr>
          <a:xfrm>
            <a:off x="311700" y="1266325"/>
            <a:ext cx="8520600" cy="3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But… The problem is NP-Hard.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Often use approximations and heuristics to solve this problem.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What about the majority rule?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This only works </a:t>
            </a:r>
            <a:r>
              <a:rPr b="1" lang="en"/>
              <a:t>if </a:t>
            </a:r>
            <a:r>
              <a:rPr lang="en"/>
              <a:t>it produces a clustering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Possible to have a majority saying: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x</a:t>
            </a:r>
            <a:r>
              <a:rPr baseline="-25000" lang="en"/>
              <a:t>1 </a:t>
            </a:r>
            <a:r>
              <a:rPr lang="en"/>
              <a:t>&amp; x</a:t>
            </a:r>
            <a:r>
              <a:rPr baseline="-25000" lang="en"/>
              <a:t>2</a:t>
            </a:r>
            <a:r>
              <a:rPr lang="en"/>
              <a:t> together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x</a:t>
            </a:r>
            <a:r>
              <a:rPr baseline="-25000" lang="en"/>
              <a:t>2 </a:t>
            </a:r>
            <a:r>
              <a:rPr lang="en"/>
              <a:t>&amp; x</a:t>
            </a:r>
            <a:r>
              <a:rPr baseline="-25000" lang="en"/>
              <a:t>3</a:t>
            </a:r>
            <a:r>
              <a:rPr lang="en"/>
              <a:t> together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x</a:t>
            </a:r>
            <a:r>
              <a:rPr baseline="-25000" lang="en"/>
              <a:t>1 </a:t>
            </a:r>
            <a:r>
              <a:rPr lang="en"/>
              <a:t>&amp; x</a:t>
            </a:r>
            <a:r>
              <a:rPr baseline="-25000" lang="en"/>
              <a:t>3</a:t>
            </a:r>
            <a:r>
              <a:rPr lang="en"/>
              <a:t> separate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16"/>
          <p:cNvPicPr preferRelativeResize="0"/>
          <p:nvPr/>
        </p:nvPicPr>
        <p:blipFill rotWithShape="1">
          <a:blip r:embed="rId3">
            <a:alphaModFix/>
          </a:blip>
          <a:srcRect b="0" l="0" r="0" t="19955"/>
          <a:stretch/>
        </p:blipFill>
        <p:spPr>
          <a:xfrm>
            <a:off x="634350" y="207900"/>
            <a:ext cx="7875300" cy="472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Clustering Aggregation</a:t>
            </a:r>
            <a:endParaRPr/>
          </a:p>
        </p:txBody>
      </p:sp>
      <p:sp>
        <p:nvSpPr>
          <p:cNvPr id="73" name="Google Shape;73;p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Some terminology: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Clustering</a:t>
            </a:r>
            <a:r>
              <a:rPr lang="en"/>
              <a:t>: A group of clusters output by a clustering algorithm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Cluster</a:t>
            </a:r>
            <a:r>
              <a:rPr lang="en"/>
              <a:t>: A group of points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Clustering Aggregation</a:t>
            </a:r>
            <a:endParaRPr/>
          </a:p>
        </p:txBody>
      </p:sp>
      <p:sp>
        <p:nvSpPr>
          <p:cNvPr id="79" name="Google Shape;79;p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Goals</a:t>
            </a:r>
            <a:r>
              <a:rPr lang="en"/>
              <a:t>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Compare clusterings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Combine the information from multiple clusterings to create a new clustering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Comparing Clusterings</a:t>
            </a:r>
            <a:endParaRPr/>
          </a:p>
        </p:txBody>
      </p:sp>
      <p:sp>
        <p:nvSpPr>
          <p:cNvPr id="85" name="Google Shape;85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 many methods / cost functions make comparing clusterings difficult.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Need to compare clusterings by looking at their assignment of points to clusters.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If many points were assigned to the same clusters in both clustering C and clustering P, then C and P should have a small distance.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But identifying which clusters are the same in P and C is not easy. Why?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Comparing Clusterings	</a:t>
            </a:r>
            <a:endParaRPr/>
          </a:p>
        </p:txBody>
      </p:sp>
      <p:sp>
        <p:nvSpPr>
          <p:cNvPr id="91" name="Google Shape;91;p5"/>
          <p:cNvSpPr txBox="1"/>
          <p:nvPr>
            <p:ph idx="1" type="body"/>
          </p:nvPr>
        </p:nvSpPr>
        <p:spPr>
          <a:xfrm>
            <a:off x="311700" y="37069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Clearly these clusterings are the same. Yet the assignments / labels are inconsistent.</a:t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1614058" y="249972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"/>
          <p:cNvSpPr/>
          <p:nvPr/>
        </p:nvSpPr>
        <p:spPr>
          <a:xfrm>
            <a:off x="1614058" y="210092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"/>
          <p:cNvSpPr/>
          <p:nvPr/>
        </p:nvSpPr>
        <p:spPr>
          <a:xfrm>
            <a:off x="1785737" y="2153468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5"/>
          <p:cNvSpPr/>
          <p:nvPr/>
        </p:nvSpPr>
        <p:spPr>
          <a:xfrm>
            <a:off x="2164960" y="1548233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"/>
          <p:cNvSpPr/>
          <p:nvPr/>
        </p:nvSpPr>
        <p:spPr>
          <a:xfrm>
            <a:off x="1614058" y="2289629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"/>
          <p:cNvSpPr/>
          <p:nvPr/>
        </p:nvSpPr>
        <p:spPr>
          <a:xfrm>
            <a:off x="1456695" y="2346671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"/>
          <p:cNvSpPr/>
          <p:nvPr/>
        </p:nvSpPr>
        <p:spPr>
          <a:xfrm>
            <a:off x="2322053" y="161120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2164960" y="1764295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5"/>
          <p:cNvSpPr/>
          <p:nvPr/>
        </p:nvSpPr>
        <p:spPr>
          <a:xfrm>
            <a:off x="2243506" y="143320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5"/>
          <p:cNvSpPr/>
          <p:nvPr/>
        </p:nvSpPr>
        <p:spPr>
          <a:xfrm>
            <a:off x="1996174" y="18905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"/>
          <p:cNvSpPr/>
          <p:nvPr/>
        </p:nvSpPr>
        <p:spPr>
          <a:xfrm>
            <a:off x="2878986" y="243515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"/>
          <p:cNvSpPr/>
          <p:nvPr/>
        </p:nvSpPr>
        <p:spPr>
          <a:xfrm>
            <a:off x="3060005" y="2504284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5"/>
          <p:cNvSpPr/>
          <p:nvPr/>
        </p:nvSpPr>
        <p:spPr>
          <a:xfrm>
            <a:off x="3091580" y="2289640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"/>
          <p:cNvSpPr/>
          <p:nvPr/>
        </p:nvSpPr>
        <p:spPr>
          <a:xfrm>
            <a:off x="3241024" y="219072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5"/>
          <p:cNvSpPr/>
          <p:nvPr/>
        </p:nvSpPr>
        <p:spPr>
          <a:xfrm>
            <a:off x="2878986" y="2601532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"/>
          <p:cNvSpPr/>
          <p:nvPr/>
        </p:nvSpPr>
        <p:spPr>
          <a:xfrm>
            <a:off x="3091580" y="211004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5"/>
          <p:cNvCxnSpPr/>
          <p:nvPr/>
        </p:nvCxnSpPr>
        <p:spPr>
          <a:xfrm>
            <a:off x="1223288" y="1302013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" name="Google Shape;109;p5"/>
          <p:cNvCxnSpPr/>
          <p:nvPr/>
        </p:nvCxnSpPr>
        <p:spPr>
          <a:xfrm>
            <a:off x="1223288" y="2898525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p5"/>
          <p:cNvSpPr/>
          <p:nvPr/>
        </p:nvSpPr>
        <p:spPr>
          <a:xfrm>
            <a:off x="2164960" y="198035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"/>
          <p:cNvSpPr/>
          <p:nvPr/>
        </p:nvSpPr>
        <p:spPr>
          <a:xfrm>
            <a:off x="1456695" y="25262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"/>
          <p:cNvSpPr/>
          <p:nvPr/>
        </p:nvSpPr>
        <p:spPr>
          <a:xfrm>
            <a:off x="5876308" y="2490626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"/>
          <p:cNvSpPr/>
          <p:nvPr/>
        </p:nvSpPr>
        <p:spPr>
          <a:xfrm>
            <a:off x="5876308" y="2091827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"/>
          <p:cNvSpPr/>
          <p:nvPr/>
        </p:nvSpPr>
        <p:spPr>
          <a:xfrm>
            <a:off x="6047987" y="2144368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"/>
          <p:cNvSpPr/>
          <p:nvPr/>
        </p:nvSpPr>
        <p:spPr>
          <a:xfrm>
            <a:off x="6427210" y="1539133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"/>
          <p:cNvSpPr/>
          <p:nvPr/>
        </p:nvSpPr>
        <p:spPr>
          <a:xfrm>
            <a:off x="5876308" y="2280529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"/>
          <p:cNvSpPr/>
          <p:nvPr/>
        </p:nvSpPr>
        <p:spPr>
          <a:xfrm>
            <a:off x="5718945" y="2337571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6584303" y="1602106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6427210" y="1755195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6505756" y="1424107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6258424" y="1881457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7141236" y="2426055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7322255" y="2495184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7353830" y="2280540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"/>
          <p:cNvSpPr/>
          <p:nvPr/>
        </p:nvSpPr>
        <p:spPr>
          <a:xfrm>
            <a:off x="7503274" y="2181625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7141236" y="2592432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7353830" y="2100943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5"/>
          <p:cNvCxnSpPr/>
          <p:nvPr/>
        </p:nvCxnSpPr>
        <p:spPr>
          <a:xfrm>
            <a:off x="5485538" y="1292913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" name="Google Shape;129;p5"/>
          <p:cNvCxnSpPr/>
          <p:nvPr/>
        </p:nvCxnSpPr>
        <p:spPr>
          <a:xfrm>
            <a:off x="5485538" y="2889425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0" name="Google Shape;130;p5"/>
          <p:cNvSpPr/>
          <p:nvPr/>
        </p:nvSpPr>
        <p:spPr>
          <a:xfrm>
            <a:off x="6427210" y="1971256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5718945" y="2517157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Comparing Clusterings	</a:t>
            </a:r>
            <a:endParaRPr/>
          </a:p>
        </p:txBody>
      </p:sp>
      <p:sp>
        <p:nvSpPr>
          <p:cNvPr id="137" name="Google Shape;137;p6"/>
          <p:cNvSpPr txBox="1"/>
          <p:nvPr>
            <p:ph idx="1" type="body"/>
          </p:nvPr>
        </p:nvSpPr>
        <p:spPr>
          <a:xfrm>
            <a:off x="311700" y="3706900"/>
            <a:ext cx="8520600" cy="10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Asking “is x in cluster “red”” in the left clustering is equivalent to asking “is x in cluster “yellow”” on the right clustering but we cannot know this conversion up front unless there is a known set of conventions.</a:t>
            </a: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1614058" y="249972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1614058" y="210092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/>
          <p:nvPr/>
        </p:nvSpPr>
        <p:spPr>
          <a:xfrm>
            <a:off x="1785737" y="2153468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"/>
          <p:cNvSpPr/>
          <p:nvPr/>
        </p:nvSpPr>
        <p:spPr>
          <a:xfrm>
            <a:off x="2164960" y="1548233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6"/>
          <p:cNvSpPr/>
          <p:nvPr/>
        </p:nvSpPr>
        <p:spPr>
          <a:xfrm>
            <a:off x="1614058" y="2289629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"/>
          <p:cNvSpPr/>
          <p:nvPr/>
        </p:nvSpPr>
        <p:spPr>
          <a:xfrm>
            <a:off x="1456695" y="2346671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"/>
          <p:cNvSpPr/>
          <p:nvPr/>
        </p:nvSpPr>
        <p:spPr>
          <a:xfrm>
            <a:off x="2322053" y="161120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2164960" y="1764295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2243506" y="143320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1996174" y="18905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2878986" y="243515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3060005" y="2504284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3091580" y="2289640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3241024" y="219072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6"/>
          <p:cNvSpPr/>
          <p:nvPr/>
        </p:nvSpPr>
        <p:spPr>
          <a:xfrm>
            <a:off x="2878986" y="2601532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"/>
          <p:cNvSpPr/>
          <p:nvPr/>
        </p:nvSpPr>
        <p:spPr>
          <a:xfrm>
            <a:off x="3091580" y="211004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6"/>
          <p:cNvCxnSpPr/>
          <p:nvPr/>
        </p:nvCxnSpPr>
        <p:spPr>
          <a:xfrm>
            <a:off x="1223288" y="1302013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" name="Google Shape;155;p6"/>
          <p:cNvCxnSpPr/>
          <p:nvPr/>
        </p:nvCxnSpPr>
        <p:spPr>
          <a:xfrm>
            <a:off x="1223288" y="2898525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" name="Google Shape;156;p6"/>
          <p:cNvSpPr/>
          <p:nvPr/>
        </p:nvSpPr>
        <p:spPr>
          <a:xfrm>
            <a:off x="2164960" y="198035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6"/>
          <p:cNvSpPr/>
          <p:nvPr/>
        </p:nvSpPr>
        <p:spPr>
          <a:xfrm>
            <a:off x="1456695" y="25262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6"/>
          <p:cNvSpPr/>
          <p:nvPr/>
        </p:nvSpPr>
        <p:spPr>
          <a:xfrm>
            <a:off x="5876308" y="2490626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6"/>
          <p:cNvSpPr/>
          <p:nvPr/>
        </p:nvSpPr>
        <p:spPr>
          <a:xfrm>
            <a:off x="5876308" y="2091827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"/>
          <p:cNvSpPr/>
          <p:nvPr/>
        </p:nvSpPr>
        <p:spPr>
          <a:xfrm>
            <a:off x="6047987" y="2144368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6427210" y="1539133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6"/>
          <p:cNvSpPr/>
          <p:nvPr/>
        </p:nvSpPr>
        <p:spPr>
          <a:xfrm>
            <a:off x="5876308" y="2280529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6"/>
          <p:cNvSpPr/>
          <p:nvPr/>
        </p:nvSpPr>
        <p:spPr>
          <a:xfrm>
            <a:off x="5718945" y="2337571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6"/>
          <p:cNvSpPr/>
          <p:nvPr/>
        </p:nvSpPr>
        <p:spPr>
          <a:xfrm>
            <a:off x="6584303" y="1602106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6427210" y="1755195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6"/>
          <p:cNvSpPr/>
          <p:nvPr/>
        </p:nvSpPr>
        <p:spPr>
          <a:xfrm>
            <a:off x="6505756" y="1424107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6"/>
          <p:cNvSpPr/>
          <p:nvPr/>
        </p:nvSpPr>
        <p:spPr>
          <a:xfrm>
            <a:off x="6258424" y="1881457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6"/>
          <p:cNvSpPr/>
          <p:nvPr/>
        </p:nvSpPr>
        <p:spPr>
          <a:xfrm>
            <a:off x="7141236" y="2426055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6"/>
          <p:cNvSpPr/>
          <p:nvPr/>
        </p:nvSpPr>
        <p:spPr>
          <a:xfrm>
            <a:off x="7322255" y="2495184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6"/>
          <p:cNvSpPr/>
          <p:nvPr/>
        </p:nvSpPr>
        <p:spPr>
          <a:xfrm>
            <a:off x="7353830" y="2280540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6"/>
          <p:cNvSpPr/>
          <p:nvPr/>
        </p:nvSpPr>
        <p:spPr>
          <a:xfrm>
            <a:off x="7503274" y="2181625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6"/>
          <p:cNvSpPr/>
          <p:nvPr/>
        </p:nvSpPr>
        <p:spPr>
          <a:xfrm>
            <a:off x="7141236" y="2592432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6"/>
          <p:cNvSpPr/>
          <p:nvPr/>
        </p:nvSpPr>
        <p:spPr>
          <a:xfrm>
            <a:off x="7353830" y="2100943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74;p6"/>
          <p:cNvCxnSpPr/>
          <p:nvPr/>
        </p:nvCxnSpPr>
        <p:spPr>
          <a:xfrm>
            <a:off x="5485538" y="1292913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5" name="Google Shape;175;p6"/>
          <p:cNvCxnSpPr/>
          <p:nvPr/>
        </p:nvCxnSpPr>
        <p:spPr>
          <a:xfrm>
            <a:off x="5485538" y="2889425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" name="Google Shape;176;p6"/>
          <p:cNvSpPr/>
          <p:nvPr/>
        </p:nvSpPr>
        <p:spPr>
          <a:xfrm>
            <a:off x="6427210" y="1971256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6"/>
          <p:cNvSpPr/>
          <p:nvPr/>
        </p:nvSpPr>
        <p:spPr>
          <a:xfrm>
            <a:off x="5718945" y="2517157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Comparing Clusterings</a:t>
            </a:r>
            <a:endParaRPr/>
          </a:p>
        </p:txBody>
      </p:sp>
      <p:sp>
        <p:nvSpPr>
          <p:cNvPr id="183" name="Google Shape;183;p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Let’s not limit ourselves with such a set of convention and instead ask a different question: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Are x and y clustered together in both P and C? Do P and C agree or disagree on whether x and y should be clustered together?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Disagreement Distance</a:t>
            </a:r>
            <a:endParaRPr/>
          </a:p>
        </p:txBody>
      </p:sp>
      <p:sp>
        <p:nvSpPr>
          <p:cNvPr id="189" name="Google Shape;189;p8"/>
          <p:cNvSpPr txBox="1"/>
          <p:nvPr>
            <p:ph idx="1" type="body"/>
          </p:nvPr>
        </p:nvSpPr>
        <p:spPr>
          <a:xfrm>
            <a:off x="311700" y="1266325"/>
            <a:ext cx="85206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Given 2 clusterings P and C</a:t>
            </a:r>
            <a:endParaRPr/>
          </a:p>
        </p:txBody>
      </p:sp>
      <p:pic>
        <p:nvPicPr>
          <p:cNvPr id="190" name="Google Shape;19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7513" y="1819275"/>
            <a:ext cx="3228975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8"/>
          <p:cNvSpPr txBox="1"/>
          <p:nvPr>
            <p:ph idx="1" type="body"/>
          </p:nvPr>
        </p:nvSpPr>
        <p:spPr>
          <a:xfrm>
            <a:off x="311700" y="2668800"/>
            <a:ext cx="85206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where</a:t>
            </a:r>
            <a:endParaRPr/>
          </a:p>
        </p:txBody>
      </p:sp>
      <p:pic>
        <p:nvPicPr>
          <p:cNvPr id="192" name="Google Shape;19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3677500"/>
            <a:ext cx="8839199" cy="665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Disagreement Distance</a:t>
            </a:r>
            <a:endParaRPr/>
          </a:p>
        </p:txBody>
      </p:sp>
      <p:sp>
        <p:nvSpPr>
          <p:cNvPr id="198" name="Google Shape;198;p9"/>
          <p:cNvSpPr txBox="1"/>
          <p:nvPr>
            <p:ph idx="1" type="body"/>
          </p:nvPr>
        </p:nvSpPr>
        <p:spPr>
          <a:xfrm>
            <a:off x="311700" y="3860900"/>
            <a:ext cx="8520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What is the disagreement distance between P and C?</a:t>
            </a:r>
            <a:endParaRPr/>
          </a:p>
        </p:txBody>
      </p:sp>
      <p:graphicFrame>
        <p:nvGraphicFramePr>
          <p:cNvPr id="199" name="Google Shape;199;p9"/>
          <p:cNvGraphicFramePr/>
          <p:nvPr/>
        </p:nvGraphicFramePr>
        <p:xfrm>
          <a:off x="3514450" y="123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{8C4887E0-6E02-43B6-A5FF-7BFA4BD59B6C}</a:tableStyleId>
              </a:tblPr>
              <a:tblGrid>
                <a:gridCol w="705025"/>
                <a:gridCol w="705025"/>
                <a:gridCol w="7050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P</a:t>
                      </a:r>
                      <a:endParaRPr b="1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C</a:t>
                      </a:r>
                      <a:endParaRPr b="1"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x</a:t>
                      </a:r>
                      <a:r>
                        <a:rPr b="1" baseline="-25000" lang="en" sz="1400" u="none" cap="none" strike="noStrike"/>
                        <a:t>1</a:t>
                      </a:r>
                      <a:endParaRPr b="1" baseline="-25000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x</a:t>
                      </a:r>
                      <a:r>
                        <a:rPr b="1" baseline="-25000" lang="en" sz="1400" u="none" cap="none" strike="noStrike"/>
                        <a:t>2</a:t>
                      </a:r>
                      <a:endParaRPr b="1" baseline="-25000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x</a:t>
                      </a:r>
                      <a:r>
                        <a:rPr b="1" baseline="-25000" lang="en" sz="1400" u="none" cap="none" strike="noStrike"/>
                        <a:t>3</a:t>
                      </a:r>
                      <a:endParaRPr b="1" baseline="-25000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x</a:t>
                      </a:r>
                      <a:r>
                        <a:rPr b="1" baseline="-25000" lang="en" sz="1400" u="none" cap="none" strike="noStrike"/>
                        <a:t>4</a:t>
                      </a:r>
                      <a:endParaRPr b="1" baseline="-25000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x</a:t>
                      </a:r>
                      <a:r>
                        <a:rPr b="1" baseline="-25000" lang="en" sz="1400" u="none" cap="none" strike="noStrike"/>
                        <a:t>5</a:t>
                      </a:r>
                      <a:endParaRPr b="1" baseline="-25000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