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</p:sldIdLst>
  <p:sldSz cy="5143500" cx="9144000"/>
  <p:notesSz cx="6858000" cy="9144000"/>
  <p:embeddedFontLst>
    <p:embeddedFont>
      <p:font typeface="PT Sans Narrow"/>
      <p:regular r:id="rId50"/>
      <p:bold r:id="rId51"/>
    </p:embeddedFont>
    <p:embeddedFont>
      <p:font typeface="Open Sans"/>
      <p:regular r:id="rId52"/>
      <p:bold r:id="rId53"/>
      <p:italic r:id="rId54"/>
      <p:boldItalic r:id="rId5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56" roundtripDataSignature="AMtx7mgG73wLh8lwGlsldKSTvn54UaZYH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C2CEEDC-9E7B-4F21-BFBE-61DDD7704B9D}">
  <a:tblStyle styleId="{9C2CEEDC-9E7B-4F21-BFBE-61DDD7704B9D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PTSansNarrow-bold.fntdata"/><Relationship Id="rId50" Type="http://schemas.openxmlformats.org/officeDocument/2006/relationships/font" Target="fonts/PTSansNarrow-regular.fntdata"/><Relationship Id="rId53" Type="http://schemas.openxmlformats.org/officeDocument/2006/relationships/font" Target="fonts/OpenSans-bold.fntdata"/><Relationship Id="rId52" Type="http://schemas.openxmlformats.org/officeDocument/2006/relationships/font" Target="fonts/OpenSans-regular.fntdata"/><Relationship Id="rId11" Type="http://schemas.openxmlformats.org/officeDocument/2006/relationships/slide" Target="slides/slide5.xml"/><Relationship Id="rId55" Type="http://schemas.openxmlformats.org/officeDocument/2006/relationships/font" Target="fonts/OpenSans-boldItalic.fntdata"/><Relationship Id="rId10" Type="http://schemas.openxmlformats.org/officeDocument/2006/relationships/slide" Target="slides/slide4.xml"/><Relationship Id="rId54" Type="http://schemas.openxmlformats.org/officeDocument/2006/relationships/font" Target="fonts/OpenSans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56" Type="http://customschemas.google.com/relationships/presentationmetadata" Target="meta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" name="Google Shape;6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" name="Google Shape;13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" name="Google Shape;13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Google Shape;145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8" name="Google Shape;158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5" name="Google Shape;165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1" name="Google Shape;171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9" name="Google Shape;179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7" name="Google Shape;187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" name="Google Shape;7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9" name="Google Shape;199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1" name="Google Shape;211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3" name="Google Shape;223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1" name="Google Shape;231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9" name="Google Shape;239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0" name="Google Shape;250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6" name="Google Shape;256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1" name="Google Shape;261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7" name="Google Shape;267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8" name="Google Shape;278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" name="Google Shape;8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3" name="Google Shape;283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9" name="Google Shape;289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5" name="Google Shape;295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7" name="Google Shape;307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1" name="Google Shape;321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8" name="Google Shape;338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9" name="Google Shape;349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3" name="Google Shape;363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5" name="Google Shape;375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0" name="Google Shape;390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" name="Google Shape;8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10b92e6ac2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3" name="Google Shape;403;g10b92e6ac2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5" name="Google Shape;415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0" name="Google Shape;420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6" name="Google Shape;426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" name="Google Shape;11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" name="Google Shape;12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45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45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45"/>
          <p:cNvGrpSpPr/>
          <p:nvPr/>
        </p:nvGrpSpPr>
        <p:grpSpPr>
          <a:xfrm>
            <a:off x="1004144" y="1022025"/>
            <a:ext cx="7136669" cy="152400"/>
            <a:chOff x="1346429" y="1011300"/>
            <a:chExt cx="6452100" cy="152400"/>
          </a:xfrm>
        </p:grpSpPr>
        <p:cxnSp>
          <p:nvCxnSpPr>
            <p:cNvPr id="13" name="Google Shape;13;p45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45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45"/>
          <p:cNvGrpSpPr/>
          <p:nvPr/>
        </p:nvGrpSpPr>
        <p:grpSpPr>
          <a:xfrm>
            <a:off x="1004151" y="3969100"/>
            <a:ext cx="7136669" cy="152400"/>
            <a:chOff x="1346435" y="3969088"/>
            <a:chExt cx="6452100" cy="152400"/>
          </a:xfrm>
        </p:grpSpPr>
        <p:cxnSp>
          <p:nvCxnSpPr>
            <p:cNvPr id="16" name="Google Shape;16;p45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45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45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45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5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54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54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4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4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7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47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9" name="Google Shape;29;p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48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48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4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5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51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2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7" name="Google Shape;47;p52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52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52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52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53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4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b="0" i="0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gif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gif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gif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gif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gif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8.gif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9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gif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gif"/><Relationship Id="rId4" Type="http://schemas.openxmlformats.org/officeDocument/2006/relationships/image" Target="../media/image7.gif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</a:pPr>
            <a:r>
              <a:rPr lang="en" sz="5100"/>
              <a:t>Singular Value Decomposition</a:t>
            </a:r>
            <a:endParaRPr sz="5100"/>
          </a:p>
        </p:txBody>
      </p:sp>
      <p:sp>
        <p:nvSpPr>
          <p:cNvPr id="67" name="Google Shape;67;p1"/>
          <p:cNvSpPr txBox="1"/>
          <p:nvPr/>
        </p:nvSpPr>
        <p:spPr>
          <a:xfrm>
            <a:off x="2137250" y="2774164"/>
            <a:ext cx="4870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Boston University CS 506 - Lance Galletti</a:t>
            </a:r>
            <a:endParaRPr b="0" i="0" sz="1800" u="none" cap="none" strike="noStrike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Linear Algebra Review</a:t>
            </a:r>
            <a:endParaRPr/>
          </a:p>
        </p:txBody>
      </p:sp>
      <p:sp>
        <p:nvSpPr>
          <p:cNvPr id="130" name="Google Shape;130;p1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/>
              <a:t>Definition</a:t>
            </a:r>
            <a:r>
              <a:rPr lang="en"/>
              <a:t>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/>
              <a:t>The </a:t>
            </a:r>
            <a:r>
              <a:rPr b="1" lang="en"/>
              <a:t>rank </a:t>
            </a:r>
            <a:r>
              <a:rPr lang="en"/>
              <a:t>of a matrix </a:t>
            </a:r>
            <a:r>
              <a:rPr b="1" lang="en"/>
              <a:t>A </a:t>
            </a:r>
            <a:r>
              <a:rPr lang="en"/>
              <a:t>is the dimension of the vector space spanned by its column space. This is equivalent to the maximal number of linearly independent columns / rows of </a:t>
            </a:r>
            <a:r>
              <a:rPr b="1" lang="en"/>
              <a:t>A</a:t>
            </a:r>
            <a:r>
              <a:rPr lang="en"/>
              <a:t>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b="1" lang="en"/>
              <a:t>Definition</a:t>
            </a:r>
            <a:r>
              <a:rPr lang="en"/>
              <a:t>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/>
              <a:t>A matrix </a:t>
            </a:r>
            <a:r>
              <a:rPr b="1" lang="en"/>
              <a:t>A</a:t>
            </a:r>
            <a:r>
              <a:rPr lang="en"/>
              <a:t> is </a:t>
            </a:r>
            <a:r>
              <a:rPr b="1" lang="en"/>
              <a:t>full-rank</a:t>
            </a:r>
            <a:r>
              <a:rPr lang="en"/>
              <a:t> iff </a:t>
            </a:r>
            <a:r>
              <a:rPr b="1" lang="en"/>
              <a:t>rank(A) = min(m, n)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b="1" lang="en"/>
              <a:t>Note: </a:t>
            </a:r>
            <a:r>
              <a:rPr lang="en"/>
              <a:t>Get the rank of a matrix through the </a:t>
            </a:r>
            <a:r>
              <a:rPr b="1" lang="en"/>
              <a:t>Gram-Schmidt process</a:t>
            </a:r>
            <a:endParaRPr b="1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Approximation</a:t>
            </a:r>
            <a:endParaRPr/>
          </a:p>
        </p:txBody>
      </p:sp>
      <p:sp>
        <p:nvSpPr>
          <p:cNvPr id="136" name="Google Shape;136;p1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In practice, matrices describing our dataset contain a lot of redundant information.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/>
              <a:t>It would be great to capture all the information of our dataset in the least amount of space possible.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Approximation</a:t>
            </a:r>
            <a:endParaRPr/>
          </a:p>
        </p:txBody>
      </p:sp>
      <p:sp>
        <p:nvSpPr>
          <p:cNvPr id="142" name="Google Shape;142;p1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To store an </a:t>
            </a:r>
            <a:r>
              <a:rPr b="1" lang="en"/>
              <a:t>n x m </a:t>
            </a:r>
            <a:r>
              <a:rPr lang="en"/>
              <a:t>matrix </a:t>
            </a:r>
            <a:r>
              <a:rPr b="1" lang="en"/>
              <a:t>A </a:t>
            </a:r>
            <a:r>
              <a:rPr lang="en"/>
              <a:t>requires storing </a:t>
            </a:r>
            <a:r>
              <a:rPr b="1" lang="en"/>
              <a:t>m · n</a:t>
            </a:r>
            <a:r>
              <a:rPr lang="en"/>
              <a:t> values.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/>
              <a:t>However, if the rank of the matrix of </a:t>
            </a:r>
            <a:r>
              <a:rPr b="1" lang="en"/>
              <a:t>A </a:t>
            </a:r>
            <a:r>
              <a:rPr lang="en"/>
              <a:t>is </a:t>
            </a:r>
            <a:r>
              <a:rPr b="1" lang="en"/>
              <a:t>k</a:t>
            </a:r>
            <a:r>
              <a:rPr lang="en"/>
              <a:t>, </a:t>
            </a:r>
            <a:r>
              <a:rPr b="1" lang="en"/>
              <a:t>A</a:t>
            </a:r>
            <a:r>
              <a:rPr lang="en"/>
              <a:t> can be factored as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b="1" lang="en"/>
              <a:t>A = UV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/>
              <a:t>where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b="1" lang="en"/>
              <a:t>U</a:t>
            </a:r>
            <a:r>
              <a:rPr lang="en"/>
              <a:t> is </a:t>
            </a:r>
            <a:r>
              <a:rPr b="1" lang="en"/>
              <a:t>n x k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/>
              <a:t>V</a:t>
            </a:r>
            <a:r>
              <a:rPr lang="en"/>
              <a:t> is </a:t>
            </a:r>
            <a:r>
              <a:rPr b="1" lang="en"/>
              <a:t>k x m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which requires storing </a:t>
            </a:r>
            <a:r>
              <a:rPr b="1" lang="en"/>
              <a:t>k(m + n) </a:t>
            </a:r>
            <a:r>
              <a:rPr lang="en"/>
              <a:t>values.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Approximation</a:t>
            </a:r>
            <a:endParaRPr/>
          </a:p>
        </p:txBody>
      </p:sp>
      <p:sp>
        <p:nvSpPr>
          <p:cNvPr id="148" name="Google Shape;148;p1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/>
              <a:t>Goal</a:t>
            </a:r>
            <a:r>
              <a:rPr lang="en"/>
              <a:t>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/>
              <a:t>Approximate </a:t>
            </a:r>
            <a:r>
              <a:rPr b="1" lang="en"/>
              <a:t>A </a:t>
            </a:r>
            <a:r>
              <a:rPr lang="en"/>
              <a:t>with </a:t>
            </a:r>
            <a:r>
              <a:rPr b="1" lang="en"/>
              <a:t>A</a:t>
            </a:r>
            <a:r>
              <a:rPr b="1" baseline="30000" lang="en"/>
              <a:t>(k)</a:t>
            </a:r>
            <a:r>
              <a:rPr lang="en"/>
              <a:t> (low-rank matrix) such that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d(A, A</a:t>
            </a:r>
            <a:r>
              <a:rPr b="1" baseline="30000" lang="en"/>
              <a:t>(k)</a:t>
            </a:r>
            <a:r>
              <a:rPr b="1" lang="en"/>
              <a:t>)</a:t>
            </a:r>
            <a:r>
              <a:rPr lang="en"/>
              <a:t> is small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k </a:t>
            </a:r>
            <a:r>
              <a:rPr lang="en"/>
              <a:t>is small compared to </a:t>
            </a:r>
            <a:r>
              <a:rPr b="1" lang="en"/>
              <a:t>m </a:t>
            </a:r>
            <a:r>
              <a:rPr lang="en"/>
              <a:t>&amp;</a:t>
            </a:r>
            <a:r>
              <a:rPr b="1" lang="en"/>
              <a:t> n</a:t>
            </a:r>
            <a:endParaRPr b="1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Frobenius Distance</a:t>
            </a:r>
            <a:endParaRPr/>
          </a:p>
        </p:txBody>
      </p:sp>
      <p:sp>
        <p:nvSpPr>
          <p:cNvPr id="154" name="Google Shape;154;p14"/>
          <p:cNvSpPr txBox="1"/>
          <p:nvPr>
            <p:ph idx="1" type="body"/>
          </p:nvPr>
        </p:nvSpPr>
        <p:spPr>
          <a:xfrm>
            <a:off x="311700" y="2487100"/>
            <a:ext cx="8520600" cy="5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/>
              <a:t>i.e. the pairwise differences in values of A and B</a:t>
            </a:r>
            <a:endParaRPr/>
          </a:p>
        </p:txBody>
      </p:sp>
      <p:pic>
        <p:nvPicPr>
          <p:cNvPr id="155" name="Google Shape;155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62125" y="1285300"/>
            <a:ext cx="5619750" cy="95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Approximation</a:t>
            </a:r>
            <a:endParaRPr/>
          </a:p>
        </p:txBody>
      </p:sp>
      <p:sp>
        <p:nvSpPr>
          <p:cNvPr id="161" name="Google Shape;161;p15"/>
          <p:cNvSpPr txBox="1"/>
          <p:nvPr>
            <p:ph idx="1" type="body"/>
          </p:nvPr>
        </p:nvSpPr>
        <p:spPr>
          <a:xfrm>
            <a:off x="311700" y="1266325"/>
            <a:ext cx="8520600" cy="126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/>
              <a:t>Definition</a:t>
            </a:r>
            <a:r>
              <a:rPr lang="en"/>
              <a:t>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"/>
              <a:t>When </a:t>
            </a:r>
            <a:r>
              <a:rPr b="1" lang="en"/>
              <a:t>k &lt; rank(A)</a:t>
            </a:r>
            <a:r>
              <a:rPr lang="en"/>
              <a:t>, the </a:t>
            </a:r>
            <a:r>
              <a:rPr b="1" lang="en"/>
              <a:t>rank-k approximation</a:t>
            </a:r>
            <a:r>
              <a:rPr lang="en"/>
              <a:t> of </a:t>
            </a:r>
            <a:r>
              <a:rPr b="1" lang="en"/>
              <a:t>A</a:t>
            </a:r>
            <a:r>
              <a:rPr lang="en"/>
              <a:t> (in the least squares sense) is</a:t>
            </a:r>
            <a:endParaRPr b="1"/>
          </a:p>
        </p:txBody>
      </p:sp>
      <p:pic>
        <p:nvPicPr>
          <p:cNvPr id="162" name="Google Shape;162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05100" y="2646525"/>
            <a:ext cx="3733800" cy="61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Approximation</a:t>
            </a:r>
            <a:endParaRPr/>
          </a:p>
        </p:txBody>
      </p:sp>
      <p:sp>
        <p:nvSpPr>
          <p:cNvPr id="168" name="Google Shape;168;p16"/>
          <p:cNvSpPr txBox="1"/>
          <p:nvPr>
            <p:ph idx="1" type="body"/>
          </p:nvPr>
        </p:nvSpPr>
        <p:spPr>
          <a:xfrm>
            <a:off x="311700" y="1266325"/>
            <a:ext cx="8520600" cy="35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/>
              <a:t>Definition</a:t>
            </a:r>
            <a:r>
              <a:rPr lang="en"/>
              <a:t>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/>
              <a:t>The </a:t>
            </a:r>
            <a:r>
              <a:rPr b="1" lang="en"/>
              <a:t>Singular Value Decomposition </a:t>
            </a:r>
            <a:r>
              <a:rPr lang="en"/>
              <a:t>of a rank-r matrix A has the form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b="1" lang="en"/>
              <a:t>A = U𝝨V</a:t>
            </a:r>
            <a:r>
              <a:rPr b="1" baseline="30000" lang="en"/>
              <a:t>T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where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/>
              <a:t>U</a:t>
            </a:r>
            <a:r>
              <a:rPr lang="en"/>
              <a:t> is </a:t>
            </a:r>
            <a:r>
              <a:rPr b="1" lang="en"/>
              <a:t>n x r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The columns of </a:t>
            </a:r>
            <a:r>
              <a:rPr b="1" lang="en"/>
              <a:t>U </a:t>
            </a:r>
            <a:r>
              <a:rPr lang="en"/>
              <a:t>are orthogonal &amp; unit length (</a:t>
            </a:r>
            <a:r>
              <a:rPr b="1" lang="en"/>
              <a:t>U</a:t>
            </a:r>
            <a:r>
              <a:rPr b="1" baseline="30000" lang="en"/>
              <a:t>T</a:t>
            </a:r>
            <a:r>
              <a:rPr b="1" lang="en"/>
              <a:t>U = I</a:t>
            </a:r>
            <a:r>
              <a:rPr lang="en"/>
              <a:t>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/>
              <a:t>V</a:t>
            </a:r>
            <a:r>
              <a:rPr lang="en"/>
              <a:t> is </a:t>
            </a:r>
            <a:r>
              <a:rPr b="1" lang="en"/>
              <a:t>m x r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The columns of </a:t>
            </a:r>
            <a:r>
              <a:rPr b="1" lang="en"/>
              <a:t>V </a:t>
            </a:r>
            <a:r>
              <a:rPr lang="en"/>
              <a:t>are orthogonal &amp; unit length (</a:t>
            </a:r>
            <a:r>
              <a:rPr b="1" lang="en"/>
              <a:t>V</a:t>
            </a:r>
            <a:r>
              <a:rPr b="1" baseline="30000" lang="en"/>
              <a:t>T</a:t>
            </a:r>
            <a:r>
              <a:rPr b="1" lang="en"/>
              <a:t>V = I</a:t>
            </a:r>
            <a:r>
              <a:rPr lang="en"/>
              <a:t>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Approximation</a:t>
            </a:r>
            <a:endParaRPr/>
          </a:p>
        </p:txBody>
      </p:sp>
      <p:sp>
        <p:nvSpPr>
          <p:cNvPr id="174" name="Google Shape;174;p17"/>
          <p:cNvSpPr txBox="1"/>
          <p:nvPr>
            <p:ph idx="1" type="body"/>
          </p:nvPr>
        </p:nvSpPr>
        <p:spPr>
          <a:xfrm>
            <a:off x="311700" y="1266325"/>
            <a:ext cx="8520600" cy="17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/>
              <a:t>Definition</a:t>
            </a:r>
            <a:r>
              <a:rPr lang="en"/>
              <a:t>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/>
              <a:t>The </a:t>
            </a:r>
            <a:r>
              <a:rPr b="1" lang="en"/>
              <a:t>Singular Value Decomposition </a:t>
            </a:r>
            <a:r>
              <a:rPr lang="en"/>
              <a:t>of a rank-r matrix A has the form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b="1" lang="en"/>
              <a:t>A = U𝝨V</a:t>
            </a:r>
            <a:r>
              <a:rPr b="1" baseline="30000" lang="en"/>
              <a:t>T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where</a:t>
            </a:r>
            <a:endParaRPr/>
          </a:p>
        </p:txBody>
      </p:sp>
      <p:pic>
        <p:nvPicPr>
          <p:cNvPr id="175" name="Google Shape;175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6325" y="3043250"/>
            <a:ext cx="3152775" cy="1704975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17"/>
          <p:cNvSpPr txBox="1"/>
          <p:nvPr>
            <p:ph idx="1" type="body"/>
          </p:nvPr>
        </p:nvSpPr>
        <p:spPr>
          <a:xfrm>
            <a:off x="4342800" y="3028150"/>
            <a:ext cx="4489500" cy="14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with 𝞂</a:t>
            </a:r>
            <a:r>
              <a:rPr b="1" baseline="-25000" lang="en"/>
              <a:t>1</a:t>
            </a:r>
            <a:r>
              <a:rPr b="1" lang="en"/>
              <a:t>≥ </a:t>
            </a:r>
            <a:r>
              <a:rPr lang="en"/>
              <a:t>𝞂</a:t>
            </a:r>
            <a:r>
              <a:rPr b="1" baseline="-25000" lang="en"/>
              <a:t>2</a:t>
            </a:r>
            <a:r>
              <a:rPr b="1" lang="en"/>
              <a:t>≥ … ≥ </a:t>
            </a:r>
            <a:r>
              <a:rPr lang="en"/>
              <a:t>𝞂</a:t>
            </a:r>
            <a:r>
              <a:rPr b="1" baseline="-25000" lang="en"/>
              <a:t>r</a:t>
            </a:r>
            <a:r>
              <a:rPr b="1" lang="en"/>
              <a:t> &gt; 0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𝞂</a:t>
            </a:r>
            <a:r>
              <a:rPr b="1" baseline="-25000" lang="en"/>
              <a:t>i</a:t>
            </a:r>
            <a:r>
              <a:rPr b="1" lang="en"/>
              <a:t> </a:t>
            </a:r>
            <a:r>
              <a:rPr lang="en"/>
              <a:t>is the square root of the eigenvalues of </a:t>
            </a:r>
            <a:r>
              <a:rPr b="1" lang="en"/>
              <a:t>A</a:t>
            </a:r>
            <a:r>
              <a:rPr b="1" baseline="30000" lang="en"/>
              <a:t>T</a:t>
            </a:r>
            <a:r>
              <a:rPr b="1" lang="en"/>
              <a:t>A</a:t>
            </a:r>
            <a:r>
              <a:rPr lang="en"/>
              <a:t> and are called </a:t>
            </a:r>
            <a:r>
              <a:rPr b="1" lang="en"/>
              <a:t>singular values</a:t>
            </a:r>
            <a:endParaRPr b="1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Approximation</a:t>
            </a:r>
            <a:endParaRPr/>
          </a:p>
        </p:txBody>
      </p:sp>
      <p:sp>
        <p:nvSpPr>
          <p:cNvPr id="182" name="Google Shape;182;p19"/>
          <p:cNvSpPr txBox="1"/>
          <p:nvPr>
            <p:ph idx="1" type="body"/>
          </p:nvPr>
        </p:nvSpPr>
        <p:spPr>
          <a:xfrm>
            <a:off x="311700" y="1209375"/>
            <a:ext cx="8520600" cy="49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/>
              <a:t>Find </a:t>
            </a:r>
            <a:r>
              <a:rPr b="1" lang="en"/>
              <a:t>A</a:t>
            </a:r>
            <a:r>
              <a:rPr b="1" baseline="30000" lang="en"/>
              <a:t>(k)</a:t>
            </a:r>
            <a:r>
              <a:rPr lang="en"/>
              <a:t> by decomposing </a:t>
            </a:r>
            <a:r>
              <a:rPr b="1" lang="en"/>
              <a:t>A</a:t>
            </a:r>
            <a:r>
              <a:rPr lang="en"/>
              <a:t>:</a:t>
            </a:r>
            <a:endParaRPr/>
          </a:p>
        </p:txBody>
      </p:sp>
      <p:pic>
        <p:nvPicPr>
          <p:cNvPr id="183" name="Google Shape;183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71675" y="1764325"/>
            <a:ext cx="5200650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19"/>
          <p:cNvSpPr txBox="1"/>
          <p:nvPr>
            <p:ph idx="1" type="body"/>
          </p:nvPr>
        </p:nvSpPr>
        <p:spPr>
          <a:xfrm>
            <a:off x="311700" y="3052925"/>
            <a:ext cx="8520600" cy="18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/>
              <a:t>A</a:t>
            </a:r>
            <a:r>
              <a:rPr b="1" baseline="30000" lang="en"/>
              <a:t>(k)</a:t>
            </a:r>
            <a:r>
              <a:rPr lang="en"/>
              <a:t> </a:t>
            </a:r>
            <a:r>
              <a:rPr b="1" lang="en"/>
              <a:t>= U</a:t>
            </a:r>
            <a:r>
              <a:rPr b="1" baseline="-25000" lang="en"/>
              <a:t>1</a:t>
            </a:r>
            <a:r>
              <a:rPr b="1" lang="en"/>
              <a:t>𝝨</a:t>
            </a:r>
            <a:r>
              <a:rPr b="1" baseline="-25000" lang="en"/>
              <a:t>1</a:t>
            </a:r>
            <a:r>
              <a:rPr b="1" lang="en"/>
              <a:t>V</a:t>
            </a:r>
            <a:r>
              <a:rPr b="1" baseline="-25000" lang="en"/>
              <a:t>1</a:t>
            </a:r>
            <a:r>
              <a:rPr b="1" baseline="30000" lang="en"/>
              <a:t>T</a:t>
            </a:r>
            <a:endParaRPr b="1" baseline="300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/>
              <a:t>Where</a:t>
            </a:r>
            <a:endParaRPr/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/>
              <a:t>U</a:t>
            </a:r>
            <a:r>
              <a:rPr b="1" baseline="-25000" lang="en"/>
              <a:t>1</a:t>
            </a:r>
            <a:r>
              <a:rPr b="1" lang="en"/>
              <a:t> </a:t>
            </a:r>
            <a:r>
              <a:rPr lang="en"/>
              <a:t>is </a:t>
            </a:r>
            <a:r>
              <a:rPr b="1" lang="en"/>
              <a:t>n x k</a:t>
            </a:r>
            <a:endParaRPr b="1"/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/>
              <a:t>𝝨</a:t>
            </a:r>
            <a:r>
              <a:rPr b="1" baseline="-25000" lang="en"/>
              <a:t>1</a:t>
            </a:r>
            <a:r>
              <a:rPr b="1" lang="en"/>
              <a:t> </a:t>
            </a:r>
            <a:r>
              <a:rPr lang="en"/>
              <a:t>is </a:t>
            </a:r>
            <a:r>
              <a:rPr b="1" lang="en"/>
              <a:t>k x k</a:t>
            </a:r>
            <a:endParaRPr b="1"/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/>
              <a:t>V</a:t>
            </a:r>
            <a:r>
              <a:rPr b="1" baseline="-25000" lang="en"/>
              <a:t>1</a:t>
            </a:r>
            <a:r>
              <a:rPr b="1" lang="en"/>
              <a:t> </a:t>
            </a:r>
            <a:r>
              <a:rPr lang="en"/>
              <a:t>is </a:t>
            </a:r>
            <a:r>
              <a:rPr b="1" lang="en"/>
              <a:t>m x k</a:t>
            </a:r>
            <a:endParaRPr b="1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Approximation</a:t>
            </a:r>
            <a:endParaRPr/>
          </a:p>
        </p:txBody>
      </p:sp>
      <p:graphicFrame>
        <p:nvGraphicFramePr>
          <p:cNvPr id="190" name="Google Shape;190;p20"/>
          <p:cNvGraphicFramePr/>
          <p:nvPr/>
        </p:nvGraphicFramePr>
        <p:xfrm>
          <a:off x="163475" y="1557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{9C2CEEDC-9E7B-4F21-BFBE-61DDD7704B9D}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</a:tblGrid>
              <a:tr h="192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</a:tr>
              <a:tr h="192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</a:tr>
              <a:tr h="192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</a:tr>
              <a:tr h="192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5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5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5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</a:tr>
              <a:tr h="192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</a:tr>
              <a:tr h="192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</a:tr>
              <a:tr h="192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191" name="Google Shape;191;p20"/>
          <p:cNvSpPr txBox="1"/>
          <p:nvPr/>
        </p:nvSpPr>
        <p:spPr>
          <a:xfrm>
            <a:off x="2166300" y="2650150"/>
            <a:ext cx="399000" cy="5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1" i="0" lang="en" sz="27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=</a:t>
            </a:r>
            <a:endParaRPr b="1" i="0" sz="27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192" name="Google Shape;192;p20"/>
          <p:cNvGraphicFramePr/>
          <p:nvPr/>
        </p:nvGraphicFramePr>
        <p:xfrm>
          <a:off x="2653875" y="1557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{9C2CEEDC-9E7B-4F21-BFBE-61DDD7704B9D}</a:tableStyleId>
              </a:tblPr>
              <a:tblGrid>
                <a:gridCol w="563200"/>
                <a:gridCol w="550225"/>
              </a:tblGrid>
              <a:tr h="192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0.18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</a:tr>
              <a:tr h="192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0.36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</a:tr>
              <a:tr h="192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0.18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</a:tr>
              <a:tr h="192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0.90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</a:tr>
              <a:tr h="192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0.53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</a:tr>
              <a:tr h="192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0.80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</a:tr>
              <a:tr h="192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0.27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193" name="Google Shape;193;p20"/>
          <p:cNvSpPr txBox="1"/>
          <p:nvPr/>
        </p:nvSpPr>
        <p:spPr>
          <a:xfrm>
            <a:off x="3885700" y="2650150"/>
            <a:ext cx="399000" cy="5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1" i="0" lang="en" sz="27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x</a:t>
            </a:r>
            <a:endParaRPr b="1" i="0" sz="27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194" name="Google Shape;194;p20"/>
          <p:cNvGraphicFramePr/>
          <p:nvPr/>
        </p:nvGraphicFramePr>
        <p:xfrm>
          <a:off x="4403100" y="2538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{9C2CEEDC-9E7B-4F21-BFBE-61DDD7704B9D}</a:tableStyleId>
              </a:tblPr>
              <a:tblGrid>
                <a:gridCol w="563200"/>
                <a:gridCol w="550225"/>
              </a:tblGrid>
              <a:tr h="192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9.64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</a:tr>
              <a:tr h="192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5.29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195" name="Google Shape;195;p20"/>
          <p:cNvSpPr txBox="1"/>
          <p:nvPr/>
        </p:nvSpPr>
        <p:spPr>
          <a:xfrm>
            <a:off x="5634925" y="2650150"/>
            <a:ext cx="399000" cy="5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1" i="0" lang="en" sz="27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x</a:t>
            </a:r>
            <a:endParaRPr b="1" i="0" sz="27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196" name="Google Shape;196;p20"/>
          <p:cNvGraphicFramePr/>
          <p:nvPr/>
        </p:nvGraphicFramePr>
        <p:xfrm>
          <a:off x="6152325" y="2538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{9C2CEEDC-9E7B-4F21-BFBE-61DDD7704B9D}</a:tableStyleId>
              </a:tblPr>
              <a:tblGrid>
                <a:gridCol w="578425"/>
                <a:gridCol w="578425"/>
                <a:gridCol w="578425"/>
                <a:gridCol w="578425"/>
                <a:gridCol w="578425"/>
              </a:tblGrid>
              <a:tr h="192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0.58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0.58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0.58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</a:tr>
              <a:tr h="192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0.71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0.71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Recall</a:t>
            </a:r>
            <a:endParaRPr/>
          </a:p>
        </p:txBody>
      </p:sp>
      <p:sp>
        <p:nvSpPr>
          <p:cNvPr id="73" name="Google Shape;73;p2"/>
          <p:cNvSpPr/>
          <p:nvPr/>
        </p:nvSpPr>
        <p:spPr>
          <a:xfrm rot="5400000">
            <a:off x="3429038" y="1746650"/>
            <a:ext cx="2101200" cy="2855400"/>
          </a:xfrm>
          <a:prstGeom prst="bracePair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2"/>
          <p:cNvSpPr/>
          <p:nvPr/>
        </p:nvSpPr>
        <p:spPr>
          <a:xfrm>
            <a:off x="2225675" y="1684050"/>
            <a:ext cx="2101200" cy="2057700"/>
          </a:xfrm>
          <a:prstGeom prst="bracePair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2"/>
          <p:cNvSpPr/>
          <p:nvPr/>
        </p:nvSpPr>
        <p:spPr>
          <a:xfrm>
            <a:off x="2516700" y="1501825"/>
            <a:ext cx="3896400" cy="2428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6" name="Google Shape;76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03213" y="1655625"/>
            <a:ext cx="3552825" cy="211455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2"/>
          <p:cNvSpPr txBox="1"/>
          <p:nvPr/>
        </p:nvSpPr>
        <p:spPr>
          <a:xfrm>
            <a:off x="1412950" y="2362225"/>
            <a:ext cx="7395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n </a:t>
            </a: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data points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8" name="Google Shape;78;p2"/>
          <p:cNvSpPr txBox="1"/>
          <p:nvPr/>
        </p:nvSpPr>
        <p:spPr>
          <a:xfrm>
            <a:off x="3875850" y="4279425"/>
            <a:ext cx="1178100" cy="4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 </a:t>
            </a: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features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Approximation</a:t>
            </a:r>
            <a:endParaRPr/>
          </a:p>
        </p:txBody>
      </p:sp>
      <p:graphicFrame>
        <p:nvGraphicFramePr>
          <p:cNvPr id="202" name="Google Shape;202;p21"/>
          <p:cNvGraphicFramePr/>
          <p:nvPr/>
        </p:nvGraphicFramePr>
        <p:xfrm>
          <a:off x="163475" y="1557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{9C2CEEDC-9E7B-4F21-BFBE-61DDD7704B9D}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</a:tblGrid>
              <a:tr h="192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</a:tr>
              <a:tr h="192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</a:tr>
              <a:tr h="192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</a:tr>
              <a:tr h="192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5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5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5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</a:tr>
              <a:tr h="192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</a:tr>
              <a:tr h="192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</a:tr>
              <a:tr h="192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203" name="Google Shape;203;p21"/>
          <p:cNvSpPr txBox="1"/>
          <p:nvPr/>
        </p:nvSpPr>
        <p:spPr>
          <a:xfrm>
            <a:off x="2166300" y="2650150"/>
            <a:ext cx="399000" cy="5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1" i="0" lang="en" sz="27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~</a:t>
            </a:r>
            <a:endParaRPr b="1" i="0" sz="27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204" name="Google Shape;204;p21"/>
          <p:cNvGraphicFramePr/>
          <p:nvPr/>
        </p:nvGraphicFramePr>
        <p:xfrm>
          <a:off x="2653875" y="1557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{9C2CEEDC-9E7B-4F21-BFBE-61DDD7704B9D}</a:tableStyleId>
              </a:tblPr>
              <a:tblGrid>
                <a:gridCol w="563200"/>
                <a:gridCol w="550225"/>
              </a:tblGrid>
              <a:tr h="192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0.18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</a:tr>
              <a:tr h="192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0.36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</a:tr>
              <a:tr h="192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0.18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</a:tr>
              <a:tr h="192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0.90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</a:tr>
              <a:tr h="192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0.53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</a:tr>
              <a:tr h="192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0.80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</a:tr>
              <a:tr h="192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0.27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205" name="Google Shape;205;p21"/>
          <p:cNvSpPr txBox="1"/>
          <p:nvPr/>
        </p:nvSpPr>
        <p:spPr>
          <a:xfrm>
            <a:off x="3885700" y="2650150"/>
            <a:ext cx="399000" cy="5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1" i="0" lang="en" sz="27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x</a:t>
            </a:r>
            <a:endParaRPr b="1" i="0" sz="27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206" name="Google Shape;206;p21"/>
          <p:cNvGraphicFramePr/>
          <p:nvPr/>
        </p:nvGraphicFramePr>
        <p:xfrm>
          <a:off x="4403100" y="2538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{9C2CEEDC-9E7B-4F21-BFBE-61DDD7704B9D}</a:tableStyleId>
              </a:tblPr>
              <a:tblGrid>
                <a:gridCol w="563200"/>
                <a:gridCol w="550225"/>
              </a:tblGrid>
              <a:tr h="192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9.64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</a:tr>
              <a:tr h="192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solidFill>
                      <a:srgbClr val="E06666"/>
                    </a:solidFill>
                  </a:tcPr>
                </a:tc>
              </a:tr>
            </a:tbl>
          </a:graphicData>
        </a:graphic>
      </p:graphicFrame>
      <p:sp>
        <p:nvSpPr>
          <p:cNvPr id="207" name="Google Shape;207;p21"/>
          <p:cNvSpPr txBox="1"/>
          <p:nvPr/>
        </p:nvSpPr>
        <p:spPr>
          <a:xfrm>
            <a:off x="5634925" y="2650150"/>
            <a:ext cx="399000" cy="5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1" i="0" lang="en" sz="27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x</a:t>
            </a:r>
            <a:endParaRPr b="1" i="0" sz="27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208" name="Google Shape;208;p21"/>
          <p:cNvGraphicFramePr/>
          <p:nvPr/>
        </p:nvGraphicFramePr>
        <p:xfrm>
          <a:off x="6152325" y="2538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{9C2CEEDC-9E7B-4F21-BFBE-61DDD7704B9D}</a:tableStyleId>
              </a:tblPr>
              <a:tblGrid>
                <a:gridCol w="578425"/>
                <a:gridCol w="578425"/>
                <a:gridCol w="578425"/>
                <a:gridCol w="578425"/>
                <a:gridCol w="578425"/>
              </a:tblGrid>
              <a:tr h="192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0.58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0.58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0.58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</a:tr>
              <a:tr h="192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0.71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0.71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Approximation</a:t>
            </a:r>
            <a:endParaRPr/>
          </a:p>
        </p:txBody>
      </p:sp>
      <p:graphicFrame>
        <p:nvGraphicFramePr>
          <p:cNvPr id="214" name="Google Shape;214;p22"/>
          <p:cNvGraphicFramePr/>
          <p:nvPr/>
        </p:nvGraphicFramePr>
        <p:xfrm>
          <a:off x="163475" y="1557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{9C2CEEDC-9E7B-4F21-BFBE-61DDD7704B9D}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</a:tblGrid>
              <a:tr h="192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</a:tr>
              <a:tr h="192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</a:tr>
              <a:tr h="192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</a:tr>
              <a:tr h="192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5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5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5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</a:tr>
              <a:tr h="192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</a:tr>
              <a:tr h="192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</a:tr>
              <a:tr h="192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215" name="Google Shape;215;p22"/>
          <p:cNvSpPr txBox="1"/>
          <p:nvPr/>
        </p:nvSpPr>
        <p:spPr>
          <a:xfrm>
            <a:off x="2166300" y="2650150"/>
            <a:ext cx="399000" cy="5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1" i="0" lang="en" sz="27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~</a:t>
            </a:r>
            <a:endParaRPr b="1" i="0" sz="27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216" name="Google Shape;216;p22"/>
          <p:cNvGraphicFramePr/>
          <p:nvPr/>
        </p:nvGraphicFramePr>
        <p:xfrm>
          <a:off x="2653875" y="1557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{9C2CEEDC-9E7B-4F21-BFBE-61DDD7704B9D}</a:tableStyleId>
              </a:tblPr>
              <a:tblGrid>
                <a:gridCol w="563200"/>
                <a:gridCol w="550225"/>
              </a:tblGrid>
              <a:tr h="192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0.18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solidFill>
                      <a:srgbClr val="E06666"/>
                    </a:solidFill>
                  </a:tcPr>
                </a:tc>
              </a:tr>
              <a:tr h="192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0.36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solidFill>
                      <a:srgbClr val="E06666"/>
                    </a:solidFill>
                  </a:tcPr>
                </a:tc>
              </a:tr>
              <a:tr h="192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0.18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solidFill>
                      <a:srgbClr val="E06666"/>
                    </a:solidFill>
                  </a:tcPr>
                </a:tc>
              </a:tr>
              <a:tr h="192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0.90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solidFill>
                      <a:srgbClr val="E06666"/>
                    </a:solidFill>
                  </a:tcPr>
                </a:tc>
              </a:tr>
              <a:tr h="192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0.53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solidFill>
                      <a:srgbClr val="E06666"/>
                    </a:solidFill>
                  </a:tcPr>
                </a:tc>
              </a:tr>
              <a:tr h="192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0.80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solidFill>
                      <a:srgbClr val="E06666"/>
                    </a:solidFill>
                  </a:tcPr>
                </a:tc>
              </a:tr>
              <a:tr h="192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0.27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solidFill>
                      <a:srgbClr val="E06666"/>
                    </a:solidFill>
                  </a:tcPr>
                </a:tc>
              </a:tr>
            </a:tbl>
          </a:graphicData>
        </a:graphic>
      </p:graphicFrame>
      <p:sp>
        <p:nvSpPr>
          <p:cNvPr id="217" name="Google Shape;217;p22"/>
          <p:cNvSpPr txBox="1"/>
          <p:nvPr/>
        </p:nvSpPr>
        <p:spPr>
          <a:xfrm>
            <a:off x="3885700" y="2650150"/>
            <a:ext cx="399000" cy="5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1" i="0" lang="en" sz="27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x</a:t>
            </a:r>
            <a:endParaRPr b="1" i="0" sz="27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218" name="Google Shape;218;p22"/>
          <p:cNvGraphicFramePr/>
          <p:nvPr/>
        </p:nvGraphicFramePr>
        <p:xfrm>
          <a:off x="4403100" y="2538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{9C2CEEDC-9E7B-4F21-BFBE-61DDD7704B9D}</a:tableStyleId>
              </a:tblPr>
              <a:tblGrid>
                <a:gridCol w="563200"/>
                <a:gridCol w="550225"/>
              </a:tblGrid>
              <a:tr h="192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9.64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</a:tr>
              <a:tr h="192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solidFill>
                      <a:srgbClr val="E06666"/>
                    </a:solidFill>
                  </a:tcPr>
                </a:tc>
              </a:tr>
            </a:tbl>
          </a:graphicData>
        </a:graphic>
      </p:graphicFrame>
      <p:sp>
        <p:nvSpPr>
          <p:cNvPr id="219" name="Google Shape;219;p22"/>
          <p:cNvSpPr txBox="1"/>
          <p:nvPr/>
        </p:nvSpPr>
        <p:spPr>
          <a:xfrm>
            <a:off x="5634925" y="2650150"/>
            <a:ext cx="399000" cy="5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1" i="0" lang="en" sz="27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x</a:t>
            </a:r>
            <a:endParaRPr b="1" i="0" sz="27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220" name="Google Shape;220;p22"/>
          <p:cNvGraphicFramePr/>
          <p:nvPr/>
        </p:nvGraphicFramePr>
        <p:xfrm>
          <a:off x="6152325" y="2538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{9C2CEEDC-9E7B-4F21-BFBE-61DDD7704B9D}</a:tableStyleId>
              </a:tblPr>
              <a:tblGrid>
                <a:gridCol w="578425"/>
                <a:gridCol w="578425"/>
                <a:gridCol w="578425"/>
                <a:gridCol w="578425"/>
                <a:gridCol w="578425"/>
              </a:tblGrid>
              <a:tr h="192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0.58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0.58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0.58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</a:tr>
              <a:tr h="192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0.71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0.71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solidFill>
                      <a:srgbClr val="E06666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Approximation</a:t>
            </a:r>
            <a:endParaRPr/>
          </a:p>
        </p:txBody>
      </p:sp>
      <p:graphicFrame>
        <p:nvGraphicFramePr>
          <p:cNvPr id="226" name="Google Shape;226;p23"/>
          <p:cNvGraphicFramePr/>
          <p:nvPr/>
        </p:nvGraphicFramePr>
        <p:xfrm>
          <a:off x="163475" y="1557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{9C2CEEDC-9E7B-4F21-BFBE-61DDD7704B9D}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</a:tblGrid>
              <a:tr h="192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</a:tr>
              <a:tr h="192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</a:tr>
              <a:tr h="192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</a:tr>
              <a:tr h="192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5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5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5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</a:tr>
              <a:tr h="192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</a:tr>
              <a:tr h="192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</a:tr>
              <a:tr h="192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227" name="Google Shape;227;p23"/>
          <p:cNvSpPr txBox="1"/>
          <p:nvPr/>
        </p:nvSpPr>
        <p:spPr>
          <a:xfrm>
            <a:off x="2166300" y="2650150"/>
            <a:ext cx="399000" cy="5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1" i="0" lang="en" sz="27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~</a:t>
            </a:r>
            <a:endParaRPr b="1" i="0" sz="27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228" name="Google Shape;228;p23"/>
          <p:cNvGraphicFramePr/>
          <p:nvPr/>
        </p:nvGraphicFramePr>
        <p:xfrm>
          <a:off x="2565300" y="1557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{9C2CEEDC-9E7B-4F21-BFBE-61DDD7704B9D}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</a:tblGrid>
              <a:tr h="192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</a:tr>
              <a:tr h="192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</a:tr>
              <a:tr h="192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</a:tr>
              <a:tr h="192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5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5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5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</a:tr>
              <a:tr h="192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solidFill>
                      <a:srgbClr val="E06666"/>
                    </a:solidFill>
                  </a:tcPr>
                </a:tc>
              </a:tr>
              <a:tr h="192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solidFill>
                      <a:srgbClr val="E06666"/>
                    </a:solidFill>
                  </a:tcPr>
                </a:tc>
              </a:tr>
              <a:tr h="192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solidFill>
                      <a:srgbClr val="E06666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Approximation</a:t>
            </a:r>
            <a:endParaRPr/>
          </a:p>
        </p:txBody>
      </p:sp>
      <p:sp>
        <p:nvSpPr>
          <p:cNvPr id="234" name="Google Shape;234;p18"/>
          <p:cNvSpPr txBox="1"/>
          <p:nvPr>
            <p:ph idx="1" type="body"/>
          </p:nvPr>
        </p:nvSpPr>
        <p:spPr>
          <a:xfrm>
            <a:off x="311700" y="1266325"/>
            <a:ext cx="8520600" cy="4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"/>
              <a:t>Property</a:t>
            </a:r>
            <a:r>
              <a:rPr lang="en"/>
              <a:t>:</a:t>
            </a:r>
            <a:endParaRPr/>
          </a:p>
        </p:txBody>
      </p:sp>
      <p:sp>
        <p:nvSpPr>
          <p:cNvPr id="235" name="Google Shape;235;p18"/>
          <p:cNvSpPr txBox="1"/>
          <p:nvPr>
            <p:ph idx="1" type="body"/>
          </p:nvPr>
        </p:nvSpPr>
        <p:spPr>
          <a:xfrm>
            <a:off x="311700" y="3547750"/>
            <a:ext cx="8520600" cy="4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"/>
              <a:t>Note</a:t>
            </a:r>
            <a:r>
              <a:rPr lang="en"/>
              <a:t>: the larger </a:t>
            </a:r>
            <a:r>
              <a:rPr b="1" lang="en"/>
              <a:t>k</a:t>
            </a:r>
            <a:r>
              <a:rPr lang="en"/>
              <a:t> is, the smaller the distance.</a:t>
            </a:r>
            <a:endParaRPr/>
          </a:p>
        </p:txBody>
      </p:sp>
      <p:pic>
        <p:nvPicPr>
          <p:cNvPr id="236" name="Google Shape;236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52763" y="2124075"/>
            <a:ext cx="3038475" cy="89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Approximation</a:t>
            </a:r>
            <a:endParaRPr/>
          </a:p>
        </p:txBody>
      </p:sp>
      <p:sp>
        <p:nvSpPr>
          <p:cNvPr id="242" name="Google Shape;242;p25"/>
          <p:cNvSpPr txBox="1"/>
          <p:nvPr>
            <p:ph idx="1" type="body"/>
          </p:nvPr>
        </p:nvSpPr>
        <p:spPr>
          <a:xfrm>
            <a:off x="311700" y="1266325"/>
            <a:ext cx="8520600" cy="4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/>
              <a:t>The </a:t>
            </a:r>
            <a:r>
              <a:rPr b="1" lang="en"/>
              <a:t>i</a:t>
            </a:r>
            <a:r>
              <a:rPr b="1" baseline="30000" lang="en"/>
              <a:t>th</a:t>
            </a:r>
            <a:r>
              <a:rPr b="1" lang="en"/>
              <a:t> singular vector</a:t>
            </a:r>
            <a:r>
              <a:rPr lang="en"/>
              <a:t> represents the direction of the i</a:t>
            </a:r>
            <a:r>
              <a:rPr baseline="30000" lang="en"/>
              <a:t>th</a:t>
            </a:r>
            <a:r>
              <a:rPr lang="en"/>
              <a:t> most variance.</a:t>
            </a:r>
            <a:endParaRPr/>
          </a:p>
        </p:txBody>
      </p:sp>
      <p:pic>
        <p:nvPicPr>
          <p:cNvPr id="243" name="Google Shape;243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63475" y="1898800"/>
            <a:ext cx="2617051" cy="1998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4" name="Google Shape;244;p25"/>
          <p:cNvCxnSpPr/>
          <p:nvPr/>
        </p:nvCxnSpPr>
        <p:spPr>
          <a:xfrm flipH="1" rot="10800000">
            <a:off x="3750025" y="2339425"/>
            <a:ext cx="1885200" cy="1209000"/>
          </a:xfrm>
          <a:prstGeom prst="straightConnector1">
            <a:avLst/>
          </a:prstGeom>
          <a:noFill/>
          <a:ln cap="flat" cmpd="sng" w="28575">
            <a:solidFill>
              <a:srgbClr val="009668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5" name="Google Shape;245;p25"/>
          <p:cNvCxnSpPr/>
          <p:nvPr/>
        </p:nvCxnSpPr>
        <p:spPr>
          <a:xfrm>
            <a:off x="4556125" y="2730025"/>
            <a:ext cx="273000" cy="427800"/>
          </a:xfrm>
          <a:prstGeom prst="straightConnector1">
            <a:avLst/>
          </a:prstGeom>
          <a:noFill/>
          <a:ln cap="flat" cmpd="sng" w="28575">
            <a:solidFill>
              <a:srgbClr val="009668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6" name="Google Shape;246;p25"/>
          <p:cNvSpPr txBox="1"/>
          <p:nvPr>
            <p:ph idx="1" type="body"/>
          </p:nvPr>
        </p:nvSpPr>
        <p:spPr>
          <a:xfrm>
            <a:off x="311700" y="4175425"/>
            <a:ext cx="8520600" cy="4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/>
              <a:t>Singular Values express the importance / significance of a singular vector</a:t>
            </a:r>
            <a:endParaRPr/>
          </a:p>
        </p:txBody>
      </p:sp>
      <p:cxnSp>
        <p:nvCxnSpPr>
          <p:cNvPr id="247" name="Google Shape;247;p25"/>
          <p:cNvCxnSpPr/>
          <p:nvPr/>
        </p:nvCxnSpPr>
        <p:spPr>
          <a:xfrm flipH="1" rot="10800000">
            <a:off x="3748725" y="2344550"/>
            <a:ext cx="1850400" cy="1186200"/>
          </a:xfrm>
          <a:prstGeom prst="straightConnector1">
            <a:avLst/>
          </a:prstGeom>
          <a:noFill/>
          <a:ln cap="flat" cmpd="sng" w="28575">
            <a:solidFill>
              <a:srgbClr val="009668"/>
            </a:solidFill>
            <a:prstDash val="solid"/>
            <a:round/>
            <a:headEnd len="sm" w="sm" type="none"/>
            <a:tailEnd len="sm" w="sm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Approximation</a:t>
            </a:r>
            <a:endParaRPr/>
          </a:p>
        </p:txBody>
      </p:sp>
      <p:sp>
        <p:nvSpPr>
          <p:cNvPr id="253" name="Google Shape;253;p2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To find the right </a:t>
            </a:r>
            <a:r>
              <a:rPr b="1" lang="en"/>
              <a:t>k</a:t>
            </a:r>
            <a:r>
              <a:rPr lang="en"/>
              <a:t> you can: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Look at the singular value plot to find the elbow point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Look at the residual error of choosing different </a:t>
            </a:r>
            <a:r>
              <a:rPr b="1" lang="en"/>
              <a:t>k</a:t>
            </a:r>
            <a:endParaRPr b="1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4"/>
          <p:cNvSpPr txBox="1"/>
          <p:nvPr>
            <p:ph type="title"/>
          </p:nvPr>
        </p:nvSpPr>
        <p:spPr>
          <a:xfrm>
            <a:off x="311700" y="2218050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Demo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Dimensionality Reduction</a:t>
            </a:r>
            <a:r>
              <a:rPr lang="en"/>
              <a:t> - Principal Component Analysis</a:t>
            </a:r>
            <a:endParaRPr/>
          </a:p>
        </p:txBody>
      </p:sp>
      <p:sp>
        <p:nvSpPr>
          <p:cNvPr id="264" name="Google Shape;264;p28"/>
          <p:cNvSpPr txBox="1"/>
          <p:nvPr>
            <p:ph idx="1" type="body"/>
          </p:nvPr>
        </p:nvSpPr>
        <p:spPr>
          <a:xfrm>
            <a:off x="311700" y="1902125"/>
            <a:ext cx="8520600" cy="19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/>
              <a:t>Idea</a:t>
            </a:r>
            <a:r>
              <a:rPr lang="en"/>
              <a:t>: project the data onto a subspace generated from a subset of singular vectors / principal components.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"/>
              <a:t>We want to project onto the components that capture most of the variance / information in the data.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Principal Component Analysis</a:t>
            </a:r>
            <a:endParaRPr/>
          </a:p>
        </p:txBody>
      </p:sp>
      <p:pic>
        <p:nvPicPr>
          <p:cNvPr id="270" name="Google Shape;270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63475" y="1446950"/>
            <a:ext cx="2617051" cy="1998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1" name="Google Shape;271;p29"/>
          <p:cNvCxnSpPr/>
          <p:nvPr/>
        </p:nvCxnSpPr>
        <p:spPr>
          <a:xfrm flipH="1" rot="10800000">
            <a:off x="3750025" y="1887575"/>
            <a:ext cx="1885200" cy="1209000"/>
          </a:xfrm>
          <a:prstGeom prst="straightConnector1">
            <a:avLst/>
          </a:prstGeom>
          <a:noFill/>
          <a:ln cap="flat" cmpd="sng" w="28575">
            <a:solidFill>
              <a:srgbClr val="009668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72" name="Google Shape;272;p29"/>
          <p:cNvCxnSpPr/>
          <p:nvPr/>
        </p:nvCxnSpPr>
        <p:spPr>
          <a:xfrm>
            <a:off x="4556125" y="2278175"/>
            <a:ext cx="273000" cy="427800"/>
          </a:xfrm>
          <a:prstGeom prst="straightConnector1">
            <a:avLst/>
          </a:prstGeom>
          <a:noFill/>
          <a:ln cap="flat" cmpd="sng" w="28575">
            <a:solidFill>
              <a:srgbClr val="009668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3" name="Google Shape;273;p29"/>
          <p:cNvSpPr txBox="1"/>
          <p:nvPr>
            <p:ph idx="1" type="body"/>
          </p:nvPr>
        </p:nvSpPr>
        <p:spPr>
          <a:xfrm>
            <a:off x="311700" y="3861575"/>
            <a:ext cx="8520600" cy="5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/>
              <a:t>Which principal component should we project on?</a:t>
            </a:r>
            <a:endParaRPr/>
          </a:p>
        </p:txBody>
      </p:sp>
      <p:sp>
        <p:nvSpPr>
          <p:cNvPr id="274" name="Google Shape;274;p29"/>
          <p:cNvSpPr txBox="1"/>
          <p:nvPr/>
        </p:nvSpPr>
        <p:spPr>
          <a:xfrm>
            <a:off x="5604275" y="1640225"/>
            <a:ext cx="306600" cy="2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5" name="Google Shape;275;p29"/>
          <p:cNvSpPr txBox="1"/>
          <p:nvPr/>
        </p:nvSpPr>
        <p:spPr>
          <a:xfrm>
            <a:off x="4302525" y="2005775"/>
            <a:ext cx="306600" cy="2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B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0"/>
          <p:cNvSpPr txBox="1"/>
          <p:nvPr>
            <p:ph type="title"/>
          </p:nvPr>
        </p:nvSpPr>
        <p:spPr>
          <a:xfrm>
            <a:off x="311700" y="2218050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Demo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Goal</a:t>
            </a:r>
            <a:endParaRPr/>
          </a:p>
        </p:txBody>
      </p:sp>
      <p:sp>
        <p:nvSpPr>
          <p:cNvPr id="84" name="Google Shape;84;p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Examine this matrix and uncover its linear algebraic properties to: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Approximate A with a smaller matrix B that is easier to store but contains similar information as A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Dimensionality Reduction / Feature Extraction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Anomaly Detection &amp; Denoising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Latent Semantic Analysis</a:t>
            </a:r>
            <a:endParaRPr/>
          </a:p>
        </p:txBody>
      </p:sp>
      <p:sp>
        <p:nvSpPr>
          <p:cNvPr id="286" name="Google Shape;286;p31"/>
          <p:cNvSpPr txBox="1"/>
          <p:nvPr>
            <p:ph idx="1" type="body"/>
          </p:nvPr>
        </p:nvSpPr>
        <p:spPr>
          <a:xfrm>
            <a:off x="311700" y="1266325"/>
            <a:ext cx="8520600" cy="25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Inputs are documents. Each word is a feature. We can represent each document by: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 presence of the word (0 / 1)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Count of the word (0, 1, … 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Latent Semantic Analysis</a:t>
            </a:r>
            <a:endParaRPr/>
          </a:p>
        </p:txBody>
      </p:sp>
      <p:graphicFrame>
        <p:nvGraphicFramePr>
          <p:cNvPr id="292" name="Google Shape;292;p32"/>
          <p:cNvGraphicFramePr/>
          <p:nvPr/>
        </p:nvGraphicFramePr>
        <p:xfrm>
          <a:off x="952500" y="1489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{9C2CEEDC-9E7B-4F21-BFBE-61DDD7704B9D}</a:tableStyleId>
              </a:tblPr>
              <a:tblGrid>
                <a:gridCol w="1320525"/>
                <a:gridCol w="1092475"/>
                <a:gridCol w="1206500"/>
                <a:gridCol w="1206500"/>
                <a:gridCol w="1206500"/>
                <a:gridCol w="12065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data</a:t>
                      </a:r>
                      <a:endParaRPr b="1"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information</a:t>
                      </a:r>
                      <a:endParaRPr b="1"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retrieval</a:t>
                      </a:r>
                      <a:endParaRPr b="1"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brain</a:t>
                      </a:r>
                      <a:endParaRPr b="1"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lung</a:t>
                      </a:r>
                      <a:endParaRPr b="1" sz="1400" u="none" cap="none" strike="noStrike"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CS-paper-1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CS-paper-2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CS-paper-3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CS-paper-4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5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5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5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Med-paper-1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Med-paper-2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Med-paper-3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Latent Semantic Analysis</a:t>
            </a:r>
            <a:endParaRPr/>
          </a:p>
        </p:txBody>
      </p:sp>
      <p:graphicFrame>
        <p:nvGraphicFramePr>
          <p:cNvPr id="298" name="Google Shape;298;p33"/>
          <p:cNvGraphicFramePr/>
          <p:nvPr/>
        </p:nvGraphicFramePr>
        <p:xfrm>
          <a:off x="163475" y="1557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{9C2CEEDC-9E7B-4F21-BFBE-61DDD7704B9D}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</a:tblGrid>
              <a:tr h="192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</a:tr>
              <a:tr h="192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</a:tr>
              <a:tr h="192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</a:tr>
              <a:tr h="192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5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5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5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</a:tr>
              <a:tr h="192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</a:tr>
              <a:tr h="192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</a:tr>
              <a:tr h="192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299" name="Google Shape;299;p33"/>
          <p:cNvSpPr txBox="1"/>
          <p:nvPr/>
        </p:nvSpPr>
        <p:spPr>
          <a:xfrm>
            <a:off x="2166300" y="2650150"/>
            <a:ext cx="399000" cy="5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1" i="0" lang="en" sz="27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=</a:t>
            </a:r>
            <a:endParaRPr b="1" i="0" sz="27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300" name="Google Shape;300;p33"/>
          <p:cNvGraphicFramePr/>
          <p:nvPr/>
        </p:nvGraphicFramePr>
        <p:xfrm>
          <a:off x="2653875" y="1557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{9C2CEEDC-9E7B-4F21-BFBE-61DDD7704B9D}</a:tableStyleId>
              </a:tblPr>
              <a:tblGrid>
                <a:gridCol w="563200"/>
                <a:gridCol w="550225"/>
              </a:tblGrid>
              <a:tr h="192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0.18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</a:tr>
              <a:tr h="192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0.36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</a:tr>
              <a:tr h="192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0.18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</a:tr>
              <a:tr h="192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0.90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</a:tr>
              <a:tr h="192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0.53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</a:tr>
              <a:tr h="192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0.80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</a:tr>
              <a:tr h="192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0.27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301" name="Google Shape;301;p33"/>
          <p:cNvSpPr txBox="1"/>
          <p:nvPr/>
        </p:nvSpPr>
        <p:spPr>
          <a:xfrm>
            <a:off x="3885700" y="2650150"/>
            <a:ext cx="399000" cy="5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1" i="0" lang="en" sz="27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x</a:t>
            </a:r>
            <a:endParaRPr b="1" i="0" sz="27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302" name="Google Shape;302;p33"/>
          <p:cNvGraphicFramePr/>
          <p:nvPr/>
        </p:nvGraphicFramePr>
        <p:xfrm>
          <a:off x="4403100" y="2538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{9C2CEEDC-9E7B-4F21-BFBE-61DDD7704B9D}</a:tableStyleId>
              </a:tblPr>
              <a:tblGrid>
                <a:gridCol w="563200"/>
                <a:gridCol w="550225"/>
              </a:tblGrid>
              <a:tr h="192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9.64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</a:tr>
              <a:tr h="192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5.29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303" name="Google Shape;303;p33"/>
          <p:cNvSpPr txBox="1"/>
          <p:nvPr/>
        </p:nvSpPr>
        <p:spPr>
          <a:xfrm>
            <a:off x="5634925" y="2650150"/>
            <a:ext cx="399000" cy="5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1" i="0" lang="en" sz="27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x</a:t>
            </a:r>
            <a:endParaRPr b="1" i="0" sz="27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304" name="Google Shape;304;p33"/>
          <p:cNvGraphicFramePr/>
          <p:nvPr/>
        </p:nvGraphicFramePr>
        <p:xfrm>
          <a:off x="6152325" y="2538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{9C2CEEDC-9E7B-4F21-BFBE-61DDD7704B9D}</a:tableStyleId>
              </a:tblPr>
              <a:tblGrid>
                <a:gridCol w="578425"/>
                <a:gridCol w="578425"/>
                <a:gridCol w="578425"/>
                <a:gridCol w="578425"/>
                <a:gridCol w="578425"/>
              </a:tblGrid>
              <a:tr h="192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0.58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0.58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0.58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</a:tr>
              <a:tr h="192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0.71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0.71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Latent Semantic Analysis</a:t>
            </a:r>
            <a:endParaRPr/>
          </a:p>
        </p:txBody>
      </p:sp>
      <p:graphicFrame>
        <p:nvGraphicFramePr>
          <p:cNvPr id="310" name="Google Shape;310;p34"/>
          <p:cNvGraphicFramePr/>
          <p:nvPr/>
        </p:nvGraphicFramePr>
        <p:xfrm>
          <a:off x="1376700" y="2162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{9C2CEEDC-9E7B-4F21-BFBE-61DDD7704B9D}</a:tableStyleId>
              </a:tblPr>
              <a:tblGrid>
                <a:gridCol w="563200"/>
                <a:gridCol w="550225"/>
              </a:tblGrid>
              <a:tr h="192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0.18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</a:tr>
              <a:tr h="192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0.36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</a:tr>
              <a:tr h="192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0.18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</a:tr>
              <a:tr h="192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0.90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</a:tr>
              <a:tr h="192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0.53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</a:tr>
              <a:tr h="192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0.80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</a:tr>
              <a:tr h="192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0.27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311" name="Google Shape;311;p34"/>
          <p:cNvSpPr txBox="1"/>
          <p:nvPr/>
        </p:nvSpPr>
        <p:spPr>
          <a:xfrm>
            <a:off x="2608525" y="3254425"/>
            <a:ext cx="399000" cy="5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1" i="0" lang="en" sz="27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x</a:t>
            </a:r>
            <a:endParaRPr b="1" i="0" sz="27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312" name="Google Shape;312;p34"/>
          <p:cNvGraphicFramePr/>
          <p:nvPr/>
        </p:nvGraphicFramePr>
        <p:xfrm>
          <a:off x="3125925" y="3143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{9C2CEEDC-9E7B-4F21-BFBE-61DDD7704B9D}</a:tableStyleId>
              </a:tblPr>
              <a:tblGrid>
                <a:gridCol w="563200"/>
                <a:gridCol w="550225"/>
              </a:tblGrid>
              <a:tr h="192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9.64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</a:tr>
              <a:tr h="192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5.29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313" name="Google Shape;313;p34"/>
          <p:cNvSpPr txBox="1"/>
          <p:nvPr/>
        </p:nvSpPr>
        <p:spPr>
          <a:xfrm>
            <a:off x="4357750" y="3254425"/>
            <a:ext cx="399000" cy="5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1" i="0" lang="en" sz="27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x</a:t>
            </a:r>
            <a:endParaRPr b="1" i="0" sz="27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314" name="Google Shape;314;p34"/>
          <p:cNvGraphicFramePr/>
          <p:nvPr/>
        </p:nvGraphicFramePr>
        <p:xfrm>
          <a:off x="4875150" y="3143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{9C2CEEDC-9E7B-4F21-BFBE-61DDD7704B9D}</a:tableStyleId>
              </a:tblPr>
              <a:tblGrid>
                <a:gridCol w="578425"/>
                <a:gridCol w="578425"/>
                <a:gridCol w="578425"/>
                <a:gridCol w="578425"/>
                <a:gridCol w="578425"/>
              </a:tblGrid>
              <a:tr h="192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0.58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0.58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0.58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</a:tr>
              <a:tr h="192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0.71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0.71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315" name="Google Shape;315;p34"/>
          <p:cNvSpPr txBox="1"/>
          <p:nvPr/>
        </p:nvSpPr>
        <p:spPr>
          <a:xfrm>
            <a:off x="524475" y="1276975"/>
            <a:ext cx="1163100" cy="3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CS concept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16" name="Google Shape;316;p34"/>
          <p:cNvSpPr txBox="1"/>
          <p:nvPr/>
        </p:nvSpPr>
        <p:spPr>
          <a:xfrm>
            <a:off x="2159050" y="1276975"/>
            <a:ext cx="1307100" cy="3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MD concept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317" name="Google Shape;317;p34"/>
          <p:cNvCxnSpPr>
            <a:stCxn id="315" idx="2"/>
          </p:cNvCxnSpPr>
          <p:nvPr/>
        </p:nvCxnSpPr>
        <p:spPr>
          <a:xfrm>
            <a:off x="1106025" y="1675975"/>
            <a:ext cx="467400" cy="456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18" name="Google Shape;318;p34"/>
          <p:cNvCxnSpPr>
            <a:stCxn id="316" idx="2"/>
          </p:cNvCxnSpPr>
          <p:nvPr/>
        </p:nvCxnSpPr>
        <p:spPr>
          <a:xfrm flipH="1">
            <a:off x="2257600" y="1675975"/>
            <a:ext cx="555000" cy="478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Latent Semantic Analysis</a:t>
            </a:r>
            <a:endParaRPr/>
          </a:p>
        </p:txBody>
      </p:sp>
      <p:graphicFrame>
        <p:nvGraphicFramePr>
          <p:cNvPr id="324" name="Google Shape;324;p35"/>
          <p:cNvGraphicFramePr/>
          <p:nvPr/>
        </p:nvGraphicFramePr>
        <p:xfrm>
          <a:off x="1376700" y="2162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{9C2CEEDC-9E7B-4F21-BFBE-61DDD7704B9D}</a:tableStyleId>
              </a:tblPr>
              <a:tblGrid>
                <a:gridCol w="563200"/>
                <a:gridCol w="550225"/>
              </a:tblGrid>
              <a:tr h="192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0.18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</a:tr>
              <a:tr h="192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0.36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</a:tr>
              <a:tr h="192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0.18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</a:tr>
              <a:tr h="192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0.90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</a:tr>
              <a:tr h="192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0.53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</a:tr>
              <a:tr h="192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0.80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</a:tr>
              <a:tr h="192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0.27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325" name="Google Shape;325;p35"/>
          <p:cNvSpPr txBox="1"/>
          <p:nvPr/>
        </p:nvSpPr>
        <p:spPr>
          <a:xfrm>
            <a:off x="2608525" y="3254425"/>
            <a:ext cx="399000" cy="5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1" i="0" lang="en" sz="27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x</a:t>
            </a:r>
            <a:endParaRPr b="1" i="0" sz="27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326" name="Google Shape;326;p35"/>
          <p:cNvGraphicFramePr/>
          <p:nvPr/>
        </p:nvGraphicFramePr>
        <p:xfrm>
          <a:off x="3125925" y="3143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{9C2CEEDC-9E7B-4F21-BFBE-61DDD7704B9D}</a:tableStyleId>
              </a:tblPr>
              <a:tblGrid>
                <a:gridCol w="563200"/>
                <a:gridCol w="550225"/>
              </a:tblGrid>
              <a:tr h="192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9.64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</a:tr>
              <a:tr h="192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5.29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327" name="Google Shape;327;p35"/>
          <p:cNvSpPr txBox="1"/>
          <p:nvPr/>
        </p:nvSpPr>
        <p:spPr>
          <a:xfrm>
            <a:off x="4357750" y="3254425"/>
            <a:ext cx="399000" cy="5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1" i="0" lang="en" sz="27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x</a:t>
            </a:r>
            <a:endParaRPr b="1" i="0" sz="27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328" name="Google Shape;328;p35"/>
          <p:cNvGraphicFramePr/>
          <p:nvPr/>
        </p:nvGraphicFramePr>
        <p:xfrm>
          <a:off x="4875150" y="3143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{9C2CEEDC-9E7B-4F21-BFBE-61DDD7704B9D}</a:tableStyleId>
              </a:tblPr>
              <a:tblGrid>
                <a:gridCol w="578425"/>
                <a:gridCol w="578425"/>
                <a:gridCol w="578425"/>
                <a:gridCol w="578425"/>
                <a:gridCol w="578425"/>
              </a:tblGrid>
              <a:tr h="192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0.58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0.58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0.58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</a:tr>
              <a:tr h="192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0.71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0.71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329" name="Google Shape;329;p35"/>
          <p:cNvSpPr txBox="1"/>
          <p:nvPr/>
        </p:nvSpPr>
        <p:spPr>
          <a:xfrm>
            <a:off x="524475" y="1276975"/>
            <a:ext cx="1163100" cy="3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CS concept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30" name="Google Shape;330;p35"/>
          <p:cNvSpPr txBox="1"/>
          <p:nvPr/>
        </p:nvSpPr>
        <p:spPr>
          <a:xfrm>
            <a:off x="2159050" y="1276975"/>
            <a:ext cx="1307100" cy="3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MD concept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331" name="Google Shape;331;p35"/>
          <p:cNvCxnSpPr>
            <a:stCxn id="329" idx="2"/>
          </p:cNvCxnSpPr>
          <p:nvPr/>
        </p:nvCxnSpPr>
        <p:spPr>
          <a:xfrm>
            <a:off x="1106025" y="1675975"/>
            <a:ext cx="467400" cy="456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32" name="Google Shape;332;p35"/>
          <p:cNvCxnSpPr>
            <a:stCxn id="330" idx="2"/>
          </p:cNvCxnSpPr>
          <p:nvPr/>
        </p:nvCxnSpPr>
        <p:spPr>
          <a:xfrm flipH="1">
            <a:off x="2257600" y="1675975"/>
            <a:ext cx="555000" cy="478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33" name="Google Shape;333;p35"/>
          <p:cNvSpPr/>
          <p:nvPr/>
        </p:nvSpPr>
        <p:spPr>
          <a:xfrm>
            <a:off x="1254175" y="2018075"/>
            <a:ext cx="786600" cy="638400"/>
          </a:xfrm>
          <a:prstGeom prst="ellipse">
            <a:avLst/>
          </a:prstGeom>
          <a:noFill/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p35"/>
          <p:cNvSpPr txBox="1"/>
          <p:nvPr/>
        </p:nvSpPr>
        <p:spPr>
          <a:xfrm>
            <a:off x="2949625" y="1800525"/>
            <a:ext cx="2414700" cy="3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doc-to-concept similarity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335" name="Google Shape;335;p35"/>
          <p:cNvCxnSpPr>
            <a:stCxn id="334" idx="1"/>
            <a:endCxn id="333" idx="6"/>
          </p:cNvCxnSpPr>
          <p:nvPr/>
        </p:nvCxnSpPr>
        <p:spPr>
          <a:xfrm flipH="1">
            <a:off x="2040625" y="2000025"/>
            <a:ext cx="909000" cy="337200"/>
          </a:xfrm>
          <a:prstGeom prst="straightConnector1">
            <a:avLst/>
          </a:prstGeom>
          <a:noFill/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Latent Semantic Analysis</a:t>
            </a:r>
            <a:endParaRPr/>
          </a:p>
        </p:txBody>
      </p:sp>
      <p:graphicFrame>
        <p:nvGraphicFramePr>
          <p:cNvPr id="341" name="Google Shape;341;p36"/>
          <p:cNvGraphicFramePr/>
          <p:nvPr/>
        </p:nvGraphicFramePr>
        <p:xfrm>
          <a:off x="1376700" y="2162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{9C2CEEDC-9E7B-4F21-BFBE-61DDD7704B9D}</a:tableStyleId>
              </a:tblPr>
              <a:tblGrid>
                <a:gridCol w="563200"/>
                <a:gridCol w="550225"/>
              </a:tblGrid>
              <a:tr h="192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0.18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</a:tr>
              <a:tr h="192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0.36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</a:tr>
              <a:tr h="192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0.18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</a:tr>
              <a:tr h="192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0.90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</a:tr>
              <a:tr h="192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0.53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</a:tr>
              <a:tr h="192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0.80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</a:tr>
              <a:tr h="192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0.27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342" name="Google Shape;342;p36"/>
          <p:cNvSpPr txBox="1"/>
          <p:nvPr/>
        </p:nvSpPr>
        <p:spPr>
          <a:xfrm>
            <a:off x="2608525" y="3254425"/>
            <a:ext cx="399000" cy="5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1" i="0" lang="en" sz="27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x</a:t>
            </a:r>
            <a:endParaRPr b="1" i="0" sz="27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343" name="Google Shape;343;p36"/>
          <p:cNvGraphicFramePr/>
          <p:nvPr/>
        </p:nvGraphicFramePr>
        <p:xfrm>
          <a:off x="3125925" y="3143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{9C2CEEDC-9E7B-4F21-BFBE-61DDD7704B9D}</a:tableStyleId>
              </a:tblPr>
              <a:tblGrid>
                <a:gridCol w="563200"/>
                <a:gridCol w="550225"/>
              </a:tblGrid>
              <a:tr h="192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9.64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</a:tr>
              <a:tr h="192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5.29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344" name="Google Shape;344;p36"/>
          <p:cNvSpPr txBox="1"/>
          <p:nvPr/>
        </p:nvSpPr>
        <p:spPr>
          <a:xfrm>
            <a:off x="4357750" y="3254425"/>
            <a:ext cx="399000" cy="5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1" i="0" lang="en" sz="27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x</a:t>
            </a:r>
            <a:endParaRPr b="1" i="0" sz="27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345" name="Google Shape;345;p36"/>
          <p:cNvGraphicFramePr/>
          <p:nvPr/>
        </p:nvGraphicFramePr>
        <p:xfrm>
          <a:off x="4875150" y="3143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{9C2CEEDC-9E7B-4F21-BFBE-61DDD7704B9D}</a:tableStyleId>
              </a:tblPr>
              <a:tblGrid>
                <a:gridCol w="578425"/>
                <a:gridCol w="578425"/>
                <a:gridCol w="578425"/>
                <a:gridCol w="578425"/>
                <a:gridCol w="578425"/>
              </a:tblGrid>
              <a:tr h="192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0.58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0.58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0.58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</a:tr>
              <a:tr h="192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0.71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0.71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346" name="Google Shape;346;p36"/>
          <p:cNvSpPr txBox="1"/>
          <p:nvPr/>
        </p:nvSpPr>
        <p:spPr>
          <a:xfrm>
            <a:off x="1002500" y="1376175"/>
            <a:ext cx="1861800" cy="5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doc-to-concept similarity matrix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3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Latent Semantic Analysis</a:t>
            </a:r>
            <a:endParaRPr/>
          </a:p>
        </p:txBody>
      </p:sp>
      <p:graphicFrame>
        <p:nvGraphicFramePr>
          <p:cNvPr id="352" name="Google Shape;352;p37"/>
          <p:cNvGraphicFramePr/>
          <p:nvPr/>
        </p:nvGraphicFramePr>
        <p:xfrm>
          <a:off x="1376700" y="2162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{9C2CEEDC-9E7B-4F21-BFBE-61DDD7704B9D}</a:tableStyleId>
              </a:tblPr>
              <a:tblGrid>
                <a:gridCol w="563200"/>
                <a:gridCol w="550225"/>
              </a:tblGrid>
              <a:tr h="192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0.18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</a:tr>
              <a:tr h="192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0.36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</a:tr>
              <a:tr h="192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0.18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</a:tr>
              <a:tr h="192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0.90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</a:tr>
              <a:tr h="192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0.53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</a:tr>
              <a:tr h="192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0.80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</a:tr>
              <a:tr h="192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0.27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353" name="Google Shape;353;p37"/>
          <p:cNvSpPr txBox="1"/>
          <p:nvPr/>
        </p:nvSpPr>
        <p:spPr>
          <a:xfrm>
            <a:off x="2608525" y="3254425"/>
            <a:ext cx="399000" cy="5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1" i="0" lang="en" sz="27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x</a:t>
            </a:r>
            <a:endParaRPr b="1" i="0" sz="27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354" name="Google Shape;354;p37"/>
          <p:cNvGraphicFramePr/>
          <p:nvPr/>
        </p:nvGraphicFramePr>
        <p:xfrm>
          <a:off x="3125925" y="3143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{9C2CEEDC-9E7B-4F21-BFBE-61DDD7704B9D}</a:tableStyleId>
              </a:tblPr>
              <a:tblGrid>
                <a:gridCol w="563200"/>
                <a:gridCol w="550225"/>
              </a:tblGrid>
              <a:tr h="192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9.64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</a:tr>
              <a:tr h="192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5.29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355" name="Google Shape;355;p37"/>
          <p:cNvSpPr txBox="1"/>
          <p:nvPr/>
        </p:nvSpPr>
        <p:spPr>
          <a:xfrm>
            <a:off x="4357750" y="3254425"/>
            <a:ext cx="399000" cy="5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1" i="0" lang="en" sz="27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x</a:t>
            </a:r>
            <a:endParaRPr b="1" i="0" sz="27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356" name="Google Shape;356;p37"/>
          <p:cNvGraphicFramePr/>
          <p:nvPr/>
        </p:nvGraphicFramePr>
        <p:xfrm>
          <a:off x="4875150" y="3143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{9C2CEEDC-9E7B-4F21-BFBE-61DDD7704B9D}</a:tableStyleId>
              </a:tblPr>
              <a:tblGrid>
                <a:gridCol w="578425"/>
                <a:gridCol w="578425"/>
                <a:gridCol w="578425"/>
                <a:gridCol w="578425"/>
                <a:gridCol w="578425"/>
              </a:tblGrid>
              <a:tr h="192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0.58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0.58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0.58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</a:tr>
              <a:tr h="192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0.71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0.71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357" name="Google Shape;357;p37"/>
          <p:cNvSpPr txBox="1"/>
          <p:nvPr/>
        </p:nvSpPr>
        <p:spPr>
          <a:xfrm>
            <a:off x="1002500" y="1376175"/>
            <a:ext cx="1861800" cy="5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doc-to-concept similarity matrix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58" name="Google Shape;358;p37"/>
          <p:cNvSpPr/>
          <p:nvPr/>
        </p:nvSpPr>
        <p:spPr>
          <a:xfrm>
            <a:off x="3030638" y="2999750"/>
            <a:ext cx="786600" cy="638400"/>
          </a:xfrm>
          <a:prstGeom prst="ellipse">
            <a:avLst/>
          </a:prstGeom>
          <a:noFill/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p37"/>
          <p:cNvSpPr txBox="1"/>
          <p:nvPr/>
        </p:nvSpPr>
        <p:spPr>
          <a:xfrm>
            <a:off x="4239350" y="2372250"/>
            <a:ext cx="2647200" cy="3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“strength” of the CS concept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360" name="Google Shape;360;p37"/>
          <p:cNvCxnSpPr>
            <a:stCxn id="359" idx="1"/>
            <a:endCxn id="358" idx="7"/>
          </p:cNvCxnSpPr>
          <p:nvPr/>
        </p:nvCxnSpPr>
        <p:spPr>
          <a:xfrm flipH="1">
            <a:off x="3702050" y="2571750"/>
            <a:ext cx="537300" cy="521400"/>
          </a:xfrm>
          <a:prstGeom prst="straightConnector1">
            <a:avLst/>
          </a:prstGeom>
          <a:noFill/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3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Latent Semantic Analysis</a:t>
            </a:r>
            <a:endParaRPr/>
          </a:p>
        </p:txBody>
      </p:sp>
      <p:graphicFrame>
        <p:nvGraphicFramePr>
          <p:cNvPr id="366" name="Google Shape;366;p38"/>
          <p:cNvGraphicFramePr/>
          <p:nvPr/>
        </p:nvGraphicFramePr>
        <p:xfrm>
          <a:off x="1376700" y="2162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{9C2CEEDC-9E7B-4F21-BFBE-61DDD7704B9D}</a:tableStyleId>
              </a:tblPr>
              <a:tblGrid>
                <a:gridCol w="563200"/>
                <a:gridCol w="550225"/>
              </a:tblGrid>
              <a:tr h="192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0.18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</a:tr>
              <a:tr h="192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0.36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</a:tr>
              <a:tr h="192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0.18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</a:tr>
              <a:tr h="192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0.90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</a:tr>
              <a:tr h="192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0.53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</a:tr>
              <a:tr h="192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0.80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</a:tr>
              <a:tr h="192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0.27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367" name="Google Shape;367;p38"/>
          <p:cNvSpPr txBox="1"/>
          <p:nvPr/>
        </p:nvSpPr>
        <p:spPr>
          <a:xfrm>
            <a:off x="2608525" y="3254425"/>
            <a:ext cx="399000" cy="5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1" i="0" lang="en" sz="27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x</a:t>
            </a:r>
            <a:endParaRPr b="1" i="0" sz="27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368" name="Google Shape;368;p38"/>
          <p:cNvGraphicFramePr/>
          <p:nvPr/>
        </p:nvGraphicFramePr>
        <p:xfrm>
          <a:off x="3125925" y="3143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{9C2CEEDC-9E7B-4F21-BFBE-61DDD7704B9D}</a:tableStyleId>
              </a:tblPr>
              <a:tblGrid>
                <a:gridCol w="563200"/>
                <a:gridCol w="550225"/>
              </a:tblGrid>
              <a:tr h="192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9.64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</a:tr>
              <a:tr h="192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5.29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369" name="Google Shape;369;p38"/>
          <p:cNvSpPr txBox="1"/>
          <p:nvPr/>
        </p:nvSpPr>
        <p:spPr>
          <a:xfrm>
            <a:off x="4357750" y="3254425"/>
            <a:ext cx="399000" cy="5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1" i="0" lang="en" sz="27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x</a:t>
            </a:r>
            <a:endParaRPr b="1" i="0" sz="27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370" name="Google Shape;370;p38"/>
          <p:cNvGraphicFramePr/>
          <p:nvPr/>
        </p:nvGraphicFramePr>
        <p:xfrm>
          <a:off x="4875150" y="3143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{9C2CEEDC-9E7B-4F21-BFBE-61DDD7704B9D}</a:tableStyleId>
              </a:tblPr>
              <a:tblGrid>
                <a:gridCol w="578425"/>
                <a:gridCol w="578425"/>
                <a:gridCol w="578425"/>
                <a:gridCol w="578425"/>
                <a:gridCol w="578425"/>
              </a:tblGrid>
              <a:tr h="192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0.58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0.58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0.58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</a:tr>
              <a:tr h="192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0.71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0.71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371" name="Google Shape;371;p38"/>
          <p:cNvSpPr txBox="1"/>
          <p:nvPr/>
        </p:nvSpPr>
        <p:spPr>
          <a:xfrm>
            <a:off x="1002500" y="1376175"/>
            <a:ext cx="1861800" cy="5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doc-to-concept similarity matrix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72" name="Google Shape;372;p38"/>
          <p:cNvSpPr txBox="1"/>
          <p:nvPr/>
        </p:nvSpPr>
        <p:spPr>
          <a:xfrm>
            <a:off x="2828825" y="2486100"/>
            <a:ext cx="1707600" cy="5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“strength” of the each concept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3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Latent Semantic Analysis</a:t>
            </a:r>
            <a:endParaRPr/>
          </a:p>
        </p:txBody>
      </p:sp>
      <p:graphicFrame>
        <p:nvGraphicFramePr>
          <p:cNvPr id="378" name="Google Shape;378;p39"/>
          <p:cNvGraphicFramePr/>
          <p:nvPr/>
        </p:nvGraphicFramePr>
        <p:xfrm>
          <a:off x="1376700" y="2162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{9C2CEEDC-9E7B-4F21-BFBE-61DDD7704B9D}</a:tableStyleId>
              </a:tblPr>
              <a:tblGrid>
                <a:gridCol w="563200"/>
                <a:gridCol w="550225"/>
              </a:tblGrid>
              <a:tr h="192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0.18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</a:tr>
              <a:tr h="192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0.36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</a:tr>
              <a:tr h="192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0.18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</a:tr>
              <a:tr h="192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0.90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</a:tr>
              <a:tr h="192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0.53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</a:tr>
              <a:tr h="192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0.80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</a:tr>
              <a:tr h="192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0.27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379" name="Google Shape;379;p39"/>
          <p:cNvSpPr txBox="1"/>
          <p:nvPr/>
        </p:nvSpPr>
        <p:spPr>
          <a:xfrm>
            <a:off x="2608525" y="3254425"/>
            <a:ext cx="399000" cy="5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1" i="0" lang="en" sz="27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x</a:t>
            </a:r>
            <a:endParaRPr b="1" i="0" sz="27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380" name="Google Shape;380;p39"/>
          <p:cNvGraphicFramePr/>
          <p:nvPr/>
        </p:nvGraphicFramePr>
        <p:xfrm>
          <a:off x="3125925" y="3143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{9C2CEEDC-9E7B-4F21-BFBE-61DDD7704B9D}</a:tableStyleId>
              </a:tblPr>
              <a:tblGrid>
                <a:gridCol w="563200"/>
                <a:gridCol w="550225"/>
              </a:tblGrid>
              <a:tr h="192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9.64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</a:tr>
              <a:tr h="192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5.29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381" name="Google Shape;381;p39"/>
          <p:cNvSpPr txBox="1"/>
          <p:nvPr/>
        </p:nvSpPr>
        <p:spPr>
          <a:xfrm>
            <a:off x="4357750" y="3254425"/>
            <a:ext cx="399000" cy="5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1" i="0" lang="en" sz="27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x</a:t>
            </a:r>
            <a:endParaRPr b="1" i="0" sz="27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382" name="Google Shape;382;p39"/>
          <p:cNvGraphicFramePr/>
          <p:nvPr/>
        </p:nvGraphicFramePr>
        <p:xfrm>
          <a:off x="4875150" y="3143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{9C2CEEDC-9E7B-4F21-BFBE-61DDD7704B9D}</a:tableStyleId>
              </a:tblPr>
              <a:tblGrid>
                <a:gridCol w="578425"/>
                <a:gridCol w="578425"/>
                <a:gridCol w="578425"/>
                <a:gridCol w="578425"/>
                <a:gridCol w="578425"/>
              </a:tblGrid>
              <a:tr h="192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0.58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0.58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0.58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</a:tr>
              <a:tr h="192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0.71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0.71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383" name="Google Shape;383;p39"/>
          <p:cNvSpPr txBox="1"/>
          <p:nvPr/>
        </p:nvSpPr>
        <p:spPr>
          <a:xfrm>
            <a:off x="1002500" y="1376175"/>
            <a:ext cx="1861800" cy="5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doc-to-concept similarity matrix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84" name="Google Shape;384;p39"/>
          <p:cNvSpPr txBox="1"/>
          <p:nvPr/>
        </p:nvSpPr>
        <p:spPr>
          <a:xfrm>
            <a:off x="2828825" y="2486100"/>
            <a:ext cx="1707600" cy="5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“strength” of the each concept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85" name="Google Shape;385;p39"/>
          <p:cNvSpPr/>
          <p:nvPr/>
        </p:nvSpPr>
        <p:spPr>
          <a:xfrm>
            <a:off x="4756738" y="2999750"/>
            <a:ext cx="786600" cy="638400"/>
          </a:xfrm>
          <a:prstGeom prst="ellipse">
            <a:avLst/>
          </a:prstGeom>
          <a:noFill/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Google Shape;386;p39"/>
          <p:cNvSpPr txBox="1"/>
          <p:nvPr/>
        </p:nvSpPr>
        <p:spPr>
          <a:xfrm>
            <a:off x="5675950" y="2172750"/>
            <a:ext cx="2373600" cy="3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term-to-concept similarity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387" name="Google Shape;387;p39"/>
          <p:cNvCxnSpPr>
            <a:stCxn id="386" idx="1"/>
            <a:endCxn id="385" idx="0"/>
          </p:cNvCxnSpPr>
          <p:nvPr/>
        </p:nvCxnSpPr>
        <p:spPr>
          <a:xfrm flipH="1">
            <a:off x="5150050" y="2372250"/>
            <a:ext cx="525900" cy="627600"/>
          </a:xfrm>
          <a:prstGeom prst="straightConnector1">
            <a:avLst/>
          </a:prstGeom>
          <a:noFill/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4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Latent Semantic Analysis</a:t>
            </a:r>
            <a:endParaRPr/>
          </a:p>
        </p:txBody>
      </p:sp>
      <p:graphicFrame>
        <p:nvGraphicFramePr>
          <p:cNvPr id="393" name="Google Shape;393;p40"/>
          <p:cNvGraphicFramePr/>
          <p:nvPr/>
        </p:nvGraphicFramePr>
        <p:xfrm>
          <a:off x="1376700" y="2162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{9C2CEEDC-9E7B-4F21-BFBE-61DDD7704B9D}</a:tableStyleId>
              </a:tblPr>
              <a:tblGrid>
                <a:gridCol w="563200"/>
                <a:gridCol w="550225"/>
              </a:tblGrid>
              <a:tr h="192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0.18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</a:tr>
              <a:tr h="192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0.36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</a:tr>
              <a:tr h="192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0.18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</a:tr>
              <a:tr h="192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0.90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</a:tr>
              <a:tr h="192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0.53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</a:tr>
              <a:tr h="192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0.80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</a:tr>
              <a:tr h="192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0.27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394" name="Google Shape;394;p40"/>
          <p:cNvSpPr txBox="1"/>
          <p:nvPr/>
        </p:nvSpPr>
        <p:spPr>
          <a:xfrm>
            <a:off x="2608525" y="3254425"/>
            <a:ext cx="399000" cy="5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1" i="0" lang="en" sz="27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x</a:t>
            </a:r>
            <a:endParaRPr b="1" i="0" sz="27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395" name="Google Shape;395;p40"/>
          <p:cNvGraphicFramePr/>
          <p:nvPr/>
        </p:nvGraphicFramePr>
        <p:xfrm>
          <a:off x="3125925" y="3143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{9C2CEEDC-9E7B-4F21-BFBE-61DDD7704B9D}</a:tableStyleId>
              </a:tblPr>
              <a:tblGrid>
                <a:gridCol w="563200"/>
                <a:gridCol w="550225"/>
              </a:tblGrid>
              <a:tr h="192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9.64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</a:tr>
              <a:tr h="192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5.29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396" name="Google Shape;396;p40"/>
          <p:cNvSpPr txBox="1"/>
          <p:nvPr/>
        </p:nvSpPr>
        <p:spPr>
          <a:xfrm>
            <a:off x="4357750" y="3254425"/>
            <a:ext cx="399000" cy="5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1" i="0" lang="en" sz="27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x</a:t>
            </a:r>
            <a:endParaRPr b="1" i="0" sz="27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397" name="Google Shape;397;p40"/>
          <p:cNvGraphicFramePr/>
          <p:nvPr/>
        </p:nvGraphicFramePr>
        <p:xfrm>
          <a:off x="4875150" y="3143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{9C2CEEDC-9E7B-4F21-BFBE-61DDD7704B9D}</a:tableStyleId>
              </a:tblPr>
              <a:tblGrid>
                <a:gridCol w="578425"/>
                <a:gridCol w="578425"/>
                <a:gridCol w="578425"/>
                <a:gridCol w="578425"/>
                <a:gridCol w="578425"/>
              </a:tblGrid>
              <a:tr h="192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0.58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0.58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0.58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</a:tr>
              <a:tr h="192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0.71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0.71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398" name="Google Shape;398;p40"/>
          <p:cNvSpPr txBox="1"/>
          <p:nvPr/>
        </p:nvSpPr>
        <p:spPr>
          <a:xfrm>
            <a:off x="1002500" y="1376175"/>
            <a:ext cx="1861800" cy="5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doc-to-concept similarity matrix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99" name="Google Shape;399;p40"/>
          <p:cNvSpPr txBox="1"/>
          <p:nvPr/>
        </p:nvSpPr>
        <p:spPr>
          <a:xfrm>
            <a:off x="2828825" y="2486100"/>
            <a:ext cx="1707600" cy="5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“strength” of the each concept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00" name="Google Shape;400;p40"/>
          <p:cNvSpPr txBox="1"/>
          <p:nvPr/>
        </p:nvSpPr>
        <p:spPr>
          <a:xfrm>
            <a:off x="5134400" y="2567700"/>
            <a:ext cx="2373600" cy="3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term-to-concept similarity matrix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Linear Algebra Review</a:t>
            </a:r>
            <a:endParaRPr/>
          </a:p>
        </p:txBody>
      </p:sp>
      <p:sp>
        <p:nvSpPr>
          <p:cNvPr id="90" name="Google Shape;90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/>
              <a:t>Definition</a:t>
            </a:r>
            <a:r>
              <a:rPr lang="en"/>
              <a:t>: The vectors in a set </a:t>
            </a:r>
            <a:r>
              <a:rPr b="1" lang="en"/>
              <a:t>V = { v⃗</a:t>
            </a:r>
            <a:r>
              <a:rPr b="1" baseline="-25000" lang="en"/>
              <a:t>1</a:t>
            </a:r>
            <a:r>
              <a:rPr lang="en"/>
              <a:t>, …, </a:t>
            </a:r>
            <a:r>
              <a:rPr b="1" lang="en"/>
              <a:t>v⃗</a:t>
            </a:r>
            <a:r>
              <a:rPr b="1" baseline="-25000" lang="en"/>
              <a:t>n </a:t>
            </a:r>
            <a:r>
              <a:rPr b="1" lang="en"/>
              <a:t>} </a:t>
            </a:r>
            <a:r>
              <a:rPr lang="en"/>
              <a:t>are </a:t>
            </a:r>
            <a:r>
              <a:rPr b="1" lang="en"/>
              <a:t>linearly independent</a:t>
            </a:r>
            <a:r>
              <a:rPr lang="en"/>
              <a:t> if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b="1" lang="en"/>
              <a:t>a</a:t>
            </a:r>
            <a:r>
              <a:rPr b="1" baseline="-25000" lang="en"/>
              <a:t>1</a:t>
            </a:r>
            <a:r>
              <a:rPr b="1" lang="en"/>
              <a:t>v⃗</a:t>
            </a:r>
            <a:r>
              <a:rPr b="1" baseline="-25000" lang="en"/>
              <a:t>1</a:t>
            </a:r>
            <a:r>
              <a:rPr b="1" lang="en"/>
              <a:t>+ … + a</a:t>
            </a:r>
            <a:r>
              <a:rPr b="1" baseline="-25000" lang="en"/>
              <a:t>n</a:t>
            </a:r>
            <a:r>
              <a:rPr b="1" lang="en"/>
              <a:t>v⃗</a:t>
            </a:r>
            <a:r>
              <a:rPr b="1" baseline="-25000" lang="en"/>
              <a:t>n</a:t>
            </a:r>
            <a:r>
              <a:rPr b="1" lang="en"/>
              <a:t> = </a:t>
            </a:r>
            <a:r>
              <a:rPr b="1" lang="en" sz="1600"/>
              <a:t>o⃗</a:t>
            </a:r>
            <a:endParaRPr b="1" sz="16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 sz="1600"/>
              <a:t>can only be satisfied by </a:t>
            </a:r>
            <a:r>
              <a:rPr b="1" lang="en" sz="1600"/>
              <a:t>a</a:t>
            </a:r>
            <a:r>
              <a:rPr b="1" baseline="-25000" lang="en" sz="1600"/>
              <a:t>i</a:t>
            </a:r>
            <a:r>
              <a:rPr b="1" lang="en" sz="1600"/>
              <a:t> = 0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b="1" lang="en" sz="1600"/>
              <a:t>Note</a:t>
            </a:r>
            <a:r>
              <a:rPr lang="en" sz="1600"/>
              <a:t>: this means no vector in that set can be expressed as a </a:t>
            </a:r>
            <a:r>
              <a:rPr b="1" lang="en" sz="1600"/>
              <a:t>linear combination</a:t>
            </a:r>
            <a:r>
              <a:rPr lang="en" sz="1600"/>
              <a:t> of other vectors in the set.</a:t>
            </a:r>
            <a:endParaRPr sz="16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10b92e6ac2c_0_1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Latent Semantic Analysis</a:t>
            </a:r>
            <a:endParaRPr/>
          </a:p>
        </p:txBody>
      </p:sp>
      <p:sp>
        <p:nvSpPr>
          <p:cNvPr id="406" name="Google Shape;406;g10b92e6ac2c_0_10"/>
          <p:cNvSpPr txBox="1"/>
          <p:nvPr>
            <p:ph idx="1" type="body"/>
          </p:nvPr>
        </p:nvSpPr>
        <p:spPr>
          <a:xfrm>
            <a:off x="311700" y="1266325"/>
            <a:ext cx="8520600" cy="25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We can better represent each document by: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Frequency of the word (n</a:t>
            </a:r>
            <a:r>
              <a:rPr baseline="-25000" lang="en"/>
              <a:t>i</a:t>
            </a:r>
            <a:r>
              <a:rPr lang="en"/>
              <a:t> / 𝚺n</a:t>
            </a:r>
            <a:r>
              <a:rPr baseline="-25000" lang="en"/>
              <a:t>i</a:t>
            </a:r>
            <a:r>
              <a:rPr lang="en"/>
              <a:t> )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TfiDf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/>
              <a:t>tf · idf</a:t>
            </a:r>
            <a:endParaRPr/>
          </a:p>
        </p:txBody>
      </p:sp>
      <p:sp>
        <p:nvSpPr>
          <p:cNvPr id="407" name="Google Shape;407;g10b92e6ac2c_0_10"/>
          <p:cNvSpPr txBox="1"/>
          <p:nvPr/>
        </p:nvSpPr>
        <p:spPr>
          <a:xfrm>
            <a:off x="959375" y="4134625"/>
            <a:ext cx="30576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Term frequency in the document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08" name="Google Shape;408;g10b92e6ac2c_0_10"/>
          <p:cNvSpPr txBox="1"/>
          <p:nvPr/>
        </p:nvSpPr>
        <p:spPr>
          <a:xfrm>
            <a:off x="5401100" y="3899425"/>
            <a:ext cx="2397600" cy="94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number of documents 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------------------------------------- 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number of documents that contain the term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09" name="Google Shape;409;g10b92e6ac2c_0_10"/>
          <p:cNvSpPr txBox="1"/>
          <p:nvPr/>
        </p:nvSpPr>
        <p:spPr>
          <a:xfrm>
            <a:off x="4815450" y="3924175"/>
            <a:ext cx="773700" cy="7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log </a:t>
            </a:r>
            <a:r>
              <a:rPr b="0" i="0" lang="en" sz="3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(</a:t>
            </a:r>
            <a:endParaRPr b="0" i="0" sz="3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10" name="Google Shape;410;g10b92e6ac2c_0_10"/>
          <p:cNvSpPr txBox="1"/>
          <p:nvPr/>
        </p:nvSpPr>
        <p:spPr>
          <a:xfrm>
            <a:off x="7623175" y="3924175"/>
            <a:ext cx="773700" cy="7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rPr b="0" i="0" lang="en" sz="3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)</a:t>
            </a:r>
            <a:endParaRPr b="0" i="0" sz="3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411" name="Google Shape;411;g10b92e6ac2c_0_10"/>
          <p:cNvCxnSpPr/>
          <p:nvPr/>
        </p:nvCxnSpPr>
        <p:spPr>
          <a:xfrm flipH="1">
            <a:off x="3404375" y="3664225"/>
            <a:ext cx="841800" cy="464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12" name="Google Shape;412;g10b92e6ac2c_0_10"/>
          <p:cNvCxnSpPr/>
          <p:nvPr/>
        </p:nvCxnSpPr>
        <p:spPr>
          <a:xfrm>
            <a:off x="4821600" y="3701275"/>
            <a:ext cx="445800" cy="371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41"/>
          <p:cNvSpPr txBox="1"/>
          <p:nvPr>
            <p:ph type="title"/>
          </p:nvPr>
        </p:nvSpPr>
        <p:spPr>
          <a:xfrm>
            <a:off x="311700" y="2218050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Demo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4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Anomaly Detection</a:t>
            </a:r>
            <a:endParaRPr/>
          </a:p>
        </p:txBody>
      </p:sp>
      <p:sp>
        <p:nvSpPr>
          <p:cNvPr id="423" name="Google Shape;423;p4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Define </a:t>
            </a:r>
            <a:r>
              <a:rPr b="1" lang="en"/>
              <a:t>O = A - A</a:t>
            </a:r>
            <a:r>
              <a:rPr b="1" baseline="30000" lang="en"/>
              <a:t>(k)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"/>
              <a:t>The largest rows of </a:t>
            </a:r>
            <a:r>
              <a:rPr b="1" lang="en"/>
              <a:t>O</a:t>
            </a:r>
            <a:r>
              <a:rPr lang="en"/>
              <a:t> could be considered anomalies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43"/>
          <p:cNvSpPr txBox="1"/>
          <p:nvPr>
            <p:ph type="title"/>
          </p:nvPr>
        </p:nvSpPr>
        <p:spPr>
          <a:xfrm>
            <a:off x="311700" y="2218050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Demo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Linear Algebra Review</a:t>
            </a:r>
            <a:endParaRPr/>
          </a:p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311700" y="1266325"/>
            <a:ext cx="8520600" cy="18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/>
              <a:t>Definition</a:t>
            </a:r>
            <a:r>
              <a:rPr lang="en"/>
              <a:t>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/>
              <a:t>The </a:t>
            </a:r>
            <a:r>
              <a:rPr b="1" lang="en"/>
              <a:t>determinant</a:t>
            </a:r>
            <a:r>
              <a:rPr lang="en"/>
              <a:t> of a square matrix A is a scalar value that encodes properties about the </a:t>
            </a:r>
            <a:r>
              <a:rPr b="1" lang="en"/>
              <a:t>linear mapping</a:t>
            </a:r>
            <a:r>
              <a:rPr lang="en"/>
              <a:t> described by A.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"/>
              <a:t>2x2:</a:t>
            </a:r>
            <a:endParaRPr/>
          </a:p>
        </p:txBody>
      </p:sp>
      <p:pic>
        <p:nvPicPr>
          <p:cNvPr id="97" name="Google Shape;97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1200" y="3206625"/>
            <a:ext cx="1290125" cy="36460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5"/>
          <p:cNvSpPr txBox="1"/>
          <p:nvPr/>
        </p:nvSpPr>
        <p:spPr>
          <a:xfrm>
            <a:off x="2737200" y="3206675"/>
            <a:ext cx="1966200" cy="3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det(A) = ad - bc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Linear Algebra Review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/>
          </a:p>
        </p:txBody>
      </p:sp>
      <p:sp>
        <p:nvSpPr>
          <p:cNvPr id="104" name="Google Shape;104;p6"/>
          <p:cNvSpPr txBox="1"/>
          <p:nvPr>
            <p:ph idx="1" type="body"/>
          </p:nvPr>
        </p:nvSpPr>
        <p:spPr>
          <a:xfrm>
            <a:off x="311700" y="1266325"/>
            <a:ext cx="8520600" cy="17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/>
              <a:t>Definition</a:t>
            </a:r>
            <a:r>
              <a:rPr lang="en"/>
              <a:t>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/>
              <a:t>The </a:t>
            </a:r>
            <a:r>
              <a:rPr b="1" lang="en"/>
              <a:t>determinant</a:t>
            </a:r>
            <a:r>
              <a:rPr lang="en"/>
              <a:t> of a square matrix A is a scalar value that encodes properties about the </a:t>
            </a:r>
            <a:r>
              <a:rPr b="1" lang="en"/>
              <a:t>linear mapping</a:t>
            </a:r>
            <a:r>
              <a:rPr lang="en"/>
              <a:t> described by A.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"/>
              <a:t>3x3:</a:t>
            </a:r>
            <a:endParaRPr/>
          </a:p>
        </p:txBody>
      </p:sp>
      <p:pic>
        <p:nvPicPr>
          <p:cNvPr id="105" name="Google Shape;105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6300" y="3476825"/>
            <a:ext cx="2162175" cy="114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47875" y="3866075"/>
            <a:ext cx="5724294" cy="36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Linear Algebra Review</a:t>
            </a:r>
            <a:endParaRPr/>
          </a:p>
        </p:txBody>
      </p:sp>
      <p:sp>
        <p:nvSpPr>
          <p:cNvPr id="112" name="Google Shape;112;p7"/>
          <p:cNvSpPr txBox="1"/>
          <p:nvPr>
            <p:ph idx="1" type="body"/>
          </p:nvPr>
        </p:nvSpPr>
        <p:spPr>
          <a:xfrm>
            <a:off x="311700" y="1266325"/>
            <a:ext cx="8520600" cy="2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/>
              <a:t>Definition</a:t>
            </a:r>
            <a:r>
              <a:rPr lang="en"/>
              <a:t>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/>
              <a:t>The </a:t>
            </a:r>
            <a:r>
              <a:rPr b="1" lang="en"/>
              <a:t>determinant</a:t>
            </a:r>
            <a:r>
              <a:rPr lang="en"/>
              <a:t> of a square matrix A is a scalar value that encodes properties about the </a:t>
            </a:r>
            <a:r>
              <a:rPr b="1" lang="en"/>
              <a:t>linear mapping</a:t>
            </a:r>
            <a:r>
              <a:rPr lang="en"/>
              <a:t> described by A.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/>
              <a:t>n X n: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"/>
              <a:t>Can recursively compute it. How?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Linear Algebra Review</a:t>
            </a:r>
            <a:endParaRPr/>
          </a:p>
        </p:txBody>
      </p:sp>
      <p:sp>
        <p:nvSpPr>
          <p:cNvPr id="118" name="Google Shape;118;p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/>
              <a:t>Property</a:t>
            </a:r>
            <a:r>
              <a:rPr lang="en"/>
              <a:t>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b="1" lang="en"/>
              <a:t>n </a:t>
            </a:r>
            <a:r>
              <a:rPr lang="en"/>
              <a:t>vectors </a:t>
            </a:r>
            <a:r>
              <a:rPr b="1" lang="en"/>
              <a:t>{ v⃗</a:t>
            </a:r>
            <a:r>
              <a:rPr b="1" baseline="-25000" lang="en"/>
              <a:t>1</a:t>
            </a:r>
            <a:r>
              <a:rPr lang="en"/>
              <a:t>, …, </a:t>
            </a:r>
            <a:r>
              <a:rPr b="1" lang="en"/>
              <a:t>v⃗</a:t>
            </a:r>
            <a:r>
              <a:rPr b="1" baseline="-25000" lang="en"/>
              <a:t>n </a:t>
            </a:r>
            <a:r>
              <a:rPr b="1" lang="en"/>
              <a:t>} </a:t>
            </a:r>
            <a:r>
              <a:rPr lang="en"/>
              <a:t>in an n-dimensional space are </a:t>
            </a:r>
            <a:r>
              <a:rPr b="1" lang="en"/>
              <a:t>linearly independent</a:t>
            </a:r>
            <a:r>
              <a:rPr lang="en"/>
              <a:t> iff the matrix </a:t>
            </a:r>
            <a:r>
              <a:rPr b="1" lang="en"/>
              <a:t>A</a:t>
            </a:r>
            <a:r>
              <a:rPr lang="en"/>
              <a:t>: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b="1" lang="en"/>
              <a:t>A = [ v⃗</a:t>
            </a:r>
            <a:r>
              <a:rPr b="1" baseline="-25000" lang="en"/>
              <a:t>1</a:t>
            </a:r>
            <a:r>
              <a:rPr lang="en"/>
              <a:t>, …, </a:t>
            </a:r>
            <a:r>
              <a:rPr b="1" lang="en"/>
              <a:t>v⃗</a:t>
            </a:r>
            <a:r>
              <a:rPr b="1" baseline="-25000" lang="en"/>
              <a:t>n</a:t>
            </a:r>
            <a:r>
              <a:rPr b="1" lang="en"/>
              <a:t> ]  </a:t>
            </a:r>
            <a:r>
              <a:rPr lang="en"/>
              <a:t>(n x n)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/>
              <a:t>has non-zero determinant.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b="1" lang="en"/>
              <a:t>Q</a:t>
            </a:r>
            <a:r>
              <a:rPr lang="en"/>
              <a:t>: Can </a:t>
            </a:r>
            <a:r>
              <a:rPr b="1" lang="en"/>
              <a:t>m &gt; n</a:t>
            </a:r>
            <a:r>
              <a:rPr lang="en"/>
              <a:t> vectors in an </a:t>
            </a:r>
            <a:r>
              <a:rPr b="1" lang="en"/>
              <a:t>n</a:t>
            </a:r>
            <a:r>
              <a:rPr lang="en"/>
              <a:t>-dimensional space be linearly independent?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Linear Algebra Review</a:t>
            </a:r>
            <a:endParaRPr/>
          </a:p>
        </p:txBody>
      </p:sp>
      <p:sp>
        <p:nvSpPr>
          <p:cNvPr id="124" name="Google Shape;124;p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/>
              <a:t>Definition</a:t>
            </a:r>
            <a:r>
              <a:rPr lang="en"/>
              <a:t>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/>
              <a:t>A </a:t>
            </a:r>
            <a:r>
              <a:rPr b="1" lang="en"/>
              <a:t>basis</a:t>
            </a:r>
            <a:r>
              <a:rPr lang="en"/>
              <a:t> </a:t>
            </a:r>
            <a:r>
              <a:rPr b="1" lang="en"/>
              <a:t>B </a:t>
            </a:r>
            <a:r>
              <a:rPr lang="en"/>
              <a:t>of a vector space (over a field </a:t>
            </a:r>
            <a:r>
              <a:rPr b="1" lang="en"/>
              <a:t>F</a:t>
            </a:r>
            <a:r>
              <a:rPr lang="en"/>
              <a:t>) is a </a:t>
            </a:r>
            <a:r>
              <a:rPr b="1" lang="en"/>
              <a:t>linearly independent</a:t>
            </a:r>
            <a:r>
              <a:rPr lang="en"/>
              <a:t> subset of </a:t>
            </a:r>
            <a:r>
              <a:rPr b="1" lang="en"/>
              <a:t>V</a:t>
            </a:r>
            <a:r>
              <a:rPr lang="en"/>
              <a:t> that </a:t>
            </a:r>
            <a:r>
              <a:rPr b="1" lang="en"/>
              <a:t>spans</a:t>
            </a:r>
            <a:r>
              <a:rPr lang="en"/>
              <a:t> </a:t>
            </a:r>
            <a:r>
              <a:rPr b="1" lang="en"/>
              <a:t>V</a:t>
            </a:r>
            <a:r>
              <a:rPr lang="en"/>
              <a:t>. </a:t>
            </a:r>
            <a:r>
              <a:rPr b="1" lang="en"/>
              <a:t>B</a:t>
            </a:r>
            <a:r>
              <a:rPr lang="en"/>
              <a:t> </a:t>
            </a:r>
            <a:r>
              <a:rPr b="1" lang="en"/>
              <a:t>spans V </a:t>
            </a:r>
            <a:r>
              <a:rPr lang="en"/>
              <a:t>if for every vector </a:t>
            </a:r>
            <a:r>
              <a:rPr b="1" lang="en"/>
              <a:t>v </a:t>
            </a:r>
            <a:r>
              <a:rPr lang="en"/>
              <a:t>in </a:t>
            </a:r>
            <a:r>
              <a:rPr b="1" lang="en"/>
              <a:t>V</a:t>
            </a:r>
            <a:r>
              <a:rPr lang="en"/>
              <a:t> it is possible to choose </a:t>
            </a:r>
            <a:r>
              <a:rPr b="1" lang="en"/>
              <a:t>v</a:t>
            </a:r>
            <a:r>
              <a:rPr b="1" baseline="-25000" lang="en"/>
              <a:t>1</a:t>
            </a:r>
            <a:r>
              <a:rPr lang="en"/>
              <a:t>, …, </a:t>
            </a:r>
            <a:r>
              <a:rPr b="1" lang="en"/>
              <a:t>v</a:t>
            </a:r>
            <a:r>
              <a:rPr b="1" baseline="-25000" lang="en"/>
              <a:t>n</a:t>
            </a:r>
            <a:r>
              <a:rPr lang="en"/>
              <a:t> in </a:t>
            </a:r>
            <a:r>
              <a:rPr b="1" lang="en"/>
              <a:t>F</a:t>
            </a:r>
            <a:r>
              <a:rPr lang="en"/>
              <a:t> and</a:t>
            </a:r>
            <a:r>
              <a:rPr b="1" lang="en"/>
              <a:t> b⃗</a:t>
            </a:r>
            <a:r>
              <a:rPr b="1" baseline="-25000" lang="en"/>
              <a:t>1</a:t>
            </a:r>
            <a:r>
              <a:rPr lang="en"/>
              <a:t>, …, </a:t>
            </a:r>
            <a:r>
              <a:rPr b="1" lang="en"/>
              <a:t>b⃗</a:t>
            </a:r>
            <a:r>
              <a:rPr b="1" baseline="-25000" lang="en"/>
              <a:t>n</a:t>
            </a:r>
            <a:r>
              <a:rPr b="1" lang="en"/>
              <a:t> </a:t>
            </a:r>
            <a:r>
              <a:rPr lang="en"/>
              <a:t>in </a:t>
            </a:r>
            <a:r>
              <a:rPr b="1" lang="en"/>
              <a:t>B</a:t>
            </a:r>
            <a:r>
              <a:rPr lang="en"/>
              <a:t> such that: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b="1" lang="en"/>
              <a:t>v = v</a:t>
            </a:r>
            <a:r>
              <a:rPr b="1" baseline="-25000" lang="en"/>
              <a:t>1</a:t>
            </a:r>
            <a:r>
              <a:rPr b="1" lang="en"/>
              <a:t>b⃗</a:t>
            </a:r>
            <a:r>
              <a:rPr b="1" baseline="-25000" lang="en"/>
              <a:t>1</a:t>
            </a:r>
            <a:r>
              <a:rPr lang="en"/>
              <a:t> + … + </a:t>
            </a:r>
            <a:r>
              <a:rPr b="1" lang="en"/>
              <a:t>v</a:t>
            </a:r>
            <a:r>
              <a:rPr b="1" baseline="-25000" lang="en"/>
              <a:t>n</a:t>
            </a:r>
            <a:r>
              <a:rPr b="1" lang="en"/>
              <a:t>b⃗</a:t>
            </a:r>
            <a:r>
              <a:rPr b="1" baseline="-25000" lang="en"/>
              <a:t>n</a:t>
            </a:r>
            <a:endParaRPr b="1" baseline="-250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"/>
              <a:t>Ex: North &amp; East in 2d-plane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