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uYC3+aXNdCE00Jqb0HM8COdAC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83A308-687E-4C7A-B301-94658F716258}">
  <a:tblStyle styleId="{0883A308-687E-4C7A-B301-94658F7162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9008d7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9008d7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9008d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19008d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9008d7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9008d7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19008d7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19008d7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3caa2bd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3caa2bd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9008d7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9008d7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9008d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19008d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9008d7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19008d7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01398c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01398c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01398ce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01398ce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01398ce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01398ce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01398ce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01398ce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3caa2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3caa2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3caa2b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3caa2b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01398ce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01398ce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9008d78a_0_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Classifiers</a:t>
            </a:r>
            <a:endParaRPr/>
          </a:p>
        </p:txBody>
      </p:sp>
      <p:graphicFrame>
        <p:nvGraphicFramePr>
          <p:cNvPr id="144" name="Google Shape;144;gf19008d78a_0_28"/>
          <p:cNvGraphicFramePr/>
          <p:nvPr/>
        </p:nvGraphicFramePr>
        <p:xfrm>
          <a:off x="81915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{0883A308-687E-4C7A-B301-94658F716258}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gf19008d78a_0_28"/>
          <p:cNvGraphicFramePr/>
          <p:nvPr/>
        </p:nvGraphicFramePr>
        <p:xfrm>
          <a:off x="4946500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{0883A308-687E-4C7A-B301-94658F716258}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6" name="Google Shape;146;gf19008d78a_0_28"/>
          <p:cNvCxnSpPr/>
          <p:nvPr/>
        </p:nvCxnSpPr>
        <p:spPr>
          <a:xfrm rot="10800000">
            <a:off x="3591175" y="2581450"/>
            <a:ext cx="1362000" cy="80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f19008d78a_0_28"/>
          <p:cNvCxnSpPr/>
          <p:nvPr/>
        </p:nvCxnSpPr>
        <p:spPr>
          <a:xfrm rot="10800000">
            <a:off x="3600625" y="3010000"/>
            <a:ext cx="133350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9008d78a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53" name="Google Shape;153;gf19008d78a_0_0"/>
          <p:cNvSpPr txBox="1"/>
          <p:nvPr>
            <p:ph idx="1" type="body"/>
          </p:nvPr>
        </p:nvSpPr>
        <p:spPr>
          <a:xfrm>
            <a:off x="311700" y="1266325"/>
            <a:ext cx="85206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for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an unseen record: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distance of unseen record to all training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k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Aggregate the labels of these k neighbors to predict the unseen record class (ex: majority rule)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9008d78a_0_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pic>
        <p:nvPicPr>
          <p:cNvPr id="159" name="Google Shape;159;gf19008d78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361975"/>
            <a:ext cx="6858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19008d78a_0_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65" name="Google Shape;165;gf19008d78a_0_11"/>
          <p:cNvSpPr txBox="1"/>
          <p:nvPr>
            <p:ph idx="1" type="body"/>
          </p:nvPr>
        </p:nvSpPr>
        <p:spPr>
          <a:xfrm>
            <a:off x="311700" y="1266325"/>
            <a:ext cx="576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methods: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majority based on distance (w = 1/d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issues: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should be scaled to prevent distance measures from being dominated by one attribute.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Height: 1m -&gt; 2m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Income: 10k -&gt; 1million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3caa2bd4_1_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71" name="Google Shape;171;g1163caa2bd4_1_31"/>
          <p:cNvSpPr txBox="1"/>
          <p:nvPr>
            <p:ph idx="1" type="body"/>
          </p:nvPr>
        </p:nvSpPr>
        <p:spPr>
          <a:xfrm>
            <a:off x="311700" y="1266325"/>
            <a:ext cx="576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methods: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majority based on distance (w = 1/d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issues: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should be scaled to prevent distance measures from being dominated by one attribute.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Height: 1m -&gt; 2m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Income: 10k -&gt; 1million</a:t>
            </a:r>
            <a:endParaRPr/>
          </a:p>
        </p:txBody>
      </p:sp>
      <p:cxnSp>
        <p:nvCxnSpPr>
          <p:cNvPr id="172" name="Google Shape;172;g1163caa2bd4_1_31"/>
          <p:cNvCxnSpPr/>
          <p:nvPr/>
        </p:nvCxnSpPr>
        <p:spPr>
          <a:xfrm flipH="1">
            <a:off x="6590400" y="3202600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1163caa2bd4_1_31"/>
          <p:cNvCxnSpPr/>
          <p:nvPr/>
        </p:nvCxnSpPr>
        <p:spPr>
          <a:xfrm rot="10800000">
            <a:off x="6590400" y="4742500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g1163caa2bd4_1_31"/>
          <p:cNvSpPr/>
          <p:nvPr/>
        </p:nvSpPr>
        <p:spPr>
          <a:xfrm>
            <a:off x="6763725" y="43300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63caa2bd4_1_31"/>
          <p:cNvSpPr/>
          <p:nvPr/>
        </p:nvSpPr>
        <p:spPr>
          <a:xfrm>
            <a:off x="6924975" y="43300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63caa2bd4_1_31"/>
          <p:cNvSpPr/>
          <p:nvPr/>
        </p:nvSpPr>
        <p:spPr>
          <a:xfrm>
            <a:off x="6844350" y="42769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63caa2bd4_1_31"/>
          <p:cNvSpPr/>
          <p:nvPr/>
        </p:nvSpPr>
        <p:spPr>
          <a:xfrm>
            <a:off x="7362550" y="42769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63caa2bd4_1_31"/>
          <p:cNvSpPr/>
          <p:nvPr/>
        </p:nvSpPr>
        <p:spPr>
          <a:xfrm>
            <a:off x="7169700" y="43300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63caa2bd4_1_31"/>
          <p:cNvSpPr/>
          <p:nvPr/>
        </p:nvSpPr>
        <p:spPr>
          <a:xfrm>
            <a:off x="7631950" y="42769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63caa2bd4_1_31"/>
          <p:cNvSpPr/>
          <p:nvPr/>
        </p:nvSpPr>
        <p:spPr>
          <a:xfrm>
            <a:off x="7722375" y="43300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63caa2bd4_1_31"/>
          <p:cNvSpPr/>
          <p:nvPr/>
        </p:nvSpPr>
        <p:spPr>
          <a:xfrm>
            <a:off x="7901350" y="42769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163caa2bd4_1_31"/>
          <p:cNvSpPr/>
          <p:nvPr/>
        </p:nvSpPr>
        <p:spPr>
          <a:xfrm>
            <a:off x="8027175" y="4330000"/>
            <a:ext cx="53100" cy="53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63caa2bd4_1_31"/>
          <p:cNvSpPr txBox="1"/>
          <p:nvPr/>
        </p:nvSpPr>
        <p:spPr>
          <a:xfrm>
            <a:off x="5948275" y="3202600"/>
            <a:ext cx="69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height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g1163caa2bd4_1_31"/>
          <p:cNvSpPr txBox="1"/>
          <p:nvPr/>
        </p:nvSpPr>
        <p:spPr>
          <a:xfrm>
            <a:off x="7954450" y="4742500"/>
            <a:ext cx="69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income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9008d78a_0_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190" name="Google Shape;190;gf19008d78a_0_16"/>
          <p:cNvSpPr txBox="1"/>
          <p:nvPr>
            <p:ph idx="1" type="body"/>
          </p:nvPr>
        </p:nvSpPr>
        <p:spPr>
          <a:xfrm>
            <a:off x="311700" y="1266325"/>
            <a:ext cx="52320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value of 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k is too small -&gt; sensitive to noise points + overfitting (doesn’t generalize well)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k is too big -&gt; neighborhood may include </a:t>
            </a:r>
            <a:r>
              <a:rPr lang="en" sz="1600"/>
              <a:t>points from other classes</a:t>
            </a:r>
            <a:endParaRPr sz="1600"/>
          </a:p>
        </p:txBody>
      </p:sp>
      <p:pic>
        <p:nvPicPr>
          <p:cNvPr id="191" name="Google Shape;191;gf19008d78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950" y="1266325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f19008d78a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825" y="0"/>
            <a:ext cx="6314704" cy="5033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f19008d78a_0_37"/>
          <p:cNvCxnSpPr/>
          <p:nvPr/>
        </p:nvCxnSpPr>
        <p:spPr>
          <a:xfrm>
            <a:off x="2646675" y="474325"/>
            <a:ext cx="897900" cy="9255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gf19008d78a_0_37"/>
          <p:cNvSpPr txBox="1"/>
          <p:nvPr/>
        </p:nvSpPr>
        <p:spPr>
          <a:xfrm>
            <a:off x="5493700" y="3086350"/>
            <a:ext cx="38451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Nearest Neighbor decision boundary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9" name="Google Shape;199;gf19008d78a_0_37"/>
          <p:cNvCxnSpPr>
            <a:stCxn id="198" idx="1"/>
          </p:cNvCxnSpPr>
          <p:nvPr/>
        </p:nvCxnSpPr>
        <p:spPr>
          <a:xfrm flipH="1">
            <a:off x="5173300" y="3288700"/>
            <a:ext cx="320400" cy="202500"/>
          </a:xfrm>
          <a:prstGeom prst="straightConnector1">
            <a:avLst/>
          </a:prstGeom>
          <a:noFill/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f19008d78a_0_37"/>
          <p:cNvCxnSpPr/>
          <p:nvPr/>
        </p:nvCxnSpPr>
        <p:spPr>
          <a:xfrm>
            <a:off x="3544575" y="1399825"/>
            <a:ext cx="286500" cy="7926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f19008d78a_0_37"/>
          <p:cNvCxnSpPr/>
          <p:nvPr/>
        </p:nvCxnSpPr>
        <p:spPr>
          <a:xfrm>
            <a:off x="3831075" y="2179538"/>
            <a:ext cx="2124000" cy="2252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9008d78a_0_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 Classifier</a:t>
            </a:r>
            <a:endParaRPr/>
          </a:p>
        </p:txBody>
      </p:sp>
      <p:sp>
        <p:nvSpPr>
          <p:cNvPr id="207" name="Google Shape;207;gf19008d78a_0_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to understand why a given unseen record was given a particular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Adapts to new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Expensive to classify new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can be problematic in high dimensions (curse of dimensionality)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Classification?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</a:t>
            </a:r>
            <a:r>
              <a:rPr b="1" lang="en"/>
              <a:t>training set</a:t>
            </a:r>
            <a:r>
              <a:rPr lang="en"/>
              <a:t> where data is labeled with a special </a:t>
            </a:r>
            <a:r>
              <a:rPr b="1" lang="en"/>
              <a:t>attribute</a:t>
            </a:r>
            <a:r>
              <a:rPr lang="en"/>
              <a:t> called a </a:t>
            </a:r>
            <a:r>
              <a:rPr b="1" lang="en"/>
              <a:t>class </a:t>
            </a:r>
            <a:r>
              <a:rPr lang="en"/>
              <a:t>(a discrete value)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find a </a:t>
            </a:r>
            <a:r>
              <a:rPr b="1" lang="en"/>
              <a:t>model</a:t>
            </a:r>
            <a:r>
              <a:rPr lang="en"/>
              <a:t> for the </a:t>
            </a:r>
            <a:r>
              <a:rPr b="1" lang="en"/>
              <a:t>class</a:t>
            </a:r>
            <a:r>
              <a:rPr lang="en"/>
              <a:t> attribute as a function of the values of the other attributes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use this model on unlabeled data to assign a class as accurately as possible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01398ce1_1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79" name="Google Shape;79;ge701398ce1_1_0"/>
          <p:cNvGraphicFramePr/>
          <p:nvPr/>
        </p:nvGraphicFramePr>
        <p:xfrm>
          <a:off x="4000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{0883A308-687E-4C7A-B301-94658F716258}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ge701398ce1_1_0"/>
          <p:cNvSpPr/>
          <p:nvPr/>
        </p:nvSpPr>
        <p:spPr>
          <a:xfrm>
            <a:off x="3781600" y="2430713"/>
            <a:ext cx="714300" cy="5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earn model</a:t>
            </a:r>
            <a:endParaRPr/>
          </a:p>
        </p:txBody>
      </p:sp>
      <p:cxnSp>
        <p:nvCxnSpPr>
          <p:cNvPr id="81" name="Google Shape;81;ge701398ce1_1_0"/>
          <p:cNvCxnSpPr>
            <a:endCxn id="80" idx="1"/>
          </p:cNvCxnSpPr>
          <p:nvPr/>
        </p:nvCxnSpPr>
        <p:spPr>
          <a:xfrm>
            <a:off x="3162400" y="2714663"/>
            <a:ext cx="619200" cy="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ge701398ce1_1_0"/>
          <p:cNvCxnSpPr>
            <a:stCxn id="80" idx="3"/>
            <a:endCxn id="83" idx="1"/>
          </p:cNvCxnSpPr>
          <p:nvPr/>
        </p:nvCxnSpPr>
        <p:spPr>
          <a:xfrm flipH="1" rot="10800000">
            <a:off x="4495900" y="2715863"/>
            <a:ext cx="520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ge701398ce1_1_0"/>
          <p:cNvSpPr/>
          <p:nvPr/>
        </p:nvSpPr>
        <p:spPr>
          <a:xfrm>
            <a:off x="5016100" y="2087825"/>
            <a:ext cx="3234900" cy="125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: age x tumor size ---&gt; {yes, no}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01398ce1_1_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89" name="Google Shape;89;ge701398ce1_1_13"/>
          <p:cNvGraphicFramePr/>
          <p:nvPr/>
        </p:nvGraphicFramePr>
        <p:xfrm>
          <a:off x="412600" y="18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{0883A308-687E-4C7A-B301-94658F716258}</a:tableStyleId>
              </a:tblPr>
              <a:tblGrid>
                <a:gridCol w="550875"/>
                <a:gridCol w="1067925"/>
                <a:gridCol w="1154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Tumor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malignant?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ge701398ce1_1_13"/>
          <p:cNvSpPr/>
          <p:nvPr/>
        </p:nvSpPr>
        <p:spPr>
          <a:xfrm>
            <a:off x="3781600" y="2430713"/>
            <a:ext cx="714300" cy="5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r>
              <a:rPr lang="en"/>
              <a:t> model</a:t>
            </a:r>
            <a:endParaRPr/>
          </a:p>
        </p:txBody>
      </p:sp>
      <p:cxnSp>
        <p:nvCxnSpPr>
          <p:cNvPr id="91" name="Google Shape;91;ge701398ce1_1_13"/>
          <p:cNvCxnSpPr>
            <a:stCxn id="90" idx="1"/>
          </p:cNvCxnSpPr>
          <p:nvPr/>
        </p:nvCxnSpPr>
        <p:spPr>
          <a:xfrm rot="10800000">
            <a:off x="3185500" y="2716163"/>
            <a:ext cx="596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ge701398ce1_1_13"/>
          <p:cNvCxnSpPr>
            <a:stCxn id="93" idx="1"/>
            <a:endCxn id="90" idx="3"/>
          </p:cNvCxnSpPr>
          <p:nvPr/>
        </p:nvCxnSpPr>
        <p:spPr>
          <a:xfrm flipH="1">
            <a:off x="4495900" y="2715725"/>
            <a:ext cx="5202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ge701398ce1_1_13"/>
          <p:cNvSpPr/>
          <p:nvPr/>
        </p:nvSpPr>
        <p:spPr>
          <a:xfrm>
            <a:off x="5016100" y="2087825"/>
            <a:ext cx="3234900" cy="125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: age x tumor size ---&gt; {yes, no}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01398ce1_1_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Tasks</a:t>
            </a:r>
            <a:endParaRPr/>
          </a:p>
        </p:txBody>
      </p:sp>
      <p:sp>
        <p:nvSpPr>
          <p:cNvPr id="99" name="Google Shape;99;ge701398ce1_1_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tumor cells as benign or malignant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credit card transactions as being legitimate or fraudulent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01398ce1_1_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Techniques</a:t>
            </a:r>
            <a:endParaRPr/>
          </a:p>
        </p:txBody>
      </p:sp>
      <p:sp>
        <p:nvSpPr>
          <p:cNvPr id="105" name="Google Shape;105;ge701398ce1_1_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Instance-Based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3caa2bd4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VS Overfitting</a:t>
            </a:r>
            <a:endParaRPr/>
          </a:p>
        </p:txBody>
      </p:sp>
      <p:pic>
        <p:nvPicPr>
          <p:cNvPr id="111" name="Google Shape;111;g1163caa2b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701" y="2075650"/>
            <a:ext cx="2617049" cy="202150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163caa2bd4_0_0"/>
          <p:cNvSpPr/>
          <p:nvPr/>
        </p:nvSpPr>
        <p:spPr>
          <a:xfrm>
            <a:off x="3435600" y="2362575"/>
            <a:ext cx="2008200" cy="1403700"/>
          </a:xfrm>
          <a:custGeom>
            <a:rect b="b" l="l" r="r" t="t"/>
            <a:pathLst>
              <a:path extrusionOk="0" h="56148" w="80328">
                <a:moveTo>
                  <a:pt x="0" y="56148"/>
                </a:moveTo>
                <a:cubicBezTo>
                  <a:pt x="1298" y="52050"/>
                  <a:pt x="4508" y="37773"/>
                  <a:pt x="7787" y="31557"/>
                </a:cubicBezTo>
                <a:cubicBezTo>
                  <a:pt x="11066" y="25341"/>
                  <a:pt x="14139" y="22609"/>
                  <a:pt x="19672" y="18852"/>
                </a:cubicBezTo>
                <a:cubicBezTo>
                  <a:pt x="25205" y="15095"/>
                  <a:pt x="33265" y="11817"/>
                  <a:pt x="40984" y="9016"/>
                </a:cubicBezTo>
                <a:cubicBezTo>
                  <a:pt x="48703" y="6216"/>
                  <a:pt x="59427" y="3552"/>
                  <a:pt x="65984" y="2049"/>
                </a:cubicBezTo>
                <a:cubicBezTo>
                  <a:pt x="72541" y="546"/>
                  <a:pt x="77937" y="342"/>
                  <a:pt x="80328" y="0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1163caa2b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526" y="2053675"/>
            <a:ext cx="2617049" cy="202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163caa2b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26" y="2075650"/>
            <a:ext cx="2617049" cy="202150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163caa2bd4_0_0"/>
          <p:cNvSpPr/>
          <p:nvPr/>
        </p:nvSpPr>
        <p:spPr>
          <a:xfrm>
            <a:off x="6255741" y="2275174"/>
            <a:ext cx="2015225" cy="1398175"/>
          </a:xfrm>
          <a:custGeom>
            <a:rect b="b" l="l" r="r" t="t"/>
            <a:pathLst>
              <a:path extrusionOk="0" h="55927" w="80609">
                <a:moveTo>
                  <a:pt x="2152" y="55927"/>
                </a:moveTo>
                <a:cubicBezTo>
                  <a:pt x="1823" y="55127"/>
                  <a:pt x="-529" y="52258"/>
                  <a:pt x="176" y="51129"/>
                </a:cubicBezTo>
                <a:cubicBezTo>
                  <a:pt x="882" y="50000"/>
                  <a:pt x="5962" y="50000"/>
                  <a:pt x="6385" y="49153"/>
                </a:cubicBezTo>
                <a:cubicBezTo>
                  <a:pt x="6808" y="48306"/>
                  <a:pt x="2293" y="47037"/>
                  <a:pt x="2716" y="46049"/>
                </a:cubicBezTo>
                <a:cubicBezTo>
                  <a:pt x="3139" y="45061"/>
                  <a:pt x="8455" y="44121"/>
                  <a:pt x="8925" y="43227"/>
                </a:cubicBezTo>
                <a:cubicBezTo>
                  <a:pt x="9395" y="42333"/>
                  <a:pt x="6008" y="42004"/>
                  <a:pt x="5538" y="40687"/>
                </a:cubicBezTo>
                <a:cubicBezTo>
                  <a:pt x="5068" y="39370"/>
                  <a:pt x="5350" y="35842"/>
                  <a:pt x="6103" y="35324"/>
                </a:cubicBezTo>
                <a:cubicBezTo>
                  <a:pt x="6856" y="34807"/>
                  <a:pt x="9772" y="38429"/>
                  <a:pt x="10054" y="37582"/>
                </a:cubicBezTo>
                <a:cubicBezTo>
                  <a:pt x="10336" y="36735"/>
                  <a:pt x="7514" y="31044"/>
                  <a:pt x="7796" y="30244"/>
                </a:cubicBezTo>
                <a:cubicBezTo>
                  <a:pt x="8078" y="29444"/>
                  <a:pt x="11089" y="33348"/>
                  <a:pt x="11747" y="32784"/>
                </a:cubicBezTo>
                <a:cubicBezTo>
                  <a:pt x="12406" y="32220"/>
                  <a:pt x="11089" y="27093"/>
                  <a:pt x="11747" y="26858"/>
                </a:cubicBezTo>
                <a:cubicBezTo>
                  <a:pt x="12406" y="26623"/>
                  <a:pt x="15134" y="31702"/>
                  <a:pt x="15698" y="31373"/>
                </a:cubicBezTo>
                <a:cubicBezTo>
                  <a:pt x="16263" y="31044"/>
                  <a:pt x="14570" y="25635"/>
                  <a:pt x="15134" y="24882"/>
                </a:cubicBezTo>
                <a:cubicBezTo>
                  <a:pt x="15699" y="24130"/>
                  <a:pt x="18709" y="27658"/>
                  <a:pt x="19085" y="26858"/>
                </a:cubicBezTo>
                <a:cubicBezTo>
                  <a:pt x="19461" y="26058"/>
                  <a:pt x="16969" y="20696"/>
                  <a:pt x="17392" y="20084"/>
                </a:cubicBezTo>
                <a:cubicBezTo>
                  <a:pt x="17815" y="19473"/>
                  <a:pt x="20637" y="23753"/>
                  <a:pt x="21625" y="23189"/>
                </a:cubicBezTo>
                <a:cubicBezTo>
                  <a:pt x="22613" y="22625"/>
                  <a:pt x="22377" y="17074"/>
                  <a:pt x="23318" y="16698"/>
                </a:cubicBezTo>
                <a:cubicBezTo>
                  <a:pt x="24259" y="16322"/>
                  <a:pt x="26328" y="21119"/>
                  <a:pt x="27269" y="20931"/>
                </a:cubicBezTo>
                <a:cubicBezTo>
                  <a:pt x="28210" y="20743"/>
                  <a:pt x="28304" y="17121"/>
                  <a:pt x="28963" y="15569"/>
                </a:cubicBezTo>
                <a:cubicBezTo>
                  <a:pt x="29622" y="14017"/>
                  <a:pt x="30516" y="11195"/>
                  <a:pt x="31221" y="11618"/>
                </a:cubicBezTo>
                <a:cubicBezTo>
                  <a:pt x="31927" y="12041"/>
                  <a:pt x="32444" y="17733"/>
                  <a:pt x="33196" y="18109"/>
                </a:cubicBezTo>
                <a:cubicBezTo>
                  <a:pt x="33949" y="18485"/>
                  <a:pt x="35078" y="13923"/>
                  <a:pt x="35736" y="13876"/>
                </a:cubicBezTo>
                <a:cubicBezTo>
                  <a:pt x="36395" y="13829"/>
                  <a:pt x="36630" y="18627"/>
                  <a:pt x="37147" y="17827"/>
                </a:cubicBezTo>
                <a:cubicBezTo>
                  <a:pt x="37665" y="17027"/>
                  <a:pt x="38324" y="9878"/>
                  <a:pt x="38841" y="9078"/>
                </a:cubicBezTo>
                <a:cubicBezTo>
                  <a:pt x="39359" y="8278"/>
                  <a:pt x="39453" y="12559"/>
                  <a:pt x="40252" y="13029"/>
                </a:cubicBezTo>
                <a:cubicBezTo>
                  <a:pt x="41052" y="13499"/>
                  <a:pt x="42650" y="12888"/>
                  <a:pt x="43638" y="11900"/>
                </a:cubicBezTo>
                <a:cubicBezTo>
                  <a:pt x="44626" y="10912"/>
                  <a:pt x="45425" y="6914"/>
                  <a:pt x="46178" y="7102"/>
                </a:cubicBezTo>
                <a:cubicBezTo>
                  <a:pt x="46931" y="7290"/>
                  <a:pt x="47401" y="13029"/>
                  <a:pt x="48154" y="13029"/>
                </a:cubicBezTo>
                <a:cubicBezTo>
                  <a:pt x="48907" y="13029"/>
                  <a:pt x="49989" y="8607"/>
                  <a:pt x="50694" y="7102"/>
                </a:cubicBezTo>
                <a:cubicBezTo>
                  <a:pt x="51400" y="5597"/>
                  <a:pt x="51823" y="3387"/>
                  <a:pt x="52387" y="3998"/>
                </a:cubicBezTo>
                <a:cubicBezTo>
                  <a:pt x="52952" y="4610"/>
                  <a:pt x="53564" y="10865"/>
                  <a:pt x="54081" y="10771"/>
                </a:cubicBezTo>
                <a:cubicBezTo>
                  <a:pt x="54599" y="10677"/>
                  <a:pt x="55163" y="3903"/>
                  <a:pt x="55492" y="3433"/>
                </a:cubicBezTo>
                <a:cubicBezTo>
                  <a:pt x="55821" y="2963"/>
                  <a:pt x="55398" y="7902"/>
                  <a:pt x="56056" y="7949"/>
                </a:cubicBezTo>
                <a:cubicBezTo>
                  <a:pt x="56715" y="7996"/>
                  <a:pt x="58596" y="3528"/>
                  <a:pt x="59443" y="3716"/>
                </a:cubicBezTo>
                <a:cubicBezTo>
                  <a:pt x="60290" y="3904"/>
                  <a:pt x="60572" y="9313"/>
                  <a:pt x="61136" y="9078"/>
                </a:cubicBezTo>
                <a:cubicBezTo>
                  <a:pt x="61700" y="8843"/>
                  <a:pt x="61841" y="2774"/>
                  <a:pt x="62829" y="2304"/>
                </a:cubicBezTo>
                <a:cubicBezTo>
                  <a:pt x="63817" y="1834"/>
                  <a:pt x="65981" y="6444"/>
                  <a:pt x="67063" y="6256"/>
                </a:cubicBezTo>
                <a:cubicBezTo>
                  <a:pt x="68145" y="6068"/>
                  <a:pt x="68851" y="1082"/>
                  <a:pt x="69321" y="1176"/>
                </a:cubicBezTo>
                <a:cubicBezTo>
                  <a:pt x="69791" y="1270"/>
                  <a:pt x="69415" y="6350"/>
                  <a:pt x="69885" y="6820"/>
                </a:cubicBezTo>
                <a:cubicBezTo>
                  <a:pt x="70355" y="7290"/>
                  <a:pt x="71155" y="4045"/>
                  <a:pt x="72143" y="3998"/>
                </a:cubicBezTo>
                <a:cubicBezTo>
                  <a:pt x="73131" y="3951"/>
                  <a:pt x="75248" y="7197"/>
                  <a:pt x="75812" y="6538"/>
                </a:cubicBezTo>
                <a:cubicBezTo>
                  <a:pt x="76376" y="5880"/>
                  <a:pt x="74730" y="235"/>
                  <a:pt x="75529" y="47"/>
                </a:cubicBezTo>
                <a:cubicBezTo>
                  <a:pt x="76329" y="-141"/>
                  <a:pt x="79762" y="4515"/>
                  <a:pt x="80609" y="5409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g1163caa2bd4_0_0"/>
          <p:cNvCxnSpPr/>
          <p:nvPr/>
        </p:nvCxnSpPr>
        <p:spPr>
          <a:xfrm flipH="1" rot="10800000">
            <a:off x="582750" y="2275175"/>
            <a:ext cx="1885200" cy="1209000"/>
          </a:xfrm>
          <a:prstGeom prst="straightConnector1">
            <a:avLst/>
          </a:prstGeom>
          <a:noFill/>
          <a:ln cap="flat" cmpd="sng" w="28575">
            <a:solidFill>
              <a:srgbClr val="00966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3caa2bd4_0_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(simply)</a:t>
            </a:r>
            <a:endParaRPr/>
          </a:p>
        </p:txBody>
      </p:sp>
      <p:cxnSp>
        <p:nvCxnSpPr>
          <p:cNvPr id="122" name="Google Shape;122;g1163caa2bd4_0_13"/>
          <p:cNvCxnSpPr/>
          <p:nvPr/>
        </p:nvCxnSpPr>
        <p:spPr>
          <a:xfrm flipH="1">
            <a:off x="6212950" y="19720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1163caa2bd4_0_13"/>
          <p:cNvCxnSpPr/>
          <p:nvPr/>
        </p:nvCxnSpPr>
        <p:spPr>
          <a:xfrm rot="10800000">
            <a:off x="6212950" y="35119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1163caa2bd4_0_13"/>
          <p:cNvSpPr/>
          <p:nvPr/>
        </p:nvSpPr>
        <p:spPr>
          <a:xfrm>
            <a:off x="6373025" y="2326900"/>
            <a:ext cx="1672375" cy="772525"/>
          </a:xfrm>
          <a:custGeom>
            <a:rect b="b" l="l" r="r" t="t"/>
            <a:pathLst>
              <a:path extrusionOk="0" h="30901" w="66895">
                <a:moveTo>
                  <a:pt x="0" y="0"/>
                </a:moveTo>
                <a:cubicBezTo>
                  <a:pt x="642" y="2005"/>
                  <a:pt x="2446" y="8784"/>
                  <a:pt x="3850" y="12032"/>
                </a:cubicBezTo>
                <a:cubicBezTo>
                  <a:pt x="5254" y="15281"/>
                  <a:pt x="6497" y="17045"/>
                  <a:pt x="8422" y="19491"/>
                </a:cubicBezTo>
                <a:cubicBezTo>
                  <a:pt x="10347" y="21937"/>
                  <a:pt x="12713" y="24865"/>
                  <a:pt x="15400" y="26710"/>
                </a:cubicBezTo>
                <a:cubicBezTo>
                  <a:pt x="18087" y="28555"/>
                  <a:pt x="21095" y="29999"/>
                  <a:pt x="24544" y="30560"/>
                </a:cubicBezTo>
                <a:cubicBezTo>
                  <a:pt x="27993" y="31122"/>
                  <a:pt x="32444" y="30801"/>
                  <a:pt x="36094" y="30079"/>
                </a:cubicBezTo>
                <a:cubicBezTo>
                  <a:pt x="39744" y="29357"/>
                  <a:pt x="42552" y="27753"/>
                  <a:pt x="46442" y="26229"/>
                </a:cubicBezTo>
                <a:cubicBezTo>
                  <a:pt x="50332" y="24705"/>
                  <a:pt x="56027" y="22579"/>
                  <a:pt x="59436" y="20935"/>
                </a:cubicBezTo>
                <a:cubicBezTo>
                  <a:pt x="62845" y="19291"/>
                  <a:pt x="65652" y="17125"/>
                  <a:pt x="66895" y="16363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g1163caa2bd4_0_13"/>
          <p:cNvSpPr/>
          <p:nvPr/>
        </p:nvSpPr>
        <p:spPr>
          <a:xfrm>
            <a:off x="6360975" y="2495350"/>
            <a:ext cx="1630300" cy="974550"/>
          </a:xfrm>
          <a:custGeom>
            <a:rect b="b" l="l" r="r" t="t"/>
            <a:pathLst>
              <a:path extrusionOk="0" h="38982" w="65212">
                <a:moveTo>
                  <a:pt x="0" y="0"/>
                </a:moveTo>
                <a:cubicBezTo>
                  <a:pt x="401" y="1805"/>
                  <a:pt x="1444" y="7620"/>
                  <a:pt x="2407" y="10828"/>
                </a:cubicBezTo>
                <a:cubicBezTo>
                  <a:pt x="3370" y="14036"/>
                  <a:pt x="3931" y="16122"/>
                  <a:pt x="5776" y="19250"/>
                </a:cubicBezTo>
                <a:cubicBezTo>
                  <a:pt x="7621" y="22378"/>
                  <a:pt x="10829" y="26871"/>
                  <a:pt x="13476" y="29598"/>
                </a:cubicBezTo>
                <a:cubicBezTo>
                  <a:pt x="16123" y="32325"/>
                  <a:pt x="17967" y="34410"/>
                  <a:pt x="21657" y="35613"/>
                </a:cubicBezTo>
                <a:cubicBezTo>
                  <a:pt x="25347" y="36816"/>
                  <a:pt x="30320" y="36336"/>
                  <a:pt x="35614" y="36817"/>
                </a:cubicBezTo>
                <a:cubicBezTo>
                  <a:pt x="40908" y="37298"/>
                  <a:pt x="49130" y="38140"/>
                  <a:pt x="53421" y="38501"/>
                </a:cubicBezTo>
                <a:cubicBezTo>
                  <a:pt x="57712" y="38862"/>
                  <a:pt x="59397" y="38982"/>
                  <a:pt x="61362" y="38982"/>
                </a:cubicBezTo>
                <a:cubicBezTo>
                  <a:pt x="63327" y="38982"/>
                  <a:pt x="64570" y="38581"/>
                  <a:pt x="65212" y="38501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g1163caa2bd4_0_13"/>
          <p:cNvSpPr txBox="1"/>
          <p:nvPr/>
        </p:nvSpPr>
        <p:spPr>
          <a:xfrm>
            <a:off x="5276425" y="1727200"/>
            <a:ext cx="102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# mistakes made by the model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1163caa2bd4_0_13"/>
          <p:cNvSpPr txBox="1"/>
          <p:nvPr/>
        </p:nvSpPr>
        <p:spPr>
          <a:xfrm>
            <a:off x="7895350" y="2466100"/>
            <a:ext cx="5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sz="10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g1163caa2bd4_0_13"/>
          <p:cNvSpPr txBox="1"/>
          <p:nvPr/>
        </p:nvSpPr>
        <p:spPr>
          <a:xfrm>
            <a:off x="7855225" y="3173263"/>
            <a:ext cx="5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endParaRPr sz="10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g1163caa2bd4_0_13"/>
          <p:cNvCxnSpPr/>
          <p:nvPr/>
        </p:nvCxnSpPr>
        <p:spPr>
          <a:xfrm flipH="1">
            <a:off x="7040775" y="2507375"/>
            <a:ext cx="60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g1163caa2bd4_0_13"/>
          <p:cNvSpPr txBox="1"/>
          <p:nvPr/>
        </p:nvSpPr>
        <p:spPr>
          <a:xfrm>
            <a:off x="6721925" y="2176500"/>
            <a:ext cx="79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Stop here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g1163caa2bd4_0_13"/>
          <p:cNvSpPr txBox="1"/>
          <p:nvPr/>
        </p:nvSpPr>
        <p:spPr>
          <a:xfrm>
            <a:off x="7250425" y="3554050"/>
            <a:ext cx="126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Complexity of the model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1163caa2bd4_0_13"/>
          <p:cNvSpPr txBox="1"/>
          <p:nvPr>
            <p:ph idx="1" type="body"/>
          </p:nvPr>
        </p:nvSpPr>
        <p:spPr>
          <a:xfrm>
            <a:off x="311700" y="1266325"/>
            <a:ext cx="4840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a model on the data it was trained on is cheating - can just memorize.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Distinction between data used for training and data left out used for testing / evaluation.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01398ce1_1_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Classifiers</a:t>
            </a:r>
            <a:endParaRPr/>
          </a:p>
        </p:txBody>
      </p:sp>
      <p:sp>
        <p:nvSpPr>
          <p:cNvPr id="138" name="Google Shape;138;ge701398ce1_1_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stored training records to predict the class label of unseen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Rote-learners: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classification only if the attributes of the unseen record exactly match a record in our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Nearest Neighbor: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k closest records to perform classification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