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PT Sans Narrow"/>
      <p:regular r:id="rId40"/>
      <p:bold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6" roundtripDataSignature="AMtx7mjQsMe/DJnnDDKlkNwsoZO82P2Z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Narrow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regular.fntdata"/><Relationship Id="rId41" Type="http://schemas.openxmlformats.org/officeDocument/2006/relationships/font" Target="fonts/PTSansNarrow-bold.fntdata"/><Relationship Id="rId22" Type="http://schemas.openxmlformats.org/officeDocument/2006/relationships/slide" Target="slides/slide17.xml"/><Relationship Id="rId44" Type="http://schemas.openxmlformats.org/officeDocument/2006/relationships/font" Target="fonts/OpenSans-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bold.fntdata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33ae3357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033ae3357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33ae3357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033ae3357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33ae3357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1033ae3357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7f2c9bb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117f2c9bb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33ae3357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1033ae3357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7f7b43d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7f7b43d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033ae3357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033ae3357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33ae3357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1033ae3357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What do all these lines have in common? Only a few points determine them.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9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9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9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9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9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9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9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9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9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8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8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3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32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3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36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36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gif"/><Relationship Id="rId5" Type="http://schemas.openxmlformats.org/officeDocument/2006/relationships/image" Target="../media/image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gif"/><Relationship Id="rId4" Type="http://schemas.openxmlformats.org/officeDocument/2006/relationships/image" Target="../media/image8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gif"/><Relationship Id="rId4" Type="http://schemas.openxmlformats.org/officeDocument/2006/relationships/image" Target="../media/image6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gif"/><Relationship Id="rId4" Type="http://schemas.openxmlformats.org/officeDocument/2006/relationships/image" Target="../media/image14.gif"/><Relationship Id="rId5" Type="http://schemas.openxmlformats.org/officeDocument/2006/relationships/image" Target="../media/image9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2.gif"/><Relationship Id="rId5" Type="http://schemas.openxmlformats.org/officeDocument/2006/relationships/image" Target="../media/image10.gif"/><Relationship Id="rId6" Type="http://schemas.openxmlformats.org/officeDocument/2006/relationships/image" Target="../media/image1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1.gif"/><Relationship Id="rId5" Type="http://schemas.openxmlformats.org/officeDocument/2006/relationships/image" Target="../media/image16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gif"/><Relationship Id="rId4" Type="http://schemas.openxmlformats.org/officeDocument/2006/relationships/image" Target="../media/image10.gif"/><Relationship Id="rId5" Type="http://schemas.openxmlformats.org/officeDocument/2006/relationships/image" Target="../media/image12.gif"/><Relationship Id="rId6" Type="http://schemas.openxmlformats.org/officeDocument/2006/relationships/image" Target="../media/image7.gif"/><Relationship Id="rId7" Type="http://schemas.openxmlformats.org/officeDocument/2006/relationships/image" Target="../media/image24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gif"/><Relationship Id="rId4" Type="http://schemas.openxmlformats.org/officeDocument/2006/relationships/image" Target="../media/image7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gif"/><Relationship Id="rId4" Type="http://schemas.openxmlformats.org/officeDocument/2006/relationships/image" Target="../media/image9.gif"/><Relationship Id="rId5" Type="http://schemas.openxmlformats.org/officeDocument/2006/relationships/image" Target="../media/image18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gif"/><Relationship Id="rId4" Type="http://schemas.openxmlformats.org/officeDocument/2006/relationships/image" Target="../media/image27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gif"/><Relationship Id="rId4" Type="http://schemas.openxmlformats.org/officeDocument/2006/relationships/image" Target="../media/image19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25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25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gif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gif"/><Relationship Id="rId4" Type="http://schemas.openxmlformats.org/officeDocument/2006/relationships/image" Target="../media/image29.gif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Support Vector Machines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2137250" y="2774164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Boston University CS 506 - Lance Galletti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5825" y="0"/>
            <a:ext cx="6314704" cy="5033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10"/>
          <p:cNvCxnSpPr/>
          <p:nvPr/>
        </p:nvCxnSpPr>
        <p:spPr>
          <a:xfrm>
            <a:off x="1855025" y="742025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10"/>
          <p:cNvCxnSpPr/>
          <p:nvPr/>
        </p:nvCxnSpPr>
        <p:spPr>
          <a:xfrm>
            <a:off x="3120450" y="194100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10"/>
          <p:cNvCxnSpPr/>
          <p:nvPr/>
        </p:nvCxnSpPr>
        <p:spPr>
          <a:xfrm>
            <a:off x="2480275" y="422850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71" name="Google Shape;171;p10"/>
          <p:cNvCxnSpPr/>
          <p:nvPr/>
        </p:nvCxnSpPr>
        <p:spPr>
          <a:xfrm flipH="1" rot="10800000">
            <a:off x="1813200" y="2951300"/>
            <a:ext cx="2200500" cy="162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2" name="Google Shape;172;p10"/>
          <p:cNvSpPr txBox="1"/>
          <p:nvPr/>
        </p:nvSpPr>
        <p:spPr>
          <a:xfrm rot="-2317245">
            <a:off x="2260965" y="3563353"/>
            <a:ext cx="687321" cy="277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 </a:t>
            </a:r>
            <a:r>
              <a:rPr b="1" i="0" lang="en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b="0" i="0" lang="en" sz="10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10"/>
          <p:cNvSpPr txBox="1"/>
          <p:nvPr/>
        </p:nvSpPr>
        <p:spPr>
          <a:xfrm>
            <a:off x="4020525" y="194100"/>
            <a:ext cx="26481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Suppose we found this decision boundary, how would we classify an unknown input 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10"/>
          <p:cNvSpPr txBox="1"/>
          <p:nvPr/>
        </p:nvSpPr>
        <p:spPr>
          <a:xfrm>
            <a:off x="6178650" y="2695600"/>
            <a:ext cx="2812500" cy="13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math terms: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Or: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5" name="Google Shape;17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7538" y="3717175"/>
            <a:ext cx="273367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05188" y="3081400"/>
            <a:ext cx="223837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0"/>
          <p:cNvSpPr txBox="1"/>
          <p:nvPr/>
        </p:nvSpPr>
        <p:spPr>
          <a:xfrm>
            <a:off x="5788625" y="4193950"/>
            <a:ext cx="198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wx + b = 0</a:t>
            </a:r>
            <a:endParaRPr b="1" sz="1800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5825" y="0"/>
            <a:ext cx="6314704" cy="5033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11"/>
          <p:cNvCxnSpPr/>
          <p:nvPr/>
        </p:nvCxnSpPr>
        <p:spPr>
          <a:xfrm>
            <a:off x="1855025" y="742025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11"/>
          <p:cNvCxnSpPr/>
          <p:nvPr/>
        </p:nvCxnSpPr>
        <p:spPr>
          <a:xfrm>
            <a:off x="3120450" y="194100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11"/>
          <p:cNvCxnSpPr/>
          <p:nvPr/>
        </p:nvCxnSpPr>
        <p:spPr>
          <a:xfrm>
            <a:off x="2480275" y="422850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6" name="Google Shape;186;p11"/>
          <p:cNvCxnSpPr/>
          <p:nvPr/>
        </p:nvCxnSpPr>
        <p:spPr>
          <a:xfrm flipH="1" rot="10800000">
            <a:off x="1813200" y="2951300"/>
            <a:ext cx="2200500" cy="162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7" name="Google Shape;187;p11"/>
          <p:cNvSpPr txBox="1"/>
          <p:nvPr/>
        </p:nvSpPr>
        <p:spPr>
          <a:xfrm rot="-2317245">
            <a:off x="2260965" y="3563353"/>
            <a:ext cx="687321" cy="277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 </a:t>
            </a:r>
            <a:r>
              <a:rPr b="1" i="0" lang="en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b="0" i="0" lang="en" sz="10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5507125" y="236725"/>
            <a:ext cx="32826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Just need to find 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Questions: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Lots of 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’s perpendicular to the street - which is the best one?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is 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11"/>
          <p:cNvSpPr txBox="1"/>
          <p:nvPr/>
        </p:nvSpPr>
        <p:spPr>
          <a:xfrm>
            <a:off x="6060600" y="2779925"/>
            <a:ext cx="3083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DECISION RULE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11"/>
          <p:cNvSpPr/>
          <p:nvPr/>
        </p:nvSpPr>
        <p:spPr>
          <a:xfrm>
            <a:off x="6083575" y="2779925"/>
            <a:ext cx="2902500" cy="72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8000" y="3162125"/>
            <a:ext cx="273367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1"/>
          <p:cNvSpPr txBox="1"/>
          <p:nvPr/>
        </p:nvSpPr>
        <p:spPr>
          <a:xfrm>
            <a:off x="5788625" y="4193950"/>
            <a:ext cx="198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wx + b = 0</a:t>
            </a:r>
            <a:endParaRPr b="1" sz="1800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g1033ae33579_0_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5825" y="0"/>
            <a:ext cx="6314704" cy="5033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g1033ae33579_0_117"/>
          <p:cNvCxnSpPr/>
          <p:nvPr/>
        </p:nvCxnSpPr>
        <p:spPr>
          <a:xfrm>
            <a:off x="1855025" y="742025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g1033ae33579_0_117"/>
          <p:cNvCxnSpPr/>
          <p:nvPr/>
        </p:nvCxnSpPr>
        <p:spPr>
          <a:xfrm>
            <a:off x="3120450" y="194100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g1033ae33579_0_117"/>
          <p:cNvCxnSpPr/>
          <p:nvPr/>
        </p:nvCxnSpPr>
        <p:spPr>
          <a:xfrm>
            <a:off x="2480275" y="422850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1" name="Google Shape;201;g1033ae33579_0_117"/>
          <p:cNvSpPr txBox="1"/>
          <p:nvPr/>
        </p:nvSpPr>
        <p:spPr>
          <a:xfrm>
            <a:off x="5788625" y="4193950"/>
            <a:ext cx="198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wx + b = 0</a:t>
            </a:r>
            <a:endParaRPr b="1" sz="1800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g1033ae33579_0_117"/>
          <p:cNvSpPr txBox="1"/>
          <p:nvPr/>
        </p:nvSpPr>
        <p:spPr>
          <a:xfrm>
            <a:off x="6092725" y="194100"/>
            <a:ext cx="278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 contributes to the widest street?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Intuitively: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g1033ae33579_0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5825" y="0"/>
            <a:ext cx="6314704" cy="5033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g1033ae33579_0_133"/>
          <p:cNvCxnSpPr/>
          <p:nvPr/>
        </p:nvCxnSpPr>
        <p:spPr>
          <a:xfrm>
            <a:off x="1855025" y="742025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g1033ae33579_0_133"/>
          <p:cNvCxnSpPr/>
          <p:nvPr/>
        </p:nvCxnSpPr>
        <p:spPr>
          <a:xfrm>
            <a:off x="3120450" y="194100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g1033ae33579_0_133"/>
          <p:cNvCxnSpPr/>
          <p:nvPr/>
        </p:nvCxnSpPr>
        <p:spPr>
          <a:xfrm>
            <a:off x="2480275" y="422850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11" name="Google Shape;211;g1033ae33579_0_133"/>
          <p:cNvSpPr txBox="1"/>
          <p:nvPr/>
        </p:nvSpPr>
        <p:spPr>
          <a:xfrm>
            <a:off x="5788625" y="4193950"/>
            <a:ext cx="198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wx + b = 0</a:t>
            </a:r>
            <a:endParaRPr b="1" sz="1800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g1033ae33579_0_133"/>
          <p:cNvSpPr txBox="1"/>
          <p:nvPr/>
        </p:nvSpPr>
        <p:spPr>
          <a:xfrm>
            <a:off x="6092725" y="194100"/>
            <a:ext cx="278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 contributes to the widest street?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Intuitively: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g1033ae33579_0_133"/>
          <p:cNvSpPr txBox="1"/>
          <p:nvPr/>
        </p:nvSpPr>
        <p:spPr>
          <a:xfrm>
            <a:off x="6700400" y="1152850"/>
            <a:ext cx="2277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These points don’t contribute. If we were to move them they would not affect the decision boundary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4" name="Google Shape;214;g1033ae33579_0_133"/>
          <p:cNvCxnSpPr>
            <a:stCxn id="213" idx="1"/>
          </p:cNvCxnSpPr>
          <p:nvPr/>
        </p:nvCxnSpPr>
        <p:spPr>
          <a:xfrm rot="10800000">
            <a:off x="5694200" y="1499800"/>
            <a:ext cx="1006200" cy="28410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g1033ae33579_0_133"/>
          <p:cNvCxnSpPr>
            <a:stCxn id="213" idx="1"/>
          </p:cNvCxnSpPr>
          <p:nvPr/>
        </p:nvCxnSpPr>
        <p:spPr>
          <a:xfrm flipH="1">
            <a:off x="6481700" y="1783900"/>
            <a:ext cx="218700" cy="46560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g1033ae33579_0_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5825" y="0"/>
            <a:ext cx="6314704" cy="5033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g1033ae33579_0_154"/>
          <p:cNvCxnSpPr/>
          <p:nvPr/>
        </p:nvCxnSpPr>
        <p:spPr>
          <a:xfrm>
            <a:off x="1855025" y="742025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g1033ae33579_0_154"/>
          <p:cNvCxnSpPr/>
          <p:nvPr/>
        </p:nvCxnSpPr>
        <p:spPr>
          <a:xfrm>
            <a:off x="3120450" y="194100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g1033ae33579_0_154"/>
          <p:cNvCxnSpPr/>
          <p:nvPr/>
        </p:nvCxnSpPr>
        <p:spPr>
          <a:xfrm>
            <a:off x="2480275" y="422850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24" name="Google Shape;224;g1033ae33579_0_154"/>
          <p:cNvSpPr txBox="1"/>
          <p:nvPr/>
        </p:nvSpPr>
        <p:spPr>
          <a:xfrm>
            <a:off x="5788625" y="4193950"/>
            <a:ext cx="198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wx + b = 0</a:t>
            </a:r>
            <a:endParaRPr b="1" sz="1800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g1033ae33579_0_154"/>
          <p:cNvSpPr txBox="1"/>
          <p:nvPr/>
        </p:nvSpPr>
        <p:spPr>
          <a:xfrm>
            <a:off x="6092725" y="194100"/>
            <a:ext cx="278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 contributes to the widest street?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Intuitively: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g1033ae33579_0_154"/>
          <p:cNvSpPr txBox="1"/>
          <p:nvPr/>
        </p:nvSpPr>
        <p:spPr>
          <a:xfrm>
            <a:off x="6700400" y="1152850"/>
            <a:ext cx="2277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This point does contribute. If we were to move it, it could totally change the decision boundary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27" name="Google Shape;227;g1033ae33579_0_154"/>
          <p:cNvCxnSpPr>
            <a:stCxn id="226" idx="1"/>
          </p:cNvCxnSpPr>
          <p:nvPr/>
        </p:nvCxnSpPr>
        <p:spPr>
          <a:xfrm flipH="1">
            <a:off x="4953800" y="1783900"/>
            <a:ext cx="1746600" cy="18090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g117f2c9bb6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5825" y="0"/>
            <a:ext cx="6314704" cy="5033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g117f2c9bb60_0_0"/>
          <p:cNvCxnSpPr/>
          <p:nvPr/>
        </p:nvCxnSpPr>
        <p:spPr>
          <a:xfrm>
            <a:off x="1855025" y="742025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g117f2c9bb60_0_0"/>
          <p:cNvCxnSpPr/>
          <p:nvPr/>
        </p:nvCxnSpPr>
        <p:spPr>
          <a:xfrm>
            <a:off x="3120450" y="194100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g117f2c9bb60_0_0"/>
          <p:cNvCxnSpPr/>
          <p:nvPr/>
        </p:nvCxnSpPr>
        <p:spPr>
          <a:xfrm>
            <a:off x="2480275" y="422850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36" name="Google Shape;236;g117f2c9bb60_0_0"/>
          <p:cNvSpPr txBox="1"/>
          <p:nvPr/>
        </p:nvSpPr>
        <p:spPr>
          <a:xfrm>
            <a:off x="5788625" y="4193950"/>
            <a:ext cx="198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wx + b = 0</a:t>
            </a:r>
            <a:endParaRPr b="1" sz="1800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g117f2c9bb60_0_0"/>
          <p:cNvSpPr txBox="1"/>
          <p:nvPr/>
        </p:nvSpPr>
        <p:spPr>
          <a:xfrm>
            <a:off x="6092725" y="194100"/>
            <a:ext cx="278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 contributes to the widest street?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Intuitively: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g117f2c9bb60_0_0"/>
          <p:cNvSpPr txBox="1"/>
          <p:nvPr/>
        </p:nvSpPr>
        <p:spPr>
          <a:xfrm>
            <a:off x="6595825" y="1329925"/>
            <a:ext cx="227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This point is called a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support vector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9" name="Google Shape;239;g117f2c9bb60_0_0"/>
          <p:cNvCxnSpPr>
            <a:stCxn id="238" idx="1"/>
          </p:cNvCxnSpPr>
          <p:nvPr/>
        </p:nvCxnSpPr>
        <p:spPr>
          <a:xfrm flipH="1">
            <a:off x="4957825" y="1637725"/>
            <a:ext cx="1638000" cy="27480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How to find the widest street</a:t>
            </a:r>
            <a:endParaRPr/>
          </a:p>
        </p:txBody>
      </p:sp>
      <p:sp>
        <p:nvSpPr>
          <p:cNvPr id="245" name="Google Shape;245;p1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want our samples to lie beyond the street. That is: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Note: for an unknown </a:t>
            </a:r>
            <a:r>
              <a:rPr b="1" lang="en"/>
              <a:t>u</a:t>
            </a:r>
            <a:r>
              <a:rPr lang="en"/>
              <a:t>, we can have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46" name="Google Shape;24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525" y="1864338"/>
            <a:ext cx="2192940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0388" y="3372300"/>
            <a:ext cx="2943225" cy="26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How to find the widest street</a:t>
            </a:r>
            <a:endParaRPr/>
          </a:p>
        </p:txBody>
      </p:sp>
      <p:sp>
        <p:nvSpPr>
          <p:cNvPr id="253" name="Google Shape;253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Let’s introduce a variable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Note: this is effectively the class label of </a:t>
            </a:r>
            <a:endParaRPr/>
          </a:p>
        </p:txBody>
      </p:sp>
      <p:pic>
        <p:nvPicPr>
          <p:cNvPr id="254" name="Google Shape;2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8800" y="2984400"/>
            <a:ext cx="336675" cy="20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7450" y="1700688"/>
            <a:ext cx="402907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How to find the widest street</a:t>
            </a:r>
            <a:endParaRPr/>
          </a:p>
        </p:txBody>
      </p:sp>
      <p:sp>
        <p:nvSpPr>
          <p:cNvPr id="261" name="Google Shape;261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If we multiply our sample decision rules by this new variable: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Meaning, for       on the decision boundary, we want: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62" name="Google Shape;2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3825" y="2848800"/>
            <a:ext cx="3176352" cy="27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6087" y="1862750"/>
            <a:ext cx="2591815" cy="27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38775" y="2476300"/>
            <a:ext cx="310193" cy="1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113" y="0"/>
            <a:ext cx="6303773" cy="5002043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5"/>
          <p:cNvSpPr txBox="1"/>
          <p:nvPr/>
        </p:nvSpPr>
        <p:spPr>
          <a:xfrm>
            <a:off x="4158025" y="194100"/>
            <a:ext cx="3110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        and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points on the boundary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1" name="Google Shape;271;p15"/>
          <p:cNvCxnSpPr/>
          <p:nvPr/>
        </p:nvCxnSpPr>
        <p:spPr>
          <a:xfrm flipH="1" rot="10800000">
            <a:off x="1939350" y="2006850"/>
            <a:ext cx="2816400" cy="254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2" name="Google Shape;272;p15"/>
          <p:cNvCxnSpPr/>
          <p:nvPr/>
        </p:nvCxnSpPr>
        <p:spPr>
          <a:xfrm flipH="1" rot="10800000">
            <a:off x="1922500" y="2428425"/>
            <a:ext cx="1315500" cy="214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3" name="Google Shape;273;p15"/>
          <p:cNvCxnSpPr/>
          <p:nvPr/>
        </p:nvCxnSpPr>
        <p:spPr>
          <a:xfrm flipH="1" rot="10800000">
            <a:off x="3254750" y="2040625"/>
            <a:ext cx="1500900" cy="4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4" name="Google Shape;274;p15"/>
          <p:cNvCxnSpPr/>
          <p:nvPr/>
        </p:nvCxnSpPr>
        <p:spPr>
          <a:xfrm>
            <a:off x="1855025" y="792625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5" name="Google Shape;275;p15"/>
          <p:cNvCxnSpPr/>
          <p:nvPr/>
        </p:nvCxnSpPr>
        <p:spPr>
          <a:xfrm>
            <a:off x="3154175" y="168625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6" name="Google Shape;27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74333">
            <a:off x="3074800" y="3036125"/>
            <a:ext cx="34290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374203">
            <a:off x="2408800" y="3069462"/>
            <a:ext cx="3429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955126">
            <a:off x="3339675" y="2006850"/>
            <a:ext cx="10953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1063" y="270962"/>
            <a:ext cx="3429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2750" y="276825"/>
            <a:ext cx="34290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9375" y="109700"/>
            <a:ext cx="6121098" cy="492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5825" y="0"/>
            <a:ext cx="6314704" cy="503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113" y="0"/>
            <a:ext cx="6303773" cy="50020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p16"/>
          <p:cNvCxnSpPr/>
          <p:nvPr/>
        </p:nvCxnSpPr>
        <p:spPr>
          <a:xfrm flipH="1" rot="10800000">
            <a:off x="3254750" y="2040625"/>
            <a:ext cx="1500900" cy="4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7" name="Google Shape;287;p16"/>
          <p:cNvCxnSpPr/>
          <p:nvPr/>
        </p:nvCxnSpPr>
        <p:spPr>
          <a:xfrm>
            <a:off x="1855025" y="792625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8" name="Google Shape;288;p16"/>
          <p:cNvCxnSpPr/>
          <p:nvPr/>
        </p:nvCxnSpPr>
        <p:spPr>
          <a:xfrm>
            <a:off x="3154175" y="168625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9" name="Google Shape;289;p16"/>
          <p:cNvCxnSpPr/>
          <p:nvPr/>
        </p:nvCxnSpPr>
        <p:spPr>
          <a:xfrm flipH="1" rot="10800000">
            <a:off x="1922500" y="3839800"/>
            <a:ext cx="882600" cy="69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0" name="Google Shape;290;p16"/>
          <p:cNvSpPr txBox="1"/>
          <p:nvPr/>
        </p:nvSpPr>
        <p:spPr>
          <a:xfrm rot="-2317730">
            <a:off x="1978392" y="3820281"/>
            <a:ext cx="519965" cy="2620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91" name="Google Shape;291;p16"/>
          <p:cNvCxnSpPr/>
          <p:nvPr/>
        </p:nvCxnSpPr>
        <p:spPr>
          <a:xfrm flipH="1" rot="10800000">
            <a:off x="4013625" y="2529475"/>
            <a:ext cx="1079400" cy="84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2" name="Google Shape;292;p16"/>
          <p:cNvCxnSpPr/>
          <p:nvPr/>
        </p:nvCxnSpPr>
        <p:spPr>
          <a:xfrm flipH="1">
            <a:off x="4022175" y="2521075"/>
            <a:ext cx="1062300" cy="86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3" name="Google Shape;293;p16"/>
          <p:cNvSpPr txBox="1"/>
          <p:nvPr/>
        </p:nvSpPr>
        <p:spPr>
          <a:xfrm rot="-2407936">
            <a:off x="4296497" y="2912253"/>
            <a:ext cx="882470" cy="4215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WIDTH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16"/>
          <p:cNvSpPr txBox="1"/>
          <p:nvPr/>
        </p:nvSpPr>
        <p:spPr>
          <a:xfrm>
            <a:off x="5784350" y="2908150"/>
            <a:ext cx="31029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WIDTH 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5" name="Google Shape;29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955126">
            <a:off x="3339675" y="2006850"/>
            <a:ext cx="10953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94288" y="2808700"/>
            <a:ext cx="2466975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6"/>
          <p:cNvSpPr txBox="1"/>
          <p:nvPr/>
        </p:nvSpPr>
        <p:spPr>
          <a:xfrm>
            <a:off x="2211375" y="4081175"/>
            <a:ext cx="54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How to find the widest street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know that </a:t>
            </a:r>
            <a:r>
              <a:rPr b="1" lang="en"/>
              <a:t>WIDTH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And, since they are on the boundary, we know that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Hence, </a:t>
            </a:r>
            <a:r>
              <a:rPr b="1" lang="en"/>
              <a:t>WIDTH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(as an exercise, try to show this)</a:t>
            </a:r>
            <a:endParaRPr/>
          </a:p>
        </p:txBody>
      </p:sp>
      <p:sp>
        <p:nvSpPr>
          <p:cNvPr id="304" name="Google Shape;304;p17"/>
          <p:cNvSpPr txBox="1"/>
          <p:nvPr/>
        </p:nvSpPr>
        <p:spPr>
          <a:xfrm>
            <a:off x="5199400" y="1266325"/>
            <a:ext cx="3666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         and          points on the boundary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5" name="Google Shape;3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2413" y="1158550"/>
            <a:ext cx="246697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3513" y="1382387"/>
            <a:ext cx="3429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10550" y="1349050"/>
            <a:ext cx="34290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83825" y="2296025"/>
            <a:ext cx="3176352" cy="27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77802" y="2700702"/>
            <a:ext cx="990360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Goal is to maximize the width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Subject to:</a:t>
            </a:r>
            <a:endParaRPr/>
          </a:p>
        </p:txBody>
      </p:sp>
      <p:sp>
        <p:nvSpPr>
          <p:cNvPr id="315" name="Google Shape;31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How to find the widest street</a:t>
            </a:r>
            <a:endParaRPr/>
          </a:p>
        </p:txBody>
      </p:sp>
      <p:pic>
        <p:nvPicPr>
          <p:cNvPr id="316" name="Google Shape;3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7025" y="1675200"/>
            <a:ext cx="34099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5075" y="3767550"/>
            <a:ext cx="3113850" cy="2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Can use Lagrange multipliers to form a single expression to find the extremum of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where        is 0 for        not on the boundary.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Now we can take derivatives to find the extremum of </a:t>
            </a:r>
            <a:r>
              <a:rPr b="1" lang="en"/>
              <a:t>L</a:t>
            </a:r>
            <a:r>
              <a:rPr lang="en"/>
              <a:t>.</a:t>
            </a:r>
            <a:endParaRPr/>
          </a:p>
        </p:txBody>
      </p:sp>
      <p:sp>
        <p:nvSpPr>
          <p:cNvPr id="323" name="Google Shape;32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How to find the widest street</a:t>
            </a:r>
            <a:endParaRPr/>
          </a:p>
        </p:txBody>
      </p:sp>
      <p:pic>
        <p:nvPicPr>
          <p:cNvPr id="324" name="Google Shape;3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500" y="2741325"/>
            <a:ext cx="383344" cy="2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0975" y="2729117"/>
            <a:ext cx="383350" cy="235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8750" y="1928176"/>
            <a:ext cx="4206500" cy="64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Means </a:t>
            </a:r>
            <a:r>
              <a:rPr b="1" lang="en"/>
              <a:t>w </a:t>
            </a:r>
            <a:r>
              <a:rPr lang="en"/>
              <a:t>is a linear sum of vectors in our sample/training set!</a:t>
            </a:r>
            <a:endParaRPr/>
          </a:p>
        </p:txBody>
      </p:sp>
      <p:sp>
        <p:nvSpPr>
          <p:cNvPr id="332" name="Google Shape;33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How to find the widest street</a:t>
            </a:r>
            <a:endParaRPr/>
          </a:p>
        </p:txBody>
      </p:sp>
      <p:pic>
        <p:nvPicPr>
          <p:cNvPr id="333" name="Google Shape;333;p20"/>
          <p:cNvPicPr preferRelativeResize="0"/>
          <p:nvPr/>
        </p:nvPicPr>
        <p:blipFill rotWithShape="1">
          <a:blip r:embed="rId3">
            <a:alphaModFix/>
          </a:blip>
          <a:srcRect b="0" l="0" r="10" t="0"/>
          <a:stretch/>
        </p:blipFill>
        <p:spPr>
          <a:xfrm>
            <a:off x="2974613" y="1266325"/>
            <a:ext cx="3194775" cy="15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96237" y="3243925"/>
            <a:ext cx="2751561" cy="15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How to find the widest street</a:t>
            </a:r>
            <a:endParaRPr/>
          </a:p>
        </p:txBody>
      </p:sp>
      <p:sp>
        <p:nvSpPr>
          <p:cNvPr id="340" name="Google Shape;340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Let’s plug these values back into L to see what happens to L at its extremum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Simplifying, we get:</a:t>
            </a:r>
            <a:endParaRPr/>
          </a:p>
        </p:txBody>
      </p:sp>
      <p:pic>
        <p:nvPicPr>
          <p:cNvPr id="341" name="Google Shape;34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25" y="1873550"/>
            <a:ext cx="9025949" cy="579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21"/>
          <p:cNvCxnSpPr/>
          <p:nvPr/>
        </p:nvCxnSpPr>
        <p:spPr>
          <a:xfrm flipH="1" rot="10800000">
            <a:off x="7285225" y="1804450"/>
            <a:ext cx="826200" cy="7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3" name="Google Shape;34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2959288"/>
            <a:ext cx="5638800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1"/>
          <p:cNvSpPr/>
          <p:nvPr/>
        </p:nvSpPr>
        <p:spPr>
          <a:xfrm>
            <a:off x="5801225" y="3905550"/>
            <a:ext cx="927600" cy="579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113" y="0"/>
            <a:ext cx="6303773" cy="50020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0" name="Google Shape;350;p22"/>
          <p:cNvCxnSpPr/>
          <p:nvPr/>
        </p:nvCxnSpPr>
        <p:spPr>
          <a:xfrm>
            <a:off x="1855025" y="792625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p22"/>
          <p:cNvCxnSpPr/>
          <p:nvPr/>
        </p:nvCxnSpPr>
        <p:spPr>
          <a:xfrm>
            <a:off x="3154175" y="168625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2" name="Google Shape;352;p22"/>
          <p:cNvCxnSpPr/>
          <p:nvPr/>
        </p:nvCxnSpPr>
        <p:spPr>
          <a:xfrm flipH="1" rot="10800000">
            <a:off x="1922500" y="3703600"/>
            <a:ext cx="2767500" cy="83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3" name="Google Shape;353;p22"/>
          <p:cNvSpPr txBox="1"/>
          <p:nvPr/>
        </p:nvSpPr>
        <p:spPr>
          <a:xfrm rot="-1072477">
            <a:off x="2732903" y="3885960"/>
            <a:ext cx="388030" cy="277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4" name="Google Shape;35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9988" y="466875"/>
            <a:ext cx="395287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2"/>
          <p:cNvSpPr txBox="1"/>
          <p:nvPr/>
        </p:nvSpPr>
        <p:spPr>
          <a:xfrm>
            <a:off x="4572000" y="117975"/>
            <a:ext cx="4281600" cy="978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DECISION RULE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56" name="Google Shape;356;p22"/>
          <p:cNvCxnSpPr/>
          <p:nvPr/>
        </p:nvCxnSpPr>
        <p:spPr>
          <a:xfrm>
            <a:off x="2480275" y="422850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57" name="Google Shape;357;p22"/>
          <p:cNvSpPr txBox="1"/>
          <p:nvPr/>
        </p:nvSpPr>
        <p:spPr>
          <a:xfrm>
            <a:off x="5788625" y="4193950"/>
            <a:ext cx="198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wx + b = 0</a:t>
            </a:r>
            <a:endParaRPr b="1" sz="1800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g1033ae33579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113" y="0"/>
            <a:ext cx="6303773" cy="50020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3" name="Google Shape;363;g1033ae33579_0_12"/>
          <p:cNvCxnSpPr/>
          <p:nvPr/>
        </p:nvCxnSpPr>
        <p:spPr>
          <a:xfrm>
            <a:off x="1855025" y="792625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4" name="Google Shape;364;g1033ae33579_0_12"/>
          <p:cNvCxnSpPr/>
          <p:nvPr/>
        </p:nvCxnSpPr>
        <p:spPr>
          <a:xfrm>
            <a:off x="3154175" y="168625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5" name="Google Shape;365;g1033ae33579_0_12"/>
          <p:cNvCxnSpPr/>
          <p:nvPr/>
        </p:nvCxnSpPr>
        <p:spPr>
          <a:xfrm flipH="1" rot="10800000">
            <a:off x="1922500" y="3703600"/>
            <a:ext cx="2767500" cy="83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6" name="Google Shape;366;g1033ae33579_0_12"/>
          <p:cNvSpPr txBox="1"/>
          <p:nvPr/>
        </p:nvSpPr>
        <p:spPr>
          <a:xfrm rot="-1072477">
            <a:off x="2732974" y="3885937"/>
            <a:ext cx="388030" cy="277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7" name="Google Shape;367;g1033ae33579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9988" y="466875"/>
            <a:ext cx="395287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1033ae33579_0_12"/>
          <p:cNvSpPr txBox="1"/>
          <p:nvPr/>
        </p:nvSpPr>
        <p:spPr>
          <a:xfrm>
            <a:off x="4572000" y="117975"/>
            <a:ext cx="4281600" cy="978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DECISION RULE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9" name="Google Shape;369;g1033ae33579_0_12"/>
          <p:cNvSpPr/>
          <p:nvPr/>
        </p:nvSpPr>
        <p:spPr>
          <a:xfrm>
            <a:off x="4572000" y="263475"/>
            <a:ext cx="1454400" cy="8328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1033ae33579_0_12"/>
          <p:cNvSpPr txBox="1"/>
          <p:nvPr/>
        </p:nvSpPr>
        <p:spPr>
          <a:xfrm>
            <a:off x="6500388" y="1272150"/>
            <a:ext cx="3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71" name="Google Shape;371;g1033ae33579_0_12"/>
          <p:cNvCxnSpPr>
            <a:stCxn id="370" idx="1"/>
            <a:endCxn id="369" idx="5"/>
          </p:cNvCxnSpPr>
          <p:nvPr/>
        </p:nvCxnSpPr>
        <p:spPr>
          <a:xfrm rot="10800000">
            <a:off x="5813388" y="974250"/>
            <a:ext cx="687000" cy="49800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g1033ae33579_0_12"/>
          <p:cNvCxnSpPr/>
          <p:nvPr/>
        </p:nvCxnSpPr>
        <p:spPr>
          <a:xfrm>
            <a:off x="2480275" y="422850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73" name="Google Shape;373;g1033ae33579_0_12"/>
          <p:cNvSpPr txBox="1"/>
          <p:nvPr/>
        </p:nvSpPr>
        <p:spPr>
          <a:xfrm>
            <a:off x="5788625" y="4193950"/>
            <a:ext cx="198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wx + b = 0</a:t>
            </a:r>
            <a:endParaRPr b="1" sz="1800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413" y="0"/>
            <a:ext cx="6311175" cy="50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3"/>
          <p:cNvSpPr txBox="1"/>
          <p:nvPr/>
        </p:nvSpPr>
        <p:spPr>
          <a:xfrm>
            <a:off x="4310550" y="2091150"/>
            <a:ext cx="5229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b="0" i="0" sz="6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17f7b43d2d_0_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1: Soft Margins</a:t>
            </a:r>
            <a:endParaRPr/>
          </a:p>
        </p:txBody>
      </p:sp>
      <p:sp>
        <p:nvSpPr>
          <p:cNvPr id="385" name="Google Shape;385;g117f7b43d2d_0_0"/>
          <p:cNvSpPr txBox="1"/>
          <p:nvPr>
            <p:ph idx="1" type="body"/>
          </p:nvPr>
        </p:nvSpPr>
        <p:spPr>
          <a:xfrm>
            <a:off x="311700" y="1266325"/>
            <a:ext cx="85206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allow for some points in the dataset to be misclassified.</a:t>
            </a:r>
            <a:endParaRPr/>
          </a:p>
        </p:txBody>
      </p:sp>
      <p:pic>
        <p:nvPicPr>
          <p:cNvPr id="386" name="Google Shape;386;g117f7b43d2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0575" y="1723925"/>
            <a:ext cx="3942857" cy="3147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7" name="Google Shape;387;g117f7b43d2d_0_0"/>
          <p:cNvCxnSpPr/>
          <p:nvPr/>
        </p:nvCxnSpPr>
        <p:spPr>
          <a:xfrm>
            <a:off x="3951075" y="1895325"/>
            <a:ext cx="1039500" cy="26595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5825" y="0"/>
            <a:ext cx="6314704" cy="5033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3"/>
          <p:cNvCxnSpPr/>
          <p:nvPr/>
        </p:nvCxnSpPr>
        <p:spPr>
          <a:xfrm>
            <a:off x="4182250" y="101175"/>
            <a:ext cx="33600" cy="48399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3"/>
          <p:cNvSpPr txBox="1"/>
          <p:nvPr/>
        </p:nvSpPr>
        <p:spPr>
          <a:xfrm>
            <a:off x="4570125" y="3710075"/>
            <a:ext cx="3035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Decision Tree split on attribute x1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1" name="Google Shape;81;p3"/>
          <p:cNvCxnSpPr>
            <a:stCxn id="80" idx="1"/>
          </p:cNvCxnSpPr>
          <p:nvPr/>
        </p:nvCxnSpPr>
        <p:spPr>
          <a:xfrm flipH="1">
            <a:off x="4249725" y="3912425"/>
            <a:ext cx="320400" cy="13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Option 2: Change perspective</a:t>
            </a:r>
            <a:endParaRPr/>
          </a:p>
        </p:txBody>
      </p:sp>
      <p:pic>
        <p:nvPicPr>
          <p:cNvPr id="393" name="Google Shape;39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04825"/>
            <a:ext cx="3942857" cy="314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9375" y="1304825"/>
            <a:ext cx="4232225" cy="31478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395;p24"/>
          <p:cNvCxnSpPr>
            <a:stCxn id="393" idx="3"/>
            <a:endCxn id="394" idx="1"/>
          </p:cNvCxnSpPr>
          <p:nvPr/>
        </p:nvCxnSpPr>
        <p:spPr>
          <a:xfrm>
            <a:off x="4095257" y="2878762"/>
            <a:ext cx="664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6" name="Google Shape;396;p24"/>
          <p:cNvSpPr txBox="1"/>
          <p:nvPr/>
        </p:nvSpPr>
        <p:spPr>
          <a:xfrm>
            <a:off x="4188963" y="2373600"/>
            <a:ext cx="476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Φ</a:t>
            </a:r>
            <a:endParaRPr b="0" i="0" sz="2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7" name="Google Shape;397;p24"/>
          <p:cNvSpPr/>
          <p:nvPr/>
        </p:nvSpPr>
        <p:spPr>
          <a:xfrm>
            <a:off x="1169648" y="1741500"/>
            <a:ext cx="1814200" cy="2214000"/>
          </a:xfrm>
          <a:custGeom>
            <a:rect b="b" l="l" r="r" t="t"/>
            <a:pathLst>
              <a:path extrusionOk="0" h="88560" w="72568">
                <a:moveTo>
                  <a:pt x="7214" y="0"/>
                </a:moveTo>
                <a:cubicBezTo>
                  <a:pt x="10274" y="5580"/>
                  <a:pt x="16124" y="27810"/>
                  <a:pt x="25574" y="33480"/>
                </a:cubicBezTo>
                <a:cubicBezTo>
                  <a:pt x="35024" y="39150"/>
                  <a:pt x="56894" y="32220"/>
                  <a:pt x="63914" y="34020"/>
                </a:cubicBezTo>
                <a:cubicBezTo>
                  <a:pt x="70934" y="35820"/>
                  <a:pt x="77234" y="40500"/>
                  <a:pt x="67694" y="44280"/>
                </a:cubicBezTo>
                <a:cubicBezTo>
                  <a:pt x="58154" y="48060"/>
                  <a:pt x="16754" y="52380"/>
                  <a:pt x="6674" y="56700"/>
                </a:cubicBezTo>
                <a:cubicBezTo>
                  <a:pt x="-3406" y="61020"/>
                  <a:pt x="-976" y="68310"/>
                  <a:pt x="7214" y="70200"/>
                </a:cubicBezTo>
                <a:cubicBezTo>
                  <a:pt x="15404" y="72090"/>
                  <a:pt x="45014" y="64980"/>
                  <a:pt x="55814" y="68040"/>
                </a:cubicBezTo>
                <a:cubicBezTo>
                  <a:pt x="66614" y="71100"/>
                  <a:pt x="69314" y="85140"/>
                  <a:pt x="72014" y="88560"/>
                </a:cubicBezTo>
              </a:path>
            </a:pathLst>
          </a:cu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8" name="Google Shape;398;p24"/>
          <p:cNvCxnSpPr/>
          <p:nvPr/>
        </p:nvCxnSpPr>
        <p:spPr>
          <a:xfrm>
            <a:off x="6399000" y="1444500"/>
            <a:ext cx="1039500" cy="26595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But how to find Φ?</a:t>
            </a:r>
            <a:endParaRPr/>
          </a:p>
        </p:txBody>
      </p:sp>
      <p:sp>
        <p:nvSpPr>
          <p:cNvPr id="404" name="Google Shape;404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Turns out we don’t need to find or define a transformation Φ!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Looking back at L, since </a:t>
            </a:r>
            <a:r>
              <a:rPr b="1" lang="en"/>
              <a:t>it depends only on the dot product of our input</a:t>
            </a:r>
            <a:r>
              <a:rPr lang="en"/>
              <a:t>, we only need to define the dot product in our transformed space.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i.e. we only need to define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Called a Kernel function. This is often referred to as the “kernel trick”.</a:t>
            </a:r>
            <a:endParaRPr/>
          </a:p>
        </p:txBody>
      </p:sp>
      <p:pic>
        <p:nvPicPr>
          <p:cNvPr id="405" name="Google Shape;40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8388" y="3136200"/>
            <a:ext cx="4807225" cy="3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033ae33579_0_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Function (intuition)</a:t>
            </a:r>
            <a:endParaRPr/>
          </a:p>
        </p:txBody>
      </p:sp>
      <p:sp>
        <p:nvSpPr>
          <p:cNvPr id="411" name="Google Shape;411;g1033ae33579_0_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inner product of a space describes how close / similar points 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 Functions allow for specifying the closeness / similarity of points in a hypothetical transformed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hope is that with that new notion of closeness, points in the dataset are linearly separable.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 Kernel Functions</a:t>
            </a:r>
            <a:endParaRPr/>
          </a:p>
        </p:txBody>
      </p:sp>
      <p:pic>
        <p:nvPicPr>
          <p:cNvPr id="417" name="Google Shape;41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903825"/>
            <a:ext cx="2820300" cy="5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857038"/>
            <a:ext cx="3852224" cy="34217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6"/>
          <p:cNvSpPr txBox="1"/>
          <p:nvPr/>
        </p:nvSpPr>
        <p:spPr>
          <a:xfrm>
            <a:off x="311700" y="1234225"/>
            <a:ext cx="18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Polynomial Kernel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0" name="Google Shape;420;p26"/>
          <p:cNvSpPr txBox="1"/>
          <p:nvPr/>
        </p:nvSpPr>
        <p:spPr>
          <a:xfrm>
            <a:off x="311700" y="2503625"/>
            <a:ext cx="25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Radial Basis Function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Kernel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033ae33579_0_38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5825" y="0"/>
            <a:ext cx="6314704" cy="5033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4"/>
          <p:cNvCxnSpPr/>
          <p:nvPr/>
        </p:nvCxnSpPr>
        <p:spPr>
          <a:xfrm>
            <a:off x="2646675" y="474325"/>
            <a:ext cx="897900" cy="9255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4"/>
          <p:cNvSpPr txBox="1"/>
          <p:nvPr/>
        </p:nvSpPr>
        <p:spPr>
          <a:xfrm>
            <a:off x="5493700" y="3086350"/>
            <a:ext cx="3845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Nearest Neighbor decision boundary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9" name="Google Shape;89;p4"/>
          <p:cNvCxnSpPr>
            <a:stCxn id="88" idx="1"/>
          </p:cNvCxnSpPr>
          <p:nvPr/>
        </p:nvCxnSpPr>
        <p:spPr>
          <a:xfrm flipH="1">
            <a:off x="5173300" y="3288700"/>
            <a:ext cx="3204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4"/>
          <p:cNvCxnSpPr/>
          <p:nvPr/>
        </p:nvCxnSpPr>
        <p:spPr>
          <a:xfrm>
            <a:off x="3544575" y="1399825"/>
            <a:ext cx="286500" cy="7926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4"/>
          <p:cNvCxnSpPr/>
          <p:nvPr/>
        </p:nvCxnSpPr>
        <p:spPr>
          <a:xfrm>
            <a:off x="3831075" y="2179538"/>
            <a:ext cx="2124000" cy="22524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5825" y="0"/>
            <a:ext cx="6314704" cy="5033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5"/>
          <p:cNvCxnSpPr/>
          <p:nvPr/>
        </p:nvCxnSpPr>
        <p:spPr>
          <a:xfrm>
            <a:off x="2816275" y="337275"/>
            <a:ext cx="2496000" cy="42159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5"/>
          <p:cNvCxnSpPr/>
          <p:nvPr/>
        </p:nvCxnSpPr>
        <p:spPr>
          <a:xfrm>
            <a:off x="2360950" y="590250"/>
            <a:ext cx="3609000" cy="38280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5"/>
          <p:cNvCxnSpPr/>
          <p:nvPr/>
        </p:nvCxnSpPr>
        <p:spPr>
          <a:xfrm>
            <a:off x="2158600" y="742025"/>
            <a:ext cx="3035700" cy="39966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5"/>
          <p:cNvCxnSpPr/>
          <p:nvPr/>
        </p:nvCxnSpPr>
        <p:spPr>
          <a:xfrm>
            <a:off x="3054150" y="236750"/>
            <a:ext cx="3035700" cy="39966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5"/>
          <p:cNvSpPr txBox="1"/>
          <p:nvPr/>
        </p:nvSpPr>
        <p:spPr>
          <a:xfrm>
            <a:off x="3802825" y="2091150"/>
            <a:ext cx="5229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b="0" i="0" sz="6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3978925" y="236750"/>
            <a:ext cx="28560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Find the best line that separates our classes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6215650" y="4091475"/>
            <a:ext cx="24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="1" baseline="-25000" lang="en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lang="en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1" baseline="-25000" lang="en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lang="en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 + w</a:t>
            </a:r>
            <a:r>
              <a:rPr b="1" baseline="-25000" lang="en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1" baseline="-25000" lang="en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 + b = 0</a:t>
            </a:r>
            <a:endParaRPr b="1" sz="1800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5825" y="0"/>
            <a:ext cx="6314704" cy="5033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6"/>
          <p:cNvCxnSpPr/>
          <p:nvPr/>
        </p:nvCxnSpPr>
        <p:spPr>
          <a:xfrm>
            <a:off x="1855025" y="742025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6"/>
          <p:cNvCxnSpPr/>
          <p:nvPr/>
        </p:nvCxnSpPr>
        <p:spPr>
          <a:xfrm>
            <a:off x="3120450" y="194100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6"/>
          <p:cNvCxnSpPr/>
          <p:nvPr/>
        </p:nvCxnSpPr>
        <p:spPr>
          <a:xfrm>
            <a:off x="2480275" y="422850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2" name="Google Shape;112;p6"/>
          <p:cNvSpPr txBox="1"/>
          <p:nvPr/>
        </p:nvSpPr>
        <p:spPr>
          <a:xfrm>
            <a:off x="5581700" y="194100"/>
            <a:ext cx="26481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SVM: Find the widest street that separates our classes - the dotted line in the middle is our decision boundary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3" name="Google Shape;113;p6"/>
          <p:cNvCxnSpPr/>
          <p:nvPr/>
        </p:nvCxnSpPr>
        <p:spPr>
          <a:xfrm>
            <a:off x="1345825" y="2092925"/>
            <a:ext cx="5977500" cy="15525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6"/>
          <p:cNvCxnSpPr/>
          <p:nvPr/>
        </p:nvCxnSpPr>
        <p:spPr>
          <a:xfrm>
            <a:off x="1683025" y="1246600"/>
            <a:ext cx="5977500" cy="15525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6"/>
          <p:cNvCxnSpPr/>
          <p:nvPr/>
        </p:nvCxnSpPr>
        <p:spPr>
          <a:xfrm>
            <a:off x="1514425" y="1670250"/>
            <a:ext cx="5977500" cy="15525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6" name="Google Shape;116;p6"/>
          <p:cNvCxnSpPr/>
          <p:nvPr/>
        </p:nvCxnSpPr>
        <p:spPr>
          <a:xfrm rot="5400000">
            <a:off x="1780785" y="1497025"/>
            <a:ext cx="4199700" cy="12726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6"/>
          <p:cNvCxnSpPr/>
          <p:nvPr/>
        </p:nvCxnSpPr>
        <p:spPr>
          <a:xfrm rot="5400000">
            <a:off x="2474675" y="1733936"/>
            <a:ext cx="4199700" cy="12726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6"/>
          <p:cNvCxnSpPr/>
          <p:nvPr/>
        </p:nvCxnSpPr>
        <p:spPr>
          <a:xfrm rot="5400000">
            <a:off x="2127330" y="1615480"/>
            <a:ext cx="4199700" cy="12726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5825" y="0"/>
            <a:ext cx="6314704" cy="5033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7"/>
          <p:cNvCxnSpPr/>
          <p:nvPr/>
        </p:nvCxnSpPr>
        <p:spPr>
          <a:xfrm>
            <a:off x="1855025" y="742025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7"/>
          <p:cNvCxnSpPr/>
          <p:nvPr/>
        </p:nvCxnSpPr>
        <p:spPr>
          <a:xfrm>
            <a:off x="3120450" y="194100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7"/>
          <p:cNvCxnSpPr/>
          <p:nvPr/>
        </p:nvCxnSpPr>
        <p:spPr>
          <a:xfrm>
            <a:off x="2480275" y="422850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7" name="Google Shape;127;p7"/>
          <p:cNvSpPr txBox="1"/>
          <p:nvPr/>
        </p:nvSpPr>
        <p:spPr>
          <a:xfrm>
            <a:off x="4020525" y="194100"/>
            <a:ext cx="26481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Suppose we found this decision boundary, how would we classify an unknown input 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8" name="Google Shape;128;p7"/>
          <p:cNvCxnSpPr/>
          <p:nvPr/>
        </p:nvCxnSpPr>
        <p:spPr>
          <a:xfrm flipH="1" rot="10800000">
            <a:off x="1813200" y="3703400"/>
            <a:ext cx="2758800" cy="87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9" name="Google Shape;129;p7"/>
          <p:cNvSpPr txBox="1"/>
          <p:nvPr/>
        </p:nvSpPr>
        <p:spPr>
          <a:xfrm rot="-1072477">
            <a:off x="2870635" y="3819234"/>
            <a:ext cx="388030" cy="282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5788625" y="4193950"/>
            <a:ext cx="198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wx + b = 0</a:t>
            </a:r>
            <a:endParaRPr b="1" sz="1800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5825" y="0"/>
            <a:ext cx="6314704" cy="5033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8"/>
          <p:cNvCxnSpPr/>
          <p:nvPr/>
        </p:nvCxnSpPr>
        <p:spPr>
          <a:xfrm>
            <a:off x="1855025" y="742025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8"/>
          <p:cNvCxnSpPr/>
          <p:nvPr/>
        </p:nvCxnSpPr>
        <p:spPr>
          <a:xfrm>
            <a:off x="3120450" y="194100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8"/>
          <p:cNvCxnSpPr/>
          <p:nvPr/>
        </p:nvCxnSpPr>
        <p:spPr>
          <a:xfrm>
            <a:off x="2480275" y="422850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39" name="Google Shape;139;p8"/>
          <p:cNvCxnSpPr/>
          <p:nvPr/>
        </p:nvCxnSpPr>
        <p:spPr>
          <a:xfrm flipH="1" rot="10800000">
            <a:off x="1813200" y="3703400"/>
            <a:ext cx="2758800" cy="87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0" name="Google Shape;140;p8"/>
          <p:cNvSpPr txBox="1"/>
          <p:nvPr/>
        </p:nvSpPr>
        <p:spPr>
          <a:xfrm rot="-1072477">
            <a:off x="2870635" y="3819234"/>
            <a:ext cx="388030" cy="282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1" name="Google Shape;141;p8"/>
          <p:cNvCxnSpPr/>
          <p:nvPr/>
        </p:nvCxnSpPr>
        <p:spPr>
          <a:xfrm flipH="1" rot="10800000">
            <a:off x="1838175" y="3839550"/>
            <a:ext cx="966600" cy="71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2" name="Google Shape;142;p8"/>
          <p:cNvSpPr txBox="1"/>
          <p:nvPr/>
        </p:nvSpPr>
        <p:spPr>
          <a:xfrm rot="-2317730">
            <a:off x="1927792" y="3900056"/>
            <a:ext cx="519965" cy="2620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133100" y="2941200"/>
            <a:ext cx="14058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Let 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 a vector perpendicular to the decision boundary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4020525" y="194100"/>
            <a:ext cx="26481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Suppose we found this decision boundary, how would we classify an unknown input 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5779125" y="4091550"/>
            <a:ext cx="289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="1" baseline="-25000" lang="en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lang="en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1" baseline="-25000" lang="en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lang="en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 + w</a:t>
            </a:r>
            <a:r>
              <a:rPr b="1" baseline="-25000" lang="en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1" baseline="-25000" lang="en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 + b = 0</a:t>
            </a:r>
            <a:endParaRPr b="1" sz="1800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2116475" y="3246050"/>
            <a:ext cx="313200" cy="593400"/>
          </a:xfrm>
          <a:prstGeom prst="bracketPair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"/>
          <p:cNvSpPr txBox="1"/>
          <p:nvPr/>
        </p:nvSpPr>
        <p:spPr>
          <a:xfrm>
            <a:off x="2101675" y="3170100"/>
            <a:ext cx="4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-25000"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2101675" y="3439350"/>
            <a:ext cx="4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-25000" lang="en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aseline="-25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5825" y="0"/>
            <a:ext cx="6314704" cy="5033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9"/>
          <p:cNvCxnSpPr/>
          <p:nvPr/>
        </p:nvCxnSpPr>
        <p:spPr>
          <a:xfrm>
            <a:off x="1855025" y="742025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9"/>
          <p:cNvCxnSpPr/>
          <p:nvPr/>
        </p:nvCxnSpPr>
        <p:spPr>
          <a:xfrm>
            <a:off x="3120450" y="194100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9"/>
          <p:cNvCxnSpPr/>
          <p:nvPr/>
        </p:nvCxnSpPr>
        <p:spPr>
          <a:xfrm>
            <a:off x="2480275" y="422850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7" name="Google Shape;157;p9"/>
          <p:cNvCxnSpPr/>
          <p:nvPr/>
        </p:nvCxnSpPr>
        <p:spPr>
          <a:xfrm flipH="1" rot="10800000">
            <a:off x="1813200" y="2951300"/>
            <a:ext cx="2200500" cy="162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8" name="Google Shape;158;p9"/>
          <p:cNvSpPr txBox="1"/>
          <p:nvPr/>
        </p:nvSpPr>
        <p:spPr>
          <a:xfrm rot="-2317245">
            <a:off x="2260965" y="3563353"/>
            <a:ext cx="687321" cy="277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 </a:t>
            </a:r>
            <a:r>
              <a:rPr b="1" i="0" lang="en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b="0" i="0" lang="en" sz="10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133100" y="2941200"/>
            <a:ext cx="14058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Let 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 a vector perpendicular to the decision boundary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4020525" y="194100"/>
            <a:ext cx="26481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Suppose we found this decision boundary, how would we classify an unknown input 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6060600" y="2705425"/>
            <a:ext cx="3083400" cy="11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could project 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onto 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depending on the size of that projection (which side of the street it ends up on), we can classify it as 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+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 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5779125" y="4091550"/>
            <a:ext cx="289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="1" baseline="-25000" lang="en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lang="en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1" baseline="-25000" lang="en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lang="en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 + w</a:t>
            </a:r>
            <a:r>
              <a:rPr b="1" baseline="-25000" lang="en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1" baseline="-25000" lang="en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 + b = 0</a:t>
            </a:r>
            <a:endParaRPr b="1" sz="1800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