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T Sans Narrow"/>
      <p:regular r:id="rId68"/>
      <p:bold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4" roundtripDataSignature="AMtx7mgTjc8RtETGl2cG3S+xLDqyt2fd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e0701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00e0701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𝜷 not 𝜷X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bcd1aa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bcd1aa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 know the alarm will ring during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a1fc88f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1a1fc88f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1fc88f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a1fc88f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a1fc88f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1a1fc88f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a1fc88fd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1a1fc88fd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e0d68143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1e0d68143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a1fc88fd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a1fc88fd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a1fc88fd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a1fc88fd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a1fc88f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1a1fc88f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e0d68143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e0d68143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a1fc88fd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a1fc88fd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e0d6814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1e0d6814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1e0d68143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1e0d68143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1e0d68143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1e0d68143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e0d6814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11e0d6814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1e0d68143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11e0d68143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1e0d6814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1e0d6814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e0d68143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1e0d68143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e0d68143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e0d68143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1e0d68143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1e0d68143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1e0d68143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1e0d68143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e0d68143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e0d68143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1e0d68143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1e0d68143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1e0d6814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1e0d6814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1e0d68143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1e0d68143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e0d6814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e0d6814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3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3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3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3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3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3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3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3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4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4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Relationship Id="rId4" Type="http://schemas.openxmlformats.org/officeDocument/2006/relationships/image" Target="../media/image10.gif"/><Relationship Id="rId5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gif"/><Relationship Id="rId4" Type="http://schemas.openxmlformats.org/officeDocument/2006/relationships/image" Target="../media/image4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1.gif"/><Relationship Id="rId5" Type="http://schemas.openxmlformats.org/officeDocument/2006/relationships/image" Target="../media/image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gif"/><Relationship Id="rId4" Type="http://schemas.openxmlformats.org/officeDocument/2006/relationships/image" Target="../media/image15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gif"/><Relationship Id="rId4" Type="http://schemas.openxmlformats.org/officeDocument/2006/relationships/image" Target="../media/image13.gif"/><Relationship Id="rId5" Type="http://schemas.openxmlformats.org/officeDocument/2006/relationships/image" Target="../media/image19.gif"/><Relationship Id="rId6" Type="http://schemas.openxmlformats.org/officeDocument/2006/relationships/image" Target="../media/image18.gif"/><Relationship Id="rId7" Type="http://schemas.openxmlformats.org/officeDocument/2006/relationships/image" Target="../media/image22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we have enough to get started?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Seems like there are too many possible </a:t>
            </a:r>
            <a:r>
              <a:rPr b="1" lang="en"/>
              <a:t>h</a:t>
            </a:r>
            <a:r>
              <a:rPr lang="en"/>
              <a:t> and our problem statements are still too vague to effectively find solutions.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can we do to constrain the problem?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Let’s make some assumptions!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311700" y="1266325"/>
            <a:ext cx="85206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start by assuming our data was generated by a </a:t>
            </a:r>
            <a:r>
              <a:rPr b="1" lang="en"/>
              <a:t>linear function</a:t>
            </a:r>
            <a:r>
              <a:rPr lang="en"/>
              <a:t> plus some </a:t>
            </a:r>
            <a:r>
              <a:rPr b="1" lang="en"/>
              <a:t>noise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</a:t>
            </a:r>
            <a:r>
              <a:rPr b="1" lang="en"/>
              <a:t>h</a:t>
            </a:r>
            <a:r>
              <a:rPr lang="en"/>
              <a:t> is linear in a parameter </a:t>
            </a:r>
            <a:r>
              <a:rPr b="1" lang="en"/>
              <a:t>𝜷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Which functions below are linear in </a:t>
            </a:r>
            <a:r>
              <a:rPr b="1" lang="en"/>
              <a:t>𝜷</a:t>
            </a:r>
            <a:r>
              <a:rPr lang="en"/>
              <a:t>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baseline="300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825" y="1951688"/>
            <a:ext cx="2112346" cy="3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2971463" y="3109425"/>
            <a:ext cx="2213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548288" y="311227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2971463" y="3470625"/>
            <a:ext cx="2213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5548288" y="347347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2971478" y="3834675"/>
            <a:ext cx="2972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5548288" y="3837525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2971477" y="4173150"/>
            <a:ext cx="2905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log(x)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5548288" y="4176000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969927" y="4534350"/>
            <a:ext cx="2905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h(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𝜷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5546738" y="4537200"/>
            <a:ext cx="625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relation between </a:t>
            </a:r>
            <a:r>
              <a:rPr b="1" lang="en"/>
              <a:t>x</a:t>
            </a:r>
            <a:r>
              <a:rPr lang="en"/>
              <a:t> (independent variable) and </a:t>
            </a:r>
            <a:r>
              <a:rPr b="1" lang="en"/>
              <a:t>y</a:t>
            </a:r>
            <a:r>
              <a:rPr lang="en"/>
              <a:t> (dependent variable) is linear in a parameter </a:t>
            </a:r>
            <a:r>
              <a:rPr b="1" lang="en"/>
              <a:t>𝜷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ϵ</a:t>
            </a:r>
            <a:r>
              <a:rPr b="1" baseline="-25000" lang="en"/>
              <a:t>i</a:t>
            </a:r>
            <a:r>
              <a:rPr lang="en"/>
              <a:t> are independent, identically distributed random variables following a </a:t>
            </a:r>
            <a:r>
              <a:rPr b="1" lang="en"/>
              <a:t>N(0, σ</a:t>
            </a:r>
            <a:r>
              <a:rPr b="1" baseline="30000" lang="en"/>
              <a:t>2</a:t>
            </a:r>
            <a:r>
              <a:rPr b="1" lang="en"/>
              <a:t>) </a:t>
            </a:r>
            <a:r>
              <a:rPr lang="en"/>
              <a:t>distribution. (Note: </a:t>
            </a:r>
            <a:r>
              <a:rPr b="1" lang="en"/>
              <a:t>σ</a:t>
            </a:r>
            <a:r>
              <a:rPr lang="en"/>
              <a:t> is constant)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-44275" y="-8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Assumptions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950" y="512600"/>
            <a:ext cx="5808101" cy="44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2"/>
          <p:cNvCxnSpPr/>
          <p:nvPr/>
        </p:nvCxnSpPr>
        <p:spPr>
          <a:xfrm>
            <a:off x="4572000" y="4555800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2"/>
          <p:cNvSpPr txBox="1"/>
          <p:nvPr/>
        </p:nvSpPr>
        <p:spPr>
          <a:xfrm>
            <a:off x="1029675" y="3185800"/>
            <a:ext cx="955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2171275" y="537225"/>
            <a:ext cx="5282700" cy="401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4504800" y="31211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4504800" y="34961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4504800" y="29336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>
            <a:off x="4504800" y="33476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4504800" y="321485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4504800" y="36836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4504800" y="27461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>
            <a:off x="4504800" y="3449225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504800" y="3191413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4504800" y="39322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4504800" y="321485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4504800" y="3308600"/>
            <a:ext cx="134400" cy="148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2"/>
          <p:cNvCxnSpPr/>
          <p:nvPr/>
        </p:nvCxnSpPr>
        <p:spPr>
          <a:xfrm>
            <a:off x="2037175" y="3420200"/>
            <a:ext cx="1341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2"/>
          <p:cNvSpPr txBox="1"/>
          <p:nvPr/>
        </p:nvSpPr>
        <p:spPr>
          <a:xfrm>
            <a:off x="4197150" y="4649550"/>
            <a:ext cx="74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4577600" y="2294400"/>
            <a:ext cx="515525" cy="2048150"/>
          </a:xfrm>
          <a:custGeom>
            <a:rect b="b" l="l" r="r" t="t"/>
            <a:pathLst>
              <a:path extrusionOk="0" h="81926" w="20621">
                <a:moveTo>
                  <a:pt x="0" y="0"/>
                </a:moveTo>
                <a:cubicBezTo>
                  <a:pt x="448" y="4775"/>
                  <a:pt x="-746" y="21191"/>
                  <a:pt x="2686" y="28652"/>
                </a:cubicBezTo>
                <a:cubicBezTo>
                  <a:pt x="6118" y="36113"/>
                  <a:pt x="20369" y="39620"/>
                  <a:pt x="20593" y="44768"/>
                </a:cubicBezTo>
                <a:cubicBezTo>
                  <a:pt x="20817" y="49916"/>
                  <a:pt x="7461" y="53349"/>
                  <a:pt x="4029" y="59542"/>
                </a:cubicBezTo>
                <a:cubicBezTo>
                  <a:pt x="597" y="65735"/>
                  <a:pt x="672" y="78195"/>
                  <a:pt x="0" y="81926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90" name="Google Shape;190;p12"/>
          <p:cNvCxnSpPr/>
          <p:nvPr/>
        </p:nvCxnSpPr>
        <p:spPr>
          <a:xfrm>
            <a:off x="4504800" y="3401788"/>
            <a:ext cx="955500" cy="9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1" name="Google Shape;191;p12"/>
          <p:cNvSpPr txBox="1"/>
          <p:nvPr/>
        </p:nvSpPr>
        <p:spPr>
          <a:xfrm>
            <a:off x="4639200" y="2099775"/>
            <a:ext cx="198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b="0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N(</a:t>
            </a:r>
            <a:r>
              <a:rPr b="1"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, σ</a:t>
            </a:r>
            <a:r>
              <a:rPr b="1" baseline="30000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e0701587_0_0"/>
          <p:cNvSpPr txBox="1"/>
          <p:nvPr>
            <p:ph type="title"/>
          </p:nvPr>
        </p:nvSpPr>
        <p:spPr>
          <a:xfrm>
            <a:off x="0" y="-70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Assumptions</a:t>
            </a:r>
            <a:endParaRPr/>
          </a:p>
        </p:txBody>
      </p:sp>
      <p:pic>
        <p:nvPicPr>
          <p:cNvPr id="197" name="Google Shape;197;g100e070158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950" y="512600"/>
            <a:ext cx="5808101" cy="44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100e0701587_0_0"/>
          <p:cNvCxnSpPr/>
          <p:nvPr/>
        </p:nvCxnSpPr>
        <p:spPr>
          <a:xfrm flipH="1" rot="10800000">
            <a:off x="2817400" y="1513950"/>
            <a:ext cx="4181100" cy="2546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g100e0701587_0_0"/>
          <p:cNvCxnSpPr/>
          <p:nvPr/>
        </p:nvCxnSpPr>
        <p:spPr>
          <a:xfrm>
            <a:off x="5223700" y="2396300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100e0701587_0_0"/>
          <p:cNvCxnSpPr/>
          <p:nvPr/>
        </p:nvCxnSpPr>
        <p:spPr>
          <a:xfrm>
            <a:off x="4381500" y="2897600"/>
            <a:ext cx="0" cy="21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100e0701587_0_0"/>
          <p:cNvCxnSpPr/>
          <p:nvPr/>
        </p:nvCxnSpPr>
        <p:spPr>
          <a:xfrm rot="10800000">
            <a:off x="4411575" y="3008000"/>
            <a:ext cx="1333500" cy="5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g100e0701587_0_0"/>
          <p:cNvCxnSpPr/>
          <p:nvPr/>
        </p:nvCxnSpPr>
        <p:spPr>
          <a:xfrm rot="10800000">
            <a:off x="5273975" y="2516600"/>
            <a:ext cx="511200" cy="10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100e0701587_0_0"/>
          <p:cNvSpPr txBox="1"/>
          <p:nvPr/>
        </p:nvSpPr>
        <p:spPr>
          <a:xfrm>
            <a:off x="5745075" y="3398925"/>
            <a:ext cx="198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N(0, σ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100e0701587_0_0"/>
          <p:cNvSpPr txBox="1"/>
          <p:nvPr/>
        </p:nvSpPr>
        <p:spPr>
          <a:xfrm>
            <a:off x="6641725" y="1072950"/>
            <a:ext cx="918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X</a:t>
            </a:r>
            <a:r>
              <a:rPr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these assumptions, let’s try to solve the max and min problems we defined earlier!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Q: What does solving these mean?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A: Finding </a:t>
            </a:r>
            <a:r>
              <a:rPr b="1" lang="en"/>
              <a:t>𝜷</a:t>
            </a:r>
            <a:r>
              <a:rPr lang="en"/>
              <a:t> is equivalent to finding </a:t>
            </a:r>
            <a:r>
              <a:rPr b="1" lang="en"/>
              <a:t>h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Least Squares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3" y="1295400"/>
            <a:ext cx="60864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3442500" y="184705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3442500" y="296677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3442500" y="374692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4426550" y="3267000"/>
            <a:ext cx="2257500" cy="7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 b="14118" l="35283" r="40592" t="67597"/>
          <a:stretch/>
        </p:blipFill>
        <p:spPr>
          <a:xfrm>
            <a:off x="4426550" y="3222750"/>
            <a:ext cx="2371097" cy="7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Least Squares</a:t>
            </a:r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550" y="485450"/>
            <a:ext cx="943207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325" y="1192850"/>
            <a:ext cx="7477344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>
            <a:off x="5507300" y="4426025"/>
            <a:ext cx="2970900" cy="495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193425" y="1319375"/>
            <a:ext cx="4317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5560400" y="1319375"/>
            <a:ext cx="431700" cy="42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5">
            <a:alphaModFix/>
          </a:blip>
          <a:srcRect b="14118" l="46412" r="45210" t="67597"/>
          <a:stretch/>
        </p:blipFill>
        <p:spPr>
          <a:xfrm>
            <a:off x="4079995" y="1302000"/>
            <a:ext cx="57648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5">
            <a:alphaModFix/>
          </a:blip>
          <a:srcRect b="14118" l="46412" r="45210" t="67597"/>
          <a:stretch/>
        </p:blipFill>
        <p:spPr>
          <a:xfrm>
            <a:off x="5415620" y="1302000"/>
            <a:ext cx="57648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Maximum Likelihood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311700" y="1266325"/>
            <a:ext cx="844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Since </a:t>
            </a:r>
            <a:r>
              <a:rPr b="1" lang="en"/>
              <a:t>ϵ ~</a:t>
            </a:r>
            <a:r>
              <a:rPr lang="en"/>
              <a:t> </a:t>
            </a:r>
            <a:r>
              <a:rPr b="1" lang="en"/>
              <a:t>N(0, σ</a:t>
            </a:r>
            <a:r>
              <a:rPr b="1" baseline="30000" lang="en"/>
              <a:t>2</a:t>
            </a:r>
            <a:r>
              <a:rPr b="1" lang="en"/>
              <a:t>) </a:t>
            </a:r>
            <a:r>
              <a:rPr lang="en"/>
              <a:t>and </a:t>
            </a:r>
            <a:r>
              <a:rPr b="1" lang="en"/>
              <a:t>Y</a:t>
            </a:r>
            <a:r>
              <a:rPr lang="en"/>
              <a:t> </a:t>
            </a:r>
            <a:r>
              <a:rPr b="1" lang="en"/>
              <a:t>= X𝜷 + ϵ </a:t>
            </a:r>
            <a:r>
              <a:rPr lang="en"/>
              <a:t>then </a:t>
            </a:r>
            <a:r>
              <a:rPr b="1" lang="en"/>
              <a:t>Y ~ N(X𝜷, σ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.</a:t>
            </a:r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000" y="1697126"/>
            <a:ext cx="6642001" cy="30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2824875" y="2221675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2824875" y="3001488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2824875" y="348800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2824875" y="4065650"/>
            <a:ext cx="354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Unbiased Estimator</a:t>
            </a:r>
            <a:endParaRPr/>
          </a:p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311700" y="1266325"/>
            <a:ext cx="8520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𝜷</a:t>
            </a:r>
            <a:r>
              <a:rPr b="1" baseline="-25000" lang="en">
                <a:solidFill>
                  <a:srgbClr val="000000"/>
                </a:solidFill>
              </a:rPr>
              <a:t>LS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is an unbiased estimator of the true </a:t>
            </a:r>
            <a:r>
              <a:rPr b="1" lang="en">
                <a:solidFill>
                  <a:srgbClr val="000000"/>
                </a:solidFill>
              </a:rPr>
              <a:t>𝜷</a:t>
            </a:r>
            <a:r>
              <a:rPr lang="en">
                <a:solidFill>
                  <a:srgbClr val="000000"/>
                </a:solidFill>
              </a:rPr>
              <a:t>. That is </a:t>
            </a:r>
            <a:r>
              <a:rPr b="1" lang="en">
                <a:solidFill>
                  <a:srgbClr val="000000"/>
                </a:solidFill>
              </a:rPr>
              <a:t>E[𝜷</a:t>
            </a:r>
            <a:r>
              <a:rPr b="1" baseline="-25000" lang="en">
                <a:solidFill>
                  <a:srgbClr val="000000"/>
                </a:solidFill>
              </a:rPr>
              <a:t>LS</a:t>
            </a:r>
            <a:r>
              <a:rPr b="1" lang="en">
                <a:solidFill>
                  <a:srgbClr val="000000"/>
                </a:solidFill>
              </a:rPr>
              <a:t>]=𝜷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713" y="1928650"/>
            <a:ext cx="5614575" cy="29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bcd1aafc_0_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for those who have LR experience</a:t>
            </a:r>
            <a:endParaRPr/>
          </a:p>
        </p:txBody>
      </p:sp>
      <p:sp>
        <p:nvSpPr>
          <p:cNvPr id="73" name="Google Shape;73;gf9bcd1aafc_0_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data.csv file in the regression folder of our course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day my alarm goes off at seemingly random times…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I’ve recorded the times for the past year of so (1 - 355 days)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is day 356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you predict when my alarm will ring?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311700" y="1092275"/>
            <a:ext cx="85206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far y</a:t>
            </a:r>
            <a:r>
              <a:rPr baseline="-25000" lang="en"/>
              <a:t>i</a:t>
            </a:r>
            <a:r>
              <a:rPr lang="en"/>
              <a:t> was a continuous variable. What if y</a:t>
            </a:r>
            <a:r>
              <a:rPr baseline="-25000" lang="en"/>
              <a:t>i </a:t>
            </a:r>
            <a:r>
              <a:rPr lang="en"/>
              <a:t>is categorical? Can we use a linear function to predict </a:t>
            </a: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Assume we have </a:t>
            </a:r>
            <a:r>
              <a:rPr b="1" lang="en"/>
              <a:t>2 classes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a1fc88fd5_0_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68" name="Google Shape;268;g11a1fc88fd5_0_10"/>
          <p:cNvSpPr txBox="1"/>
          <p:nvPr>
            <p:ph idx="1" type="body"/>
          </p:nvPr>
        </p:nvSpPr>
        <p:spPr>
          <a:xfrm>
            <a:off x="311700" y="1092275"/>
            <a:ext cx="85206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far y</a:t>
            </a:r>
            <a:r>
              <a:rPr baseline="-25000" lang="en"/>
              <a:t>i</a:t>
            </a:r>
            <a:r>
              <a:rPr lang="en"/>
              <a:t> was a continuous variable. What if y</a:t>
            </a:r>
            <a:r>
              <a:rPr baseline="-25000" lang="en"/>
              <a:t>i </a:t>
            </a:r>
            <a:r>
              <a:rPr lang="en"/>
              <a:t>is categorical? Can we use a linear function to predict y</a:t>
            </a:r>
            <a:r>
              <a:rPr baseline="-25000" lang="en"/>
              <a:t>i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Assume we have </a:t>
            </a:r>
            <a:r>
              <a:rPr b="1" lang="en"/>
              <a:t>2 classes</a:t>
            </a:r>
            <a:r>
              <a:rPr lang="en"/>
              <a:t>.</a:t>
            </a:r>
            <a:endParaRPr/>
          </a:p>
        </p:txBody>
      </p:sp>
      <p:pic>
        <p:nvPicPr>
          <p:cNvPr id="269" name="Google Shape;269;g11a1fc88fd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1a1fc88fd5_0_10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1a1fc88fd5_0_10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1a1fc88fd5_0_10"/>
          <p:cNvSpPr/>
          <p:nvPr/>
        </p:nvSpPr>
        <p:spPr>
          <a:xfrm rot="5400000">
            <a:off x="5772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1a1fc88fd5_0_10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1a1fc88fd5_0_10"/>
          <p:cNvSpPr/>
          <p:nvPr/>
        </p:nvSpPr>
        <p:spPr>
          <a:xfrm rot="5400000">
            <a:off x="5862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1a1fc88fd5_0_10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a1fc88fd5_0_10"/>
          <p:cNvSpPr/>
          <p:nvPr/>
        </p:nvSpPr>
        <p:spPr>
          <a:xfrm rot="5400000">
            <a:off x="5658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a1fc88fd5_0_10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a1fc88fd5_0_10"/>
          <p:cNvSpPr/>
          <p:nvPr/>
        </p:nvSpPr>
        <p:spPr>
          <a:xfrm rot="5400000">
            <a:off x="5800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a1fc88fd5_0_10"/>
          <p:cNvSpPr/>
          <p:nvPr/>
        </p:nvSpPr>
        <p:spPr>
          <a:xfrm rot="5400000">
            <a:off x="5957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1a1fc88fd5_0_10"/>
          <p:cNvSpPr/>
          <p:nvPr/>
        </p:nvSpPr>
        <p:spPr>
          <a:xfrm rot="5400000">
            <a:off x="5507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a1fc88fd5_0_10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1a1fc88fd5_0_10"/>
          <p:cNvSpPr/>
          <p:nvPr/>
        </p:nvSpPr>
        <p:spPr>
          <a:xfrm rot="5400000">
            <a:off x="5886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1a1fc88fd5_0_10"/>
          <p:cNvSpPr/>
          <p:nvPr/>
        </p:nvSpPr>
        <p:spPr>
          <a:xfrm rot="5400000">
            <a:off x="698853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1a1fc88fd5_0_10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1a1fc88fd5_0_10"/>
          <p:cNvSpPr/>
          <p:nvPr/>
        </p:nvSpPr>
        <p:spPr>
          <a:xfrm rot="5400000">
            <a:off x="710248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1a1fc88fd5_0_10"/>
          <p:cNvSpPr/>
          <p:nvPr/>
        </p:nvSpPr>
        <p:spPr>
          <a:xfrm rot="5400000">
            <a:off x="685087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a1fc88fd5_0_10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1a1fc88fd5_0_10"/>
          <p:cNvSpPr/>
          <p:nvPr/>
        </p:nvSpPr>
        <p:spPr>
          <a:xfrm rot="5400000">
            <a:off x="664667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1a1fc88fd5_0_10"/>
          <p:cNvSpPr/>
          <p:nvPr/>
        </p:nvSpPr>
        <p:spPr>
          <a:xfrm rot="5400000">
            <a:off x="721644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1a1fc88fd5_0_10"/>
          <p:cNvSpPr/>
          <p:nvPr/>
        </p:nvSpPr>
        <p:spPr>
          <a:xfrm rot="5400000">
            <a:off x="67891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1a1fc88fd5_0_10"/>
          <p:cNvSpPr/>
          <p:nvPr/>
        </p:nvSpPr>
        <p:spPr>
          <a:xfrm rot="5400000">
            <a:off x="694580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a1fc88fd5_0_10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a1fc88fd5_0_10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1a1fc88fd5_0_10"/>
          <p:cNvSpPr/>
          <p:nvPr/>
        </p:nvSpPr>
        <p:spPr>
          <a:xfrm rot="5400000">
            <a:off x="687458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1a1fc88fd5_0_10"/>
          <p:cNvSpPr/>
          <p:nvPr/>
        </p:nvSpPr>
        <p:spPr>
          <a:xfrm rot="5400000">
            <a:off x="653270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1a1fc88fd5_0_10"/>
          <p:cNvSpPr/>
          <p:nvPr/>
        </p:nvSpPr>
        <p:spPr>
          <a:xfrm rot="5400000">
            <a:off x="630480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1a1fc88fd5_0_10"/>
          <p:cNvSpPr/>
          <p:nvPr/>
        </p:nvSpPr>
        <p:spPr>
          <a:xfrm rot="5400000">
            <a:off x="664666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1a1fc88fd5_0_10"/>
          <p:cNvSpPr/>
          <p:nvPr/>
        </p:nvSpPr>
        <p:spPr>
          <a:xfrm rot="5400000">
            <a:off x="639505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a1fc88fd5_0_10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1a1fc88fd5_0_10"/>
          <p:cNvSpPr/>
          <p:nvPr/>
        </p:nvSpPr>
        <p:spPr>
          <a:xfrm rot="5400000">
            <a:off x="619084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1a1fc88fd5_0_10"/>
          <p:cNvSpPr/>
          <p:nvPr/>
        </p:nvSpPr>
        <p:spPr>
          <a:xfrm rot="5400000">
            <a:off x="67606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1a1fc88fd5_0_10"/>
          <p:cNvSpPr/>
          <p:nvPr/>
        </p:nvSpPr>
        <p:spPr>
          <a:xfrm rot="5400000">
            <a:off x="633329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a1fc88fd5_0_10"/>
          <p:cNvSpPr/>
          <p:nvPr/>
        </p:nvSpPr>
        <p:spPr>
          <a:xfrm rot="5400000">
            <a:off x="648997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a1fc88fd5_0_10"/>
          <p:cNvSpPr/>
          <p:nvPr/>
        </p:nvSpPr>
        <p:spPr>
          <a:xfrm rot="5400000">
            <a:off x="603976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1a1fc88fd5_0_10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a1fc88fd5_0_10"/>
          <p:cNvSpPr/>
          <p:nvPr/>
        </p:nvSpPr>
        <p:spPr>
          <a:xfrm rot="5400000">
            <a:off x="641875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1a1fc88fd5_0_10"/>
          <p:cNvSpPr/>
          <p:nvPr/>
        </p:nvSpPr>
        <p:spPr>
          <a:xfrm rot="5400000">
            <a:off x="6379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1a1fc88fd5_0_10"/>
          <p:cNvSpPr/>
          <p:nvPr/>
        </p:nvSpPr>
        <p:spPr>
          <a:xfrm rot="5400000">
            <a:off x="6151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1a1fc88fd5_0_10"/>
          <p:cNvSpPr/>
          <p:nvPr/>
        </p:nvSpPr>
        <p:spPr>
          <a:xfrm rot="5400000">
            <a:off x="6493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1a1fc88fd5_0_10"/>
          <p:cNvSpPr/>
          <p:nvPr/>
        </p:nvSpPr>
        <p:spPr>
          <a:xfrm rot="5400000">
            <a:off x="6241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1a1fc88fd5_0_10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a1fc88fd5_0_10"/>
          <p:cNvSpPr/>
          <p:nvPr/>
        </p:nvSpPr>
        <p:spPr>
          <a:xfrm rot="5400000">
            <a:off x="6037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1a1fc88fd5_0_10"/>
          <p:cNvSpPr/>
          <p:nvPr/>
        </p:nvSpPr>
        <p:spPr>
          <a:xfrm rot="5400000">
            <a:off x="6606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1a1fc88fd5_0_10"/>
          <p:cNvSpPr/>
          <p:nvPr/>
        </p:nvSpPr>
        <p:spPr>
          <a:xfrm rot="5400000">
            <a:off x="6179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1a1fc88fd5_0_10"/>
          <p:cNvSpPr/>
          <p:nvPr/>
        </p:nvSpPr>
        <p:spPr>
          <a:xfrm rot="5400000">
            <a:off x="6336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1a1fc88fd5_0_10"/>
          <p:cNvSpPr/>
          <p:nvPr/>
        </p:nvSpPr>
        <p:spPr>
          <a:xfrm rot="5400000">
            <a:off x="5886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1a1fc88fd5_0_10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1a1fc88fd5_0_10"/>
          <p:cNvSpPr/>
          <p:nvPr/>
        </p:nvSpPr>
        <p:spPr>
          <a:xfrm rot="5400000">
            <a:off x="6265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g11a1fc88fd5_0_10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g11a1fc88fd5_0_10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a1fc88fd5_0_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26" name="Google Shape;326;g11a1fc88fd5_0_86"/>
          <p:cNvSpPr txBox="1"/>
          <p:nvPr>
            <p:ph idx="1" type="body"/>
          </p:nvPr>
        </p:nvSpPr>
        <p:spPr>
          <a:xfrm>
            <a:off x="311700" y="1092275"/>
            <a:ext cx="8520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will a linear model look like?</a:t>
            </a:r>
            <a:endParaRPr/>
          </a:p>
        </p:txBody>
      </p:sp>
      <p:pic>
        <p:nvPicPr>
          <p:cNvPr id="327" name="Google Shape;327;g11a1fc88fd5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1a1fc88fd5_0_86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a1fc88fd5_0_86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1a1fc88fd5_0_86"/>
          <p:cNvSpPr/>
          <p:nvPr/>
        </p:nvSpPr>
        <p:spPr>
          <a:xfrm rot="5400000">
            <a:off x="5772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1a1fc88fd5_0_86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1a1fc88fd5_0_86"/>
          <p:cNvSpPr/>
          <p:nvPr/>
        </p:nvSpPr>
        <p:spPr>
          <a:xfrm rot="5400000">
            <a:off x="5862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1a1fc88fd5_0_86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1a1fc88fd5_0_86"/>
          <p:cNvSpPr/>
          <p:nvPr/>
        </p:nvSpPr>
        <p:spPr>
          <a:xfrm rot="5400000">
            <a:off x="5658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1a1fc88fd5_0_86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1a1fc88fd5_0_86"/>
          <p:cNvSpPr/>
          <p:nvPr/>
        </p:nvSpPr>
        <p:spPr>
          <a:xfrm rot="5400000">
            <a:off x="5800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1a1fc88fd5_0_86"/>
          <p:cNvSpPr/>
          <p:nvPr/>
        </p:nvSpPr>
        <p:spPr>
          <a:xfrm rot="5400000">
            <a:off x="5957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1a1fc88fd5_0_86"/>
          <p:cNvSpPr/>
          <p:nvPr/>
        </p:nvSpPr>
        <p:spPr>
          <a:xfrm rot="5400000">
            <a:off x="5507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1a1fc88fd5_0_86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a1fc88fd5_0_86"/>
          <p:cNvSpPr/>
          <p:nvPr/>
        </p:nvSpPr>
        <p:spPr>
          <a:xfrm rot="5400000">
            <a:off x="5886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1a1fc88fd5_0_86"/>
          <p:cNvSpPr/>
          <p:nvPr/>
        </p:nvSpPr>
        <p:spPr>
          <a:xfrm rot="5400000">
            <a:off x="698853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1a1fc88fd5_0_86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a1fc88fd5_0_86"/>
          <p:cNvSpPr/>
          <p:nvPr/>
        </p:nvSpPr>
        <p:spPr>
          <a:xfrm rot="5400000">
            <a:off x="710248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a1fc88fd5_0_86"/>
          <p:cNvSpPr/>
          <p:nvPr/>
        </p:nvSpPr>
        <p:spPr>
          <a:xfrm rot="5400000">
            <a:off x="685087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1a1fc88fd5_0_86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1a1fc88fd5_0_86"/>
          <p:cNvSpPr/>
          <p:nvPr/>
        </p:nvSpPr>
        <p:spPr>
          <a:xfrm rot="5400000">
            <a:off x="664667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1a1fc88fd5_0_86"/>
          <p:cNvSpPr/>
          <p:nvPr/>
        </p:nvSpPr>
        <p:spPr>
          <a:xfrm rot="5400000">
            <a:off x="721644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1a1fc88fd5_0_86"/>
          <p:cNvSpPr/>
          <p:nvPr/>
        </p:nvSpPr>
        <p:spPr>
          <a:xfrm rot="5400000">
            <a:off x="67891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1a1fc88fd5_0_86"/>
          <p:cNvSpPr/>
          <p:nvPr/>
        </p:nvSpPr>
        <p:spPr>
          <a:xfrm rot="5400000">
            <a:off x="694580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1a1fc88fd5_0_86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1a1fc88fd5_0_86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1a1fc88fd5_0_86"/>
          <p:cNvSpPr/>
          <p:nvPr/>
        </p:nvSpPr>
        <p:spPr>
          <a:xfrm rot="5400000">
            <a:off x="687458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1a1fc88fd5_0_86"/>
          <p:cNvSpPr/>
          <p:nvPr/>
        </p:nvSpPr>
        <p:spPr>
          <a:xfrm rot="5400000">
            <a:off x="653270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1a1fc88fd5_0_86"/>
          <p:cNvSpPr/>
          <p:nvPr/>
        </p:nvSpPr>
        <p:spPr>
          <a:xfrm rot="5400000">
            <a:off x="630480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1a1fc88fd5_0_86"/>
          <p:cNvSpPr/>
          <p:nvPr/>
        </p:nvSpPr>
        <p:spPr>
          <a:xfrm rot="5400000">
            <a:off x="664666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1a1fc88fd5_0_86"/>
          <p:cNvSpPr/>
          <p:nvPr/>
        </p:nvSpPr>
        <p:spPr>
          <a:xfrm rot="5400000">
            <a:off x="639505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1a1fc88fd5_0_86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1a1fc88fd5_0_86"/>
          <p:cNvSpPr/>
          <p:nvPr/>
        </p:nvSpPr>
        <p:spPr>
          <a:xfrm rot="5400000">
            <a:off x="619084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1a1fc88fd5_0_86"/>
          <p:cNvSpPr/>
          <p:nvPr/>
        </p:nvSpPr>
        <p:spPr>
          <a:xfrm rot="5400000">
            <a:off x="67606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1a1fc88fd5_0_86"/>
          <p:cNvSpPr/>
          <p:nvPr/>
        </p:nvSpPr>
        <p:spPr>
          <a:xfrm rot="5400000">
            <a:off x="633329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1a1fc88fd5_0_86"/>
          <p:cNvSpPr/>
          <p:nvPr/>
        </p:nvSpPr>
        <p:spPr>
          <a:xfrm rot="5400000">
            <a:off x="648997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1a1fc88fd5_0_86"/>
          <p:cNvSpPr/>
          <p:nvPr/>
        </p:nvSpPr>
        <p:spPr>
          <a:xfrm rot="5400000">
            <a:off x="603976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1a1fc88fd5_0_86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1a1fc88fd5_0_86"/>
          <p:cNvSpPr/>
          <p:nvPr/>
        </p:nvSpPr>
        <p:spPr>
          <a:xfrm rot="5400000">
            <a:off x="641875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1a1fc88fd5_0_86"/>
          <p:cNvSpPr/>
          <p:nvPr/>
        </p:nvSpPr>
        <p:spPr>
          <a:xfrm rot="5400000">
            <a:off x="6379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1a1fc88fd5_0_86"/>
          <p:cNvSpPr/>
          <p:nvPr/>
        </p:nvSpPr>
        <p:spPr>
          <a:xfrm rot="5400000">
            <a:off x="6151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1a1fc88fd5_0_86"/>
          <p:cNvSpPr/>
          <p:nvPr/>
        </p:nvSpPr>
        <p:spPr>
          <a:xfrm rot="5400000">
            <a:off x="6493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1a1fc88fd5_0_86"/>
          <p:cNvSpPr/>
          <p:nvPr/>
        </p:nvSpPr>
        <p:spPr>
          <a:xfrm rot="5400000">
            <a:off x="6241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1a1fc88fd5_0_86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1a1fc88fd5_0_86"/>
          <p:cNvSpPr/>
          <p:nvPr/>
        </p:nvSpPr>
        <p:spPr>
          <a:xfrm rot="5400000">
            <a:off x="6037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1a1fc88fd5_0_86"/>
          <p:cNvSpPr/>
          <p:nvPr/>
        </p:nvSpPr>
        <p:spPr>
          <a:xfrm rot="5400000">
            <a:off x="6606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1a1fc88fd5_0_86"/>
          <p:cNvSpPr/>
          <p:nvPr/>
        </p:nvSpPr>
        <p:spPr>
          <a:xfrm rot="5400000">
            <a:off x="6179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1a1fc88fd5_0_86"/>
          <p:cNvSpPr/>
          <p:nvPr/>
        </p:nvSpPr>
        <p:spPr>
          <a:xfrm rot="5400000">
            <a:off x="6336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1a1fc88fd5_0_86"/>
          <p:cNvSpPr/>
          <p:nvPr/>
        </p:nvSpPr>
        <p:spPr>
          <a:xfrm rot="5400000">
            <a:off x="5886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1a1fc88fd5_0_86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1a1fc88fd5_0_86"/>
          <p:cNvSpPr/>
          <p:nvPr/>
        </p:nvSpPr>
        <p:spPr>
          <a:xfrm rot="5400000">
            <a:off x="6265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g11a1fc88fd5_0_86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g11a1fc88fd5_0_86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g11a1fc88fd5_0_86"/>
          <p:cNvCxnSpPr/>
          <p:nvPr/>
        </p:nvCxnSpPr>
        <p:spPr>
          <a:xfrm flipH="1" rot="10800000">
            <a:off x="5887275" y="2753400"/>
            <a:ext cx="963900" cy="1416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g11a1fc88fd5_0_86"/>
          <p:cNvSpPr txBox="1"/>
          <p:nvPr/>
        </p:nvSpPr>
        <p:spPr>
          <a:xfrm>
            <a:off x="6918207" y="23959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g11a1fc88fd5_0_86"/>
          <p:cNvSpPr txBox="1"/>
          <p:nvPr/>
        </p:nvSpPr>
        <p:spPr>
          <a:xfrm>
            <a:off x="4822625" y="27889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g11a1fc88fd5_0_86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a1fc88fd5_0_1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88" name="Google Shape;388;g11a1fc88fd5_0_145"/>
          <p:cNvSpPr txBox="1"/>
          <p:nvPr>
            <p:ph idx="1" type="body"/>
          </p:nvPr>
        </p:nvSpPr>
        <p:spPr>
          <a:xfrm>
            <a:off x="311700" y="1092275"/>
            <a:ext cx="8520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will a linear model look like?</a:t>
            </a:r>
            <a:endParaRPr/>
          </a:p>
        </p:txBody>
      </p:sp>
      <p:pic>
        <p:nvPicPr>
          <p:cNvPr id="389" name="Google Shape;389;g11a1fc88fd5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1a1fc88fd5_0_145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1a1fc88fd5_0_145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1a1fc88fd5_0_145"/>
          <p:cNvSpPr/>
          <p:nvPr/>
        </p:nvSpPr>
        <p:spPr>
          <a:xfrm rot="5400000">
            <a:off x="5772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1a1fc88fd5_0_145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1a1fc88fd5_0_145"/>
          <p:cNvSpPr/>
          <p:nvPr/>
        </p:nvSpPr>
        <p:spPr>
          <a:xfrm rot="5400000">
            <a:off x="5862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1a1fc88fd5_0_145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1a1fc88fd5_0_145"/>
          <p:cNvSpPr/>
          <p:nvPr/>
        </p:nvSpPr>
        <p:spPr>
          <a:xfrm rot="5400000">
            <a:off x="5658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1a1fc88fd5_0_145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1a1fc88fd5_0_145"/>
          <p:cNvSpPr/>
          <p:nvPr/>
        </p:nvSpPr>
        <p:spPr>
          <a:xfrm rot="5400000">
            <a:off x="5800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1a1fc88fd5_0_145"/>
          <p:cNvSpPr/>
          <p:nvPr/>
        </p:nvSpPr>
        <p:spPr>
          <a:xfrm rot="5400000">
            <a:off x="5957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1a1fc88fd5_0_145"/>
          <p:cNvSpPr/>
          <p:nvPr/>
        </p:nvSpPr>
        <p:spPr>
          <a:xfrm rot="5400000">
            <a:off x="5507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1a1fc88fd5_0_145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1a1fc88fd5_0_145"/>
          <p:cNvSpPr/>
          <p:nvPr/>
        </p:nvSpPr>
        <p:spPr>
          <a:xfrm rot="5400000">
            <a:off x="5886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1a1fc88fd5_0_145"/>
          <p:cNvSpPr/>
          <p:nvPr/>
        </p:nvSpPr>
        <p:spPr>
          <a:xfrm rot="5400000">
            <a:off x="698853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1a1fc88fd5_0_145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1a1fc88fd5_0_145"/>
          <p:cNvSpPr/>
          <p:nvPr/>
        </p:nvSpPr>
        <p:spPr>
          <a:xfrm rot="5400000">
            <a:off x="710248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1a1fc88fd5_0_145"/>
          <p:cNvSpPr/>
          <p:nvPr/>
        </p:nvSpPr>
        <p:spPr>
          <a:xfrm rot="5400000">
            <a:off x="685087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1a1fc88fd5_0_145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1a1fc88fd5_0_145"/>
          <p:cNvSpPr/>
          <p:nvPr/>
        </p:nvSpPr>
        <p:spPr>
          <a:xfrm rot="5400000">
            <a:off x="664667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1a1fc88fd5_0_145"/>
          <p:cNvSpPr/>
          <p:nvPr/>
        </p:nvSpPr>
        <p:spPr>
          <a:xfrm rot="5400000">
            <a:off x="721644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1a1fc88fd5_0_145"/>
          <p:cNvSpPr/>
          <p:nvPr/>
        </p:nvSpPr>
        <p:spPr>
          <a:xfrm rot="5400000">
            <a:off x="67891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1a1fc88fd5_0_145"/>
          <p:cNvSpPr/>
          <p:nvPr/>
        </p:nvSpPr>
        <p:spPr>
          <a:xfrm rot="5400000">
            <a:off x="694580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1a1fc88fd5_0_145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1a1fc88fd5_0_145"/>
          <p:cNvSpPr/>
          <p:nvPr/>
        </p:nvSpPr>
        <p:spPr>
          <a:xfrm rot="5400000">
            <a:off x="693155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1a1fc88fd5_0_145"/>
          <p:cNvSpPr/>
          <p:nvPr/>
        </p:nvSpPr>
        <p:spPr>
          <a:xfrm rot="5400000">
            <a:off x="687458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1a1fc88fd5_0_145"/>
          <p:cNvSpPr/>
          <p:nvPr/>
        </p:nvSpPr>
        <p:spPr>
          <a:xfrm rot="5400000">
            <a:off x="653270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1a1fc88fd5_0_145"/>
          <p:cNvSpPr/>
          <p:nvPr/>
        </p:nvSpPr>
        <p:spPr>
          <a:xfrm rot="5400000">
            <a:off x="630480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1a1fc88fd5_0_145"/>
          <p:cNvSpPr/>
          <p:nvPr/>
        </p:nvSpPr>
        <p:spPr>
          <a:xfrm rot="5400000">
            <a:off x="664666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1a1fc88fd5_0_145"/>
          <p:cNvSpPr/>
          <p:nvPr/>
        </p:nvSpPr>
        <p:spPr>
          <a:xfrm rot="5400000">
            <a:off x="6395053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1a1fc88fd5_0_145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1a1fc88fd5_0_145"/>
          <p:cNvSpPr/>
          <p:nvPr/>
        </p:nvSpPr>
        <p:spPr>
          <a:xfrm rot="5400000">
            <a:off x="6190848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1a1fc88fd5_0_145"/>
          <p:cNvSpPr/>
          <p:nvPr/>
        </p:nvSpPr>
        <p:spPr>
          <a:xfrm rot="5400000">
            <a:off x="676061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1a1fc88fd5_0_145"/>
          <p:cNvSpPr/>
          <p:nvPr/>
        </p:nvSpPr>
        <p:spPr>
          <a:xfrm rot="5400000">
            <a:off x="6333290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1a1fc88fd5_0_145"/>
          <p:cNvSpPr/>
          <p:nvPr/>
        </p:nvSpPr>
        <p:spPr>
          <a:xfrm rot="5400000">
            <a:off x="648997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1a1fc88fd5_0_145"/>
          <p:cNvSpPr/>
          <p:nvPr/>
        </p:nvSpPr>
        <p:spPr>
          <a:xfrm rot="5400000">
            <a:off x="6039761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1a1fc88fd5_0_145"/>
          <p:cNvSpPr/>
          <p:nvPr/>
        </p:nvSpPr>
        <p:spPr>
          <a:xfrm rot="5400000">
            <a:off x="647573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1a1fc88fd5_0_145"/>
          <p:cNvSpPr/>
          <p:nvPr/>
        </p:nvSpPr>
        <p:spPr>
          <a:xfrm rot="5400000">
            <a:off x="6418755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1a1fc88fd5_0_145"/>
          <p:cNvSpPr/>
          <p:nvPr/>
        </p:nvSpPr>
        <p:spPr>
          <a:xfrm rot="5400000">
            <a:off x="6379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1a1fc88fd5_0_145"/>
          <p:cNvSpPr/>
          <p:nvPr/>
        </p:nvSpPr>
        <p:spPr>
          <a:xfrm rot="5400000">
            <a:off x="6151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1a1fc88fd5_0_145"/>
          <p:cNvSpPr/>
          <p:nvPr/>
        </p:nvSpPr>
        <p:spPr>
          <a:xfrm rot="5400000">
            <a:off x="6493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1a1fc88fd5_0_145"/>
          <p:cNvSpPr/>
          <p:nvPr/>
        </p:nvSpPr>
        <p:spPr>
          <a:xfrm rot="5400000">
            <a:off x="6241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1a1fc88fd5_0_145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1a1fc88fd5_0_145"/>
          <p:cNvSpPr/>
          <p:nvPr/>
        </p:nvSpPr>
        <p:spPr>
          <a:xfrm rot="5400000">
            <a:off x="6037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1a1fc88fd5_0_145"/>
          <p:cNvSpPr/>
          <p:nvPr/>
        </p:nvSpPr>
        <p:spPr>
          <a:xfrm rot="5400000">
            <a:off x="6606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1a1fc88fd5_0_145"/>
          <p:cNvSpPr/>
          <p:nvPr/>
        </p:nvSpPr>
        <p:spPr>
          <a:xfrm rot="5400000">
            <a:off x="6179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1a1fc88fd5_0_145"/>
          <p:cNvSpPr/>
          <p:nvPr/>
        </p:nvSpPr>
        <p:spPr>
          <a:xfrm rot="5400000">
            <a:off x="6336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1a1fc88fd5_0_145"/>
          <p:cNvSpPr/>
          <p:nvPr/>
        </p:nvSpPr>
        <p:spPr>
          <a:xfrm rot="5400000">
            <a:off x="5886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1a1fc88fd5_0_145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1a1fc88fd5_0_145"/>
          <p:cNvSpPr/>
          <p:nvPr/>
        </p:nvSpPr>
        <p:spPr>
          <a:xfrm rot="5400000">
            <a:off x="6265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g11a1fc88fd5_0_145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g11a1fc88fd5_0_145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11a1fc88fd5_0_145"/>
          <p:cNvCxnSpPr/>
          <p:nvPr/>
        </p:nvCxnSpPr>
        <p:spPr>
          <a:xfrm flipH="1" rot="10800000">
            <a:off x="5887275" y="2753400"/>
            <a:ext cx="963900" cy="1416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11a1fc88fd5_0_145"/>
          <p:cNvSpPr txBox="1"/>
          <p:nvPr/>
        </p:nvSpPr>
        <p:spPr>
          <a:xfrm>
            <a:off x="6918207" y="23959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3" name="Google Shape;443;g11a1fc88fd5_0_145"/>
          <p:cNvCxnSpPr/>
          <p:nvPr/>
        </p:nvCxnSpPr>
        <p:spPr>
          <a:xfrm rot="10800000">
            <a:off x="6257100" y="4449025"/>
            <a:ext cx="5400" cy="10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g11a1fc88fd5_0_145"/>
          <p:cNvSpPr txBox="1"/>
          <p:nvPr/>
        </p:nvSpPr>
        <p:spPr>
          <a:xfrm>
            <a:off x="6138681" y="4593375"/>
            <a:ext cx="31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5" name="Google Shape;445;g11a1fc88fd5_0_145"/>
          <p:cNvCxnSpPr/>
          <p:nvPr/>
        </p:nvCxnSpPr>
        <p:spPr>
          <a:xfrm flipH="1" rot="10800000">
            <a:off x="6239468" y="3630075"/>
            <a:ext cx="6300" cy="96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g11a1fc88fd5_0_145"/>
          <p:cNvCxnSpPr/>
          <p:nvPr/>
        </p:nvCxnSpPr>
        <p:spPr>
          <a:xfrm rot="10800000">
            <a:off x="5294150" y="3629975"/>
            <a:ext cx="938400" cy="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g11a1fc88fd5_0_145"/>
          <p:cNvCxnSpPr/>
          <p:nvPr/>
        </p:nvCxnSpPr>
        <p:spPr>
          <a:xfrm rot="10800000">
            <a:off x="5227525" y="36356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11a1fc88fd5_0_145"/>
          <p:cNvSpPr txBox="1"/>
          <p:nvPr/>
        </p:nvSpPr>
        <p:spPr>
          <a:xfrm>
            <a:off x="4886875" y="3438725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g11a1fc88fd5_0_145"/>
          <p:cNvSpPr txBox="1"/>
          <p:nvPr/>
        </p:nvSpPr>
        <p:spPr>
          <a:xfrm>
            <a:off x="4822625" y="27889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g11a1fc88fd5_0_145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a1fc88fd5_0_2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456" name="Google Shape;456;g11a1fc88fd5_0_214"/>
          <p:cNvSpPr txBox="1"/>
          <p:nvPr>
            <p:ph idx="1" type="body"/>
          </p:nvPr>
        </p:nvSpPr>
        <p:spPr>
          <a:xfrm>
            <a:off x="311700" y="1092275"/>
            <a:ext cx="8520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if the numerical values of the classes change?</a:t>
            </a:r>
            <a:endParaRPr/>
          </a:p>
        </p:txBody>
      </p:sp>
      <p:pic>
        <p:nvPicPr>
          <p:cNvPr id="457" name="Google Shape;457;g11a1fc88fd5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1a1fc88fd5_0_214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1a1fc88fd5_0_214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1a1fc88fd5_0_214"/>
          <p:cNvSpPr/>
          <p:nvPr/>
        </p:nvSpPr>
        <p:spPr>
          <a:xfrm rot="5400000">
            <a:off x="5772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1a1fc88fd5_0_214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1a1fc88fd5_0_214"/>
          <p:cNvSpPr/>
          <p:nvPr/>
        </p:nvSpPr>
        <p:spPr>
          <a:xfrm rot="5400000">
            <a:off x="5862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1a1fc88fd5_0_214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1a1fc88fd5_0_214"/>
          <p:cNvSpPr/>
          <p:nvPr/>
        </p:nvSpPr>
        <p:spPr>
          <a:xfrm rot="5400000">
            <a:off x="5658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1a1fc88fd5_0_214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1a1fc88fd5_0_214"/>
          <p:cNvSpPr/>
          <p:nvPr/>
        </p:nvSpPr>
        <p:spPr>
          <a:xfrm rot="5400000">
            <a:off x="5800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1a1fc88fd5_0_214"/>
          <p:cNvSpPr/>
          <p:nvPr/>
        </p:nvSpPr>
        <p:spPr>
          <a:xfrm rot="5400000">
            <a:off x="5957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1a1fc88fd5_0_214"/>
          <p:cNvSpPr/>
          <p:nvPr/>
        </p:nvSpPr>
        <p:spPr>
          <a:xfrm rot="5400000">
            <a:off x="5507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1a1fc88fd5_0_214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1a1fc88fd5_0_214"/>
          <p:cNvSpPr/>
          <p:nvPr/>
        </p:nvSpPr>
        <p:spPr>
          <a:xfrm rot="5400000">
            <a:off x="5886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1a1fc88fd5_0_214"/>
          <p:cNvSpPr/>
          <p:nvPr/>
        </p:nvSpPr>
        <p:spPr>
          <a:xfrm rot="5400000">
            <a:off x="780888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1a1fc88fd5_0_214"/>
          <p:cNvSpPr/>
          <p:nvPr/>
        </p:nvSpPr>
        <p:spPr>
          <a:xfrm rot="5400000">
            <a:off x="758097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1a1fc88fd5_0_214"/>
          <p:cNvSpPr/>
          <p:nvPr/>
        </p:nvSpPr>
        <p:spPr>
          <a:xfrm rot="5400000">
            <a:off x="792283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1a1fc88fd5_0_214"/>
          <p:cNvSpPr/>
          <p:nvPr/>
        </p:nvSpPr>
        <p:spPr>
          <a:xfrm rot="5400000">
            <a:off x="767122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1a1fc88fd5_0_214"/>
          <p:cNvSpPr/>
          <p:nvPr/>
        </p:nvSpPr>
        <p:spPr>
          <a:xfrm rot="5400000">
            <a:off x="775190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1a1fc88fd5_0_214"/>
          <p:cNvSpPr/>
          <p:nvPr/>
        </p:nvSpPr>
        <p:spPr>
          <a:xfrm rot="5400000">
            <a:off x="746702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1a1fc88fd5_0_214"/>
          <p:cNvSpPr/>
          <p:nvPr/>
        </p:nvSpPr>
        <p:spPr>
          <a:xfrm rot="5400000">
            <a:off x="803679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1a1fc88fd5_0_214"/>
          <p:cNvSpPr/>
          <p:nvPr/>
        </p:nvSpPr>
        <p:spPr>
          <a:xfrm rot="5400000">
            <a:off x="760946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1a1fc88fd5_0_214"/>
          <p:cNvSpPr/>
          <p:nvPr/>
        </p:nvSpPr>
        <p:spPr>
          <a:xfrm rot="5400000">
            <a:off x="7766151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1a1fc88fd5_0_214"/>
          <p:cNvSpPr/>
          <p:nvPr/>
        </p:nvSpPr>
        <p:spPr>
          <a:xfrm rot="5400000">
            <a:off x="7315936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1a1fc88fd5_0_214"/>
          <p:cNvSpPr/>
          <p:nvPr/>
        </p:nvSpPr>
        <p:spPr>
          <a:xfrm rot="5400000">
            <a:off x="775190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1a1fc88fd5_0_214"/>
          <p:cNvSpPr/>
          <p:nvPr/>
        </p:nvSpPr>
        <p:spPr>
          <a:xfrm rot="5400000">
            <a:off x="769493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1a1fc88fd5_0_214"/>
          <p:cNvSpPr/>
          <p:nvPr/>
        </p:nvSpPr>
        <p:spPr>
          <a:xfrm rot="5400000">
            <a:off x="735305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1a1fc88fd5_0_214"/>
          <p:cNvSpPr/>
          <p:nvPr/>
        </p:nvSpPr>
        <p:spPr>
          <a:xfrm rot="5400000">
            <a:off x="712515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1a1fc88fd5_0_214"/>
          <p:cNvSpPr/>
          <p:nvPr/>
        </p:nvSpPr>
        <p:spPr>
          <a:xfrm rot="5400000">
            <a:off x="746701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1a1fc88fd5_0_214"/>
          <p:cNvSpPr/>
          <p:nvPr/>
        </p:nvSpPr>
        <p:spPr>
          <a:xfrm rot="5400000">
            <a:off x="721540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1a1fc88fd5_0_214"/>
          <p:cNvSpPr/>
          <p:nvPr/>
        </p:nvSpPr>
        <p:spPr>
          <a:xfrm rot="5400000">
            <a:off x="729608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1a1fc88fd5_0_214"/>
          <p:cNvSpPr/>
          <p:nvPr/>
        </p:nvSpPr>
        <p:spPr>
          <a:xfrm rot="5400000">
            <a:off x="701119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1a1fc88fd5_0_214"/>
          <p:cNvSpPr/>
          <p:nvPr/>
        </p:nvSpPr>
        <p:spPr>
          <a:xfrm rot="5400000">
            <a:off x="758096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1a1fc88fd5_0_214"/>
          <p:cNvSpPr/>
          <p:nvPr/>
        </p:nvSpPr>
        <p:spPr>
          <a:xfrm rot="5400000">
            <a:off x="715364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1a1fc88fd5_0_214"/>
          <p:cNvSpPr/>
          <p:nvPr/>
        </p:nvSpPr>
        <p:spPr>
          <a:xfrm rot="5400000">
            <a:off x="7310326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1a1fc88fd5_0_214"/>
          <p:cNvSpPr/>
          <p:nvPr/>
        </p:nvSpPr>
        <p:spPr>
          <a:xfrm rot="5400000">
            <a:off x="6860111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1a1fc88fd5_0_214"/>
          <p:cNvSpPr/>
          <p:nvPr/>
        </p:nvSpPr>
        <p:spPr>
          <a:xfrm rot="5400000">
            <a:off x="729608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1a1fc88fd5_0_214"/>
          <p:cNvSpPr/>
          <p:nvPr/>
        </p:nvSpPr>
        <p:spPr>
          <a:xfrm rot="5400000">
            <a:off x="723910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1a1fc88fd5_0_214"/>
          <p:cNvSpPr/>
          <p:nvPr/>
        </p:nvSpPr>
        <p:spPr>
          <a:xfrm rot="5400000">
            <a:off x="6379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1a1fc88fd5_0_214"/>
          <p:cNvSpPr/>
          <p:nvPr/>
        </p:nvSpPr>
        <p:spPr>
          <a:xfrm rot="5400000">
            <a:off x="6151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1a1fc88fd5_0_214"/>
          <p:cNvSpPr/>
          <p:nvPr/>
        </p:nvSpPr>
        <p:spPr>
          <a:xfrm rot="5400000">
            <a:off x="6493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1a1fc88fd5_0_214"/>
          <p:cNvSpPr/>
          <p:nvPr/>
        </p:nvSpPr>
        <p:spPr>
          <a:xfrm rot="5400000">
            <a:off x="6241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1a1fc88fd5_0_214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1a1fc88fd5_0_214"/>
          <p:cNvSpPr/>
          <p:nvPr/>
        </p:nvSpPr>
        <p:spPr>
          <a:xfrm rot="5400000">
            <a:off x="6037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1a1fc88fd5_0_214"/>
          <p:cNvSpPr/>
          <p:nvPr/>
        </p:nvSpPr>
        <p:spPr>
          <a:xfrm rot="5400000">
            <a:off x="6606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1a1fc88fd5_0_214"/>
          <p:cNvSpPr/>
          <p:nvPr/>
        </p:nvSpPr>
        <p:spPr>
          <a:xfrm rot="5400000">
            <a:off x="6179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1a1fc88fd5_0_214"/>
          <p:cNvSpPr/>
          <p:nvPr/>
        </p:nvSpPr>
        <p:spPr>
          <a:xfrm rot="5400000">
            <a:off x="6336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1a1fc88fd5_0_214"/>
          <p:cNvSpPr/>
          <p:nvPr/>
        </p:nvSpPr>
        <p:spPr>
          <a:xfrm rot="5400000">
            <a:off x="5886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1a1fc88fd5_0_214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1a1fc88fd5_0_214"/>
          <p:cNvSpPr/>
          <p:nvPr/>
        </p:nvSpPr>
        <p:spPr>
          <a:xfrm rot="5400000">
            <a:off x="6265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g11a1fc88fd5_0_214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g11a1fc88fd5_0_214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g11a1fc88fd5_0_214"/>
          <p:cNvCxnSpPr/>
          <p:nvPr/>
        </p:nvCxnSpPr>
        <p:spPr>
          <a:xfrm flipH="1" rot="10800000">
            <a:off x="5949250" y="2850775"/>
            <a:ext cx="1722300" cy="1381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11a1fc88fd5_0_214"/>
          <p:cNvSpPr txBox="1"/>
          <p:nvPr/>
        </p:nvSpPr>
        <p:spPr>
          <a:xfrm>
            <a:off x="7738557" y="24933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1" name="Google Shape;511;g11a1fc88fd5_0_214"/>
          <p:cNvCxnSpPr/>
          <p:nvPr/>
        </p:nvCxnSpPr>
        <p:spPr>
          <a:xfrm rot="10800000">
            <a:off x="6257100" y="4449025"/>
            <a:ext cx="5400" cy="10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g11a1fc88fd5_0_214"/>
          <p:cNvSpPr txBox="1"/>
          <p:nvPr/>
        </p:nvSpPr>
        <p:spPr>
          <a:xfrm>
            <a:off x="6138681" y="4593375"/>
            <a:ext cx="31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3" name="Google Shape;513;g11a1fc88fd5_0_214"/>
          <p:cNvCxnSpPr>
            <a:endCxn id="506" idx="3"/>
          </p:cNvCxnSpPr>
          <p:nvPr/>
        </p:nvCxnSpPr>
        <p:spPr>
          <a:xfrm flipH="1" rot="10800000">
            <a:off x="6239504" y="3980130"/>
            <a:ext cx="25500" cy="6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4" name="Google Shape;514;g11a1fc88fd5_0_214"/>
          <p:cNvCxnSpPr/>
          <p:nvPr/>
        </p:nvCxnSpPr>
        <p:spPr>
          <a:xfrm rot="10800000">
            <a:off x="5289338" y="3993775"/>
            <a:ext cx="938400" cy="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5" name="Google Shape;515;g11a1fc88fd5_0_214"/>
          <p:cNvSpPr txBox="1"/>
          <p:nvPr/>
        </p:nvSpPr>
        <p:spPr>
          <a:xfrm>
            <a:off x="4572000" y="2788925"/>
            <a:ext cx="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g11a1fc88fd5_0_214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e0d681432_0_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22" name="Google Shape;522;g11e0d681432_0_142"/>
          <p:cNvSpPr txBox="1"/>
          <p:nvPr>
            <p:ph idx="1" type="body"/>
          </p:nvPr>
        </p:nvSpPr>
        <p:spPr>
          <a:xfrm>
            <a:off x="311700" y="1092275"/>
            <a:ext cx="8520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What if the numerical values of the classes change?</a:t>
            </a:r>
            <a:endParaRPr/>
          </a:p>
        </p:txBody>
      </p:sp>
      <p:pic>
        <p:nvPicPr>
          <p:cNvPr id="523" name="Google Shape;523;g11e0d681432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1e0d681432_0_142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1e0d681432_0_142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1e0d681432_0_142"/>
          <p:cNvSpPr/>
          <p:nvPr/>
        </p:nvSpPr>
        <p:spPr>
          <a:xfrm rot="5400000">
            <a:off x="5772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1e0d681432_0_142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1e0d681432_0_142"/>
          <p:cNvSpPr/>
          <p:nvPr/>
        </p:nvSpPr>
        <p:spPr>
          <a:xfrm rot="5400000">
            <a:off x="5862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1e0d681432_0_142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1e0d681432_0_142"/>
          <p:cNvSpPr/>
          <p:nvPr/>
        </p:nvSpPr>
        <p:spPr>
          <a:xfrm rot="5400000">
            <a:off x="5658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1e0d681432_0_142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1e0d681432_0_142"/>
          <p:cNvSpPr/>
          <p:nvPr/>
        </p:nvSpPr>
        <p:spPr>
          <a:xfrm rot="5400000">
            <a:off x="5800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1e0d681432_0_142"/>
          <p:cNvSpPr/>
          <p:nvPr/>
        </p:nvSpPr>
        <p:spPr>
          <a:xfrm rot="5400000">
            <a:off x="5957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11e0d681432_0_142"/>
          <p:cNvSpPr/>
          <p:nvPr/>
        </p:nvSpPr>
        <p:spPr>
          <a:xfrm rot="5400000">
            <a:off x="5507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1e0d681432_0_142"/>
          <p:cNvSpPr/>
          <p:nvPr/>
        </p:nvSpPr>
        <p:spPr>
          <a:xfrm rot="5400000">
            <a:off x="5943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1e0d681432_0_142"/>
          <p:cNvSpPr/>
          <p:nvPr/>
        </p:nvSpPr>
        <p:spPr>
          <a:xfrm rot="5400000">
            <a:off x="5886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1e0d681432_0_142"/>
          <p:cNvSpPr/>
          <p:nvPr/>
        </p:nvSpPr>
        <p:spPr>
          <a:xfrm rot="5400000">
            <a:off x="780888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1e0d681432_0_142"/>
          <p:cNvSpPr/>
          <p:nvPr/>
        </p:nvSpPr>
        <p:spPr>
          <a:xfrm rot="5400000">
            <a:off x="758097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1e0d681432_0_142"/>
          <p:cNvSpPr/>
          <p:nvPr/>
        </p:nvSpPr>
        <p:spPr>
          <a:xfrm rot="5400000">
            <a:off x="792283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1e0d681432_0_142"/>
          <p:cNvSpPr/>
          <p:nvPr/>
        </p:nvSpPr>
        <p:spPr>
          <a:xfrm rot="5400000">
            <a:off x="767122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1e0d681432_0_142"/>
          <p:cNvSpPr/>
          <p:nvPr/>
        </p:nvSpPr>
        <p:spPr>
          <a:xfrm rot="5400000">
            <a:off x="775190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1e0d681432_0_142"/>
          <p:cNvSpPr/>
          <p:nvPr/>
        </p:nvSpPr>
        <p:spPr>
          <a:xfrm rot="5400000">
            <a:off x="746702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1e0d681432_0_142"/>
          <p:cNvSpPr/>
          <p:nvPr/>
        </p:nvSpPr>
        <p:spPr>
          <a:xfrm rot="5400000">
            <a:off x="803679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1e0d681432_0_142"/>
          <p:cNvSpPr/>
          <p:nvPr/>
        </p:nvSpPr>
        <p:spPr>
          <a:xfrm rot="5400000">
            <a:off x="760946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1e0d681432_0_142"/>
          <p:cNvSpPr/>
          <p:nvPr/>
        </p:nvSpPr>
        <p:spPr>
          <a:xfrm rot="5400000">
            <a:off x="7766151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1e0d681432_0_142"/>
          <p:cNvSpPr/>
          <p:nvPr/>
        </p:nvSpPr>
        <p:spPr>
          <a:xfrm rot="5400000">
            <a:off x="7315936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1e0d681432_0_142"/>
          <p:cNvSpPr/>
          <p:nvPr/>
        </p:nvSpPr>
        <p:spPr>
          <a:xfrm rot="5400000">
            <a:off x="7751907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1e0d681432_0_142"/>
          <p:cNvSpPr/>
          <p:nvPr/>
        </p:nvSpPr>
        <p:spPr>
          <a:xfrm rot="5400000">
            <a:off x="769493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1e0d681432_0_142"/>
          <p:cNvSpPr/>
          <p:nvPr/>
        </p:nvSpPr>
        <p:spPr>
          <a:xfrm rot="5400000">
            <a:off x="735305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1e0d681432_0_142"/>
          <p:cNvSpPr/>
          <p:nvPr/>
        </p:nvSpPr>
        <p:spPr>
          <a:xfrm rot="5400000">
            <a:off x="712515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1e0d681432_0_142"/>
          <p:cNvSpPr/>
          <p:nvPr/>
        </p:nvSpPr>
        <p:spPr>
          <a:xfrm rot="5400000">
            <a:off x="746701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1e0d681432_0_142"/>
          <p:cNvSpPr/>
          <p:nvPr/>
        </p:nvSpPr>
        <p:spPr>
          <a:xfrm rot="5400000">
            <a:off x="7215403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1e0d681432_0_142"/>
          <p:cNvSpPr/>
          <p:nvPr/>
        </p:nvSpPr>
        <p:spPr>
          <a:xfrm rot="5400000">
            <a:off x="729608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1e0d681432_0_142"/>
          <p:cNvSpPr/>
          <p:nvPr/>
        </p:nvSpPr>
        <p:spPr>
          <a:xfrm rot="5400000">
            <a:off x="7011198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e0d681432_0_142"/>
          <p:cNvSpPr/>
          <p:nvPr/>
        </p:nvSpPr>
        <p:spPr>
          <a:xfrm rot="5400000">
            <a:off x="758096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1e0d681432_0_142"/>
          <p:cNvSpPr/>
          <p:nvPr/>
        </p:nvSpPr>
        <p:spPr>
          <a:xfrm rot="5400000">
            <a:off x="7153640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1e0d681432_0_142"/>
          <p:cNvSpPr/>
          <p:nvPr/>
        </p:nvSpPr>
        <p:spPr>
          <a:xfrm rot="5400000">
            <a:off x="7310326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1e0d681432_0_142"/>
          <p:cNvSpPr/>
          <p:nvPr/>
        </p:nvSpPr>
        <p:spPr>
          <a:xfrm rot="5400000">
            <a:off x="6860111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1e0d681432_0_142"/>
          <p:cNvSpPr/>
          <p:nvPr/>
        </p:nvSpPr>
        <p:spPr>
          <a:xfrm rot="5400000">
            <a:off x="7296082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1e0d681432_0_142"/>
          <p:cNvSpPr/>
          <p:nvPr/>
        </p:nvSpPr>
        <p:spPr>
          <a:xfrm rot="5400000">
            <a:off x="7239105" y="30032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1e0d681432_0_142"/>
          <p:cNvSpPr/>
          <p:nvPr/>
        </p:nvSpPr>
        <p:spPr>
          <a:xfrm rot="5400000">
            <a:off x="6379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1e0d681432_0_142"/>
          <p:cNvSpPr/>
          <p:nvPr/>
        </p:nvSpPr>
        <p:spPr>
          <a:xfrm rot="5400000">
            <a:off x="615117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e0d681432_0_142"/>
          <p:cNvSpPr/>
          <p:nvPr/>
        </p:nvSpPr>
        <p:spPr>
          <a:xfrm rot="5400000">
            <a:off x="6493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1e0d681432_0_142"/>
          <p:cNvSpPr/>
          <p:nvPr/>
        </p:nvSpPr>
        <p:spPr>
          <a:xfrm rot="5400000">
            <a:off x="6241428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1e0d681432_0_142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1e0d681432_0_142"/>
          <p:cNvSpPr/>
          <p:nvPr/>
        </p:nvSpPr>
        <p:spPr>
          <a:xfrm rot="5400000">
            <a:off x="603722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1e0d681432_0_142"/>
          <p:cNvSpPr/>
          <p:nvPr/>
        </p:nvSpPr>
        <p:spPr>
          <a:xfrm rot="5400000">
            <a:off x="6606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1e0d681432_0_142"/>
          <p:cNvSpPr/>
          <p:nvPr/>
        </p:nvSpPr>
        <p:spPr>
          <a:xfrm rot="5400000">
            <a:off x="61796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1e0d681432_0_142"/>
          <p:cNvSpPr/>
          <p:nvPr/>
        </p:nvSpPr>
        <p:spPr>
          <a:xfrm rot="5400000">
            <a:off x="6336351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1e0d681432_0_142"/>
          <p:cNvSpPr/>
          <p:nvPr/>
        </p:nvSpPr>
        <p:spPr>
          <a:xfrm rot="5400000">
            <a:off x="5886136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1e0d681432_0_142"/>
          <p:cNvSpPr/>
          <p:nvPr/>
        </p:nvSpPr>
        <p:spPr>
          <a:xfrm rot="5400000">
            <a:off x="632210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1e0d681432_0_142"/>
          <p:cNvSpPr/>
          <p:nvPr/>
        </p:nvSpPr>
        <p:spPr>
          <a:xfrm rot="5400000">
            <a:off x="626513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g11e0d681432_0_142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g11e0d681432_0_142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g11e0d681432_0_142"/>
          <p:cNvCxnSpPr/>
          <p:nvPr/>
        </p:nvCxnSpPr>
        <p:spPr>
          <a:xfrm flipH="1" rot="10800000">
            <a:off x="5949250" y="2850775"/>
            <a:ext cx="1722300" cy="1381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g11e0d681432_0_142"/>
          <p:cNvSpPr txBox="1"/>
          <p:nvPr/>
        </p:nvSpPr>
        <p:spPr>
          <a:xfrm>
            <a:off x="7738557" y="24933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7" name="Google Shape;577;g11e0d681432_0_142"/>
          <p:cNvCxnSpPr/>
          <p:nvPr/>
        </p:nvCxnSpPr>
        <p:spPr>
          <a:xfrm rot="10800000">
            <a:off x="6257100" y="4449025"/>
            <a:ext cx="5400" cy="10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g11e0d681432_0_142"/>
          <p:cNvSpPr txBox="1"/>
          <p:nvPr/>
        </p:nvSpPr>
        <p:spPr>
          <a:xfrm>
            <a:off x="6138681" y="4593375"/>
            <a:ext cx="31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9" name="Google Shape;579;g11e0d681432_0_142"/>
          <p:cNvCxnSpPr>
            <a:endCxn id="572" idx="3"/>
          </p:cNvCxnSpPr>
          <p:nvPr/>
        </p:nvCxnSpPr>
        <p:spPr>
          <a:xfrm flipH="1" rot="10800000">
            <a:off x="6239504" y="3980130"/>
            <a:ext cx="25500" cy="6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0" name="Google Shape;580;g11e0d681432_0_142"/>
          <p:cNvCxnSpPr/>
          <p:nvPr/>
        </p:nvCxnSpPr>
        <p:spPr>
          <a:xfrm rot="10800000">
            <a:off x="5289338" y="3993775"/>
            <a:ext cx="938400" cy="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1" name="Google Shape;581;g11e0d681432_0_142"/>
          <p:cNvSpPr txBox="1"/>
          <p:nvPr/>
        </p:nvSpPr>
        <p:spPr>
          <a:xfrm>
            <a:off x="4572000" y="2788925"/>
            <a:ext cx="5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g11e0d681432_0_142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g11e0d681432_0_142"/>
          <p:cNvSpPr/>
          <p:nvPr/>
        </p:nvSpPr>
        <p:spPr>
          <a:xfrm>
            <a:off x="5139000" y="2391075"/>
            <a:ext cx="2746800" cy="2442300"/>
          </a:xfrm>
          <a:prstGeom prst="noSmoking">
            <a:avLst>
              <a:gd fmla="val 6162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a1fc88fd5_0_2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89" name="Google Shape;589;g11a1fc88fd5_0_2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numerical values associated with the class are arbitrary. A model based on these numbers would be meaningless…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probably shouldn’t try to predict the class itself.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a1fc88fd5_0_2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95" name="Google Shape;595;g11a1fc88fd5_0_286"/>
          <p:cNvSpPr txBox="1"/>
          <p:nvPr>
            <p:ph idx="1" type="body"/>
          </p:nvPr>
        </p:nvSpPr>
        <p:spPr>
          <a:xfrm>
            <a:off x="311700" y="1266325"/>
            <a:ext cx="85206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a linear function will predict a </a:t>
            </a:r>
            <a:r>
              <a:rPr b="1" lang="en"/>
              <a:t>continuum</a:t>
            </a:r>
            <a:r>
              <a:rPr lang="en"/>
              <a:t> of values. So we should find an interpretation / transformation of the class that is </a:t>
            </a:r>
            <a:r>
              <a:rPr b="1" lang="en"/>
              <a:t>continuous</a:t>
            </a:r>
            <a:r>
              <a:rPr lang="en"/>
              <a:t> for us to predict.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a1fc88fd5_0_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01" name="Google Shape;601;g11a1fc88fd5_0_5"/>
          <p:cNvSpPr txBox="1"/>
          <p:nvPr>
            <p:ph idx="1" type="body"/>
          </p:nvPr>
        </p:nvSpPr>
        <p:spPr>
          <a:xfrm>
            <a:off x="311700" y="1266325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an we use the probability of belonging to a given class as a proxy for how confidently we can classify a given point?</a:t>
            </a:r>
            <a:endParaRPr/>
          </a:p>
        </p:txBody>
      </p:sp>
      <p:pic>
        <p:nvPicPr>
          <p:cNvPr id="602" name="Google Shape;602;g11a1fc88fd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1a1fc88fd5_0_5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1a1fc88fd5_0_5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1a1fc88fd5_0_5"/>
          <p:cNvSpPr/>
          <p:nvPr/>
        </p:nvSpPr>
        <p:spPr>
          <a:xfrm rot="5400000">
            <a:off x="573427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1a1fc88fd5_0_5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1a1fc88fd5_0_5"/>
          <p:cNvSpPr/>
          <p:nvPr/>
        </p:nvSpPr>
        <p:spPr>
          <a:xfrm rot="5400000">
            <a:off x="581495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1a1fc88fd5_0_5"/>
          <p:cNvSpPr/>
          <p:nvPr/>
        </p:nvSpPr>
        <p:spPr>
          <a:xfrm rot="5400000">
            <a:off x="5945019" y="37916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1a1fc88fd5_0_5"/>
          <p:cNvSpPr/>
          <p:nvPr/>
        </p:nvSpPr>
        <p:spPr>
          <a:xfrm rot="5400000">
            <a:off x="5515873" y="38938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11a1fc88fd5_0_5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1a1fc88fd5_0_5"/>
          <p:cNvSpPr/>
          <p:nvPr/>
        </p:nvSpPr>
        <p:spPr>
          <a:xfrm rot="5400000">
            <a:off x="5810315" y="36893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1a1fc88fd5_0_5"/>
          <p:cNvSpPr/>
          <p:nvPr/>
        </p:nvSpPr>
        <p:spPr>
          <a:xfrm rot="5400000">
            <a:off x="6724101" y="37915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1a1fc88fd5_0_5"/>
          <p:cNvSpPr/>
          <p:nvPr/>
        </p:nvSpPr>
        <p:spPr>
          <a:xfrm rot="5400000">
            <a:off x="5567936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1a1fc88fd5_0_5"/>
          <p:cNvSpPr/>
          <p:nvPr/>
        </p:nvSpPr>
        <p:spPr>
          <a:xfrm rot="5400000">
            <a:off x="5945019" y="37916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1a1fc88fd5_0_5"/>
          <p:cNvSpPr/>
          <p:nvPr/>
        </p:nvSpPr>
        <p:spPr>
          <a:xfrm rot="5400000">
            <a:off x="5862430" y="35621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1a1fc88fd5_0_5"/>
          <p:cNvSpPr/>
          <p:nvPr/>
        </p:nvSpPr>
        <p:spPr>
          <a:xfrm rot="5400000">
            <a:off x="6879433" y="32928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11a1fc88fd5_0_5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11a1fc88fd5_0_5"/>
          <p:cNvSpPr/>
          <p:nvPr/>
        </p:nvSpPr>
        <p:spPr>
          <a:xfrm rot="5400000">
            <a:off x="6564312" y="343167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11a1fc88fd5_0_5"/>
          <p:cNvSpPr/>
          <p:nvPr/>
        </p:nvSpPr>
        <p:spPr>
          <a:xfrm rot="5400000">
            <a:off x="6064203" y="34042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1a1fc88fd5_0_5"/>
          <p:cNvSpPr/>
          <p:nvPr/>
        </p:nvSpPr>
        <p:spPr>
          <a:xfrm rot="5400000">
            <a:off x="6789132" y="33184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1a1fc88fd5_0_5"/>
          <p:cNvSpPr/>
          <p:nvPr/>
        </p:nvSpPr>
        <p:spPr>
          <a:xfrm rot="5400000">
            <a:off x="6262448" y="35565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1a1fc88fd5_0_5"/>
          <p:cNvSpPr/>
          <p:nvPr/>
        </p:nvSpPr>
        <p:spPr>
          <a:xfrm rot="5400000">
            <a:off x="6945790" y="3072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1a1fc88fd5_0_5"/>
          <p:cNvSpPr/>
          <p:nvPr/>
        </p:nvSpPr>
        <p:spPr>
          <a:xfrm rot="5400000">
            <a:off x="6662465" y="35621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1a1fc88fd5_0_5"/>
          <p:cNvSpPr/>
          <p:nvPr/>
        </p:nvSpPr>
        <p:spPr>
          <a:xfrm rot="5400000">
            <a:off x="6956951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1a1fc88fd5_0_5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1a1fc88fd5_0_5"/>
          <p:cNvSpPr/>
          <p:nvPr/>
        </p:nvSpPr>
        <p:spPr>
          <a:xfrm rot="5400000">
            <a:off x="6564307" y="32153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11a1fc88fd5_0_5"/>
          <p:cNvSpPr/>
          <p:nvPr/>
        </p:nvSpPr>
        <p:spPr>
          <a:xfrm rot="5400000">
            <a:off x="6760630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11a1fc88fd5_0_5"/>
          <p:cNvSpPr/>
          <p:nvPr/>
        </p:nvSpPr>
        <p:spPr>
          <a:xfrm rot="5400000">
            <a:off x="6662483" y="34386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11a1fc88fd5_0_5"/>
          <p:cNvSpPr/>
          <p:nvPr/>
        </p:nvSpPr>
        <p:spPr>
          <a:xfrm rot="5400000">
            <a:off x="630480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1a1fc88fd5_0_5"/>
          <p:cNvSpPr/>
          <p:nvPr/>
        </p:nvSpPr>
        <p:spPr>
          <a:xfrm rot="5400000">
            <a:off x="6662474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11a1fc88fd5_0_5"/>
          <p:cNvSpPr/>
          <p:nvPr/>
        </p:nvSpPr>
        <p:spPr>
          <a:xfrm rot="5400000">
            <a:off x="6337428" y="3072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1a1fc88fd5_0_5"/>
          <p:cNvSpPr/>
          <p:nvPr/>
        </p:nvSpPr>
        <p:spPr>
          <a:xfrm rot="5400000">
            <a:off x="6394157" y="30090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1a1fc88fd5_0_5"/>
          <p:cNvSpPr/>
          <p:nvPr/>
        </p:nvSpPr>
        <p:spPr>
          <a:xfrm rot="5400000">
            <a:off x="6090373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1a1fc88fd5_0_5"/>
          <p:cNvSpPr/>
          <p:nvPr/>
        </p:nvSpPr>
        <p:spPr>
          <a:xfrm rot="5400000">
            <a:off x="6760615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1a1fc88fd5_0_5"/>
          <p:cNvSpPr/>
          <p:nvPr/>
        </p:nvSpPr>
        <p:spPr>
          <a:xfrm rot="5400000">
            <a:off x="6336340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1a1fc88fd5_0_5"/>
          <p:cNvSpPr/>
          <p:nvPr/>
        </p:nvSpPr>
        <p:spPr>
          <a:xfrm rot="5400000">
            <a:off x="6532701" y="30090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11a1fc88fd5_0_5"/>
          <p:cNvSpPr/>
          <p:nvPr/>
        </p:nvSpPr>
        <p:spPr>
          <a:xfrm rot="5400000">
            <a:off x="5943111" y="32940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1a1fc88fd5_0_5"/>
          <p:cNvSpPr/>
          <p:nvPr/>
        </p:nvSpPr>
        <p:spPr>
          <a:xfrm rot="5400000">
            <a:off x="6495582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1a1fc88fd5_0_5"/>
          <p:cNvSpPr/>
          <p:nvPr/>
        </p:nvSpPr>
        <p:spPr>
          <a:xfrm rot="5400000">
            <a:off x="6337430" y="33184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1a1fc88fd5_0_5"/>
          <p:cNvSpPr/>
          <p:nvPr/>
        </p:nvSpPr>
        <p:spPr>
          <a:xfrm rot="5400000">
            <a:off x="6169596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1a1fc88fd5_0_5"/>
          <p:cNvSpPr/>
          <p:nvPr/>
        </p:nvSpPr>
        <p:spPr>
          <a:xfrm rot="5400000">
            <a:off x="6180677" y="33820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1a1fc88fd5_0_5"/>
          <p:cNvSpPr/>
          <p:nvPr/>
        </p:nvSpPr>
        <p:spPr>
          <a:xfrm rot="5400000">
            <a:off x="6607012" y="36945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11a1fc88fd5_0_5"/>
          <p:cNvSpPr/>
          <p:nvPr/>
        </p:nvSpPr>
        <p:spPr>
          <a:xfrm rot="5400000">
            <a:off x="6281878" y="38442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1a1fc88fd5_0_5"/>
          <p:cNvSpPr/>
          <p:nvPr/>
        </p:nvSpPr>
        <p:spPr>
          <a:xfrm rot="5400000">
            <a:off x="6064207" y="35700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1a1fc88fd5_0_5"/>
          <p:cNvSpPr/>
          <p:nvPr/>
        </p:nvSpPr>
        <p:spPr>
          <a:xfrm rot="5400000">
            <a:off x="6064211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11a1fc88fd5_0_5"/>
          <p:cNvSpPr/>
          <p:nvPr/>
        </p:nvSpPr>
        <p:spPr>
          <a:xfrm rot="5400000">
            <a:off x="65784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1a1fc88fd5_0_5"/>
          <p:cNvSpPr/>
          <p:nvPr/>
        </p:nvSpPr>
        <p:spPr>
          <a:xfrm rot="5400000">
            <a:off x="6450402" y="36208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1a1fc88fd5_0_5"/>
          <p:cNvSpPr/>
          <p:nvPr/>
        </p:nvSpPr>
        <p:spPr>
          <a:xfrm rot="5400000">
            <a:off x="6334563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1a1fc88fd5_0_5"/>
          <p:cNvSpPr/>
          <p:nvPr/>
        </p:nvSpPr>
        <p:spPr>
          <a:xfrm rot="5400000">
            <a:off x="6000086" y="36257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1a1fc88fd5_0_5"/>
          <p:cNvSpPr/>
          <p:nvPr/>
        </p:nvSpPr>
        <p:spPr>
          <a:xfrm rot="5400000">
            <a:off x="639415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1a1fc88fd5_0_5"/>
          <p:cNvSpPr/>
          <p:nvPr/>
        </p:nvSpPr>
        <p:spPr>
          <a:xfrm rot="5400000">
            <a:off x="6322105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g11a1fc88fd5_0_5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g11a1fc88fd5_0_5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g11a1fc88fd5_0_5"/>
          <p:cNvCxnSpPr/>
          <p:nvPr/>
        </p:nvCxnSpPr>
        <p:spPr>
          <a:xfrm flipH="1" rot="10800000">
            <a:off x="5781050" y="2319825"/>
            <a:ext cx="1168800" cy="2089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g11a1fc88fd5_0_5"/>
          <p:cNvSpPr txBox="1"/>
          <p:nvPr/>
        </p:nvSpPr>
        <p:spPr>
          <a:xfrm>
            <a:off x="6918207" y="23959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P(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Y)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11a1fc88fd5_0_5"/>
          <p:cNvSpPr txBox="1"/>
          <p:nvPr/>
        </p:nvSpPr>
        <p:spPr>
          <a:xfrm>
            <a:off x="4822625" y="27889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11a1fc88fd5_0_5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11a1fc88fd5_0_5"/>
          <p:cNvSpPr txBox="1"/>
          <p:nvPr/>
        </p:nvSpPr>
        <p:spPr>
          <a:xfrm>
            <a:off x="6597656" y="4568525"/>
            <a:ext cx="31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9" name="Google Shape;659;g11a1fc88fd5_0_5"/>
          <p:cNvCxnSpPr>
            <a:stCxn id="658" idx="0"/>
          </p:cNvCxnSpPr>
          <p:nvPr/>
        </p:nvCxnSpPr>
        <p:spPr>
          <a:xfrm rot="10800000">
            <a:off x="6746006" y="2682725"/>
            <a:ext cx="9900" cy="18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0" name="Google Shape;660;g11a1fc88fd5_0_5"/>
          <p:cNvCxnSpPr/>
          <p:nvPr/>
        </p:nvCxnSpPr>
        <p:spPr>
          <a:xfrm rot="10800000">
            <a:off x="5296850" y="2725050"/>
            <a:ext cx="14049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1" name="Google Shape;661;g11a1fc88fd5_0_5"/>
          <p:cNvCxnSpPr/>
          <p:nvPr/>
        </p:nvCxnSpPr>
        <p:spPr>
          <a:xfrm rot="10800000">
            <a:off x="5227525" y="26972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g11a1fc88fd5_0_5"/>
          <p:cNvSpPr txBox="1"/>
          <p:nvPr/>
        </p:nvSpPr>
        <p:spPr>
          <a:xfrm>
            <a:off x="4884275" y="2500325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" name="Google Shape;663;g11a1fc88fd5_0_5"/>
          <p:cNvSpPr txBox="1"/>
          <p:nvPr/>
        </p:nvSpPr>
        <p:spPr>
          <a:xfrm>
            <a:off x="4823275" y="1929450"/>
            <a:ext cx="8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P(    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5">
            <a:alphaModFix/>
          </a:blip>
          <a:srcRect b="-24022" l="0" r="-24022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/>
        </p:nvSpPr>
        <p:spPr>
          <a:xfrm>
            <a:off x="311700" y="1331975"/>
            <a:ext cx="82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Given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samples / data points (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 Y is a continuous variable (as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opposed to classification).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e0d681432_0_2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669" name="Google Shape;669;g11e0d681432_0_208"/>
          <p:cNvSpPr txBox="1"/>
          <p:nvPr>
            <p:ph idx="1" type="body"/>
          </p:nvPr>
        </p:nvSpPr>
        <p:spPr>
          <a:xfrm>
            <a:off x="311700" y="1266325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we use the probability of belonging to a given class as a proxy for how confidently we can classify a given point?</a:t>
            </a:r>
            <a:endParaRPr/>
          </a:p>
        </p:txBody>
      </p:sp>
      <p:pic>
        <p:nvPicPr>
          <p:cNvPr id="670" name="Google Shape;670;g11e0d681432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g11e0d681432_0_208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1e0d681432_0_208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1e0d681432_0_208"/>
          <p:cNvSpPr/>
          <p:nvPr/>
        </p:nvSpPr>
        <p:spPr>
          <a:xfrm rot="5400000">
            <a:off x="573427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1e0d681432_0_208"/>
          <p:cNvSpPr/>
          <p:nvPr/>
        </p:nvSpPr>
        <p:spPr>
          <a:xfrm rot="5400000">
            <a:off x="6114037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11e0d681432_0_208"/>
          <p:cNvSpPr/>
          <p:nvPr/>
        </p:nvSpPr>
        <p:spPr>
          <a:xfrm rot="5400000">
            <a:off x="581495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1e0d681432_0_208"/>
          <p:cNvSpPr/>
          <p:nvPr/>
        </p:nvSpPr>
        <p:spPr>
          <a:xfrm rot="5400000">
            <a:off x="5945019" y="37916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1e0d681432_0_208"/>
          <p:cNvSpPr/>
          <p:nvPr/>
        </p:nvSpPr>
        <p:spPr>
          <a:xfrm rot="5400000">
            <a:off x="5515873" y="38938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11e0d681432_0_208"/>
          <p:cNvSpPr/>
          <p:nvPr/>
        </p:nvSpPr>
        <p:spPr>
          <a:xfrm rot="5400000">
            <a:off x="6227990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11e0d681432_0_208"/>
          <p:cNvSpPr/>
          <p:nvPr/>
        </p:nvSpPr>
        <p:spPr>
          <a:xfrm rot="5400000">
            <a:off x="5810315" y="36893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11e0d681432_0_208"/>
          <p:cNvSpPr/>
          <p:nvPr/>
        </p:nvSpPr>
        <p:spPr>
          <a:xfrm rot="5400000">
            <a:off x="6724101" y="37915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1e0d681432_0_208"/>
          <p:cNvSpPr/>
          <p:nvPr/>
        </p:nvSpPr>
        <p:spPr>
          <a:xfrm rot="5400000">
            <a:off x="5567936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11e0d681432_0_208"/>
          <p:cNvSpPr/>
          <p:nvPr/>
        </p:nvSpPr>
        <p:spPr>
          <a:xfrm rot="5400000">
            <a:off x="5945019" y="37916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1e0d681432_0_208"/>
          <p:cNvSpPr/>
          <p:nvPr/>
        </p:nvSpPr>
        <p:spPr>
          <a:xfrm rot="5400000">
            <a:off x="5862430" y="35621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1e0d681432_0_208"/>
          <p:cNvSpPr/>
          <p:nvPr/>
        </p:nvSpPr>
        <p:spPr>
          <a:xfrm rot="5400000">
            <a:off x="6879433" y="32928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11e0d681432_0_208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1e0d681432_0_208"/>
          <p:cNvSpPr/>
          <p:nvPr/>
        </p:nvSpPr>
        <p:spPr>
          <a:xfrm rot="5400000">
            <a:off x="6564312" y="343167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1e0d681432_0_208"/>
          <p:cNvSpPr/>
          <p:nvPr/>
        </p:nvSpPr>
        <p:spPr>
          <a:xfrm rot="5400000">
            <a:off x="6064203" y="34042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11e0d681432_0_208"/>
          <p:cNvSpPr/>
          <p:nvPr/>
        </p:nvSpPr>
        <p:spPr>
          <a:xfrm rot="5400000">
            <a:off x="6789132" y="33184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1e0d681432_0_208"/>
          <p:cNvSpPr/>
          <p:nvPr/>
        </p:nvSpPr>
        <p:spPr>
          <a:xfrm rot="5400000">
            <a:off x="6262448" y="35565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11e0d681432_0_208"/>
          <p:cNvSpPr/>
          <p:nvPr/>
        </p:nvSpPr>
        <p:spPr>
          <a:xfrm rot="5400000">
            <a:off x="6945790" y="3072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11e0d681432_0_208"/>
          <p:cNvSpPr/>
          <p:nvPr/>
        </p:nvSpPr>
        <p:spPr>
          <a:xfrm rot="5400000">
            <a:off x="6662465" y="35621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11e0d681432_0_208"/>
          <p:cNvSpPr/>
          <p:nvPr/>
        </p:nvSpPr>
        <p:spPr>
          <a:xfrm rot="5400000">
            <a:off x="6956951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11e0d681432_0_208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11e0d681432_0_208"/>
          <p:cNvSpPr/>
          <p:nvPr/>
        </p:nvSpPr>
        <p:spPr>
          <a:xfrm rot="5400000">
            <a:off x="6564307" y="32153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1e0d681432_0_208"/>
          <p:cNvSpPr/>
          <p:nvPr/>
        </p:nvSpPr>
        <p:spPr>
          <a:xfrm rot="5400000">
            <a:off x="6760630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11e0d681432_0_208"/>
          <p:cNvSpPr/>
          <p:nvPr/>
        </p:nvSpPr>
        <p:spPr>
          <a:xfrm rot="5400000">
            <a:off x="6662483" y="34386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11e0d681432_0_208"/>
          <p:cNvSpPr/>
          <p:nvPr/>
        </p:nvSpPr>
        <p:spPr>
          <a:xfrm rot="5400000">
            <a:off x="6304802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11e0d681432_0_208"/>
          <p:cNvSpPr/>
          <p:nvPr/>
        </p:nvSpPr>
        <p:spPr>
          <a:xfrm rot="5400000">
            <a:off x="6662474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11e0d681432_0_208"/>
          <p:cNvSpPr/>
          <p:nvPr/>
        </p:nvSpPr>
        <p:spPr>
          <a:xfrm rot="5400000">
            <a:off x="6337428" y="3072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1e0d681432_0_208"/>
          <p:cNvSpPr/>
          <p:nvPr/>
        </p:nvSpPr>
        <p:spPr>
          <a:xfrm rot="5400000">
            <a:off x="6394157" y="30090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11e0d681432_0_208"/>
          <p:cNvSpPr/>
          <p:nvPr/>
        </p:nvSpPr>
        <p:spPr>
          <a:xfrm rot="5400000">
            <a:off x="6090373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11e0d681432_0_208"/>
          <p:cNvSpPr/>
          <p:nvPr/>
        </p:nvSpPr>
        <p:spPr>
          <a:xfrm rot="5400000">
            <a:off x="6760615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1e0d681432_0_208"/>
          <p:cNvSpPr/>
          <p:nvPr/>
        </p:nvSpPr>
        <p:spPr>
          <a:xfrm rot="5400000">
            <a:off x="6336340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11e0d681432_0_208"/>
          <p:cNvSpPr/>
          <p:nvPr/>
        </p:nvSpPr>
        <p:spPr>
          <a:xfrm rot="5400000">
            <a:off x="6532701" y="30090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11e0d681432_0_208"/>
          <p:cNvSpPr/>
          <p:nvPr/>
        </p:nvSpPr>
        <p:spPr>
          <a:xfrm rot="5400000">
            <a:off x="5943111" y="32940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1e0d681432_0_208"/>
          <p:cNvSpPr/>
          <p:nvPr/>
        </p:nvSpPr>
        <p:spPr>
          <a:xfrm rot="5400000">
            <a:off x="6495582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11e0d681432_0_208"/>
          <p:cNvSpPr/>
          <p:nvPr/>
        </p:nvSpPr>
        <p:spPr>
          <a:xfrm rot="5400000">
            <a:off x="6337430" y="33184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11e0d681432_0_208"/>
          <p:cNvSpPr/>
          <p:nvPr/>
        </p:nvSpPr>
        <p:spPr>
          <a:xfrm rot="5400000">
            <a:off x="6169596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1e0d681432_0_208"/>
          <p:cNvSpPr/>
          <p:nvPr/>
        </p:nvSpPr>
        <p:spPr>
          <a:xfrm rot="5400000">
            <a:off x="6180677" y="33820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1e0d681432_0_208"/>
          <p:cNvSpPr/>
          <p:nvPr/>
        </p:nvSpPr>
        <p:spPr>
          <a:xfrm rot="5400000">
            <a:off x="6607012" y="36945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11e0d681432_0_208"/>
          <p:cNvSpPr/>
          <p:nvPr/>
        </p:nvSpPr>
        <p:spPr>
          <a:xfrm rot="5400000">
            <a:off x="6281878" y="38442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1e0d681432_0_208"/>
          <p:cNvSpPr/>
          <p:nvPr/>
        </p:nvSpPr>
        <p:spPr>
          <a:xfrm rot="5400000">
            <a:off x="6064207" y="35700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11e0d681432_0_208"/>
          <p:cNvSpPr/>
          <p:nvPr/>
        </p:nvSpPr>
        <p:spPr>
          <a:xfrm rot="5400000">
            <a:off x="6064211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11e0d681432_0_208"/>
          <p:cNvSpPr/>
          <p:nvPr/>
        </p:nvSpPr>
        <p:spPr>
          <a:xfrm rot="5400000">
            <a:off x="6578465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11e0d681432_0_208"/>
          <p:cNvSpPr/>
          <p:nvPr/>
        </p:nvSpPr>
        <p:spPr>
          <a:xfrm rot="5400000">
            <a:off x="6450402" y="36208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11e0d681432_0_208"/>
          <p:cNvSpPr/>
          <p:nvPr/>
        </p:nvSpPr>
        <p:spPr>
          <a:xfrm rot="5400000">
            <a:off x="6334563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11e0d681432_0_208"/>
          <p:cNvSpPr/>
          <p:nvPr/>
        </p:nvSpPr>
        <p:spPr>
          <a:xfrm rot="5400000">
            <a:off x="6000086" y="36257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11e0d681432_0_208"/>
          <p:cNvSpPr/>
          <p:nvPr/>
        </p:nvSpPr>
        <p:spPr>
          <a:xfrm rot="5400000">
            <a:off x="639415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1e0d681432_0_208"/>
          <p:cNvSpPr/>
          <p:nvPr/>
        </p:nvSpPr>
        <p:spPr>
          <a:xfrm rot="5400000">
            <a:off x="6322105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g11e0d681432_0_208"/>
          <p:cNvCxnSpPr/>
          <p:nvPr/>
        </p:nvCxnSpPr>
        <p:spPr>
          <a:xfrm rot="10800000">
            <a:off x="5179225" y="39994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1" name="Google Shape;721;g11e0d681432_0_208"/>
          <p:cNvCxnSpPr/>
          <p:nvPr/>
        </p:nvCxnSpPr>
        <p:spPr>
          <a:xfrm rot="10800000">
            <a:off x="5227525" y="2947900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g11e0d681432_0_208"/>
          <p:cNvCxnSpPr/>
          <p:nvPr/>
        </p:nvCxnSpPr>
        <p:spPr>
          <a:xfrm flipH="1" rot="10800000">
            <a:off x="5781050" y="2319825"/>
            <a:ext cx="1168800" cy="2089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g11e0d681432_0_208"/>
          <p:cNvSpPr txBox="1"/>
          <p:nvPr/>
        </p:nvSpPr>
        <p:spPr>
          <a:xfrm>
            <a:off x="6918207" y="2395975"/>
            <a:ext cx="1476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P(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Y)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g11e0d681432_0_208"/>
          <p:cNvSpPr txBox="1"/>
          <p:nvPr/>
        </p:nvSpPr>
        <p:spPr>
          <a:xfrm>
            <a:off x="4822625" y="27889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g11e0d681432_0_208"/>
          <p:cNvSpPr txBox="1"/>
          <p:nvPr/>
        </p:nvSpPr>
        <p:spPr>
          <a:xfrm>
            <a:off x="4806050" y="3802525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g11e0d681432_0_208"/>
          <p:cNvSpPr txBox="1"/>
          <p:nvPr/>
        </p:nvSpPr>
        <p:spPr>
          <a:xfrm>
            <a:off x="6597656" y="4568525"/>
            <a:ext cx="31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7" name="Google Shape;727;g11e0d681432_0_208"/>
          <p:cNvCxnSpPr>
            <a:stCxn id="726" idx="0"/>
          </p:cNvCxnSpPr>
          <p:nvPr/>
        </p:nvCxnSpPr>
        <p:spPr>
          <a:xfrm rot="10800000">
            <a:off x="6746006" y="2682725"/>
            <a:ext cx="9900" cy="18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8" name="Google Shape;728;g11e0d681432_0_208"/>
          <p:cNvCxnSpPr/>
          <p:nvPr/>
        </p:nvCxnSpPr>
        <p:spPr>
          <a:xfrm rot="10800000">
            <a:off x="5296850" y="2725050"/>
            <a:ext cx="14049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9" name="Google Shape;729;g11e0d681432_0_208"/>
          <p:cNvCxnSpPr/>
          <p:nvPr/>
        </p:nvCxnSpPr>
        <p:spPr>
          <a:xfrm rot="10800000">
            <a:off x="5227525" y="2697275"/>
            <a:ext cx="139800" cy="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0" name="Google Shape;730;g11e0d681432_0_208"/>
          <p:cNvSpPr txBox="1"/>
          <p:nvPr/>
        </p:nvSpPr>
        <p:spPr>
          <a:xfrm>
            <a:off x="4884275" y="2500325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g11e0d681432_0_208"/>
          <p:cNvSpPr txBox="1"/>
          <p:nvPr/>
        </p:nvSpPr>
        <p:spPr>
          <a:xfrm>
            <a:off x="4823275" y="1929450"/>
            <a:ext cx="8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P(    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g11e0d681432_0_208"/>
          <p:cNvSpPr/>
          <p:nvPr/>
        </p:nvSpPr>
        <p:spPr>
          <a:xfrm>
            <a:off x="5139000" y="2391075"/>
            <a:ext cx="2746800" cy="2442300"/>
          </a:xfrm>
          <a:prstGeom prst="noSmoking">
            <a:avLst>
              <a:gd fmla="val 6162" name="adj"/>
            </a:avLst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a1fc88fd5_0_3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38" name="Google Shape;738;g11a1fc88fd5_0_352"/>
          <p:cNvSpPr txBox="1"/>
          <p:nvPr>
            <p:ph idx="1" type="body"/>
          </p:nvPr>
        </p:nvSpPr>
        <p:spPr>
          <a:xfrm>
            <a:off x="311700" y="1266325"/>
            <a:ext cx="85206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it’s not just a continuum of values - the range of values needs to be (</a:t>
            </a:r>
            <a:r>
              <a:rPr lang="en"/>
              <a:t>-∞, ∞</a:t>
            </a:r>
            <a:r>
              <a:rPr lang="en"/>
              <a:t>)!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D</a:t>
            </a:r>
            <a:r>
              <a:rPr lang="en"/>
              <a:t>efine the odds = p / 1 - p where p = P(Y = class 1 | 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Now the range of </a:t>
            </a:r>
            <a:r>
              <a:rPr lang="en">
                <a:solidFill>
                  <a:srgbClr val="000000"/>
                </a:solidFill>
              </a:rPr>
              <a:t>X𝜷</a:t>
            </a:r>
            <a:r>
              <a:rPr baseline="-25000" lang="en">
                <a:solidFill>
                  <a:srgbClr val="000000"/>
                </a:solidFill>
              </a:rPr>
              <a:t>LS</a:t>
            </a:r>
            <a:r>
              <a:rPr lang="en"/>
              <a:t> is [0, ∞)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In order to get (-∞, ∞), let’s take the log of the odds! This is also convenient numerically because in the odds format, tiny variations in p have large effects on the odds!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44" name="Google Shape;744;p21"/>
          <p:cNvSpPr txBox="1"/>
          <p:nvPr>
            <p:ph idx="1" type="body"/>
          </p:nvPr>
        </p:nvSpPr>
        <p:spPr>
          <a:xfrm>
            <a:off x="311700" y="1266325"/>
            <a:ext cx="8520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Our goal is to fit a linear model to </a:t>
            </a:r>
            <a:r>
              <a:rPr b="1" lang="en"/>
              <a:t>the log-odds of being in one of our classes</a:t>
            </a:r>
            <a:r>
              <a:rPr lang="en"/>
              <a:t> (in the 2-class case) i.e.</a:t>
            </a:r>
            <a:endParaRPr/>
          </a:p>
        </p:txBody>
      </p:sp>
      <p:pic>
        <p:nvPicPr>
          <p:cNvPr id="745" name="Google Shape;745;p21"/>
          <p:cNvPicPr preferRelativeResize="0"/>
          <p:nvPr/>
        </p:nvPicPr>
        <p:blipFill rotWithShape="1">
          <a:blip r:embed="rId3">
            <a:alphaModFix/>
          </a:blip>
          <a:srcRect b="0" l="0" r="24596" t="0"/>
          <a:stretch/>
        </p:blipFill>
        <p:spPr>
          <a:xfrm>
            <a:off x="1565122" y="2475750"/>
            <a:ext cx="4534625" cy="10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1"/>
          <p:cNvPicPr preferRelativeResize="0"/>
          <p:nvPr/>
        </p:nvPicPr>
        <p:blipFill rotWithShape="1">
          <a:blip r:embed="rId4">
            <a:alphaModFix/>
          </a:blip>
          <a:srcRect b="14118" l="46412" r="45210" t="67597"/>
          <a:stretch/>
        </p:blipFill>
        <p:spPr>
          <a:xfrm>
            <a:off x="6099749" y="2633388"/>
            <a:ext cx="823324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e0d681432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752" name="Google Shape;752;g11e0d68143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884" y="1991750"/>
            <a:ext cx="2746666" cy="26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11e0d681432_0_1"/>
          <p:cNvSpPr/>
          <p:nvPr/>
        </p:nvSpPr>
        <p:spPr>
          <a:xfrm>
            <a:off x="5346908" y="2006716"/>
            <a:ext cx="2498400" cy="24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1e0d681432_0_1"/>
          <p:cNvSpPr/>
          <p:nvPr/>
        </p:nvSpPr>
        <p:spPr>
          <a:xfrm rot="5400000">
            <a:off x="6000083" y="39574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1e0d681432_0_1"/>
          <p:cNvSpPr/>
          <p:nvPr/>
        </p:nvSpPr>
        <p:spPr>
          <a:xfrm rot="5400000">
            <a:off x="573427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11e0d681432_0_1"/>
          <p:cNvSpPr/>
          <p:nvPr/>
        </p:nvSpPr>
        <p:spPr>
          <a:xfrm rot="5400000">
            <a:off x="5862437" y="41876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1e0d681432_0_1"/>
          <p:cNvSpPr/>
          <p:nvPr/>
        </p:nvSpPr>
        <p:spPr>
          <a:xfrm rot="5400000">
            <a:off x="5658228" y="40837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11e0d681432_0_1"/>
          <p:cNvSpPr/>
          <p:nvPr/>
        </p:nvSpPr>
        <p:spPr>
          <a:xfrm rot="5400000">
            <a:off x="5945019" y="37916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11e0d681432_0_1"/>
          <p:cNvSpPr/>
          <p:nvPr/>
        </p:nvSpPr>
        <p:spPr>
          <a:xfrm rot="5400000">
            <a:off x="5427348" y="43956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11e0d681432_0_1"/>
          <p:cNvSpPr/>
          <p:nvPr/>
        </p:nvSpPr>
        <p:spPr>
          <a:xfrm rot="5400000">
            <a:off x="5810315" y="36893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1e0d681432_0_1"/>
          <p:cNvSpPr/>
          <p:nvPr/>
        </p:nvSpPr>
        <p:spPr>
          <a:xfrm rot="5400000">
            <a:off x="5900626" y="42869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11e0d681432_0_1"/>
          <p:cNvSpPr/>
          <p:nvPr/>
        </p:nvSpPr>
        <p:spPr>
          <a:xfrm rot="5400000">
            <a:off x="6450424" y="27461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11e0d681432_0_1"/>
          <p:cNvSpPr/>
          <p:nvPr/>
        </p:nvSpPr>
        <p:spPr>
          <a:xfrm rot="5400000">
            <a:off x="5810319" y="40202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1e0d681432_0_1"/>
          <p:cNvSpPr/>
          <p:nvPr/>
        </p:nvSpPr>
        <p:spPr>
          <a:xfrm rot="5400000">
            <a:off x="5862430" y="35621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11e0d681432_0_1"/>
          <p:cNvSpPr/>
          <p:nvPr/>
        </p:nvSpPr>
        <p:spPr>
          <a:xfrm rot="5400000">
            <a:off x="6760633" y="2699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11e0d681432_0_1"/>
          <p:cNvSpPr/>
          <p:nvPr/>
        </p:nvSpPr>
        <p:spPr>
          <a:xfrm rot="5400000">
            <a:off x="6760627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11e0d681432_0_1"/>
          <p:cNvSpPr/>
          <p:nvPr/>
        </p:nvSpPr>
        <p:spPr>
          <a:xfrm rot="5400000">
            <a:off x="6564312" y="343167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11e0d681432_0_1"/>
          <p:cNvSpPr/>
          <p:nvPr/>
        </p:nvSpPr>
        <p:spPr>
          <a:xfrm rot="5400000">
            <a:off x="6064203" y="34042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11e0d681432_0_1"/>
          <p:cNvSpPr/>
          <p:nvPr/>
        </p:nvSpPr>
        <p:spPr>
          <a:xfrm rot="5400000">
            <a:off x="5658232" y="42869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11e0d681432_0_1"/>
          <p:cNvSpPr/>
          <p:nvPr/>
        </p:nvSpPr>
        <p:spPr>
          <a:xfrm rot="5400000">
            <a:off x="6262448" y="35565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11e0d681432_0_1"/>
          <p:cNvSpPr/>
          <p:nvPr/>
        </p:nvSpPr>
        <p:spPr>
          <a:xfrm rot="5400000">
            <a:off x="5522040" y="42512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11e0d681432_0_1"/>
          <p:cNvSpPr/>
          <p:nvPr/>
        </p:nvSpPr>
        <p:spPr>
          <a:xfrm rot="5400000">
            <a:off x="5810315" y="45536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1e0d681432_0_1"/>
          <p:cNvSpPr/>
          <p:nvPr/>
        </p:nvSpPr>
        <p:spPr>
          <a:xfrm rot="5400000">
            <a:off x="6739251" y="30443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11e0d681432_0_1"/>
          <p:cNvSpPr/>
          <p:nvPr/>
        </p:nvSpPr>
        <p:spPr>
          <a:xfrm rot="5400000">
            <a:off x="6495586" y="29058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11e0d681432_0_1"/>
          <p:cNvSpPr/>
          <p:nvPr/>
        </p:nvSpPr>
        <p:spPr>
          <a:xfrm rot="5400000">
            <a:off x="6564307" y="32153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11e0d681432_0_1"/>
          <p:cNvSpPr/>
          <p:nvPr/>
        </p:nvSpPr>
        <p:spPr>
          <a:xfrm rot="5400000">
            <a:off x="6760630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11e0d681432_0_1"/>
          <p:cNvSpPr/>
          <p:nvPr/>
        </p:nvSpPr>
        <p:spPr>
          <a:xfrm rot="5400000">
            <a:off x="6662483" y="252727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11e0d681432_0_1"/>
          <p:cNvSpPr/>
          <p:nvPr/>
        </p:nvSpPr>
        <p:spPr>
          <a:xfrm rot="5400000">
            <a:off x="6532702" y="25863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11e0d681432_0_1"/>
          <p:cNvSpPr/>
          <p:nvPr/>
        </p:nvSpPr>
        <p:spPr>
          <a:xfrm rot="5400000">
            <a:off x="6662474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11e0d681432_0_1"/>
          <p:cNvSpPr/>
          <p:nvPr/>
        </p:nvSpPr>
        <p:spPr>
          <a:xfrm rot="5400000">
            <a:off x="6337428" y="30726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11e0d681432_0_1"/>
          <p:cNvSpPr/>
          <p:nvPr/>
        </p:nvSpPr>
        <p:spPr>
          <a:xfrm rot="5400000">
            <a:off x="6394157" y="30090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11e0d681432_0_1"/>
          <p:cNvSpPr/>
          <p:nvPr/>
        </p:nvSpPr>
        <p:spPr>
          <a:xfrm rot="5400000">
            <a:off x="6090373" y="31827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1e0d681432_0_1"/>
          <p:cNvSpPr/>
          <p:nvPr/>
        </p:nvSpPr>
        <p:spPr>
          <a:xfrm rot="5400000">
            <a:off x="6850915" y="276321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1e0d681432_0_1"/>
          <p:cNvSpPr/>
          <p:nvPr/>
        </p:nvSpPr>
        <p:spPr>
          <a:xfrm rot="5400000">
            <a:off x="6336340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11e0d681432_0_1"/>
          <p:cNvSpPr/>
          <p:nvPr/>
        </p:nvSpPr>
        <p:spPr>
          <a:xfrm rot="5400000">
            <a:off x="6532701" y="300902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11e0d681432_0_1"/>
          <p:cNvSpPr/>
          <p:nvPr/>
        </p:nvSpPr>
        <p:spPr>
          <a:xfrm rot="5400000">
            <a:off x="6662486" y="23549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1e0d681432_0_1"/>
          <p:cNvSpPr/>
          <p:nvPr/>
        </p:nvSpPr>
        <p:spPr>
          <a:xfrm rot="5400000">
            <a:off x="6495582" y="3112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11e0d681432_0_1"/>
          <p:cNvSpPr/>
          <p:nvPr/>
        </p:nvSpPr>
        <p:spPr>
          <a:xfrm rot="5400000">
            <a:off x="6337430" y="33184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11e0d681432_0_1"/>
          <p:cNvSpPr/>
          <p:nvPr/>
        </p:nvSpPr>
        <p:spPr>
          <a:xfrm rot="5400000">
            <a:off x="6169596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11e0d681432_0_1"/>
          <p:cNvSpPr/>
          <p:nvPr/>
        </p:nvSpPr>
        <p:spPr>
          <a:xfrm rot="5400000">
            <a:off x="6180677" y="338204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11e0d681432_0_1"/>
          <p:cNvSpPr/>
          <p:nvPr/>
        </p:nvSpPr>
        <p:spPr>
          <a:xfrm rot="5400000">
            <a:off x="6372499" y="3421578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11e0d681432_0_1"/>
          <p:cNvSpPr/>
          <p:nvPr/>
        </p:nvSpPr>
        <p:spPr>
          <a:xfrm rot="5400000">
            <a:off x="6064203" y="418765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11e0d681432_0_1"/>
          <p:cNvSpPr/>
          <p:nvPr/>
        </p:nvSpPr>
        <p:spPr>
          <a:xfrm rot="5400000">
            <a:off x="6064207" y="35700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11e0d681432_0_1"/>
          <p:cNvSpPr/>
          <p:nvPr/>
        </p:nvSpPr>
        <p:spPr>
          <a:xfrm rot="5400000">
            <a:off x="6064211" y="38527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11e0d681432_0_1"/>
          <p:cNvSpPr/>
          <p:nvPr/>
        </p:nvSpPr>
        <p:spPr>
          <a:xfrm rot="5400000">
            <a:off x="6154490" y="40202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1e0d681432_0_1"/>
          <p:cNvSpPr/>
          <p:nvPr/>
        </p:nvSpPr>
        <p:spPr>
          <a:xfrm rot="5400000">
            <a:off x="6450402" y="36208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11e0d681432_0_1"/>
          <p:cNvSpPr/>
          <p:nvPr/>
        </p:nvSpPr>
        <p:spPr>
          <a:xfrm rot="5400000">
            <a:off x="6334563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11e0d681432_0_1"/>
          <p:cNvSpPr/>
          <p:nvPr/>
        </p:nvSpPr>
        <p:spPr>
          <a:xfrm rot="5400000">
            <a:off x="6262461" y="2905903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11e0d681432_0_1"/>
          <p:cNvSpPr/>
          <p:nvPr/>
        </p:nvSpPr>
        <p:spPr>
          <a:xfrm rot="5400000">
            <a:off x="6394157" y="3789166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11e0d681432_0_1"/>
          <p:cNvSpPr/>
          <p:nvPr/>
        </p:nvSpPr>
        <p:spPr>
          <a:xfrm rot="5400000">
            <a:off x="6322105" y="3730991"/>
            <a:ext cx="63600" cy="90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g11e0d681432_0_1"/>
          <p:cNvCxnSpPr/>
          <p:nvPr/>
        </p:nvCxnSpPr>
        <p:spPr>
          <a:xfrm flipH="1" rot="10800000">
            <a:off x="5533175" y="2319775"/>
            <a:ext cx="1416600" cy="2381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Google Shape;802;g11e0d681432_0_1"/>
          <p:cNvSpPr txBox="1"/>
          <p:nvPr/>
        </p:nvSpPr>
        <p:spPr>
          <a:xfrm>
            <a:off x="6918197" y="2395975"/>
            <a:ext cx="2076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logodds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Y)</a:t>
            </a:r>
            <a:r>
              <a:rPr b="0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0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g11e0d681432_0_1"/>
          <p:cNvSpPr txBox="1"/>
          <p:nvPr/>
        </p:nvSpPr>
        <p:spPr>
          <a:xfrm>
            <a:off x="4168275" y="1888725"/>
            <a:ext cx="14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logodds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(     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4" name="Google Shape;804;g11e0d681432_0_1"/>
          <p:cNvPicPr preferRelativeResize="0"/>
          <p:nvPr/>
        </p:nvPicPr>
        <p:blipFill rotWithShape="1">
          <a:blip r:embed="rId4">
            <a:alphaModFix/>
          </a:blip>
          <a:srcRect b="0" l="0" r="24596" t="0"/>
          <a:stretch/>
        </p:blipFill>
        <p:spPr>
          <a:xfrm>
            <a:off x="481549" y="3022045"/>
            <a:ext cx="3322502" cy="6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g11e0d681432_0_1"/>
          <p:cNvPicPr preferRelativeResize="0"/>
          <p:nvPr/>
        </p:nvPicPr>
        <p:blipFill rotWithShape="1">
          <a:blip r:embed="rId5">
            <a:alphaModFix/>
          </a:blip>
          <a:srcRect b="14118" l="46412" r="45210" t="67597"/>
          <a:stretch/>
        </p:blipFill>
        <p:spPr>
          <a:xfrm>
            <a:off x="3804053" y="3119821"/>
            <a:ext cx="603247" cy="43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e0d681432_0_3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11" name="Google Shape;811;g11e0d681432_0_337"/>
          <p:cNvSpPr txBox="1"/>
          <p:nvPr>
            <p:ph idx="1" type="body"/>
          </p:nvPr>
        </p:nvSpPr>
        <p:spPr>
          <a:xfrm>
            <a:off x="311700" y="1266325"/>
            <a:ext cx="85206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linear decision boundary between the classes.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decision boundary is where the probability is ½ (for </a:t>
            </a:r>
            <a:r>
              <a:rPr lang="en"/>
              <a:t>binary classification).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17" name="Google Shape;817;p22"/>
          <p:cNvSpPr txBox="1"/>
          <p:nvPr>
            <p:ph idx="1" type="body"/>
          </p:nvPr>
        </p:nvSpPr>
        <p:spPr>
          <a:xfrm>
            <a:off x="311700" y="1075825"/>
            <a:ext cx="85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have such a model. How do we recover the P(Y=1|X)?</a:t>
            </a:r>
            <a:endParaRPr/>
          </a:p>
        </p:txBody>
      </p:sp>
      <p:pic>
        <p:nvPicPr>
          <p:cNvPr id="818" name="Google Shape;8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187" y="1518350"/>
            <a:ext cx="3841618" cy="337047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2"/>
          <p:cNvSpPr txBox="1"/>
          <p:nvPr/>
        </p:nvSpPr>
        <p:spPr>
          <a:xfrm>
            <a:off x="7018400" y="1973438"/>
            <a:ext cx="2025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function we apply to our probability to obtain the log odds is called the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function. The function used to retrieve our probability from the log odds is called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</a:t>
            </a:r>
            <a:r>
              <a:rPr b="1" baseline="30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b="1" baseline="3000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e0d681432_0_3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25" name="Google Shape;825;g11e0d681432_0_342"/>
          <p:cNvSpPr txBox="1"/>
          <p:nvPr>
            <p:ph idx="1" type="body"/>
          </p:nvPr>
        </p:nvSpPr>
        <p:spPr>
          <a:xfrm>
            <a:off x="311700" y="1266325"/>
            <a:ext cx="85206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probability is ½ only when X</a:t>
            </a:r>
            <a:r>
              <a:rPr lang="en"/>
              <a:t>𝜷 = 0 which is the equation of a line.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31" name="Google Shape;831;p23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How do we learn our model? I.e. the α  and 𝜷 parameters.</a:t>
            </a:r>
            <a:endParaRPr/>
          </a:p>
        </p:txBody>
      </p:sp>
      <p:sp>
        <p:nvSpPr>
          <p:cNvPr id="832" name="Google Shape;832;p23"/>
          <p:cNvSpPr txBox="1"/>
          <p:nvPr/>
        </p:nvSpPr>
        <p:spPr>
          <a:xfrm>
            <a:off x="311700" y="1704325"/>
            <a:ext cx="6086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know: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3" name="Google Shape;833;p23"/>
          <p:cNvPicPr preferRelativeResize="0"/>
          <p:nvPr/>
        </p:nvPicPr>
        <p:blipFill rotWithShape="1">
          <a:blip r:embed="rId3">
            <a:alphaModFix/>
          </a:blip>
          <a:srcRect b="0" l="0" r="91985" t="0"/>
          <a:stretch/>
        </p:blipFill>
        <p:spPr>
          <a:xfrm>
            <a:off x="504600" y="2218975"/>
            <a:ext cx="708376" cy="1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3"/>
          <p:cNvPicPr preferRelativeResize="0"/>
          <p:nvPr/>
        </p:nvPicPr>
        <p:blipFill rotWithShape="1">
          <a:blip r:embed="rId3">
            <a:alphaModFix/>
          </a:blip>
          <a:srcRect b="0" l="14199" r="0" t="0"/>
          <a:stretch/>
        </p:blipFill>
        <p:spPr>
          <a:xfrm>
            <a:off x="1133325" y="2218975"/>
            <a:ext cx="7583874" cy="1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40" name="Google Shape;840;p24"/>
          <p:cNvSpPr txBox="1"/>
          <p:nvPr>
            <p:ph idx="1" type="body"/>
          </p:nvPr>
        </p:nvSpPr>
        <p:spPr>
          <a:xfrm>
            <a:off x="311700" y="1266325"/>
            <a:ext cx="8520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we can define the probability of </a:t>
            </a:r>
            <a:r>
              <a:rPr lang="en"/>
              <a:t>having seen the data we saw: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And try to maximize this quantity!</a:t>
            </a:r>
            <a:endParaRPr/>
          </a:p>
        </p:txBody>
      </p:sp>
      <p:pic>
        <p:nvPicPr>
          <p:cNvPr id="841" name="Google Shape;8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64" y="2218050"/>
            <a:ext cx="836746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24"/>
          <p:cNvSpPr txBox="1"/>
          <p:nvPr/>
        </p:nvSpPr>
        <p:spPr>
          <a:xfrm>
            <a:off x="340900" y="4040600"/>
            <a:ext cx="84147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Unfortunately, there is no closed form solution here and we need to use numerical approximation methods to solve this optimization problem - we will talk about these soon!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317375" y="1289650"/>
            <a:ext cx="864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Understand/explain how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varies as a function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(i.e. find a function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= h(x)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best fits our data)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-24022" l="0" r="-24022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Evaluating Our Regression Model</a:t>
            </a:r>
            <a:endParaRPr/>
          </a:p>
        </p:txBody>
      </p:sp>
      <p:sp>
        <p:nvSpPr>
          <p:cNvPr id="853" name="Google Shape;8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Notation: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</a:t>
            </a:r>
            <a:r>
              <a:rPr b="1" baseline="-25000" lang="en"/>
              <a:t>i</a:t>
            </a:r>
            <a:r>
              <a:rPr lang="en"/>
              <a:t> is the “true” value from our data set (i.e. </a:t>
            </a:r>
            <a:r>
              <a:rPr b="1" lang="en"/>
              <a:t>x</a:t>
            </a:r>
            <a:r>
              <a:rPr b="1" baseline="-25000" lang="en"/>
              <a:t>i </a:t>
            </a:r>
            <a:r>
              <a:rPr b="1" lang="en"/>
              <a:t>𝜷 + ϵ</a:t>
            </a:r>
            <a:r>
              <a:rPr b="1" baseline="-25000" lang="en"/>
              <a:t>i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ŷ</a:t>
            </a:r>
            <a:r>
              <a:rPr b="1" baseline="-25000" lang="en"/>
              <a:t>i</a:t>
            </a:r>
            <a:r>
              <a:rPr lang="en"/>
              <a:t> is the estimate of y</a:t>
            </a:r>
            <a:r>
              <a:rPr baseline="-25000" lang="en"/>
              <a:t>i</a:t>
            </a:r>
            <a:r>
              <a:rPr lang="en"/>
              <a:t> from our model (i.e. </a:t>
            </a:r>
            <a:r>
              <a:rPr b="1" lang="en"/>
              <a:t>x</a:t>
            </a:r>
            <a:r>
              <a:rPr b="1" baseline="-25000" lang="en"/>
              <a:t>i </a:t>
            </a:r>
            <a:r>
              <a:rPr b="1" lang="en"/>
              <a:t>𝜷</a:t>
            </a:r>
            <a:r>
              <a:rPr b="1" baseline="-25000" lang="en"/>
              <a:t>LS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ȳ</a:t>
            </a:r>
            <a:r>
              <a:rPr lang="en"/>
              <a:t> is the sample mean all </a:t>
            </a:r>
            <a:r>
              <a:rPr b="1" lang="en"/>
              <a:t>y</a:t>
            </a:r>
            <a:r>
              <a:rPr b="1" baseline="-25000" lang="en"/>
              <a:t>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</a:t>
            </a:r>
            <a:r>
              <a:rPr b="1" baseline="-25000" lang="en"/>
              <a:t>i </a:t>
            </a:r>
            <a:r>
              <a:rPr b="1" lang="en"/>
              <a:t> - ŷ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are the estimates of </a:t>
            </a:r>
            <a:r>
              <a:rPr b="1" lang="en"/>
              <a:t>ϵ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and are referred to as residuals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g11e0d681432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950" y="512600"/>
            <a:ext cx="5808101" cy="44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9" name="Google Shape;859;g11e0d681432_0_109"/>
          <p:cNvCxnSpPr/>
          <p:nvPr/>
        </p:nvCxnSpPr>
        <p:spPr>
          <a:xfrm flipH="1" rot="10800000">
            <a:off x="2817400" y="1513950"/>
            <a:ext cx="4181100" cy="2546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g11e0d681432_0_109"/>
          <p:cNvCxnSpPr/>
          <p:nvPr/>
        </p:nvCxnSpPr>
        <p:spPr>
          <a:xfrm>
            <a:off x="5223700" y="2396300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g11e0d681432_0_109"/>
          <p:cNvCxnSpPr/>
          <p:nvPr/>
        </p:nvCxnSpPr>
        <p:spPr>
          <a:xfrm>
            <a:off x="4381500" y="2897600"/>
            <a:ext cx="0" cy="21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g11e0d681432_0_109"/>
          <p:cNvCxnSpPr/>
          <p:nvPr/>
        </p:nvCxnSpPr>
        <p:spPr>
          <a:xfrm rot="10800000">
            <a:off x="4411575" y="3008000"/>
            <a:ext cx="1333500" cy="5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3" name="Google Shape;863;g11e0d681432_0_109"/>
          <p:cNvCxnSpPr/>
          <p:nvPr/>
        </p:nvCxnSpPr>
        <p:spPr>
          <a:xfrm rot="10800000">
            <a:off x="5273975" y="2516600"/>
            <a:ext cx="511200" cy="10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4" name="Google Shape;864;g11e0d681432_0_109"/>
          <p:cNvSpPr txBox="1"/>
          <p:nvPr/>
        </p:nvSpPr>
        <p:spPr>
          <a:xfrm>
            <a:off x="5745075" y="3398925"/>
            <a:ext cx="198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baseline="-25000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b="0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N(0, σ</a:t>
            </a:r>
            <a:r>
              <a:rPr b="1" baseline="30000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g11e0d681432_0_109"/>
          <p:cNvSpPr txBox="1"/>
          <p:nvPr/>
        </p:nvSpPr>
        <p:spPr>
          <a:xfrm>
            <a:off x="6588600" y="1072950"/>
            <a:ext cx="998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= X</a:t>
            </a:r>
            <a:r>
              <a:rPr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endParaRPr b="0" i="0" sz="1400" u="none" cap="none" strike="noStrike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6" name="Google Shape;866;g11e0d681432_0_109"/>
          <p:cNvCxnSpPr/>
          <p:nvPr/>
        </p:nvCxnSpPr>
        <p:spPr>
          <a:xfrm flipH="1" rot="10800000">
            <a:off x="2709100" y="1664650"/>
            <a:ext cx="4231800" cy="23460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g11e0d681432_0_109"/>
          <p:cNvSpPr txBox="1"/>
          <p:nvPr/>
        </p:nvSpPr>
        <p:spPr>
          <a:xfrm>
            <a:off x="7103975" y="1367000"/>
            <a:ext cx="1660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aseline="-25000" lang="en" sz="18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  <a:endParaRPr b="0" i="0" sz="1400" u="none" cap="none" strike="noStrike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g11e0d681432_0_109"/>
          <p:cNvSpPr txBox="1"/>
          <p:nvPr/>
        </p:nvSpPr>
        <p:spPr>
          <a:xfrm>
            <a:off x="6941675" y="2521650"/>
            <a:ext cx="1985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1" baseline="-25000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  <a:r>
              <a:rPr b="0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N(0, σ</a:t>
            </a:r>
            <a:r>
              <a:rPr b="1" baseline="30000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400" u="none" cap="none" strike="noStrike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9" name="Google Shape;869;g11e0d681432_0_109"/>
          <p:cNvCxnSpPr/>
          <p:nvPr/>
        </p:nvCxnSpPr>
        <p:spPr>
          <a:xfrm>
            <a:off x="6588600" y="1664650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g11e0d681432_0_109"/>
          <p:cNvCxnSpPr/>
          <p:nvPr/>
        </p:nvCxnSpPr>
        <p:spPr>
          <a:xfrm rot="10800000">
            <a:off x="6648775" y="1762000"/>
            <a:ext cx="513300" cy="8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g11e0d681432_0_109"/>
          <p:cNvSpPr txBox="1"/>
          <p:nvPr/>
        </p:nvSpPr>
        <p:spPr>
          <a:xfrm>
            <a:off x="3078075" y="2622100"/>
            <a:ext cx="133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1" baseline="-25000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= X</a:t>
            </a:r>
            <a:r>
              <a:rPr b="1" baseline="-25000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𝜷 + </a:t>
            </a:r>
            <a:r>
              <a:rPr b="1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baseline="-25000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Evaluating Our Regression Model</a:t>
            </a:r>
            <a:endParaRPr/>
          </a:p>
        </p:txBody>
      </p:sp>
      <p:pic>
        <p:nvPicPr>
          <p:cNvPr id="877" name="Google Shape;8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282534"/>
            <a:ext cx="3065275" cy="32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1100" y="1374625"/>
            <a:ext cx="4293400" cy="9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27"/>
          <p:cNvSpPr txBox="1"/>
          <p:nvPr/>
        </p:nvSpPr>
        <p:spPr>
          <a:xfrm>
            <a:off x="4387600" y="3724025"/>
            <a:ext cx="3980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measures the fraction of variance that is explained by ŷ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0" name="Google Shape;880;p27"/>
          <p:cNvCxnSpPr>
            <a:stCxn id="881" idx="1"/>
            <a:endCxn id="877" idx="3"/>
          </p:cNvCxnSpPr>
          <p:nvPr/>
        </p:nvCxnSpPr>
        <p:spPr>
          <a:xfrm rot="10800000">
            <a:off x="3376900" y="2907750"/>
            <a:ext cx="1841100" cy="13590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27"/>
          <p:cNvSpPr txBox="1"/>
          <p:nvPr/>
        </p:nvSpPr>
        <p:spPr>
          <a:xfrm>
            <a:off x="5218000" y="2735850"/>
            <a:ext cx="23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what our linear model is minimizing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87" name="Google Shape;887;p28"/>
          <p:cNvSpPr txBox="1"/>
          <p:nvPr>
            <p:ph idx="1" type="body"/>
          </p:nvPr>
        </p:nvSpPr>
        <p:spPr>
          <a:xfrm>
            <a:off x="311700" y="1266325"/>
            <a:ext cx="8520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Show that TSS = ESS + RSS</a:t>
            </a:r>
            <a:endParaRPr/>
          </a:p>
        </p:txBody>
      </p:sp>
      <p:pic>
        <p:nvPicPr>
          <p:cNvPr id="888" name="Google Shape;8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75" y="1693823"/>
            <a:ext cx="5323974" cy="2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8"/>
          <p:cNvSpPr txBox="1"/>
          <p:nvPr/>
        </p:nvSpPr>
        <p:spPr>
          <a:xfrm>
            <a:off x="5424225" y="481275"/>
            <a:ext cx="352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Assume for simplicity that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Since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are least squares estimates, we know they minimize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28"/>
          <p:cNvSpPr txBox="1"/>
          <p:nvPr/>
        </p:nvSpPr>
        <p:spPr>
          <a:xfrm>
            <a:off x="5420225" y="1807725"/>
            <a:ext cx="3378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taking derivatives of the above with respect to 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𝜷</a:t>
            </a:r>
            <a:r>
              <a:rPr b="1" baseline="-2500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discover that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1" name="Google Shape;8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9025" y="1295479"/>
            <a:ext cx="1261300" cy="5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900" y="2420025"/>
            <a:ext cx="1343005" cy="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9975" y="3954700"/>
            <a:ext cx="6413449" cy="10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07675" y="2377650"/>
            <a:ext cx="1812197" cy="5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8"/>
          <p:cNvSpPr txBox="1"/>
          <p:nvPr/>
        </p:nvSpPr>
        <p:spPr>
          <a:xfrm>
            <a:off x="6808925" y="2377651"/>
            <a:ext cx="480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Evaluating our Regression Model</a:t>
            </a:r>
            <a:endParaRPr/>
          </a:p>
        </p:txBody>
      </p:sp>
      <p:pic>
        <p:nvPicPr>
          <p:cNvPr id="901" name="Google Shape;9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100" y="1189775"/>
            <a:ext cx="6063785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e0d681432_0_2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Evaluating our Regression Model</a:t>
            </a:r>
            <a:endParaRPr/>
          </a:p>
        </p:txBody>
      </p:sp>
      <p:sp>
        <p:nvSpPr>
          <p:cNvPr id="907" name="Google Shape;907;g11e0d681432_0_2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parameter of an independent variable </a:t>
            </a:r>
            <a:r>
              <a:rPr b="1" lang="en"/>
              <a:t>x</a:t>
            </a:r>
            <a:r>
              <a:rPr lang="en"/>
              <a:t> has an associated confidence interval and t-value + p-value.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If the parameter / coefficient is not significantly distinguishable from 0 then we cannot assume that there is a significant linear relationship between that independent variable and the observations </a:t>
            </a:r>
            <a:r>
              <a:rPr b="1" lang="en"/>
              <a:t>y</a:t>
            </a:r>
            <a:r>
              <a:rPr lang="en"/>
              <a:t> (i.e. if the interval includes 0 or if the p-value is too large)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e0d681432_0_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13" name="Google Shape;913;g11e0d681432_0_80"/>
          <p:cNvSpPr txBox="1"/>
          <p:nvPr>
            <p:ph idx="1" type="body"/>
          </p:nvPr>
        </p:nvSpPr>
        <p:spPr>
          <a:xfrm>
            <a:off x="311700" y="1266325"/>
            <a:ext cx="85206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know if there is evidence to reject the hypothesis H0 : β = 0 </a:t>
            </a:r>
            <a:r>
              <a:rPr lang="en"/>
              <a:t>(i.e. that there is no linear relation between X and Y) </a:t>
            </a:r>
            <a:r>
              <a:rPr lang="en"/>
              <a:t>using the information from β hat.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know </a:t>
            </a:r>
            <a:r>
              <a:rPr lang="en"/>
              <a:t>the largest probability of obtaining the data observed, under the assumption that the null hypothesis is correct.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obtain that probability?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e0d681432_0_2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19" name="Google Shape;919;g11e0d681432_0_2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null hypothesis what should be the distribution of the estimates? T-distribution (parametrized by the sample size)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0" name="Google Shape;920;g11e0d681432_0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50" y="2102575"/>
            <a:ext cx="4108301" cy="27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e0d681432_0_2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26" name="Google Shape;926;g11e0d681432_0_2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then compute the t-value that corresponds to the sample we observed.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7" name="Google Shape;927;g11e0d681432_0_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50" y="2102575"/>
            <a:ext cx="4108301" cy="27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1e0d681432_0_3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33" name="Google Shape;933;g11e0d681432_0_3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compute the probability of observing estimates of β at least as extreme as the one observed. (i.e. trying to find evidence against H0)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4" name="Google Shape;934;g11e0d681432_0_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25" y="2152300"/>
            <a:ext cx="4062349" cy="2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are given a curve </a:t>
            </a:r>
            <a:r>
              <a:rPr b="1" lang="en"/>
              <a:t>y = h(x)</a:t>
            </a:r>
            <a:r>
              <a:rPr lang="en"/>
              <a:t>, how can we evaluate whether it is a good fit to our data?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Compare </a:t>
            </a:r>
            <a:r>
              <a:rPr b="1" lang="en"/>
              <a:t>h(x</a:t>
            </a:r>
            <a:r>
              <a:rPr b="1" baseline="-25000" lang="en"/>
              <a:t>i</a:t>
            </a:r>
            <a:r>
              <a:rPr b="1" lang="en"/>
              <a:t>) </a:t>
            </a:r>
            <a:r>
              <a:rPr lang="en"/>
              <a:t>to</a:t>
            </a:r>
            <a:r>
              <a:rPr b="1" lang="en"/>
              <a:t> y</a:t>
            </a:r>
            <a:r>
              <a:rPr b="1" baseline="-25000" lang="en"/>
              <a:t>i</a:t>
            </a:r>
            <a:r>
              <a:rPr lang="en"/>
              <a:t> for all </a:t>
            </a:r>
            <a:r>
              <a:rPr b="1" lang="en"/>
              <a:t>i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Goal: For a given distance function </a:t>
            </a:r>
            <a:r>
              <a:rPr b="1" lang="en"/>
              <a:t>d</a:t>
            </a:r>
            <a:r>
              <a:rPr lang="en"/>
              <a:t>, find </a:t>
            </a:r>
            <a:r>
              <a:rPr b="1" lang="en"/>
              <a:t>h</a:t>
            </a:r>
            <a:r>
              <a:rPr lang="en"/>
              <a:t> where </a:t>
            </a:r>
            <a:r>
              <a:rPr b="1" lang="en"/>
              <a:t>L</a:t>
            </a:r>
            <a:r>
              <a:rPr lang="en"/>
              <a:t> is smallest.</a:t>
            </a:r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3240000"/>
            <a:ext cx="44767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1e0d681432_0_3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40" name="Google Shape;940;g11e0d681432_0_3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probability is called a p-value.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1" name="Google Shape;941;g11e0d681432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25" y="2152300"/>
            <a:ext cx="4062349" cy="27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1e0d681432_0_2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47" name="Google Shape;947;g11e0d681432_0_282"/>
          <p:cNvSpPr txBox="1"/>
          <p:nvPr>
            <p:ph idx="1" type="body"/>
          </p:nvPr>
        </p:nvSpPr>
        <p:spPr>
          <a:xfrm>
            <a:off x="311700" y="1266325"/>
            <a:ext cx="8520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p-value smaller than a given threshold would mean the data was unlikely to be observed under H0 so we can reject the hypothesis H0. If not, then we lack the evidence to reject H0.</a:t>
            </a:r>
            <a:endParaRPr/>
          </a:p>
        </p:txBody>
      </p:sp>
      <p:pic>
        <p:nvPicPr>
          <p:cNvPr id="948" name="Google Shape;948;g11e0d681432_0_282"/>
          <p:cNvPicPr preferRelativeResize="0"/>
          <p:nvPr/>
        </p:nvPicPr>
        <p:blipFill rotWithShape="1">
          <a:blip r:embed="rId3">
            <a:alphaModFix/>
          </a:blip>
          <a:srcRect b="25879" l="0" r="0" t="48423"/>
          <a:stretch/>
        </p:blipFill>
        <p:spPr>
          <a:xfrm>
            <a:off x="1540113" y="2571750"/>
            <a:ext cx="6063775" cy="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1e0d681432_0_282"/>
          <p:cNvSpPr/>
          <p:nvPr/>
        </p:nvSpPr>
        <p:spPr>
          <a:xfrm>
            <a:off x="4178700" y="2408275"/>
            <a:ext cx="1735200" cy="1389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1e0d681432_0_3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955" name="Google Shape;955;g11e0d681432_0_316"/>
          <p:cNvSpPr txBox="1"/>
          <p:nvPr>
            <p:ph idx="1" type="body"/>
          </p:nvPr>
        </p:nvSpPr>
        <p:spPr>
          <a:xfrm>
            <a:off x="311700" y="1266325"/>
            <a:ext cx="85206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parameters should we not include in our linear model?</a:t>
            </a:r>
            <a:endParaRPr/>
          </a:p>
        </p:txBody>
      </p:sp>
      <p:pic>
        <p:nvPicPr>
          <p:cNvPr id="956" name="Google Shape;956;g11e0d681432_0_316"/>
          <p:cNvPicPr preferRelativeResize="0"/>
          <p:nvPr/>
        </p:nvPicPr>
        <p:blipFill rotWithShape="1">
          <a:blip r:embed="rId3">
            <a:alphaModFix/>
          </a:blip>
          <a:srcRect b="25879" l="0" r="0" t="48423"/>
          <a:stretch/>
        </p:blipFill>
        <p:spPr>
          <a:xfrm>
            <a:off x="1540113" y="2571750"/>
            <a:ext cx="6063775" cy="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11e0d681432_0_316"/>
          <p:cNvSpPr/>
          <p:nvPr/>
        </p:nvSpPr>
        <p:spPr>
          <a:xfrm>
            <a:off x="4178700" y="2408275"/>
            <a:ext cx="1735200" cy="1389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1e0d681432_0_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963" name="Google Shape;963;g11e0d681432_0_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interval that describes the uncertainty around an estimate (here this could be </a:t>
            </a:r>
            <a:r>
              <a:rPr lang="en"/>
              <a:t>β hat).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for a given confidence level (let’s say 90%), construct an interval around an estimate such that, if the estimation process were repeated indefinitely, the interval would contain the true value (that the estimate is estimating) 90% of the time.</a:t>
            </a:r>
            <a:endParaRPr/>
          </a:p>
        </p:txBody>
      </p:sp>
      <p:pic>
        <p:nvPicPr>
          <p:cNvPr id="964" name="Google Shape;964;g11e0d681432_0_89"/>
          <p:cNvPicPr preferRelativeResize="0"/>
          <p:nvPr/>
        </p:nvPicPr>
        <p:blipFill rotWithShape="1">
          <a:blip r:embed="rId3">
            <a:alphaModFix/>
          </a:blip>
          <a:srcRect b="25879" l="0" r="0" t="48423"/>
          <a:stretch/>
        </p:blipFill>
        <p:spPr>
          <a:xfrm>
            <a:off x="1540100" y="3740325"/>
            <a:ext cx="6063775" cy="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g11e0d681432_0_89"/>
          <p:cNvSpPr/>
          <p:nvPr/>
        </p:nvSpPr>
        <p:spPr>
          <a:xfrm>
            <a:off x="6011225" y="3514900"/>
            <a:ext cx="1735200" cy="1389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Z-values</a:t>
            </a:r>
            <a:endParaRPr/>
          </a:p>
        </p:txBody>
      </p:sp>
      <p:sp>
        <p:nvSpPr>
          <p:cNvPr id="971" name="Google Shape;971;p31"/>
          <p:cNvSpPr txBox="1"/>
          <p:nvPr>
            <p:ph idx="1" type="body"/>
          </p:nvPr>
        </p:nvSpPr>
        <p:spPr>
          <a:xfrm>
            <a:off x="311700" y="1266325"/>
            <a:ext cx="85206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These are the number of standard deviations from the mean of a N(0,1) distribution required in order to contain a specific % of values were you to sample a large number of times.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To find the .95 z-value (the value z such that 95% of the observations lie within z standard deviations of the mean ( μ ± z * σ )) you need to solve:</a:t>
            </a:r>
            <a:endParaRPr/>
          </a:p>
        </p:txBody>
      </p:sp>
      <p:pic>
        <p:nvPicPr>
          <p:cNvPr id="972" name="Google Shape;9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3387638"/>
            <a:ext cx="41719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e0d681432_0_3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Z-values</a:t>
            </a:r>
            <a:endParaRPr/>
          </a:p>
        </p:txBody>
      </p:sp>
      <p:sp>
        <p:nvSpPr>
          <p:cNvPr id="978" name="Google Shape;978;g11e0d681432_0_3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.95 z-value is 1.96.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means 95% of observations from a N(μ, σ) lie within 1.96 standard deviations of the mean ( μ ± 1.960 * σ)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If we get a sample from a N(μ, σ) of size n, how would we create a confidence interval around the estimated mean?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984" name="Google Shape;984;p30"/>
          <p:cNvSpPr txBox="1"/>
          <p:nvPr>
            <p:ph idx="1" type="body"/>
          </p:nvPr>
        </p:nvSpPr>
        <p:spPr>
          <a:xfrm>
            <a:off x="311700" y="1266325"/>
            <a:ext cx="85206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build a confidence interval?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Assume </a:t>
            </a:r>
            <a:r>
              <a:rPr b="1" lang="en"/>
              <a:t>Y</a:t>
            </a:r>
            <a:r>
              <a:rPr b="1" baseline="-25000" lang="en"/>
              <a:t>i</a:t>
            </a:r>
            <a:r>
              <a:rPr b="1" lang="en"/>
              <a:t> ~ N(5, 25)</a:t>
            </a:r>
            <a:r>
              <a:rPr lang="en"/>
              <a:t> , for </a:t>
            </a:r>
            <a:r>
              <a:rPr b="1" lang="en"/>
              <a:t>1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b="1" lang="en"/>
              <a:t> i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b="1" lang="en"/>
              <a:t> 100 </a:t>
            </a:r>
            <a:r>
              <a:rPr lang="en"/>
              <a:t>and </a:t>
            </a:r>
            <a:r>
              <a:rPr b="1" lang="en"/>
              <a:t>y</a:t>
            </a:r>
            <a:r>
              <a:rPr b="1" baseline="-25000" lang="en"/>
              <a:t>i</a:t>
            </a:r>
            <a:r>
              <a:rPr b="1" lang="en"/>
              <a:t> = μ + ϵ</a:t>
            </a:r>
            <a:r>
              <a:rPr lang="en"/>
              <a:t> where </a:t>
            </a:r>
            <a:r>
              <a:rPr b="1" lang="en"/>
              <a:t>ϵ ~ N(0, 25)</a:t>
            </a:r>
            <a:r>
              <a:rPr lang="en"/>
              <a:t>. Then the Least Squares estimator of </a:t>
            </a:r>
            <a:r>
              <a:rPr b="1" lang="en"/>
              <a:t>μ</a:t>
            </a:r>
            <a:r>
              <a:rPr lang="en"/>
              <a:t> (</a:t>
            </a:r>
            <a:r>
              <a:rPr b="1" lang="en"/>
              <a:t>μ</a:t>
            </a:r>
            <a:r>
              <a:rPr b="1" baseline="-25000" lang="en"/>
              <a:t>LS</a:t>
            </a:r>
            <a:r>
              <a:rPr lang="en"/>
              <a:t>)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sample mean </a:t>
            </a:r>
            <a:r>
              <a:rPr b="1" lang="en"/>
              <a:t>ȳ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the 95% confidence interval for </a:t>
            </a:r>
            <a:r>
              <a:rPr b="1" lang="en"/>
              <a:t>μ</a:t>
            </a:r>
            <a:r>
              <a:rPr b="1" baseline="-25000" lang="en"/>
              <a:t>LS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CI</a:t>
            </a:r>
            <a:r>
              <a:rPr b="1" baseline="-25000" lang="en"/>
              <a:t>.95</a:t>
            </a:r>
            <a:r>
              <a:rPr b="1" lang="en"/>
              <a:t> = [ȳ - 1.96 x SE(μ</a:t>
            </a:r>
            <a:r>
              <a:rPr b="1" baseline="-25000" lang="en"/>
              <a:t>LS</a:t>
            </a:r>
            <a:r>
              <a:rPr b="1" lang="en"/>
              <a:t>), ȳ + 1.96 x SE(μ</a:t>
            </a:r>
            <a:r>
              <a:rPr b="1" baseline="-25000" lang="en"/>
              <a:t>LS</a:t>
            </a:r>
            <a:r>
              <a:rPr b="1" lang="en"/>
              <a:t>)]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        = [ȳ - 1.96 x .5, ȳ + 1.96 x .5]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5" name="Google Shape;985;p30"/>
          <p:cNvSpPr/>
          <p:nvPr/>
        </p:nvSpPr>
        <p:spPr>
          <a:xfrm>
            <a:off x="2847475" y="3980450"/>
            <a:ext cx="551400" cy="521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0"/>
          <p:cNvCxnSpPr>
            <a:stCxn id="985" idx="5"/>
            <a:endCxn id="987" idx="1"/>
          </p:cNvCxnSpPr>
          <p:nvPr/>
        </p:nvCxnSpPr>
        <p:spPr>
          <a:xfrm>
            <a:off x="3318124" y="4425493"/>
            <a:ext cx="3516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7" name="Google Shape;987;p30"/>
          <p:cNvSpPr txBox="1"/>
          <p:nvPr/>
        </p:nvSpPr>
        <p:spPr>
          <a:xfrm>
            <a:off x="3669725" y="4501850"/>
            <a:ext cx="3168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Z-value for 95% Confidence Interval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30"/>
          <p:cNvSpPr/>
          <p:nvPr/>
        </p:nvSpPr>
        <p:spPr>
          <a:xfrm>
            <a:off x="4080750" y="3591450"/>
            <a:ext cx="762000" cy="7074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30"/>
          <p:cNvCxnSpPr>
            <a:stCxn id="988" idx="6"/>
            <a:endCxn id="990" idx="1"/>
          </p:cNvCxnSpPr>
          <p:nvPr/>
        </p:nvCxnSpPr>
        <p:spPr>
          <a:xfrm flipH="1" rot="10800000">
            <a:off x="4842750" y="3349650"/>
            <a:ext cx="1283400" cy="5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30"/>
          <p:cNvSpPr txBox="1"/>
          <p:nvPr/>
        </p:nvSpPr>
        <p:spPr>
          <a:xfrm>
            <a:off x="6126150" y="2859550"/>
            <a:ext cx="2578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SE(μ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σ</a:t>
            </a:r>
            <a:r>
              <a:rPr b="1" baseline="-25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ϵ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/ √n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= 5 / √100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   = .5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e0d681432_0_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our Assumptions</a:t>
            </a:r>
            <a:endParaRPr/>
          </a:p>
        </p:txBody>
      </p:sp>
      <p:sp>
        <p:nvSpPr>
          <p:cNvPr id="996" name="Google Shape;996;g11e0d681432_0_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 Distribution?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 Variance?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QQ plot</a:t>
            </a:r>
            <a:endParaRPr/>
          </a:p>
        </p:txBody>
      </p:sp>
      <p:sp>
        <p:nvSpPr>
          <p:cNvPr id="1002" name="Google Shape;100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Quantiles are the values for which a particular % of values are contained below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For example the 50% quantile of a N(0,1) distribution is 0 since 50% of samples would be contained below 0 were you to sample a large number of times.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QQ plot</a:t>
            </a:r>
            <a:endParaRPr/>
          </a:p>
        </p:txBody>
      </p:sp>
      <p:sp>
        <p:nvSpPr>
          <p:cNvPr id="1008" name="Google Shape;10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check our assumption that our residuals / noise estimates are normally distributed.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can you check that a variable follows a specific distribution?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Need to check that our variable is </a:t>
            </a:r>
            <a:r>
              <a:rPr b="1" lang="en"/>
              <a:t>distributed</a:t>
            </a:r>
            <a:r>
              <a:rPr lang="en"/>
              <a:t> in the same way that a variable following our target distribution would be.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Plot the quantile of your target distribution against the quantiles of your data/ variable! If they match then your data probably comes from that distribution.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 b="-24022" l="0" r="-24022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311700" y="1272375"/>
            <a:ext cx="8643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Should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be the curve that goes through the most samples? I.e. do we want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h(x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= y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the maximum number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644575" y="2687667"/>
            <a:ext cx="1900575" cy="1134175"/>
          </a:xfrm>
          <a:custGeom>
            <a:rect b="b" l="l" r="r" t="t"/>
            <a:pathLst>
              <a:path extrusionOk="0" h="45367" w="76023">
                <a:moveTo>
                  <a:pt x="0" y="42538"/>
                </a:moveTo>
                <a:cubicBezTo>
                  <a:pt x="1305" y="42973"/>
                  <a:pt x="6525" y="46019"/>
                  <a:pt x="7830" y="45149"/>
                </a:cubicBezTo>
                <a:cubicBezTo>
                  <a:pt x="9135" y="44279"/>
                  <a:pt x="6688" y="38134"/>
                  <a:pt x="7830" y="37318"/>
                </a:cubicBezTo>
                <a:cubicBezTo>
                  <a:pt x="8972" y="36502"/>
                  <a:pt x="13540" y="41015"/>
                  <a:pt x="14682" y="40254"/>
                </a:cubicBezTo>
                <a:cubicBezTo>
                  <a:pt x="15824" y="39493"/>
                  <a:pt x="13866" y="33348"/>
                  <a:pt x="14682" y="32750"/>
                </a:cubicBezTo>
                <a:cubicBezTo>
                  <a:pt x="15498" y="32152"/>
                  <a:pt x="17836" y="36448"/>
                  <a:pt x="19576" y="36665"/>
                </a:cubicBezTo>
                <a:cubicBezTo>
                  <a:pt x="21316" y="36883"/>
                  <a:pt x="23546" y="34816"/>
                  <a:pt x="25123" y="34055"/>
                </a:cubicBezTo>
                <a:cubicBezTo>
                  <a:pt x="26700" y="33294"/>
                  <a:pt x="28332" y="33620"/>
                  <a:pt x="29039" y="32097"/>
                </a:cubicBezTo>
                <a:cubicBezTo>
                  <a:pt x="29746" y="30574"/>
                  <a:pt x="27734" y="25680"/>
                  <a:pt x="29365" y="24919"/>
                </a:cubicBezTo>
                <a:cubicBezTo>
                  <a:pt x="30996" y="24158"/>
                  <a:pt x="36869" y="28399"/>
                  <a:pt x="38827" y="27529"/>
                </a:cubicBezTo>
                <a:cubicBezTo>
                  <a:pt x="40785" y="26659"/>
                  <a:pt x="40187" y="21711"/>
                  <a:pt x="41111" y="19699"/>
                </a:cubicBezTo>
                <a:cubicBezTo>
                  <a:pt x="42036" y="17687"/>
                  <a:pt x="42797" y="15294"/>
                  <a:pt x="44374" y="15457"/>
                </a:cubicBezTo>
                <a:cubicBezTo>
                  <a:pt x="45951" y="15620"/>
                  <a:pt x="48833" y="20569"/>
                  <a:pt x="50573" y="20678"/>
                </a:cubicBezTo>
                <a:cubicBezTo>
                  <a:pt x="52313" y="20787"/>
                  <a:pt x="53836" y="17905"/>
                  <a:pt x="54815" y="16110"/>
                </a:cubicBezTo>
                <a:cubicBezTo>
                  <a:pt x="55794" y="14315"/>
                  <a:pt x="55359" y="10889"/>
                  <a:pt x="56446" y="9910"/>
                </a:cubicBezTo>
                <a:cubicBezTo>
                  <a:pt x="57534" y="8931"/>
                  <a:pt x="59709" y="10074"/>
                  <a:pt x="61340" y="10237"/>
                </a:cubicBezTo>
                <a:cubicBezTo>
                  <a:pt x="62971" y="10400"/>
                  <a:pt x="65310" y="11542"/>
                  <a:pt x="66234" y="10889"/>
                </a:cubicBezTo>
                <a:cubicBezTo>
                  <a:pt x="67159" y="10236"/>
                  <a:pt x="66452" y="8116"/>
                  <a:pt x="66887" y="6321"/>
                </a:cubicBezTo>
                <a:cubicBezTo>
                  <a:pt x="67322" y="4527"/>
                  <a:pt x="67322" y="611"/>
                  <a:pt x="68845" y="122"/>
                </a:cubicBezTo>
                <a:cubicBezTo>
                  <a:pt x="70368" y="-367"/>
                  <a:pt x="74827" y="2841"/>
                  <a:pt x="76023" y="3385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3788825" y="2585284"/>
            <a:ext cx="1700400" cy="1114250"/>
          </a:xfrm>
          <a:custGeom>
            <a:rect b="b" l="l" r="r" t="t"/>
            <a:pathLst>
              <a:path extrusionOk="0" h="44570" w="68016">
                <a:moveTo>
                  <a:pt x="0" y="41369"/>
                </a:moveTo>
                <a:cubicBezTo>
                  <a:pt x="1035" y="40758"/>
                  <a:pt x="5456" y="39111"/>
                  <a:pt x="6209" y="37700"/>
                </a:cubicBezTo>
                <a:cubicBezTo>
                  <a:pt x="6962" y="36289"/>
                  <a:pt x="4986" y="34360"/>
                  <a:pt x="4516" y="32902"/>
                </a:cubicBezTo>
                <a:cubicBezTo>
                  <a:pt x="4046" y="31444"/>
                  <a:pt x="2635" y="29610"/>
                  <a:pt x="3387" y="28951"/>
                </a:cubicBezTo>
                <a:cubicBezTo>
                  <a:pt x="4140" y="28293"/>
                  <a:pt x="7526" y="29563"/>
                  <a:pt x="9031" y="28951"/>
                </a:cubicBezTo>
                <a:cubicBezTo>
                  <a:pt x="10536" y="28340"/>
                  <a:pt x="12042" y="26881"/>
                  <a:pt x="12418" y="25282"/>
                </a:cubicBezTo>
                <a:cubicBezTo>
                  <a:pt x="12794" y="23683"/>
                  <a:pt x="10913" y="20485"/>
                  <a:pt x="11289" y="19356"/>
                </a:cubicBezTo>
                <a:cubicBezTo>
                  <a:pt x="11665" y="18227"/>
                  <a:pt x="14112" y="19638"/>
                  <a:pt x="14676" y="18509"/>
                </a:cubicBezTo>
                <a:cubicBezTo>
                  <a:pt x="15241" y="17380"/>
                  <a:pt x="13829" y="13429"/>
                  <a:pt x="14676" y="12582"/>
                </a:cubicBezTo>
                <a:cubicBezTo>
                  <a:pt x="15523" y="11735"/>
                  <a:pt x="19286" y="14041"/>
                  <a:pt x="19756" y="13429"/>
                </a:cubicBezTo>
                <a:cubicBezTo>
                  <a:pt x="20226" y="12818"/>
                  <a:pt x="17639" y="10136"/>
                  <a:pt x="17498" y="8913"/>
                </a:cubicBezTo>
                <a:cubicBezTo>
                  <a:pt x="17357" y="7690"/>
                  <a:pt x="17686" y="6185"/>
                  <a:pt x="18909" y="6091"/>
                </a:cubicBezTo>
                <a:cubicBezTo>
                  <a:pt x="20132" y="5997"/>
                  <a:pt x="23660" y="9055"/>
                  <a:pt x="24836" y="8349"/>
                </a:cubicBezTo>
                <a:cubicBezTo>
                  <a:pt x="26012" y="7644"/>
                  <a:pt x="25260" y="2046"/>
                  <a:pt x="25965" y="1858"/>
                </a:cubicBezTo>
                <a:cubicBezTo>
                  <a:pt x="26671" y="1670"/>
                  <a:pt x="28552" y="7502"/>
                  <a:pt x="29069" y="7220"/>
                </a:cubicBezTo>
                <a:cubicBezTo>
                  <a:pt x="29586" y="6938"/>
                  <a:pt x="28552" y="824"/>
                  <a:pt x="29069" y="165"/>
                </a:cubicBezTo>
                <a:cubicBezTo>
                  <a:pt x="29587" y="-493"/>
                  <a:pt x="30951" y="3269"/>
                  <a:pt x="32174" y="3269"/>
                </a:cubicBezTo>
                <a:cubicBezTo>
                  <a:pt x="33397" y="3269"/>
                  <a:pt x="35655" y="-164"/>
                  <a:pt x="36407" y="165"/>
                </a:cubicBezTo>
                <a:cubicBezTo>
                  <a:pt x="37160" y="494"/>
                  <a:pt x="35936" y="4869"/>
                  <a:pt x="36689" y="5245"/>
                </a:cubicBezTo>
                <a:cubicBezTo>
                  <a:pt x="37442" y="5621"/>
                  <a:pt x="40312" y="2140"/>
                  <a:pt x="40923" y="2422"/>
                </a:cubicBezTo>
                <a:cubicBezTo>
                  <a:pt x="41535" y="2704"/>
                  <a:pt x="39935" y="7220"/>
                  <a:pt x="40358" y="6938"/>
                </a:cubicBezTo>
                <a:cubicBezTo>
                  <a:pt x="40781" y="6656"/>
                  <a:pt x="42899" y="729"/>
                  <a:pt x="43463" y="729"/>
                </a:cubicBezTo>
                <a:cubicBezTo>
                  <a:pt x="44028" y="729"/>
                  <a:pt x="43134" y="5762"/>
                  <a:pt x="43745" y="6938"/>
                </a:cubicBezTo>
                <a:cubicBezTo>
                  <a:pt x="44356" y="8114"/>
                  <a:pt x="45861" y="7456"/>
                  <a:pt x="47131" y="7785"/>
                </a:cubicBezTo>
                <a:cubicBezTo>
                  <a:pt x="48401" y="8114"/>
                  <a:pt x="51271" y="8019"/>
                  <a:pt x="51365" y="8913"/>
                </a:cubicBezTo>
                <a:cubicBezTo>
                  <a:pt x="51459" y="9807"/>
                  <a:pt x="47602" y="12347"/>
                  <a:pt x="47696" y="13147"/>
                </a:cubicBezTo>
                <a:cubicBezTo>
                  <a:pt x="47790" y="13947"/>
                  <a:pt x="50565" y="13194"/>
                  <a:pt x="51929" y="13711"/>
                </a:cubicBezTo>
                <a:cubicBezTo>
                  <a:pt x="53293" y="14228"/>
                  <a:pt x="55833" y="15122"/>
                  <a:pt x="55880" y="16251"/>
                </a:cubicBezTo>
                <a:cubicBezTo>
                  <a:pt x="55927" y="17380"/>
                  <a:pt x="51835" y="19921"/>
                  <a:pt x="52211" y="20485"/>
                </a:cubicBezTo>
                <a:cubicBezTo>
                  <a:pt x="52587" y="21050"/>
                  <a:pt x="57479" y="19027"/>
                  <a:pt x="58138" y="19638"/>
                </a:cubicBezTo>
                <a:cubicBezTo>
                  <a:pt x="58797" y="20249"/>
                  <a:pt x="55740" y="22930"/>
                  <a:pt x="56163" y="24153"/>
                </a:cubicBezTo>
                <a:cubicBezTo>
                  <a:pt x="56586" y="25376"/>
                  <a:pt x="59361" y="26129"/>
                  <a:pt x="60678" y="26976"/>
                </a:cubicBezTo>
                <a:cubicBezTo>
                  <a:pt x="61995" y="27823"/>
                  <a:pt x="64253" y="28528"/>
                  <a:pt x="64065" y="29233"/>
                </a:cubicBezTo>
                <a:cubicBezTo>
                  <a:pt x="63877" y="29939"/>
                  <a:pt x="59361" y="30268"/>
                  <a:pt x="59549" y="31209"/>
                </a:cubicBezTo>
                <a:cubicBezTo>
                  <a:pt x="59737" y="32150"/>
                  <a:pt x="64394" y="33326"/>
                  <a:pt x="65194" y="34878"/>
                </a:cubicBezTo>
                <a:cubicBezTo>
                  <a:pt x="65994" y="36430"/>
                  <a:pt x="65147" y="38970"/>
                  <a:pt x="64347" y="40522"/>
                </a:cubicBezTo>
                <a:cubicBezTo>
                  <a:pt x="63547" y="42074"/>
                  <a:pt x="59785" y="43533"/>
                  <a:pt x="60396" y="44191"/>
                </a:cubicBezTo>
                <a:cubicBezTo>
                  <a:pt x="61008" y="44850"/>
                  <a:pt x="66746" y="44426"/>
                  <a:pt x="68016" y="4447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6698366" y="2496499"/>
            <a:ext cx="2015225" cy="1398175"/>
          </a:xfrm>
          <a:custGeom>
            <a:rect b="b" l="l" r="r" t="t"/>
            <a:pathLst>
              <a:path extrusionOk="0" h="55927" w="80609">
                <a:moveTo>
                  <a:pt x="2152" y="55927"/>
                </a:moveTo>
                <a:cubicBezTo>
                  <a:pt x="1823" y="55127"/>
                  <a:pt x="-529" y="52258"/>
                  <a:pt x="176" y="51129"/>
                </a:cubicBezTo>
                <a:cubicBezTo>
                  <a:pt x="882" y="50000"/>
                  <a:pt x="5962" y="50000"/>
                  <a:pt x="6385" y="49153"/>
                </a:cubicBezTo>
                <a:cubicBezTo>
                  <a:pt x="6808" y="48306"/>
                  <a:pt x="2293" y="47037"/>
                  <a:pt x="2716" y="46049"/>
                </a:cubicBezTo>
                <a:cubicBezTo>
                  <a:pt x="3139" y="45061"/>
                  <a:pt x="8455" y="44121"/>
                  <a:pt x="8925" y="43227"/>
                </a:cubicBezTo>
                <a:cubicBezTo>
                  <a:pt x="9395" y="42333"/>
                  <a:pt x="6008" y="42004"/>
                  <a:pt x="5538" y="40687"/>
                </a:cubicBezTo>
                <a:cubicBezTo>
                  <a:pt x="5068" y="39370"/>
                  <a:pt x="5350" y="35842"/>
                  <a:pt x="6103" y="35324"/>
                </a:cubicBezTo>
                <a:cubicBezTo>
                  <a:pt x="6856" y="34807"/>
                  <a:pt x="9772" y="38429"/>
                  <a:pt x="10054" y="37582"/>
                </a:cubicBezTo>
                <a:cubicBezTo>
                  <a:pt x="10336" y="36735"/>
                  <a:pt x="7514" y="31044"/>
                  <a:pt x="7796" y="30244"/>
                </a:cubicBezTo>
                <a:cubicBezTo>
                  <a:pt x="8078" y="29444"/>
                  <a:pt x="11089" y="33348"/>
                  <a:pt x="11747" y="32784"/>
                </a:cubicBezTo>
                <a:cubicBezTo>
                  <a:pt x="12406" y="32220"/>
                  <a:pt x="11089" y="27093"/>
                  <a:pt x="11747" y="26858"/>
                </a:cubicBezTo>
                <a:cubicBezTo>
                  <a:pt x="12406" y="26623"/>
                  <a:pt x="15134" y="31702"/>
                  <a:pt x="15698" y="31373"/>
                </a:cubicBezTo>
                <a:cubicBezTo>
                  <a:pt x="16263" y="31044"/>
                  <a:pt x="14570" y="25635"/>
                  <a:pt x="15134" y="24882"/>
                </a:cubicBezTo>
                <a:cubicBezTo>
                  <a:pt x="15699" y="24130"/>
                  <a:pt x="18709" y="27658"/>
                  <a:pt x="19085" y="26858"/>
                </a:cubicBezTo>
                <a:cubicBezTo>
                  <a:pt x="19461" y="26058"/>
                  <a:pt x="16969" y="20696"/>
                  <a:pt x="17392" y="20084"/>
                </a:cubicBezTo>
                <a:cubicBezTo>
                  <a:pt x="17815" y="19473"/>
                  <a:pt x="20637" y="23753"/>
                  <a:pt x="21625" y="23189"/>
                </a:cubicBezTo>
                <a:cubicBezTo>
                  <a:pt x="22613" y="22625"/>
                  <a:pt x="22377" y="17074"/>
                  <a:pt x="23318" y="16698"/>
                </a:cubicBezTo>
                <a:cubicBezTo>
                  <a:pt x="24259" y="16322"/>
                  <a:pt x="26328" y="21119"/>
                  <a:pt x="27269" y="20931"/>
                </a:cubicBezTo>
                <a:cubicBezTo>
                  <a:pt x="28210" y="20743"/>
                  <a:pt x="28304" y="17121"/>
                  <a:pt x="28963" y="15569"/>
                </a:cubicBezTo>
                <a:cubicBezTo>
                  <a:pt x="29622" y="14017"/>
                  <a:pt x="30516" y="11195"/>
                  <a:pt x="31221" y="11618"/>
                </a:cubicBezTo>
                <a:cubicBezTo>
                  <a:pt x="31927" y="12041"/>
                  <a:pt x="32444" y="17733"/>
                  <a:pt x="33196" y="18109"/>
                </a:cubicBezTo>
                <a:cubicBezTo>
                  <a:pt x="33949" y="18485"/>
                  <a:pt x="35078" y="13923"/>
                  <a:pt x="35736" y="13876"/>
                </a:cubicBezTo>
                <a:cubicBezTo>
                  <a:pt x="36395" y="13829"/>
                  <a:pt x="36630" y="18627"/>
                  <a:pt x="37147" y="17827"/>
                </a:cubicBezTo>
                <a:cubicBezTo>
                  <a:pt x="37665" y="17027"/>
                  <a:pt x="38324" y="9878"/>
                  <a:pt x="38841" y="9078"/>
                </a:cubicBezTo>
                <a:cubicBezTo>
                  <a:pt x="39359" y="8278"/>
                  <a:pt x="39453" y="12559"/>
                  <a:pt x="40252" y="13029"/>
                </a:cubicBezTo>
                <a:cubicBezTo>
                  <a:pt x="41052" y="13499"/>
                  <a:pt x="42650" y="12888"/>
                  <a:pt x="43638" y="11900"/>
                </a:cubicBezTo>
                <a:cubicBezTo>
                  <a:pt x="44626" y="10912"/>
                  <a:pt x="45425" y="6914"/>
                  <a:pt x="46178" y="7102"/>
                </a:cubicBezTo>
                <a:cubicBezTo>
                  <a:pt x="46931" y="7290"/>
                  <a:pt x="47401" y="13029"/>
                  <a:pt x="48154" y="13029"/>
                </a:cubicBezTo>
                <a:cubicBezTo>
                  <a:pt x="48907" y="13029"/>
                  <a:pt x="49989" y="8607"/>
                  <a:pt x="50694" y="7102"/>
                </a:cubicBezTo>
                <a:cubicBezTo>
                  <a:pt x="51400" y="5597"/>
                  <a:pt x="51823" y="3387"/>
                  <a:pt x="52387" y="3998"/>
                </a:cubicBezTo>
                <a:cubicBezTo>
                  <a:pt x="52952" y="4610"/>
                  <a:pt x="53564" y="10865"/>
                  <a:pt x="54081" y="10771"/>
                </a:cubicBezTo>
                <a:cubicBezTo>
                  <a:pt x="54599" y="10677"/>
                  <a:pt x="55163" y="3903"/>
                  <a:pt x="55492" y="3433"/>
                </a:cubicBezTo>
                <a:cubicBezTo>
                  <a:pt x="55821" y="2963"/>
                  <a:pt x="55398" y="7902"/>
                  <a:pt x="56056" y="7949"/>
                </a:cubicBezTo>
                <a:cubicBezTo>
                  <a:pt x="56715" y="7996"/>
                  <a:pt x="58596" y="3528"/>
                  <a:pt x="59443" y="3716"/>
                </a:cubicBezTo>
                <a:cubicBezTo>
                  <a:pt x="60290" y="3904"/>
                  <a:pt x="60572" y="9313"/>
                  <a:pt x="61136" y="9078"/>
                </a:cubicBezTo>
                <a:cubicBezTo>
                  <a:pt x="61700" y="8843"/>
                  <a:pt x="61841" y="2774"/>
                  <a:pt x="62829" y="2304"/>
                </a:cubicBezTo>
                <a:cubicBezTo>
                  <a:pt x="63817" y="1834"/>
                  <a:pt x="65981" y="6444"/>
                  <a:pt x="67063" y="6256"/>
                </a:cubicBezTo>
                <a:cubicBezTo>
                  <a:pt x="68145" y="6068"/>
                  <a:pt x="68851" y="1082"/>
                  <a:pt x="69321" y="1176"/>
                </a:cubicBezTo>
                <a:cubicBezTo>
                  <a:pt x="69791" y="1270"/>
                  <a:pt x="69415" y="6350"/>
                  <a:pt x="69885" y="6820"/>
                </a:cubicBezTo>
                <a:cubicBezTo>
                  <a:pt x="70355" y="7290"/>
                  <a:pt x="71155" y="4045"/>
                  <a:pt x="72143" y="3998"/>
                </a:cubicBezTo>
                <a:cubicBezTo>
                  <a:pt x="73131" y="3951"/>
                  <a:pt x="75248" y="7197"/>
                  <a:pt x="75812" y="6538"/>
                </a:cubicBezTo>
                <a:cubicBezTo>
                  <a:pt x="76376" y="5880"/>
                  <a:pt x="74730" y="235"/>
                  <a:pt x="75529" y="47"/>
                </a:cubicBezTo>
                <a:cubicBezTo>
                  <a:pt x="76329" y="-141"/>
                  <a:pt x="79762" y="4515"/>
                  <a:pt x="80609" y="5409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389100" y="4359875"/>
            <a:ext cx="5143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may be too complex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overfitting - may not perform well on unseen data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QQ plot</a:t>
            </a:r>
            <a:endParaRPr/>
          </a:p>
        </p:txBody>
      </p:sp>
      <p:pic>
        <p:nvPicPr>
          <p:cNvPr id="1014" name="Google Shape;10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25" y="1214600"/>
            <a:ext cx="3564350" cy="3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Constant Variance</a:t>
            </a:r>
            <a:endParaRPr/>
          </a:p>
        </p:txBody>
      </p:sp>
      <p:sp>
        <p:nvSpPr>
          <p:cNvPr id="1020" name="Google Shape;1020;p35"/>
          <p:cNvSpPr txBox="1"/>
          <p:nvPr>
            <p:ph idx="1" type="body"/>
          </p:nvPr>
        </p:nvSpPr>
        <p:spPr>
          <a:xfrm>
            <a:off x="367088" y="1065800"/>
            <a:ext cx="85206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of our assumptions was that our noise had constant variance. How can we verify this?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plot our fitted values against our residuals (noise estimates)</a:t>
            </a:r>
            <a:endParaRPr/>
          </a:p>
        </p:txBody>
      </p:sp>
      <p:pic>
        <p:nvPicPr>
          <p:cNvPr id="1021" name="Google Shape;10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525" y="1995275"/>
            <a:ext cx="6185724" cy="3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Extending our Linear Model</a:t>
            </a:r>
            <a:endParaRPr/>
          </a:p>
        </p:txBody>
      </p:sp>
      <p:sp>
        <p:nvSpPr>
          <p:cNvPr id="1027" name="Google Shape;102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Changing the assumptions we made can drastically change the problem we are solving. A few ways to extend the linear model: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Non-constant variance - used in WLS (weighted least squares)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Distribution of error is not Normal - used in GLM (generalized linear models)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251" y="2243850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50" y="2243850"/>
            <a:ext cx="2617051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-24022" l="0" r="-24022" t="0"/>
          <a:stretch/>
        </p:blipFill>
        <p:spPr>
          <a:xfrm>
            <a:off x="3292075" y="2243850"/>
            <a:ext cx="3329176" cy="257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6"/>
          <p:cNvCxnSpPr/>
          <p:nvPr/>
        </p:nvCxnSpPr>
        <p:spPr>
          <a:xfrm flipH="1" rot="10800000">
            <a:off x="645500" y="268447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6"/>
          <p:cNvSpPr/>
          <p:nvPr/>
        </p:nvSpPr>
        <p:spPr>
          <a:xfrm>
            <a:off x="3832000" y="2627355"/>
            <a:ext cx="1649625" cy="1194425"/>
          </a:xfrm>
          <a:custGeom>
            <a:rect b="b" l="l" r="r" t="t"/>
            <a:pathLst>
              <a:path extrusionOk="0" h="47777" w="65985">
                <a:moveTo>
                  <a:pt x="0" y="42449"/>
                </a:moveTo>
                <a:cubicBezTo>
                  <a:pt x="2732" y="36848"/>
                  <a:pt x="10588" y="15878"/>
                  <a:pt x="16394" y="8842"/>
                </a:cubicBezTo>
                <a:cubicBezTo>
                  <a:pt x="22200" y="1806"/>
                  <a:pt x="28894" y="-653"/>
                  <a:pt x="34837" y="235"/>
                </a:cubicBezTo>
                <a:cubicBezTo>
                  <a:pt x="40780" y="1123"/>
                  <a:pt x="46859" y="6246"/>
                  <a:pt x="52050" y="14170"/>
                </a:cubicBezTo>
                <a:cubicBezTo>
                  <a:pt x="57241" y="22094"/>
                  <a:pt x="63663" y="42176"/>
                  <a:pt x="65985" y="47777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6711150" y="2530775"/>
            <a:ext cx="2008200" cy="1403700"/>
          </a:xfrm>
          <a:custGeom>
            <a:rect b="b" l="l" r="r" t="t"/>
            <a:pathLst>
              <a:path extrusionOk="0" h="56148" w="80328">
                <a:moveTo>
                  <a:pt x="0" y="56148"/>
                </a:moveTo>
                <a:cubicBezTo>
                  <a:pt x="1298" y="52050"/>
                  <a:pt x="4508" y="37773"/>
                  <a:pt x="7787" y="31557"/>
                </a:cubicBezTo>
                <a:cubicBezTo>
                  <a:pt x="11066" y="25341"/>
                  <a:pt x="14139" y="22609"/>
                  <a:pt x="19672" y="18852"/>
                </a:cubicBezTo>
                <a:cubicBezTo>
                  <a:pt x="25205" y="15095"/>
                  <a:pt x="33265" y="11817"/>
                  <a:pt x="40984" y="9016"/>
                </a:cubicBezTo>
                <a:cubicBezTo>
                  <a:pt x="48703" y="6216"/>
                  <a:pt x="59427" y="3552"/>
                  <a:pt x="65984" y="2049"/>
                </a:cubicBezTo>
                <a:cubicBezTo>
                  <a:pt x="72541" y="546"/>
                  <a:pt x="77937" y="342"/>
                  <a:pt x="80328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311700" y="1272375"/>
            <a:ext cx="8643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following curves seem the most intuitive “best fit” to our samples. How can we define this best fit mathematically? Is it just about finding the right distance function?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Another way to define this problem is in terms of probability.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Define </a:t>
            </a:r>
            <a:r>
              <a:rPr b="1" lang="en"/>
              <a:t>P(Y | h) </a:t>
            </a:r>
            <a:r>
              <a:rPr lang="en"/>
              <a:t>as the probability of observing </a:t>
            </a:r>
            <a:r>
              <a:rPr b="1" lang="en"/>
              <a:t>Y</a:t>
            </a:r>
            <a:r>
              <a:rPr lang="en"/>
              <a:t> given that it was sampled from </a:t>
            </a:r>
            <a:r>
              <a:rPr b="1" lang="en"/>
              <a:t>h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Goal: Find </a:t>
            </a:r>
            <a:r>
              <a:rPr b="1" lang="en"/>
              <a:t>h</a:t>
            </a:r>
            <a:r>
              <a:rPr lang="en"/>
              <a:t> that maximizes the probability of having observed our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sum up we can either: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Minimize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Maximize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L(h) = P(Y | h)</a:t>
            </a:r>
            <a:endParaRPr b="1"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325" y="2086975"/>
            <a:ext cx="3371350" cy="7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