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6"/>
    <p:restoredTop sz="94590"/>
  </p:normalViewPr>
  <p:slideViewPr>
    <p:cSldViewPr snapToGrid="0">
      <p:cViewPr varScale="1">
        <p:scale>
          <a:sx n="154" d="100"/>
          <a:sy n="154" d="100"/>
        </p:scale>
        <p:origin x="23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21793-E5C1-87C9-08ED-138415B73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357D4-A65A-CBF0-93C5-C008228D5F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5F188-331E-D7EC-36A3-3F3F698C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20A27-7D64-189D-9487-3104B846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27397-D864-9E8F-ACAD-22AEEC654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2805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825C1-0DD9-FB27-80D7-3ECEE359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83CEE-A11D-A2D8-1CBC-9180FE5C7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A634C-24B2-B13E-34DA-875817EC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BBE45-B554-982D-E547-911D04490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A270A-4DA3-315E-6B25-1109FA3C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2545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544012-1B2B-DD91-6935-2C385BBEA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030AC-5E5E-1B2A-1EA9-50AFC05D2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85DA-FD17-68EB-D867-7DAD1723E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CC7D9-9C45-07D2-A194-BF6C87AA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7717-E5FB-696E-7342-61C0679B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8936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456-5718-416E-45EA-9AB2EBC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E028C-1DB2-6B0C-D1EC-79E7DDF7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63B4-D60E-092B-2B6B-EFCDC360E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1933-C78C-DE8C-B3C1-26E09707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37CD4-BC56-B5D3-2BC9-79BCDA4B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496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33CDC-9CB3-4D96-153B-CF5F7619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9FDE3-95CC-0F0F-362B-A71EC04C1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BF2F-4C7D-0255-5376-72582BBC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2532-0815-7FB7-16BF-00B155847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A537-9F1F-D0CB-D979-6B345665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2794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2335A-CE0B-86BF-2CDF-64DA438E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04BDB-4FBD-0F23-1E89-6871D9921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34FFF7-8147-08A8-31B0-9FE95D9E9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01EE2-F86E-0A02-5BF0-D120C555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3C44D-28BD-1FD8-0A6D-EBCD8D92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BB7DAA-EB6E-C9A8-6FE9-D929CC5F1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316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28F71-1958-92A2-558E-27189CC96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A547F-C658-DDF0-8DB5-2F12A6A79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8ECAD-7560-EE10-E3C5-A8EF553C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ACB0D7-F2E3-032C-E85C-803A49313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9C0EB3-BF7F-5D62-4ECA-265694AE2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B0222-F7F1-D2AE-6EB7-0B76409CC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AE7677-B10B-AAB2-10BD-EC9303E78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6630F3-8A66-7966-96D3-A7811A851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174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6F22-77CD-B053-7FA8-57BF01ADC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D878-FEB5-6DCA-CA57-36CD5D4E7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A0BBFB-C54C-E23B-2804-D7BE17DD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22A89B-99A5-E107-1310-E2E1D78C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381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4083DD-B0C0-D02F-4212-3909EA07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3439EA-66BB-EF2C-E442-A25BB4F6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300B7-677C-7DEC-AEE0-A60D40C8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1774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9DB7-4849-DAE2-F564-C57EC9CA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318C1-3670-E8E0-F10B-6105C8146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3098D-FC40-9E08-5E75-6412C7827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88ABA-3B9F-9E93-5832-95C74274D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120CF-B576-70AB-BA44-CAAA4AE8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53F0C-3EDE-B6BD-97C5-00F40E2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138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F7C24-2A7C-5D53-1067-4FFC5CDB8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65408-CC28-F917-9BC5-F0084114C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3BAC1-9188-11E4-DE79-63BC2C012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C07DF-E4B2-9A08-FE26-71C5C4F8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8A963-908A-2429-5722-C59EA74C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F15E1-7A29-DD41-DC9F-96818AC38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515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59C60-2ED5-AD4A-D380-4DA9BAB73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83222-E099-60DD-4D16-B5C9CF7FF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62293-EF08-E370-D73E-429DEB4DC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21F0E-9E18-6D4D-838E-61C0AE8AF0DD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5660B-FFAF-5760-8445-4E56BD1DF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E0A2C-6F85-E0E6-BFC9-F6BA2C618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6768C-5D6F-CF46-8E29-1436A7E18A8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92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8B88A38-2786-FCC2-85EA-63A54C700848}"/>
              </a:ext>
            </a:extLst>
          </p:cNvPr>
          <p:cNvGrpSpPr/>
          <p:nvPr/>
        </p:nvGrpSpPr>
        <p:grpSpPr>
          <a:xfrm>
            <a:off x="1118288" y="358346"/>
            <a:ext cx="9955422" cy="4127156"/>
            <a:chOff x="1252152" y="1594022"/>
            <a:chExt cx="9955422" cy="41271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F6B2961-213C-3661-7C4E-8F7413DCF435}"/>
                </a:ext>
              </a:extLst>
            </p:cNvPr>
            <p:cNvGrpSpPr/>
            <p:nvPr/>
          </p:nvGrpSpPr>
          <p:grpSpPr>
            <a:xfrm>
              <a:off x="1252152" y="1594022"/>
              <a:ext cx="9687696" cy="4127156"/>
              <a:chOff x="2028496" y="1182414"/>
              <a:chExt cx="7990846" cy="257404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50FFBE3-1301-F9E7-2AE2-26F98AA437E2}"/>
                  </a:ext>
                </a:extLst>
              </p:cNvPr>
              <p:cNvSpPr/>
              <p:nvPr/>
            </p:nvSpPr>
            <p:spPr>
              <a:xfrm>
                <a:off x="5029200" y="2743200"/>
                <a:ext cx="1989438" cy="1013254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000" b="1" dirty="0"/>
                  <a:t>同化变量</a:t>
                </a:r>
              </a:p>
              <a:p>
                <a:pPr algn="ctr"/>
                <a:r>
                  <a:rPr lang="zh-CN" altLang="en-US" sz="2000" b="1" dirty="0"/>
                  <a:t>（</a:t>
                </a:r>
                <a:r>
                  <a:rPr lang="en-CN" sz="2000" b="1" dirty="0"/>
                  <a:t>固定的</a:t>
                </a:r>
                <a:r>
                  <a:rPr lang="zh-CN" altLang="en-US" sz="2000" b="1" dirty="0"/>
                  <a:t>）</a:t>
                </a:r>
                <a:endParaRPr lang="en-CN" sz="2000" b="1" dirty="0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0859584-4F90-A414-B1B6-C06FAF104EE2}"/>
                  </a:ext>
                </a:extLst>
              </p:cNvPr>
              <p:cNvSpPr/>
              <p:nvPr/>
            </p:nvSpPr>
            <p:spPr>
              <a:xfrm>
                <a:off x="5029200" y="1182414"/>
                <a:ext cx="1989438" cy="101325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000" b="1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rPr>
                  <a:t>背景场模式变量</a:t>
                </a:r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6427BFD0-404C-E69C-EC36-AB0AE34D830B}"/>
                  </a:ext>
                </a:extLst>
              </p:cNvPr>
              <p:cNvSpPr/>
              <p:nvPr/>
            </p:nvSpPr>
            <p:spPr>
              <a:xfrm>
                <a:off x="8029904" y="2743200"/>
                <a:ext cx="1989438" cy="1013254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000" b="1" dirty="0">
                    <a:solidFill>
                      <a:schemeClr val="bg1"/>
                    </a:solidFill>
                  </a:rPr>
                  <a:t>观测变量</a:t>
                </a:r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D02EE6F-B561-FFE7-12A3-36D5255511A1}"/>
                  </a:ext>
                </a:extLst>
              </p:cNvPr>
              <p:cNvSpPr/>
              <p:nvPr/>
            </p:nvSpPr>
            <p:spPr>
              <a:xfrm>
                <a:off x="2028496" y="2743200"/>
                <a:ext cx="1989438" cy="1013254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sz="2000" b="1" dirty="0">
                    <a:solidFill>
                      <a:srgbClr val="FFFF00"/>
                    </a:solidFill>
                  </a:rPr>
                  <a:t>控制变量</a:t>
                </a:r>
              </a:p>
            </p:txBody>
          </p:sp>
        </p:grp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64045AF4-1923-3DF4-54FF-5CADC2BE2BA9}"/>
                </a:ext>
              </a:extLst>
            </p:cNvPr>
            <p:cNvSpPr/>
            <p:nvPr/>
          </p:nvSpPr>
          <p:spPr>
            <a:xfrm>
              <a:off x="6050281" y="3225115"/>
              <a:ext cx="45719" cy="803188"/>
            </a:xfrm>
            <a:prstGeom prst="downArrow">
              <a:avLst/>
            </a:prstGeom>
            <a:solidFill>
              <a:schemeClr val="accent1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C03FEC97-7499-B099-DC8A-CFEBE526AB08}"/>
                </a:ext>
              </a:extLst>
            </p:cNvPr>
            <p:cNvSpPr/>
            <p:nvPr/>
          </p:nvSpPr>
          <p:spPr>
            <a:xfrm>
              <a:off x="3664045" y="4794422"/>
              <a:ext cx="1226007" cy="222421"/>
            </a:xfrm>
            <a:prstGeom prst="right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6F3D852A-ED3D-6041-A315-E9C1029834C9}"/>
                </a:ext>
              </a:extLst>
            </p:cNvPr>
            <p:cNvSpPr/>
            <p:nvPr/>
          </p:nvSpPr>
          <p:spPr>
            <a:xfrm>
              <a:off x="7301947" y="4794422"/>
              <a:ext cx="1226007" cy="222421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31C49B-4923-7CEE-36A5-613AE8F063EE}"/>
                </a:ext>
              </a:extLst>
            </p:cNvPr>
            <p:cNvSpPr txBox="1"/>
            <p:nvPr/>
          </p:nvSpPr>
          <p:spPr>
            <a:xfrm>
              <a:off x="3851290" y="4096550"/>
              <a:ext cx="8515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C2M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358242-2060-4A86-30FF-434E32816884}"/>
                </a:ext>
              </a:extLst>
            </p:cNvPr>
            <p:cNvSpPr txBox="1"/>
            <p:nvPr/>
          </p:nvSpPr>
          <p:spPr>
            <a:xfrm>
              <a:off x="6240263" y="3426767"/>
              <a:ext cx="886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Bkgd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F6FFA2-BBA0-E74C-5F27-79D7E3FA3906}"/>
                </a:ext>
              </a:extLst>
            </p:cNvPr>
            <p:cNvSpPr txBox="1"/>
            <p:nvPr/>
          </p:nvSpPr>
          <p:spPr>
            <a:xfrm>
              <a:off x="7489192" y="4096550"/>
              <a:ext cx="8675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M2O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1BA03E-CB2F-10EF-B482-B9DA88CE2CB0}"/>
                </a:ext>
              </a:extLst>
            </p:cNvPr>
            <p:cNvSpPr txBox="1"/>
            <p:nvPr/>
          </p:nvSpPr>
          <p:spPr>
            <a:xfrm>
              <a:off x="1252152" y="1594022"/>
              <a:ext cx="2743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8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实现模块的分离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0B79C3-2A9F-C3A4-7381-863FE966599F}"/>
                </a:ext>
              </a:extLst>
            </p:cNvPr>
            <p:cNvSpPr txBox="1"/>
            <p:nvPr/>
          </p:nvSpPr>
          <p:spPr>
            <a:xfrm>
              <a:off x="7630740" y="1594022"/>
              <a:ext cx="357683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8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变分函数和导数计算</a:t>
              </a:r>
            </a:p>
            <a:p>
              <a:r>
                <a:rPr lang="en-CN" sz="2800" b="1" dirty="0">
                  <a:latin typeface="FangSong" panose="02010609060101010101" pitchFamily="49" charset="-122"/>
                  <a:ea typeface="FangSong" panose="02010609060101010101" pitchFamily="49" charset="-122"/>
                </a:rPr>
                <a:t>直接利用复合函数关系不再根据变量名字判断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285936-5B5E-ABB4-AFDA-302D66557D5A}"/>
                  </a:ext>
                </a:extLst>
              </p:cNvPr>
              <p:cNvSpPr txBox="1"/>
              <p:nvPr/>
            </p:nvSpPr>
            <p:spPr>
              <a:xfrm>
                <a:off x="501776" y="4875027"/>
                <a:ext cx="1118844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285936-5B5E-ABB4-AFDA-302D66557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6" y="4875027"/>
                <a:ext cx="11188447" cy="576183"/>
              </a:xfrm>
              <a:prstGeom prst="rect">
                <a:avLst/>
              </a:prstGeom>
              <a:blipFill>
                <a:blip r:embed="rId2"/>
                <a:stretch>
                  <a:fillRect l="-113" b="-152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39BD60-4925-1394-BEC5-C59291572C98}"/>
                  </a:ext>
                </a:extLst>
              </p:cNvPr>
              <p:cNvSpPr txBox="1"/>
              <p:nvPr/>
            </p:nvSpPr>
            <p:spPr>
              <a:xfrm>
                <a:off x="595980" y="5704859"/>
                <a:ext cx="11020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CN" dirty="0"/>
                  <a:t> is the Laplacian operator,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CN" dirty="0"/>
                  <a:t> is background error covariance,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CN" dirty="0"/>
                  <a:t>  is the observation error covariance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39BD60-4925-1394-BEC5-C5929157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80" y="5704859"/>
                <a:ext cx="11020838" cy="369332"/>
              </a:xfrm>
              <a:prstGeom prst="rect">
                <a:avLst/>
              </a:prstGeom>
              <a:blipFill>
                <a:blip r:embed="rId3"/>
                <a:stretch>
                  <a:fillRect l="-576" t="-10000" r="-230" b="-2666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2E266B-C11C-DFD9-6B06-E5FA7B73DE4A}"/>
                  </a:ext>
                </a:extLst>
              </p:cNvPr>
              <p:cNvSpPr txBox="1"/>
              <p:nvPr/>
            </p:nvSpPr>
            <p:spPr>
              <a:xfrm>
                <a:off x="512175" y="6167689"/>
                <a:ext cx="11272445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2E266B-C11C-DFD9-6B06-E5FA7B73D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75" y="6167689"/>
                <a:ext cx="11272445" cy="461024"/>
              </a:xfrm>
              <a:prstGeom prst="rect">
                <a:avLst/>
              </a:prstGeom>
              <a:blipFill>
                <a:blip r:embed="rId4"/>
                <a:stretch>
                  <a:fillRect l="-225" t="-2703" b="-135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70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9B338-422B-63A7-40A8-4EA597814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Multigrid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CF60D-2592-004E-3CCE-5AAE5C1B5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MOTOR is designed to allow users to use different methods or schemes at each multigrid level.</a:t>
            </a:r>
          </a:p>
          <a:p>
            <a:r>
              <a:rPr lang="en-CN" dirty="0"/>
              <a:t>Thus, each multigrid level may have different C2M, such as coarse grid shallow water, hydrostatic over grids coarser than 10 km, and non-hydrostatic at finer grids. C2M must be designed for a single grid, not multigrid.</a:t>
            </a:r>
          </a:p>
          <a:p>
            <a:r>
              <a:rPr lang="en-CN" dirty="0"/>
              <a:t>A higher level of module should set different C2Ms, such as an application module.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49349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437C79-A742-B372-23AB-385760C25069}"/>
              </a:ext>
            </a:extLst>
          </p:cNvPr>
          <p:cNvSpPr/>
          <p:nvPr/>
        </p:nvSpPr>
        <p:spPr>
          <a:xfrm>
            <a:off x="1062811" y="109111"/>
            <a:ext cx="2913246" cy="32696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  <a:p>
            <a:pPr algn="ctr"/>
            <a:endParaRPr lang="en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Multigrid</a:t>
            </a:r>
          </a:p>
          <a:p>
            <a:pPr algn="ctr"/>
            <a:endParaRPr lang="en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MPI</a:t>
            </a:r>
          </a:p>
          <a:p>
            <a:pPr algn="ctr"/>
            <a:endParaRPr lang="en-C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C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276875-705A-4F2F-A12A-A687106C810D}"/>
              </a:ext>
            </a:extLst>
          </p:cNvPr>
          <p:cNvGrpSpPr/>
          <p:nvPr/>
        </p:nvGrpSpPr>
        <p:grpSpPr>
          <a:xfrm>
            <a:off x="5552901" y="91085"/>
            <a:ext cx="5447052" cy="6675829"/>
            <a:chOff x="2319251" y="116825"/>
            <a:chExt cx="5447052" cy="667582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2EB531-55A2-FC58-7D49-420CE69C44F2}"/>
                </a:ext>
              </a:extLst>
            </p:cNvPr>
            <p:cNvSpPr/>
            <p:nvPr/>
          </p:nvSpPr>
          <p:spPr>
            <a:xfrm>
              <a:off x="4050514" y="116825"/>
              <a:ext cx="3715789" cy="49876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33D41F2-4659-389C-D53B-2C9D50DFB2FB}"/>
                </a:ext>
              </a:extLst>
            </p:cNvPr>
            <p:cNvSpPr/>
            <p:nvPr/>
          </p:nvSpPr>
          <p:spPr>
            <a:xfrm>
              <a:off x="3147396" y="974902"/>
              <a:ext cx="3715789" cy="498763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CE5A28F-67AF-EBB7-8705-02C0C692C692}"/>
                </a:ext>
              </a:extLst>
            </p:cNvPr>
            <p:cNvSpPr/>
            <p:nvPr/>
          </p:nvSpPr>
          <p:spPr>
            <a:xfrm>
              <a:off x="5118239" y="264085"/>
              <a:ext cx="1457541" cy="62564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C2M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BD77D8A-1E34-ACFE-62A7-D6EBB1F8527C}"/>
                </a:ext>
              </a:extLst>
            </p:cNvPr>
            <p:cNvSpPr/>
            <p:nvPr/>
          </p:nvSpPr>
          <p:spPr>
            <a:xfrm>
              <a:off x="4276519" y="1182349"/>
              <a:ext cx="1457541" cy="625643"/>
            </a:xfrm>
            <a:prstGeom prst="round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C2M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6DD0712-13A3-CF45-C1A4-25BDE81072BB}"/>
                </a:ext>
              </a:extLst>
            </p:cNvPr>
            <p:cNvGrpSpPr/>
            <p:nvPr/>
          </p:nvGrpSpPr>
          <p:grpSpPr>
            <a:xfrm>
              <a:off x="2319251" y="1895302"/>
              <a:ext cx="3715789" cy="4897352"/>
              <a:chOff x="2834640" y="1529542"/>
              <a:chExt cx="3715789" cy="498763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7C23C15-0B6E-E562-B3AE-D228F2236C15}"/>
                  </a:ext>
                </a:extLst>
              </p:cNvPr>
              <p:cNvSpPr/>
              <p:nvPr/>
            </p:nvSpPr>
            <p:spPr>
              <a:xfrm>
                <a:off x="2834640" y="1529542"/>
                <a:ext cx="3715789" cy="498763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/>
              </a:p>
            </p:txBody>
          </p:sp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31022A05-16C7-EDCC-DC3C-428DCC0A18E2}"/>
                  </a:ext>
                </a:extLst>
              </p:cNvPr>
              <p:cNvSpPr/>
              <p:nvPr/>
            </p:nvSpPr>
            <p:spPr>
              <a:xfrm>
                <a:off x="3963763" y="1812246"/>
                <a:ext cx="1457541" cy="625643"/>
              </a:xfrm>
              <a:prstGeom prst="round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C2M</a:t>
                </a: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039E14-E338-E8B6-761E-7E872A6C10E7}"/>
                  </a:ext>
                </a:extLst>
              </p:cNvPr>
              <p:cNvSpPr/>
              <p:nvPr/>
            </p:nvSpPr>
            <p:spPr>
              <a:xfrm>
                <a:off x="3135085" y="2615728"/>
                <a:ext cx="1141282" cy="577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3DVar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B025C96-A430-F946-CA28-A51B90ECAB15}"/>
                  </a:ext>
                </a:extLst>
              </p:cNvPr>
              <p:cNvSpPr/>
              <p:nvPr/>
            </p:nvSpPr>
            <p:spPr>
              <a:xfrm>
                <a:off x="4592626" y="2615728"/>
                <a:ext cx="1141282" cy="57751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4DVar</a:t>
                </a:r>
              </a:p>
            </p:txBody>
          </p:sp>
          <p:sp>
            <p:nvSpPr>
              <p:cNvPr id="6" name="Parallelogram 5">
                <a:extLst>
                  <a:ext uri="{FF2B5EF4-FFF2-40B4-BE49-F238E27FC236}">
                    <a16:creationId xmlns:a16="http://schemas.microsoft.com/office/drawing/2014/main" id="{98C13CA3-9330-1184-85CA-EAE606EE8A9F}"/>
                  </a:ext>
                </a:extLst>
              </p:cNvPr>
              <p:cNvSpPr/>
              <p:nvPr/>
            </p:nvSpPr>
            <p:spPr>
              <a:xfrm>
                <a:off x="4537624" y="3310487"/>
                <a:ext cx="1251284" cy="508764"/>
              </a:xfrm>
              <a:prstGeom prst="parallelogram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dyCore</a:t>
                </a:r>
              </a:p>
            </p:txBody>
          </p:sp>
          <p:sp>
            <p:nvSpPr>
              <p:cNvPr id="7" name="Folded Corner 6">
                <a:extLst>
                  <a:ext uri="{FF2B5EF4-FFF2-40B4-BE49-F238E27FC236}">
                    <a16:creationId xmlns:a16="http://schemas.microsoft.com/office/drawing/2014/main" id="{9C44CCF3-2100-A433-9EC4-07A7EA6DC56F}"/>
                  </a:ext>
                </a:extLst>
              </p:cNvPr>
              <p:cNvSpPr/>
              <p:nvPr/>
            </p:nvSpPr>
            <p:spPr>
              <a:xfrm>
                <a:off x="5266395" y="3971880"/>
                <a:ext cx="935025" cy="419387"/>
              </a:xfrm>
              <a:prstGeom prst="foldedCorne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Z-Grid</a:t>
                </a:r>
              </a:p>
            </p:txBody>
          </p:sp>
          <p:sp>
            <p:nvSpPr>
              <p:cNvPr id="8" name="Folded Corner 7">
                <a:extLst>
                  <a:ext uri="{FF2B5EF4-FFF2-40B4-BE49-F238E27FC236}">
                    <a16:creationId xmlns:a16="http://schemas.microsoft.com/office/drawing/2014/main" id="{25BB14E9-A855-9DB8-C5B5-022A90D9CBD0}"/>
                  </a:ext>
                </a:extLst>
              </p:cNvPr>
              <p:cNvSpPr/>
              <p:nvPr/>
            </p:nvSpPr>
            <p:spPr>
              <a:xfrm>
                <a:off x="4125113" y="3971881"/>
                <a:ext cx="935025" cy="419387"/>
              </a:xfrm>
              <a:prstGeom prst="foldedCorner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C-Grid</a:t>
                </a:r>
              </a:p>
            </p:txBody>
          </p:sp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BC23E6EB-2135-DD19-371C-B35FEB2B2A26}"/>
                  </a:ext>
                </a:extLst>
              </p:cNvPr>
              <p:cNvSpPr/>
              <p:nvPr/>
            </p:nvSpPr>
            <p:spPr>
              <a:xfrm>
                <a:off x="4475747" y="4465676"/>
                <a:ext cx="1375037" cy="556890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</a:t>
                </a:r>
                <a:r>
                  <a:rPr lang="en-CN" dirty="0"/>
                  <a:t>hallow water</a:t>
                </a:r>
              </a:p>
            </p:txBody>
          </p:sp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D1FAD9A2-A6B7-12B6-A385-D824FF60D5B2}"/>
                  </a:ext>
                </a:extLst>
              </p:cNvPr>
              <p:cNvSpPr/>
              <p:nvPr/>
            </p:nvSpPr>
            <p:spPr>
              <a:xfrm>
                <a:off x="4475746" y="5104541"/>
                <a:ext cx="1375037" cy="556890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Hydro-static</a:t>
                </a:r>
                <a:endParaRPr lang="en-CN" dirty="0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66DA453-0F26-EADD-E871-AB55CC89B32E}"/>
                  </a:ext>
                </a:extLst>
              </p:cNvPr>
              <p:cNvSpPr/>
              <p:nvPr/>
            </p:nvSpPr>
            <p:spPr>
              <a:xfrm>
                <a:off x="4353138" y="5735839"/>
                <a:ext cx="1620252" cy="556890"/>
              </a:xfrm>
              <a:prstGeom prst="hexagon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Nonhydro</a:t>
                </a:r>
                <a:r>
                  <a:rPr lang="en-US" dirty="0"/>
                  <a:t>-</a:t>
                </a:r>
              </a:p>
              <a:p>
                <a:pPr algn="ctr"/>
                <a:r>
                  <a:rPr lang="en-US" dirty="0"/>
                  <a:t>static</a:t>
                </a:r>
                <a:endParaRPr lang="en-CN" dirty="0"/>
              </a:p>
            </p:txBody>
          </p:sp>
        </p:grpSp>
      </p:grpSp>
      <p:sp>
        <p:nvSpPr>
          <p:cNvPr id="22" name="Right Arrow 21">
            <a:extLst>
              <a:ext uri="{FF2B5EF4-FFF2-40B4-BE49-F238E27FC236}">
                <a16:creationId xmlns:a16="http://schemas.microsoft.com/office/drawing/2014/main" id="{DBF28675-9559-ADF6-657C-37681E856A07}"/>
              </a:ext>
            </a:extLst>
          </p:cNvPr>
          <p:cNvSpPr/>
          <p:nvPr/>
        </p:nvSpPr>
        <p:spPr>
          <a:xfrm>
            <a:off x="3350030" y="1283626"/>
            <a:ext cx="1449868" cy="371607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Snip Diagonal Corner Rectangle 22">
            <a:extLst>
              <a:ext uri="{FF2B5EF4-FFF2-40B4-BE49-F238E27FC236}">
                <a16:creationId xmlns:a16="http://schemas.microsoft.com/office/drawing/2014/main" id="{AF9B759E-3EEF-5CC0-4FAD-77E6A47A2B3B}"/>
              </a:ext>
            </a:extLst>
          </p:cNvPr>
          <p:cNvSpPr/>
          <p:nvPr/>
        </p:nvSpPr>
        <p:spPr>
          <a:xfrm>
            <a:off x="6719128" y="3625942"/>
            <a:ext cx="2324793" cy="2928258"/>
          </a:xfrm>
          <a:prstGeom prst="snip2DiagRect">
            <a:avLst>
              <a:gd name="adj1" fmla="val 0"/>
              <a:gd name="adj2" fmla="val 15237"/>
            </a:avLst>
          </a:prstGeom>
          <a:solidFill>
            <a:schemeClr val="accent1">
              <a:alpha val="1562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738538-72F8-D795-3193-3D0E9F08666E}"/>
              </a:ext>
            </a:extLst>
          </p:cNvPr>
          <p:cNvSpPr txBox="1"/>
          <p:nvPr/>
        </p:nvSpPr>
        <p:spPr>
          <a:xfrm>
            <a:off x="6172892" y="594447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RHS</a:t>
            </a:r>
          </a:p>
        </p:txBody>
      </p:sp>
    </p:spTree>
    <p:extLst>
      <p:ext uri="{BB962C8B-B14F-4D97-AF65-F5344CB8AC3E}">
        <p14:creationId xmlns:p14="http://schemas.microsoft.com/office/powerpoint/2010/main" val="282231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1C8402-6CA7-C9BA-F80C-C12048996A05}"/>
                  </a:ext>
                </a:extLst>
              </p:cNvPr>
              <p:cNvSpPr txBox="1"/>
              <p:nvPr/>
            </p:nvSpPr>
            <p:spPr>
              <a:xfrm>
                <a:off x="459777" y="1076706"/>
                <a:ext cx="11272445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N" sz="1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A1C8402-6CA7-C9BA-F80C-C12048996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77" y="1076706"/>
                <a:ext cx="11272445" cy="461024"/>
              </a:xfrm>
              <a:prstGeom prst="rect">
                <a:avLst/>
              </a:prstGeom>
              <a:blipFill>
                <a:blip r:embed="rId2"/>
                <a:stretch>
                  <a:fillRect l="-112" t="-2703" b="-135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78FD692-A45C-9BD5-37E4-38A7AE204FC9}"/>
              </a:ext>
            </a:extLst>
          </p:cNvPr>
          <p:cNvSpPr txBox="1"/>
          <p:nvPr/>
        </p:nvSpPr>
        <p:spPr>
          <a:xfrm>
            <a:off x="459777" y="605481"/>
            <a:ext cx="619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The current implementation of background is in model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CA5522-CDA0-124A-8894-F8547B30BD72}"/>
                  </a:ext>
                </a:extLst>
              </p:cNvPr>
              <p:cNvSpPr txBox="1"/>
              <p:nvPr/>
            </p:nvSpPr>
            <p:spPr>
              <a:xfrm>
                <a:off x="508519" y="1639623"/>
                <a:ext cx="11265392" cy="16075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A 4DVar has its model constraint: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CN" dirty="0"/>
                  <a:t> with initial condition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N" dirty="0"/>
                  <a:t> </a:t>
                </a:r>
              </a:p>
              <a:p>
                <a:endParaRPr lang="en-CN" dirty="0"/>
              </a:p>
              <a:p>
                <a:r>
                  <a:rPr lang="en-CN" dirty="0"/>
                  <a:t>Based on the current technology of reducing strong constrained minimization to an unconstrained one, we treat </a:t>
                </a:r>
              </a:p>
              <a:p>
                <a:r>
                  <a:rPr lang="en-CN" dirty="0"/>
                  <a:t>all strong constraints as a mapping from control variables to assimilation variables. That is, for data assimilation </a:t>
                </a:r>
              </a:p>
              <a:p>
                <a:r>
                  <a:rPr lang="en-CN" dirty="0"/>
                  <a:t>variables, we need to construct a mapping in C2M module,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N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CA5522-CDA0-124A-8894-F8547B30B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9" y="1639623"/>
                <a:ext cx="11265392" cy="1607556"/>
              </a:xfrm>
              <a:prstGeom prst="rect">
                <a:avLst/>
              </a:prstGeom>
              <a:blipFill>
                <a:blip r:embed="rId3"/>
                <a:stretch>
                  <a:fillRect l="-338" b="-551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7968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D649F2-B02C-6D83-BCA6-E0BA2CFC9601}"/>
              </a:ext>
            </a:extLst>
          </p:cNvPr>
          <p:cNvSpPr/>
          <p:nvPr/>
        </p:nvSpPr>
        <p:spPr>
          <a:xfrm>
            <a:off x="3892378" y="2063578"/>
            <a:ext cx="3484606" cy="2743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561DEE-4750-2C08-BE3A-18332E338356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3892378" y="3435178"/>
            <a:ext cx="34846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441E39-0ACA-0A90-3A33-EFD66087DDB5}"/>
              </a:ext>
            </a:extLst>
          </p:cNvPr>
          <p:cNvCxnSpPr>
            <a:stCxn id="2" idx="0"/>
            <a:endCxn id="2" idx="2"/>
          </p:cNvCxnSpPr>
          <p:nvPr/>
        </p:nvCxnSpPr>
        <p:spPr>
          <a:xfrm>
            <a:off x="5634681" y="2063578"/>
            <a:ext cx="0" cy="27432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EA0CFE-2779-5415-0744-69BBDEA7BF70}"/>
              </a:ext>
            </a:extLst>
          </p:cNvPr>
          <p:cNvSpPr txBox="1"/>
          <p:nvPr/>
        </p:nvSpPr>
        <p:spPr>
          <a:xfrm>
            <a:off x="3892378" y="1334530"/>
            <a:ext cx="13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Processor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2DD2B5-386D-304F-2A95-6F0BA304BC3B}"/>
              </a:ext>
            </a:extLst>
          </p:cNvPr>
          <p:cNvSpPr txBox="1"/>
          <p:nvPr/>
        </p:nvSpPr>
        <p:spPr>
          <a:xfrm>
            <a:off x="5828879" y="1334530"/>
            <a:ext cx="135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Processor 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25CDC-B00A-AB94-555B-D085293CD12C}"/>
              </a:ext>
            </a:extLst>
          </p:cNvPr>
          <p:cNvSpPr/>
          <p:nvPr/>
        </p:nvSpPr>
        <p:spPr>
          <a:xfrm>
            <a:off x="4745530" y="273137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DFB31C-A255-D4E2-8CCB-78AA9A8E1A73}"/>
              </a:ext>
            </a:extLst>
          </p:cNvPr>
          <p:cNvSpPr/>
          <p:nvPr/>
        </p:nvSpPr>
        <p:spPr>
          <a:xfrm>
            <a:off x="4745530" y="410297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0079DA-55AB-AC39-D482-197C55AF0909}"/>
              </a:ext>
            </a:extLst>
          </p:cNvPr>
          <p:cNvSpPr/>
          <p:nvPr/>
        </p:nvSpPr>
        <p:spPr>
          <a:xfrm>
            <a:off x="6501714" y="412097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F7D2FE-30BE-1261-F4DA-2BE7ED891001}"/>
              </a:ext>
            </a:extLst>
          </p:cNvPr>
          <p:cNvSpPr/>
          <p:nvPr/>
        </p:nvSpPr>
        <p:spPr>
          <a:xfrm>
            <a:off x="6487833" y="2731378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5-Point Star 12">
            <a:extLst>
              <a:ext uri="{FF2B5EF4-FFF2-40B4-BE49-F238E27FC236}">
                <a16:creationId xmlns:a16="http://schemas.microsoft.com/office/drawing/2014/main" id="{2DB85F82-BDFE-EE13-9406-D9298E423B6F}"/>
              </a:ext>
            </a:extLst>
          </p:cNvPr>
          <p:cNvSpPr/>
          <p:nvPr/>
        </p:nvSpPr>
        <p:spPr>
          <a:xfrm>
            <a:off x="5072181" y="3633154"/>
            <a:ext cx="271849" cy="27184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2599C82C-3D62-A432-4B30-ED6F578ADA49}"/>
              </a:ext>
            </a:extLst>
          </p:cNvPr>
          <p:cNvSpPr/>
          <p:nvPr/>
        </p:nvSpPr>
        <p:spPr>
          <a:xfrm>
            <a:off x="4277515" y="5700851"/>
            <a:ext cx="271849" cy="27184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6703B-CF11-3928-8703-F680AC523E59}"/>
              </a:ext>
            </a:extLst>
          </p:cNvPr>
          <p:cNvSpPr txBox="1"/>
          <p:nvPr/>
        </p:nvSpPr>
        <p:spPr>
          <a:xfrm>
            <a:off x="4787441" y="5700851"/>
            <a:ext cx="140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Observation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EC8EC7-5B26-9B1E-37BE-D8A7B28AE479}"/>
              </a:ext>
            </a:extLst>
          </p:cNvPr>
          <p:cNvSpPr/>
          <p:nvPr/>
        </p:nvSpPr>
        <p:spPr>
          <a:xfrm>
            <a:off x="4405737" y="6281886"/>
            <a:ext cx="36000" cy="3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F3F318-21F8-BA19-8F96-9A2AB1F5BA39}"/>
              </a:ext>
            </a:extLst>
          </p:cNvPr>
          <p:cNvSpPr txBox="1"/>
          <p:nvPr/>
        </p:nvSpPr>
        <p:spPr>
          <a:xfrm>
            <a:off x="4824511" y="6133220"/>
            <a:ext cx="127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ell center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8DB32-A247-0CB3-BB1F-4DB9E7BF9C59}"/>
              </a:ext>
            </a:extLst>
          </p:cNvPr>
          <p:cNvSpPr txBox="1"/>
          <p:nvPr/>
        </p:nvSpPr>
        <p:spPr>
          <a:xfrm>
            <a:off x="4584357" y="284205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169745-0622-DA1E-4020-DDF03362DEEB}"/>
              </a:ext>
            </a:extLst>
          </p:cNvPr>
          <p:cNvSpPr txBox="1"/>
          <p:nvPr/>
        </p:nvSpPr>
        <p:spPr>
          <a:xfrm>
            <a:off x="4567097" y="42427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079C95-17FB-1ECE-E684-221F43F0905F}"/>
              </a:ext>
            </a:extLst>
          </p:cNvPr>
          <p:cNvSpPr txBox="1"/>
          <p:nvPr/>
        </p:nvSpPr>
        <p:spPr>
          <a:xfrm>
            <a:off x="6351784" y="423468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F3CE4F-7003-7C17-E267-18580A2CBF57}"/>
              </a:ext>
            </a:extLst>
          </p:cNvPr>
          <p:cNvSpPr txBox="1"/>
          <p:nvPr/>
        </p:nvSpPr>
        <p:spPr>
          <a:xfrm>
            <a:off x="7955997" y="1180061"/>
            <a:ext cx="37233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For thinning, the observation needs </a:t>
            </a:r>
          </a:p>
          <a:p>
            <a:r>
              <a:rPr lang="en-CN" dirty="0"/>
              <a:t>1,2 and 3 cells to interpolate the BK</a:t>
            </a:r>
          </a:p>
          <a:p>
            <a:r>
              <a:rPr lang="en-US" dirty="0"/>
              <a:t>to Obs. At processor 1, 3 is a halo. </a:t>
            </a:r>
          </a:p>
          <a:p>
            <a:r>
              <a:rPr lang="en-US" dirty="0"/>
              <a:t>When thinning process runs on </a:t>
            </a:r>
          </a:p>
          <a:p>
            <a:r>
              <a:rPr lang="en-US" dirty="0"/>
              <a:t>processor 1, it puts a weight on cell </a:t>
            </a:r>
          </a:p>
          <a:p>
            <a:r>
              <a:rPr lang="en-US" dirty="0"/>
              <a:t>3. However, processor 3 cannot see</a:t>
            </a:r>
          </a:p>
          <a:p>
            <a:r>
              <a:rPr lang="en-US" dirty="0"/>
              <a:t>This observation.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910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B75BF-C662-9F6F-5BAB-11E90CD2B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52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CN" dirty="0"/>
              <a:t>Directory dependency: Developers should pay attention to these dependencies to avoid conflicts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DB029A6-D295-BD9C-6EFB-13B979F228BC}"/>
              </a:ext>
            </a:extLst>
          </p:cNvPr>
          <p:cNvGrpSpPr/>
          <p:nvPr/>
        </p:nvGrpSpPr>
        <p:grpSpPr>
          <a:xfrm>
            <a:off x="3041272" y="1616089"/>
            <a:ext cx="8643259" cy="4704459"/>
            <a:chOff x="2899228" y="1616089"/>
            <a:chExt cx="8643259" cy="4704459"/>
          </a:xfrm>
        </p:grpSpPr>
        <p:sp>
          <p:nvSpPr>
            <p:cNvPr id="6" name="Snip Single Corner Rectangle 5">
              <a:extLst>
                <a:ext uri="{FF2B5EF4-FFF2-40B4-BE49-F238E27FC236}">
                  <a16:creationId xmlns:a16="http://schemas.microsoft.com/office/drawing/2014/main" id="{7DB6696B-95E0-09BB-4A03-14FF49C37BDE}"/>
                </a:ext>
              </a:extLst>
            </p:cNvPr>
            <p:cNvSpPr/>
            <p:nvPr/>
          </p:nvSpPr>
          <p:spPr>
            <a:xfrm>
              <a:off x="5148943" y="4103914"/>
              <a:ext cx="1894114" cy="820057"/>
            </a:xfrm>
            <a:prstGeom prst="snip1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MOTOR-PS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2C44235-D99B-E963-DB9B-C581A11FB986}"/>
                </a:ext>
              </a:extLst>
            </p:cNvPr>
            <p:cNvGrpSpPr/>
            <p:nvPr/>
          </p:nvGrpSpPr>
          <p:grpSpPr>
            <a:xfrm>
              <a:off x="2899228" y="5500490"/>
              <a:ext cx="8643259" cy="820058"/>
              <a:chOff x="2002970" y="5065486"/>
              <a:chExt cx="8643259" cy="820058"/>
            </a:xfrm>
          </p:grpSpPr>
          <p:sp>
            <p:nvSpPr>
              <p:cNvPr id="3" name="Snip Single Corner Rectangle 2">
                <a:extLst>
                  <a:ext uri="{FF2B5EF4-FFF2-40B4-BE49-F238E27FC236}">
                    <a16:creationId xmlns:a16="http://schemas.microsoft.com/office/drawing/2014/main" id="{88FD59DA-6867-2149-F163-2C714E256D43}"/>
                  </a:ext>
                </a:extLst>
              </p:cNvPr>
              <p:cNvSpPr/>
              <p:nvPr/>
            </p:nvSpPr>
            <p:spPr>
              <a:xfrm>
                <a:off x="4252685" y="5065487"/>
                <a:ext cx="1894114" cy="820057"/>
              </a:xfrm>
              <a:prstGeom prst="snip1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Public utilities</a:t>
                </a:r>
              </a:p>
            </p:txBody>
          </p:sp>
          <p:sp>
            <p:nvSpPr>
              <p:cNvPr id="4" name="Snip Single Corner Rectangle 3">
                <a:extLst>
                  <a:ext uri="{FF2B5EF4-FFF2-40B4-BE49-F238E27FC236}">
                    <a16:creationId xmlns:a16="http://schemas.microsoft.com/office/drawing/2014/main" id="{2EE50449-3790-5F9C-8F0A-FBAFEB109D59}"/>
                  </a:ext>
                </a:extLst>
              </p:cNvPr>
              <p:cNvSpPr/>
              <p:nvPr/>
            </p:nvSpPr>
            <p:spPr>
              <a:xfrm>
                <a:off x="6502400" y="5065487"/>
                <a:ext cx="1894114" cy="820057"/>
              </a:xfrm>
              <a:prstGeom prst="snip1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Geometry</a:t>
                </a:r>
              </a:p>
            </p:txBody>
          </p:sp>
          <p:sp>
            <p:nvSpPr>
              <p:cNvPr id="5" name="Snip Single Corner Rectangle 4">
                <a:extLst>
                  <a:ext uri="{FF2B5EF4-FFF2-40B4-BE49-F238E27FC236}">
                    <a16:creationId xmlns:a16="http://schemas.microsoft.com/office/drawing/2014/main" id="{D88002DE-6896-58A0-B643-55B348F34889}"/>
                  </a:ext>
                </a:extLst>
              </p:cNvPr>
              <p:cNvSpPr/>
              <p:nvPr/>
            </p:nvSpPr>
            <p:spPr>
              <a:xfrm>
                <a:off x="8752115" y="5065487"/>
                <a:ext cx="1894114" cy="820057"/>
              </a:xfrm>
              <a:prstGeom prst="snip1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External systems</a:t>
                </a:r>
              </a:p>
            </p:txBody>
          </p:sp>
          <p:sp>
            <p:nvSpPr>
              <p:cNvPr id="7" name="Snip Single Corner Rectangle 6">
                <a:extLst>
                  <a:ext uri="{FF2B5EF4-FFF2-40B4-BE49-F238E27FC236}">
                    <a16:creationId xmlns:a16="http://schemas.microsoft.com/office/drawing/2014/main" id="{7F4530C5-53F5-D699-5AC2-06936C46F322}"/>
                  </a:ext>
                </a:extLst>
              </p:cNvPr>
              <p:cNvSpPr/>
              <p:nvPr/>
            </p:nvSpPr>
            <p:spPr>
              <a:xfrm>
                <a:off x="2002970" y="5065486"/>
                <a:ext cx="1894114" cy="820057"/>
              </a:xfrm>
              <a:prstGeom prst="snip1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Parallel computing</a:t>
                </a:r>
              </a:p>
            </p:txBody>
          </p:sp>
        </p:grpSp>
        <p:sp>
          <p:nvSpPr>
            <p:cNvPr id="8" name="Snip Single Corner Rectangle 7">
              <a:extLst>
                <a:ext uri="{FF2B5EF4-FFF2-40B4-BE49-F238E27FC236}">
                  <a16:creationId xmlns:a16="http://schemas.microsoft.com/office/drawing/2014/main" id="{6F6B0057-AF4D-03AB-672E-88B48A2C8B6A}"/>
                </a:ext>
              </a:extLst>
            </p:cNvPr>
            <p:cNvSpPr/>
            <p:nvPr/>
          </p:nvSpPr>
          <p:spPr>
            <a:xfrm>
              <a:off x="5148943" y="2860001"/>
              <a:ext cx="1894114" cy="820057"/>
            </a:xfrm>
            <a:prstGeom prst="snip1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MOTOR-DA</a:t>
              </a:r>
            </a:p>
          </p:txBody>
        </p:sp>
        <p:sp>
          <p:nvSpPr>
            <p:cNvPr id="9" name="Snip Single Corner Rectangle 8">
              <a:extLst>
                <a:ext uri="{FF2B5EF4-FFF2-40B4-BE49-F238E27FC236}">
                  <a16:creationId xmlns:a16="http://schemas.microsoft.com/office/drawing/2014/main" id="{367175FB-7DD2-5E81-0E1A-4E170EB823A1}"/>
                </a:ext>
              </a:extLst>
            </p:cNvPr>
            <p:cNvSpPr/>
            <p:nvPr/>
          </p:nvSpPr>
          <p:spPr>
            <a:xfrm>
              <a:off x="7398658" y="4103913"/>
              <a:ext cx="1894114" cy="820057"/>
            </a:xfrm>
            <a:prstGeom prst="snip1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MOTOR-QC</a:t>
              </a:r>
            </a:p>
          </p:txBody>
        </p:sp>
        <p:sp>
          <p:nvSpPr>
            <p:cNvPr id="10" name="Snip Single Corner Rectangle 9">
              <a:extLst>
                <a:ext uri="{FF2B5EF4-FFF2-40B4-BE49-F238E27FC236}">
                  <a16:creationId xmlns:a16="http://schemas.microsoft.com/office/drawing/2014/main" id="{4745CE0D-D7A2-3C2D-8218-7B11665421C7}"/>
                </a:ext>
              </a:extLst>
            </p:cNvPr>
            <p:cNvSpPr/>
            <p:nvPr/>
          </p:nvSpPr>
          <p:spPr>
            <a:xfrm>
              <a:off x="2899228" y="4103912"/>
              <a:ext cx="1894114" cy="820057"/>
            </a:xfrm>
            <a:prstGeom prst="snip1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MOTOR-PP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C265657-0F85-FEE5-4FF7-33D7669CB4C4}"/>
                </a:ext>
              </a:extLst>
            </p:cNvPr>
            <p:cNvGrpSpPr/>
            <p:nvPr/>
          </p:nvGrpSpPr>
          <p:grpSpPr>
            <a:xfrm>
              <a:off x="2899228" y="1616089"/>
              <a:ext cx="6393544" cy="820057"/>
              <a:chOff x="3127828" y="2344058"/>
              <a:chExt cx="6393544" cy="820057"/>
            </a:xfrm>
          </p:grpSpPr>
          <p:sp>
            <p:nvSpPr>
              <p:cNvPr id="11" name="Snip Single Corner Rectangle 10">
                <a:extLst>
                  <a:ext uri="{FF2B5EF4-FFF2-40B4-BE49-F238E27FC236}">
                    <a16:creationId xmlns:a16="http://schemas.microsoft.com/office/drawing/2014/main" id="{A6AA8B07-A39A-C14E-B7F9-95F3B3EB490C}"/>
                  </a:ext>
                </a:extLst>
              </p:cNvPr>
              <p:cNvSpPr/>
              <p:nvPr/>
            </p:nvSpPr>
            <p:spPr>
              <a:xfrm>
                <a:off x="3127828" y="2344058"/>
                <a:ext cx="1894114" cy="820057"/>
              </a:xfrm>
              <a:prstGeom prst="snip1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Applications</a:t>
                </a:r>
              </a:p>
            </p:txBody>
          </p:sp>
          <p:sp>
            <p:nvSpPr>
              <p:cNvPr id="12" name="Snip Single Corner Rectangle 11">
                <a:extLst>
                  <a:ext uri="{FF2B5EF4-FFF2-40B4-BE49-F238E27FC236}">
                    <a16:creationId xmlns:a16="http://schemas.microsoft.com/office/drawing/2014/main" id="{C87A0981-6AB2-EA7A-6334-D4D524CD28BC}"/>
                  </a:ext>
                </a:extLst>
              </p:cNvPr>
              <p:cNvSpPr/>
              <p:nvPr/>
            </p:nvSpPr>
            <p:spPr>
              <a:xfrm>
                <a:off x="5377543" y="2344058"/>
                <a:ext cx="1894114" cy="820057"/>
              </a:xfrm>
              <a:prstGeom prst="snip1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Unit Tests</a:t>
                </a:r>
              </a:p>
            </p:txBody>
          </p:sp>
          <p:sp>
            <p:nvSpPr>
              <p:cNvPr id="13" name="Snip Single Corner Rectangle 12">
                <a:extLst>
                  <a:ext uri="{FF2B5EF4-FFF2-40B4-BE49-F238E27FC236}">
                    <a16:creationId xmlns:a16="http://schemas.microsoft.com/office/drawing/2014/main" id="{5FC2E8C4-1B68-94B7-FCEA-B4C17DD36A8C}"/>
                  </a:ext>
                </a:extLst>
              </p:cNvPr>
              <p:cNvSpPr/>
              <p:nvPr/>
            </p:nvSpPr>
            <p:spPr>
              <a:xfrm>
                <a:off x="7627258" y="2344058"/>
                <a:ext cx="1894114" cy="820057"/>
              </a:xfrm>
              <a:prstGeom prst="snip1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N" dirty="0"/>
                  <a:t>Static</a:t>
                </a:r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8D01159-EAB3-C89B-1045-A854A21D4CCA}"/>
              </a:ext>
            </a:extLst>
          </p:cNvPr>
          <p:cNvGrpSpPr/>
          <p:nvPr/>
        </p:nvGrpSpPr>
        <p:grpSpPr>
          <a:xfrm>
            <a:off x="509720" y="1616088"/>
            <a:ext cx="1825103" cy="4704460"/>
            <a:chOff x="838198" y="1616088"/>
            <a:chExt cx="1825103" cy="4704460"/>
          </a:xfrm>
        </p:grpSpPr>
        <p:sp>
          <p:nvSpPr>
            <p:cNvPr id="18" name="Pentagon 17">
              <a:extLst>
                <a:ext uri="{FF2B5EF4-FFF2-40B4-BE49-F238E27FC236}">
                  <a16:creationId xmlns:a16="http://schemas.microsoft.com/office/drawing/2014/main" id="{98D7F7F9-A419-4F79-1F63-1E7B1A7CF512}"/>
                </a:ext>
              </a:extLst>
            </p:cNvPr>
            <p:cNvSpPr/>
            <p:nvPr/>
          </p:nvSpPr>
          <p:spPr>
            <a:xfrm>
              <a:off x="838200" y="1616088"/>
              <a:ext cx="1825101" cy="820057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Users level</a:t>
              </a:r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2BFE0CA3-6C75-6346-F8FD-0423387E8182}"/>
                </a:ext>
              </a:extLst>
            </p:cNvPr>
            <p:cNvSpPr/>
            <p:nvPr/>
          </p:nvSpPr>
          <p:spPr>
            <a:xfrm>
              <a:off x="838199" y="3558290"/>
              <a:ext cx="1825101" cy="820057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Developer level</a:t>
              </a:r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4DDDD208-FAD1-BA49-93CA-9F181CD44AC6}"/>
                </a:ext>
              </a:extLst>
            </p:cNvPr>
            <p:cNvSpPr/>
            <p:nvPr/>
          </p:nvSpPr>
          <p:spPr>
            <a:xfrm>
              <a:off x="838198" y="5500491"/>
              <a:ext cx="1825101" cy="820057"/>
            </a:xfrm>
            <a:prstGeom prst="homePlat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N" dirty="0"/>
                <a:t>Architect level</a:t>
              </a:r>
            </a:p>
          </p:txBody>
        </p:sp>
      </p:grpSp>
      <p:sp>
        <p:nvSpPr>
          <p:cNvPr id="24" name="Left Brace 23">
            <a:extLst>
              <a:ext uri="{FF2B5EF4-FFF2-40B4-BE49-F238E27FC236}">
                <a16:creationId xmlns:a16="http://schemas.microsoft.com/office/drawing/2014/main" id="{663D8B6F-803E-44D9-8E46-80FD9FFE7223}"/>
              </a:ext>
            </a:extLst>
          </p:cNvPr>
          <p:cNvSpPr/>
          <p:nvPr/>
        </p:nvSpPr>
        <p:spPr>
          <a:xfrm>
            <a:off x="2392877" y="3192721"/>
            <a:ext cx="488277" cy="1562470"/>
          </a:xfrm>
          <a:prstGeom prst="leftBrac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CA186F-C545-98E4-49E9-397E51790BC8}"/>
              </a:ext>
            </a:extLst>
          </p:cNvPr>
          <p:cNvSpPr txBox="1"/>
          <p:nvPr/>
        </p:nvSpPr>
        <p:spPr>
          <a:xfrm>
            <a:off x="7540702" y="2767989"/>
            <a:ext cx="441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MOTOR-DA: </a:t>
            </a:r>
          </a:p>
          <a:p>
            <a:r>
              <a:rPr lang="en-CN" dirty="0"/>
              <a:t>1. Control to model state depends on NWP</a:t>
            </a:r>
          </a:p>
          <a:p>
            <a:r>
              <a:rPr lang="en-CN" dirty="0"/>
              <a:t>2. DA depends on obs operators</a:t>
            </a:r>
          </a:p>
          <a:p>
            <a:r>
              <a:rPr lang="en-CN" dirty="0"/>
              <a:t>3. Ensemble covariance depends on PP</a:t>
            </a:r>
          </a:p>
        </p:txBody>
      </p:sp>
    </p:spTree>
    <p:extLst>
      <p:ext uri="{BB962C8B-B14F-4D97-AF65-F5344CB8AC3E}">
        <p14:creationId xmlns:p14="http://schemas.microsoft.com/office/powerpoint/2010/main" val="1766004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57661</TotalTime>
  <Words>385</Words>
  <Application>Microsoft Macintosh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FangSong</vt:lpstr>
      <vt:lpstr>Times New Roman</vt:lpstr>
      <vt:lpstr>Office Theme</vt:lpstr>
      <vt:lpstr>PowerPoint Presentation</vt:lpstr>
      <vt:lpstr>Multigrid design</vt:lpstr>
      <vt:lpstr>PowerPoint Presentation</vt:lpstr>
      <vt:lpstr>PowerPoint Presentation</vt:lpstr>
      <vt:lpstr>PowerPoint Presentation</vt:lpstr>
      <vt:lpstr>Directory dependency: Developers should pay attention to these dependencies to avoid conflicts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yuanfu xie</dc:creator>
  <cp:lastModifiedBy>yuanfu xie</cp:lastModifiedBy>
  <cp:revision>9</cp:revision>
  <dcterms:created xsi:type="dcterms:W3CDTF">2024-05-10T02:06:43Z</dcterms:created>
  <dcterms:modified xsi:type="dcterms:W3CDTF">2025-06-25T22:19:33Z</dcterms:modified>
</cp:coreProperties>
</file>