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311" r:id="rId4"/>
    <p:sldId id="291" r:id="rId5"/>
    <p:sldId id="322" r:id="rId6"/>
    <p:sldId id="323" r:id="rId7"/>
    <p:sldId id="324" r:id="rId8"/>
    <p:sldId id="312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13" r:id="rId17"/>
    <p:sldId id="332" r:id="rId18"/>
    <p:sldId id="333" r:id="rId19"/>
    <p:sldId id="335" r:id="rId20"/>
    <p:sldId id="334" r:id="rId21"/>
    <p:sldId id="337" r:id="rId22"/>
    <p:sldId id="336" r:id="rId23"/>
    <p:sldId id="338" r:id="rId24"/>
    <p:sldId id="315" r:id="rId25"/>
    <p:sldId id="339" r:id="rId26"/>
    <p:sldId id="283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3" autoAdjust="0"/>
    <p:restoredTop sz="82114" autoAdjust="0"/>
  </p:normalViewPr>
  <p:slideViewPr>
    <p:cSldViewPr snapToGrid="0">
      <p:cViewPr>
        <p:scale>
          <a:sx n="75" d="100"/>
          <a:sy n="75" d="100"/>
        </p:scale>
        <p:origin x="2320" y="8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1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014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18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141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90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03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920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099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07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49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84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8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91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55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907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43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16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501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539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8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59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704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39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23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6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70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7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0D3C-9C23-E945-9B8F-10760E7990D8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1B35-4A9E-2F44-90B9-C3793369DBF3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1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9D38-4EF1-C54D-BC4C-424DFD56707A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5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5587-B721-524A-A512-0EDDBFEC571A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4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D97E-005B-7841-BF71-96126608A86B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2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B41-5E63-924A-84E4-0F91F937DB74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4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EF45-0BB3-104F-86EE-071397250254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358-7A73-C54E-AB68-42C4114908E8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3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78A9-6613-D24F-9A50-056B605A55EA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2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748A-EE82-EA49-AA21-A998EBFAA281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657-59A5-A84C-8E9F-23B7B33F2FC9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9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0A36A-9CCA-5F41-B28B-2D193236A910}" type="datetime1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3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emf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emf"/><Relationship Id="rId5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emf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 rot="16200000">
            <a:off x="11558052" y="407640"/>
            <a:ext cx="900000" cy="363349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圆角矩形 56"/>
          <p:cNvSpPr/>
          <p:nvPr/>
        </p:nvSpPr>
        <p:spPr>
          <a:xfrm rot="16200000" flipV="1">
            <a:off x="10638043" y="-58533"/>
            <a:ext cx="900000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96"/>
          <p:cNvSpPr>
            <a:spLocks/>
          </p:cNvSpPr>
          <p:nvPr/>
        </p:nvSpPr>
        <p:spPr bwMode="auto">
          <a:xfrm>
            <a:off x="10809447" y="337129"/>
            <a:ext cx="557192" cy="54305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588170" y="133943"/>
            <a:ext cx="10149951" cy="90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1785942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Relation Structure-Aware </a:t>
            </a:r>
            <a:endParaRPr kumimoji="1" lang="en-US" altLang="zh-CN" sz="4000" b="1" dirty="0" smtClean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zh-CN" sz="40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Heterogeneous </a:t>
            </a:r>
            <a:r>
              <a:rPr kumimoji="1" lang="en-US" altLang="zh-CN" sz="40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Information Network Embedding</a:t>
            </a:r>
            <a:endParaRPr kumimoji="1" lang="zh-CN" altLang="en-US" sz="40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55004" y="3598642"/>
            <a:ext cx="8791033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Yuanfu Lu</a:t>
            </a:r>
            <a:r>
              <a:rPr kumimoji="1" lang="en-US" altLang="zh-CN" sz="2400" b="1" baseline="300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, Chuan Shi</a:t>
            </a:r>
            <a:r>
              <a:rPr kumimoji="1" lang="en-US" altLang="zh-CN" sz="2400" baseline="300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1" lang="en-US" altLang="zh-CN" sz="2400" dirty="0" err="1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Linmei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Hu</a:t>
            </a:r>
            <a:r>
              <a:rPr kumimoji="1" lang="en-US" altLang="zh-CN" sz="2400" baseline="300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1" lang="en-US" altLang="zh-CN" sz="2400" dirty="0" err="1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Zhiyuan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Liu</a:t>
            </a:r>
            <a:r>
              <a:rPr kumimoji="1" lang="en-US" altLang="zh-CN" sz="2400" baseline="300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2 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kumimoji="1" lang="en-US" altLang="zh-CN" sz="2400" baseline="300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   </a:t>
            </a:r>
          </a:p>
          <a:p>
            <a:pPr algn="ctr">
              <a:lnSpc>
                <a:spcPct val="120000"/>
              </a:lnSpc>
            </a:pPr>
            <a:r>
              <a:rPr kumimoji="1" lang="en-US" altLang="zh-CN" sz="2400" baseline="300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Beijing University of Posts and Telecommunications, Beijing, China</a:t>
            </a:r>
          </a:p>
          <a:p>
            <a:pPr algn="ctr">
              <a:lnSpc>
                <a:spcPct val="120000"/>
              </a:lnSpc>
            </a:pPr>
            <a:r>
              <a:rPr kumimoji="1" lang="en-US" altLang="zh-CN" sz="2400" baseline="300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Tsinghua University, Beijing, China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44379" y="133016"/>
            <a:ext cx="925200" cy="8985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283" y="5274261"/>
            <a:ext cx="1299733" cy="12997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840" y="5274261"/>
            <a:ext cx="1299733" cy="12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44" y="1897486"/>
            <a:ext cx="10062575" cy="3193013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2337878" y="253933"/>
            <a:ext cx="9607343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28202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8623" y="267581"/>
            <a:ext cx="1859253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RHINE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7" name="矩形 46"/>
          <p:cNvSpPr/>
          <p:nvPr/>
        </p:nvSpPr>
        <p:spPr>
          <a:xfrm>
            <a:off x="2337877" y="299019"/>
            <a:ext cx="1119307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Overall 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  <p:sp>
        <p:nvSpPr>
          <p:cNvPr id="26" name="圆角矩形标注 25"/>
          <p:cNvSpPr/>
          <p:nvPr/>
        </p:nvSpPr>
        <p:spPr>
          <a:xfrm>
            <a:off x="1511391" y="1172474"/>
            <a:ext cx="4556840" cy="685918"/>
          </a:xfrm>
          <a:prstGeom prst="wedgeRoundRectCallout">
            <a:avLst>
              <a:gd name="adj1" fmla="val 50501"/>
              <a:gd name="adj2" fmla="val 222680"/>
              <a:gd name="adj3" fmla="val 16667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structure-related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2133441" y="5337853"/>
            <a:ext cx="4296427" cy="1132127"/>
          </a:xfrm>
          <a:prstGeom prst="wedgeRoundRectCallout">
            <a:avLst>
              <a:gd name="adj1" fmla="val 56635"/>
              <a:gd name="adj2" fmla="val -138598"/>
              <a:gd name="adj3" fmla="val 16667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categories : </a:t>
            </a:r>
            <a:b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Afﬁliation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 (ARs)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 (IRs)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7753611" y="5337854"/>
            <a:ext cx="3805757" cy="1132126"/>
          </a:xfrm>
          <a:prstGeom prst="wedgeRoundRectCallout">
            <a:avLst>
              <a:gd name="adj1" fmla="val 24395"/>
              <a:gd name="adj2" fmla="val -113464"/>
              <a:gd name="adj3" fmla="val 16667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models: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Translation-based distance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11665219" y="6522844"/>
            <a:ext cx="502024" cy="400110"/>
            <a:chOff x="11665219" y="6522844"/>
            <a:chExt cx="502024" cy="400110"/>
          </a:xfrm>
        </p:grpSpPr>
        <p:sp>
          <p:nvSpPr>
            <p:cNvPr id="38" name="五边形 37"/>
            <p:cNvSpPr/>
            <p:nvPr/>
          </p:nvSpPr>
          <p:spPr>
            <a:xfrm rot="10800000">
              <a:off x="11665219" y="6605444"/>
              <a:ext cx="502024" cy="252000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1828575" y="652284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endParaRPr kumimoji="1" lang="zh-CN" alt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63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r="25376"/>
          <a:stretch/>
        </p:blipFill>
        <p:spPr>
          <a:xfrm>
            <a:off x="376774" y="1112817"/>
            <a:ext cx="5366332" cy="2281889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2337878" y="253933"/>
            <a:ext cx="9607343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28202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8623" y="267581"/>
            <a:ext cx="1859253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RHINE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7" name="矩形 46"/>
          <p:cNvSpPr/>
          <p:nvPr/>
        </p:nvSpPr>
        <p:spPr>
          <a:xfrm>
            <a:off x="2337877" y="299019"/>
            <a:ext cx="3802385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 </a:t>
            </a:r>
            <a:r>
              <a:rPr lang="en-US" altLang="zh-CN" sz="2000" b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Structure-related Measures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标注 25"/>
              <p:cNvSpPr/>
              <p:nvPr/>
            </p:nvSpPr>
            <p:spPr>
              <a:xfrm>
                <a:off x="376774" y="3730211"/>
                <a:ext cx="5763489" cy="2797207"/>
              </a:xfrm>
              <a:prstGeom prst="wedgeRoundRectCallout">
                <a:avLst>
                  <a:gd name="adj1" fmla="val 13359"/>
                  <a:gd name="adj2" fmla="val -90429"/>
                  <a:gd name="adj3" fmla="val 16667"/>
                </a:avLst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chemeClr val="tx2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Two structure-related measures</a:t>
                </a:r>
                <a:endParaRPr lang="en-US" altLang="zh-CN" sz="2800" b="1" dirty="0">
                  <a:solidFill>
                    <a:schemeClr val="tx2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42900" indent="-342900">
                  <a:lnSpc>
                    <a:spcPct val="125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Degree-based measure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2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𝐷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sz="2400" b="0" dirty="0" smtClean="0">
                  <a:solidFill>
                    <a:schemeClr val="tx2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800078" lvl="1" indent="-342900">
                  <a:lnSpc>
                    <a:spcPct val="125000"/>
                  </a:lnSpc>
                  <a:buClr>
                    <a:srgbClr val="0070C0"/>
                  </a:buClr>
                  <a:buFont typeface="Wingdings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𝐷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f>
                      <m:fPr>
                        <m:ctrlPr>
                          <a:rPr lang="mr-IN" altLang="zh-CN" sz="2000" b="0" i="1" smtClean="0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𝑑</m:t>
                                    </m:r>
                                  </m:e>
                                </m:acc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𝑢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𝑑</m:t>
                                    </m:r>
                                  </m:e>
                                </m:acc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𝑣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]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i="0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𝑑</m:t>
                                    </m:r>
                                  </m:e>
                                </m:acc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𝑢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𝑑</m:t>
                                    </m:r>
                                  </m:e>
                                </m:acc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𝑣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]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sz="2000" b="0" dirty="0" smtClean="0">
                  <a:solidFill>
                    <a:schemeClr val="tx2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42900" indent="-342900">
                  <a:lnSpc>
                    <a:spcPct val="125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Sparsity-based measure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2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𝑆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sz="2400" i="1" dirty="0" smtClean="0">
                  <a:solidFill>
                    <a:schemeClr val="tx2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800078" lvl="1" indent="-342900">
                  <a:lnSpc>
                    <a:spcPct val="125000"/>
                  </a:lnSpc>
                  <a:buClr>
                    <a:srgbClr val="0070C0"/>
                  </a:buClr>
                  <a:buFont typeface="Wingdings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𝑆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f>
                      <m:fPr>
                        <m:ctrlPr>
                          <a:rPr lang="mr-IN" altLang="zh-CN" sz="2000" b="0" i="1" smtClean="0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𝑢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𝑣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altLang="zh-CN" sz="2000" i="1" dirty="0">
                  <a:solidFill>
                    <a:schemeClr val="tx2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6" name="圆角矩形标注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74" y="3730211"/>
                <a:ext cx="5763489" cy="2797207"/>
              </a:xfrm>
              <a:prstGeom prst="wedgeRoundRectCallout">
                <a:avLst>
                  <a:gd name="adj1" fmla="val 13359"/>
                  <a:gd name="adj2" fmla="val -90429"/>
                  <a:gd name="adj3" fmla="val 16667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6191062" y="1696499"/>
            <a:ext cx="55594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5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CN" sz="2400" dirty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degree of nodes can well reﬂect the structures of </a:t>
            </a:r>
            <a:r>
              <a:rPr lang="en-US" altLang="zh-CN" sz="2400" dirty="0" smtClean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networks.</a:t>
            </a:r>
            <a:endParaRPr lang="en-US" altLang="zh-CN" sz="2400" baseline="30000" dirty="0" smtClean="0">
              <a:solidFill>
                <a:srgbClr val="44546A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800078" lvl="1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u"/>
            </a:pPr>
            <a:r>
              <a:rPr lang="en-US" altLang="zh-CN" sz="2000" dirty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zh-CN" sz="20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large </a:t>
            </a:r>
            <a:r>
              <a:rPr lang="en-US" altLang="zh-CN" sz="2000" dirty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value of </a:t>
            </a:r>
            <a:r>
              <a:rPr lang="en-US" altLang="zh-CN" sz="2000" dirty="0" smtClean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D(r) </a:t>
            </a:r>
          </a:p>
          <a:p>
            <a:pPr marL="1257254" lvl="2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inequivalent structural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roles</a:t>
            </a:r>
          </a:p>
          <a:p>
            <a:pPr marL="1257254" lvl="2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Ø"/>
            </a:pPr>
            <a:r>
              <a:rPr lang="en-US" altLang="zh-CN" sz="2000" dirty="0" smtClean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stronger afﬁliation relationships.</a:t>
            </a:r>
          </a:p>
          <a:p>
            <a:pPr marL="1257254" lvl="2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Affiliation Relations </a:t>
            </a:r>
            <a:r>
              <a:rPr lang="en-US" altLang="zh-CN" sz="2000" dirty="0" smtClean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(ARs)</a:t>
            </a:r>
          </a:p>
          <a:p>
            <a:pPr marL="800078" lvl="1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u"/>
            </a:pPr>
            <a:r>
              <a:rPr lang="en-US" altLang="zh-CN" sz="2000" dirty="0" smtClean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zh-CN" sz="20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small </a:t>
            </a:r>
            <a:r>
              <a:rPr lang="en-US" altLang="zh-CN" sz="2000" dirty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value of </a:t>
            </a:r>
            <a:r>
              <a:rPr lang="en-US" altLang="zh-CN" sz="2000" dirty="0" smtClean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D(r)</a:t>
            </a:r>
          </a:p>
          <a:p>
            <a:pPr marL="1257254" lvl="2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compatible </a:t>
            </a:r>
            <a:r>
              <a:rPr lang="en-US" altLang="zh-CN" sz="20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structural</a:t>
            </a: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roles</a:t>
            </a:r>
          </a:p>
          <a:p>
            <a:pPr marL="1257254" lvl="2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Ø"/>
            </a:pPr>
            <a:r>
              <a:rPr lang="en-US" altLang="zh-CN" sz="2000" dirty="0" smtClean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stronger </a:t>
            </a:r>
            <a:r>
              <a:rPr lang="en-US" altLang="zh-CN" sz="2000" dirty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interaction relationships.</a:t>
            </a:r>
          </a:p>
          <a:p>
            <a:pPr marL="1257254" lvl="2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Interaction Relations </a:t>
            </a:r>
            <a:r>
              <a:rPr lang="en-US" altLang="zh-CN" sz="2000" dirty="0" smtClean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(IRs)</a:t>
            </a:r>
          </a:p>
          <a:p>
            <a:pPr marL="800078" lvl="1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u"/>
            </a:pPr>
            <a:endParaRPr lang="en-US" altLang="zh-CN" sz="2000" dirty="0">
              <a:solidFill>
                <a:srgbClr val="44546A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11665219" y="6522844"/>
            <a:ext cx="502024" cy="400110"/>
            <a:chOff x="11665219" y="6522844"/>
            <a:chExt cx="502024" cy="400110"/>
          </a:xfrm>
        </p:grpSpPr>
        <p:sp>
          <p:nvSpPr>
            <p:cNvPr id="28" name="五边形 27"/>
            <p:cNvSpPr/>
            <p:nvPr/>
          </p:nvSpPr>
          <p:spPr>
            <a:xfrm rot="10800000">
              <a:off x="11665219" y="6605444"/>
              <a:ext cx="502024" cy="252000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1828575" y="652284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7</a:t>
              </a:r>
              <a:endParaRPr kumimoji="1" lang="zh-CN" alt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2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532092" y="5294560"/>
            <a:ext cx="9137638" cy="1237319"/>
          </a:xfrm>
          <a:prstGeom prst="roundRect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337878" y="253933"/>
            <a:ext cx="9607343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28202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8623" y="267581"/>
            <a:ext cx="1859253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RHINE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  <p:grpSp>
        <p:nvGrpSpPr>
          <p:cNvPr id="27" name="组 26"/>
          <p:cNvGrpSpPr/>
          <p:nvPr/>
        </p:nvGrpSpPr>
        <p:grpSpPr>
          <a:xfrm>
            <a:off x="11665219" y="6522844"/>
            <a:ext cx="502024" cy="400110"/>
            <a:chOff x="11665219" y="6522844"/>
            <a:chExt cx="502024" cy="400110"/>
          </a:xfrm>
        </p:grpSpPr>
        <p:sp>
          <p:nvSpPr>
            <p:cNvPr id="28" name="五边形 27"/>
            <p:cNvSpPr/>
            <p:nvPr/>
          </p:nvSpPr>
          <p:spPr>
            <a:xfrm rot="10800000">
              <a:off x="11665219" y="6605444"/>
              <a:ext cx="502024" cy="252000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1828575" y="652284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8</a:t>
              </a:r>
              <a:endParaRPr kumimoji="1" lang="zh-CN" alt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83" y="957234"/>
            <a:ext cx="10122955" cy="4186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577822" y="5279599"/>
                <a:ext cx="4219823" cy="1187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400" dirty="0">
                    <a:solidFill>
                      <a:schemeClr val="tx2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Sparsity-based measure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2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𝑆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sz="2400" i="1" dirty="0">
                  <a:solidFill>
                    <a:schemeClr val="tx2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800078" lvl="1" indent="-342900">
                  <a:lnSpc>
                    <a:spcPct val="125000"/>
                  </a:lnSpc>
                  <a:buClr>
                    <a:srgbClr val="0070C0"/>
                  </a:buClr>
                  <a:buFont typeface="Wingdings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𝑆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e>
                    </m:d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f>
                      <m:fPr>
                        <m:ctrlPr>
                          <a:rPr lang="mr-IN" altLang="zh-CN" sz="2000" i="1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𝑢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𝑣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822" y="5279599"/>
                <a:ext cx="4219823" cy="1187248"/>
              </a:xfrm>
              <a:prstGeom prst="rect">
                <a:avLst/>
              </a:prstGeom>
              <a:blipFill rotWithShape="0">
                <a:blip r:embed="rId5"/>
                <a:stretch>
                  <a:fillRect l="-1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57854" y="5266276"/>
                <a:ext cx="4066784" cy="12563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400" dirty="0">
                    <a:solidFill>
                      <a:schemeClr val="tx2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Degree-based measure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2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𝐷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sz="2400" dirty="0">
                  <a:solidFill>
                    <a:schemeClr val="tx2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800078" lvl="1" indent="-342900">
                  <a:lnSpc>
                    <a:spcPct val="125000"/>
                  </a:lnSpc>
                  <a:buClr>
                    <a:srgbClr val="0070C0"/>
                  </a:buClr>
                  <a:buFont typeface="Wingdings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𝐷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e>
                    </m:d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f>
                      <m:fPr>
                        <m:ctrlPr>
                          <a:rPr lang="mr-IN" altLang="zh-CN" sz="2000" i="1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𝑑</m:t>
                                    </m:r>
                                  </m:e>
                                </m:acc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𝑢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𝑑</m:t>
                                    </m:r>
                                  </m:e>
                                </m:acc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𝑣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]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𝑑</m:t>
                                    </m:r>
                                  </m:e>
                                </m:acc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𝑢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𝑑</m:t>
                                    </m:r>
                                  </m:e>
                                </m:acc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𝑣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]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sz="2000" dirty="0">
                  <a:solidFill>
                    <a:schemeClr val="tx2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54" y="5266276"/>
                <a:ext cx="4066784" cy="1256370"/>
              </a:xfrm>
              <a:prstGeom prst="rect">
                <a:avLst/>
              </a:prstGeom>
              <a:blipFill rotWithShape="0">
                <a:blip r:embed="rId6"/>
                <a:stretch>
                  <a:fillRect l="-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2337877" y="299019"/>
            <a:ext cx="3802385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 </a:t>
            </a:r>
            <a:r>
              <a:rPr lang="en-US" altLang="zh-CN" sz="2000" b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Structure-related Measures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723585" y="1203907"/>
            <a:ext cx="2491353" cy="3955076"/>
          </a:xfrm>
          <a:prstGeom prst="roundRect">
            <a:avLst/>
          </a:prstGeom>
          <a:solidFill>
            <a:srgbClr val="FF0000">
              <a:alpha val="14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10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337878" y="253933"/>
            <a:ext cx="9607343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28202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8623" y="267581"/>
            <a:ext cx="1859253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RHINE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7" name="矩形 46"/>
          <p:cNvSpPr/>
          <p:nvPr/>
        </p:nvSpPr>
        <p:spPr>
          <a:xfrm>
            <a:off x="2337879" y="299019"/>
            <a:ext cx="3424094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 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 for ARs and IRs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  <p:grpSp>
        <p:nvGrpSpPr>
          <p:cNvPr id="27" name="组 26"/>
          <p:cNvGrpSpPr/>
          <p:nvPr/>
        </p:nvGrpSpPr>
        <p:grpSpPr>
          <a:xfrm>
            <a:off x="11665219" y="6522844"/>
            <a:ext cx="502024" cy="400110"/>
            <a:chOff x="11665219" y="6522844"/>
            <a:chExt cx="502024" cy="400110"/>
          </a:xfrm>
        </p:grpSpPr>
        <p:sp>
          <p:nvSpPr>
            <p:cNvPr id="28" name="五边形 27"/>
            <p:cNvSpPr/>
            <p:nvPr/>
          </p:nvSpPr>
          <p:spPr>
            <a:xfrm rot="10800000">
              <a:off x="11665219" y="6605444"/>
              <a:ext cx="502024" cy="252000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1828575" y="652284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9</a:t>
              </a:r>
              <a:endParaRPr kumimoji="1" lang="zh-CN" alt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79" y="2866008"/>
            <a:ext cx="4532032" cy="3256601"/>
          </a:xfrm>
          <a:prstGeom prst="rect">
            <a:avLst/>
          </a:prstGeom>
        </p:spPr>
      </p:pic>
      <p:sp>
        <p:nvSpPr>
          <p:cNvPr id="25" name="圆角矩形标注 24"/>
          <p:cNvSpPr/>
          <p:nvPr/>
        </p:nvSpPr>
        <p:spPr>
          <a:xfrm>
            <a:off x="537876" y="1320660"/>
            <a:ext cx="3600000" cy="1046603"/>
          </a:xfrm>
          <a:prstGeom prst="wedgeRoundRectCallout">
            <a:avLst>
              <a:gd name="adj1" fmla="val 30977"/>
              <a:gd name="adj2" fmla="val 115224"/>
              <a:gd name="adj3" fmla="val 16667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ARs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圆角矩形 29"/>
          <p:cNvSpPr/>
          <p:nvPr/>
        </p:nvSpPr>
        <p:spPr>
          <a:xfrm rot="10800000" flipV="1">
            <a:off x="4927263" y="127822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37001" y="1072922"/>
            <a:ext cx="6793635" cy="6524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Euclidean Distance for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ARs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27263" y="1675800"/>
            <a:ext cx="70786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5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Afﬁliation </a:t>
            </a: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structures </a:t>
            </a:r>
            <a:r>
              <a:rPr lang="en-US" altLang="zh-CN" sz="2400" dirty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between </a:t>
            </a:r>
            <a:r>
              <a:rPr lang="en-US" altLang="zh-CN" sz="2400" dirty="0" smtClean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nodes sharing similar properties.</a:t>
            </a:r>
          </a:p>
          <a:p>
            <a:pPr marL="342900" lvl="0" indent="-342900">
              <a:lnSpc>
                <a:spcPct val="125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Euclidean </a:t>
            </a:r>
            <a:r>
              <a:rPr lang="en-US" altLang="zh-CN" sz="2400" dirty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distance </a:t>
            </a:r>
            <a:r>
              <a:rPr lang="en-US" altLang="zh-CN" sz="2400" dirty="0" smtClean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meets </a:t>
            </a:r>
            <a:r>
              <a:rPr lang="en-US" altLang="zh-CN" sz="2400" dirty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the condition of the </a:t>
            </a: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triangle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inequality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454699" y="3788842"/>
                <a:ext cx="5236883" cy="2264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44546A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44546A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𝑝𝑞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||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000" i="1" dirty="0" smtClean="0">
                  <a:solidFill>
                    <a:srgbClr val="44546A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altLang="zh-CN" sz="2000" i="1" dirty="0" smtClean="0">
                  <a:solidFill>
                    <a:srgbClr val="44546A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𝐸𝑢𝐴𝑅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44546A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𝐴𝑅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&lt;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𝑝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𝑞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&gt;∈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𝐴𝑅</m:t>
                                  </m:r>
                                </m:sub>
                              </m:sSub>
                            </m:sub>
                            <m:sup/>
                            <m:e/>
                          </m:nary>
                        </m:e>
                      </m:nary>
                    </m:oMath>
                  </m:oMathPara>
                </a14:m>
                <a:endParaRPr lang="en-US" altLang="zh-CN" sz="2000" i="1" dirty="0" smtClean="0">
                  <a:solidFill>
                    <a:srgbClr val="44546A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  <m: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&gt;∈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𝐴𝑅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[0, 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)]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000" i="1" dirty="0">
                  <a:solidFill>
                    <a:srgbClr val="44546A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699" y="3788842"/>
                <a:ext cx="5236883" cy="2264915"/>
              </a:xfrm>
              <a:prstGeom prst="rect">
                <a:avLst/>
              </a:prstGeom>
              <a:blipFill rotWithShape="0">
                <a:blip r:embed="rId5"/>
                <a:stretch>
                  <a:fillRect t="-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75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337878" y="253933"/>
            <a:ext cx="9607343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28202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8623" y="267581"/>
            <a:ext cx="1859253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RHINE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  <p:grpSp>
        <p:nvGrpSpPr>
          <p:cNvPr id="27" name="组 26"/>
          <p:cNvGrpSpPr/>
          <p:nvPr/>
        </p:nvGrpSpPr>
        <p:grpSpPr>
          <a:xfrm>
            <a:off x="11665219" y="6522844"/>
            <a:ext cx="541872" cy="400110"/>
            <a:chOff x="11665219" y="6522844"/>
            <a:chExt cx="541872" cy="400110"/>
          </a:xfrm>
        </p:grpSpPr>
        <p:sp>
          <p:nvSpPr>
            <p:cNvPr id="28" name="五边形 27"/>
            <p:cNvSpPr/>
            <p:nvPr/>
          </p:nvSpPr>
          <p:spPr>
            <a:xfrm rot="10800000">
              <a:off x="11665219" y="6605444"/>
              <a:ext cx="502024" cy="252000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1765945" y="6522844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10</a:t>
              </a:r>
              <a:endParaRPr kumimoji="1" lang="zh-CN" alt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79" y="1303512"/>
            <a:ext cx="4532032" cy="3256601"/>
          </a:xfrm>
          <a:prstGeom prst="rect">
            <a:avLst/>
          </a:prstGeom>
        </p:spPr>
      </p:pic>
      <p:sp>
        <p:nvSpPr>
          <p:cNvPr id="25" name="圆角矩形标注 24"/>
          <p:cNvSpPr/>
          <p:nvPr/>
        </p:nvSpPr>
        <p:spPr>
          <a:xfrm>
            <a:off x="702495" y="5090304"/>
            <a:ext cx="3600000" cy="1046603"/>
          </a:xfrm>
          <a:prstGeom prst="wedgeRoundRectCallout">
            <a:avLst>
              <a:gd name="adj1" fmla="val 38661"/>
              <a:gd name="adj2" fmla="val -162134"/>
              <a:gd name="adj3" fmla="val 16667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Translation-based distance for IRs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圆角矩形 29"/>
          <p:cNvSpPr/>
          <p:nvPr/>
        </p:nvSpPr>
        <p:spPr>
          <a:xfrm rot="10800000" flipV="1">
            <a:off x="4927263" y="127822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99499" y="1072922"/>
            <a:ext cx="6992501" cy="6524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Translation-based Distance for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IRs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562290" y="3789920"/>
                <a:ext cx="5276766" cy="2232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44546A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44546A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𝑢𝑣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||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000" i="1" dirty="0" smtClean="0">
                  <a:solidFill>
                    <a:srgbClr val="44546A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altLang="zh-CN" sz="2000" i="1" dirty="0" smtClean="0">
                  <a:solidFill>
                    <a:srgbClr val="44546A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𝑇𝑟𝐼𝑅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44546A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𝑟</m:t>
                          </m:r>
                          <m: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𝐼𝑅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&lt;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𝑢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𝑟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𝑣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&gt;∈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𝐼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𝑅</m:t>
                                  </m:r>
                                </m:sub>
                              </m:sSub>
                            </m:sub>
                            <m:sup/>
                            <m:e/>
                          </m:nary>
                        </m:e>
                      </m:nary>
                    </m:oMath>
                  </m:oMathPara>
                </a14:m>
                <a:endParaRPr lang="en-US" altLang="zh-CN" sz="2000" i="1" dirty="0" smtClean="0">
                  <a:solidFill>
                    <a:srgbClr val="44546A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𝑟</m:t>
                          </m:r>
                          <m: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&gt;∈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𝐼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[0, 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𝑢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)]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000" i="1" dirty="0">
                  <a:solidFill>
                    <a:srgbClr val="44546A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290" y="3789920"/>
                <a:ext cx="5276766" cy="2232599"/>
              </a:xfrm>
              <a:prstGeom prst="rect">
                <a:avLst/>
              </a:prstGeom>
              <a:blipFill rotWithShape="0">
                <a:blip r:embed="rId5"/>
                <a:stretch>
                  <a:fillRect t="-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4927263" y="1675800"/>
            <a:ext cx="72647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5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Strong </a:t>
            </a: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interaction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structure </a:t>
            </a:r>
            <a:r>
              <a:rPr lang="en-US" altLang="zh-CN" sz="2400" dirty="0" smtClean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between </a:t>
            </a:r>
            <a:r>
              <a:rPr lang="en-US" altLang="zh-CN" sz="2400" dirty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compatible </a:t>
            </a:r>
            <a:r>
              <a:rPr lang="en-US" altLang="zh-CN" sz="2400" dirty="0" smtClean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nodes.</a:t>
            </a:r>
          </a:p>
          <a:p>
            <a:pPr marL="342900" lvl="0" indent="-342900">
              <a:lnSpc>
                <a:spcPct val="125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tructural </a:t>
            </a: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information </a:t>
            </a:r>
            <a:r>
              <a:rPr lang="en-US" altLang="zh-CN" sz="2400" dirty="0" smtClean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in IRs</a:t>
            </a:r>
            <a:r>
              <a:rPr lang="en-US" altLang="zh-CN" sz="2400" dirty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342900" lvl="0" indent="-342900">
              <a:lnSpc>
                <a:spcPct val="125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44546A"/>
                </a:solidFill>
                <a:latin typeface="Times New Roman" charset="0"/>
                <a:ea typeface="Times New Roman" charset="0"/>
                <a:cs typeface="Times New Roman" charset="0"/>
              </a:rPr>
              <a:t>The translation based distance is consistent with the Euclidean distance in the </a:t>
            </a: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mathematical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form.</a:t>
            </a:r>
            <a:endParaRPr lang="en-US" altLang="zh-CN" sz="2400" dirty="0">
              <a:solidFill>
                <a:srgbClr val="44546A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337879" y="299019"/>
            <a:ext cx="3424094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 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 for ARs and IRs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2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337878" y="253933"/>
            <a:ext cx="9607343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28202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8623" y="267581"/>
            <a:ext cx="1859253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RHINE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485069" y="1848079"/>
                <a:ext cx="6857326" cy="2276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44546A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𝐿</m:t>
                      </m:r>
                      <m:r>
                        <a:rPr lang="en-US" altLang="zh-CN" sz="2000" b="0" i="1" smtClean="0">
                          <a:solidFill>
                            <a:srgbClr val="44546A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𝐸𝑢𝐴𝑅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44546A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𝑇𝑟𝐼𝑅</m:t>
                          </m:r>
                        </m:sub>
                      </m:sSub>
                    </m:oMath>
                  </m:oMathPara>
                </a14:m>
                <a:endParaRPr lang="en-US" altLang="zh-CN" sz="2000" i="1" dirty="0" smtClean="0">
                  <a:solidFill>
                    <a:srgbClr val="44546A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altLang="zh-CN" sz="2000" i="1" dirty="0" smtClean="0">
                  <a:solidFill>
                    <a:srgbClr val="44546A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44546A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  <m:r>
                            <a:rPr lang="en-US" altLang="zh-CN" sz="2000" i="1">
                              <a:solidFill>
                                <a:srgbClr val="44546A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𝐴𝑅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&lt;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𝑝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𝑞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&gt;∈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𝐴𝑅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&lt;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&gt;∈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𝐴𝑅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[0, 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𝛾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)]</m:t>
                                      </m:r>
                                    </m:e>
                                  </m:func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altLang="zh-CN" sz="2000" i="1" dirty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i="1" dirty="0">
                  <a:solidFill>
                    <a:srgbClr val="44546A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44546A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𝑟</m:t>
                          </m:r>
                          <m:r>
                            <a:rPr lang="en-US" altLang="zh-CN" sz="2000" b="0" i="1" smtClean="0">
                              <a:solidFill>
                                <a:srgbClr val="44546A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𝐼𝑅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&lt;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𝑢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𝑟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𝑣</m:t>
                              </m:r>
                              <m:r>
                                <a:rPr lang="en-US" altLang="zh-CN" sz="2000" i="1">
                                  <a:solidFill>
                                    <a:srgbClr val="44546A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&gt;∈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𝐼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𝑅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&lt;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𝑟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solidFill>
                                        <a:srgbClr val="44546A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&gt;∈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𝐼𝑅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[0, 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𝛾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i="1">
                                          <a:solidFill>
                                            <a:srgbClr val="44546A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)]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i="1" dirty="0" smtClean="0">
                  <a:solidFill>
                    <a:srgbClr val="44546A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069" y="1848079"/>
                <a:ext cx="6857326" cy="22762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2337878" y="299019"/>
            <a:ext cx="4263338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Uniﬁed Model for HIN Embedding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3" name="组 32"/>
          <p:cNvGrpSpPr/>
          <p:nvPr/>
        </p:nvGrpSpPr>
        <p:grpSpPr>
          <a:xfrm>
            <a:off x="11665219" y="6522844"/>
            <a:ext cx="532383" cy="400110"/>
            <a:chOff x="11665219" y="6522844"/>
            <a:chExt cx="532383" cy="400110"/>
          </a:xfrm>
        </p:grpSpPr>
        <p:sp>
          <p:nvSpPr>
            <p:cNvPr id="34" name="五边形 33"/>
            <p:cNvSpPr/>
            <p:nvPr/>
          </p:nvSpPr>
          <p:spPr>
            <a:xfrm rot="10800000">
              <a:off x="11665219" y="6605444"/>
              <a:ext cx="502024" cy="252000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765945" y="6522844"/>
              <a:ext cx="4316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11</a:t>
              </a:r>
              <a:endParaRPr kumimoji="1" lang="zh-CN" alt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 rot="10800000" flipV="1">
            <a:off x="478623" y="1269692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0859" y="1064390"/>
            <a:ext cx="6992501" cy="5965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Objective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Function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 rot="10800000" flipV="1">
            <a:off x="478623" y="455629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0859" y="4350996"/>
            <a:ext cx="6992501" cy="5965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Sampling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Strategy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78622" y="5019491"/>
                <a:ext cx="10870221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25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000" dirty="0" smtClean="0">
                    <a:solidFill>
                      <a:srgbClr val="44546A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Draw </a:t>
                </a:r>
                <a:r>
                  <a:rPr lang="en-US" altLang="zh-CN" sz="2000" dirty="0">
                    <a:solidFill>
                      <a:srgbClr val="44546A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positive samples according to their probability distributions</a:t>
                </a:r>
                <a:r>
                  <a:rPr lang="en-US" altLang="zh-CN" sz="2000" dirty="0" smtClean="0">
                    <a:solidFill>
                      <a:srgbClr val="44546A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marL="342900" lvl="0" indent="-342900">
                  <a:lnSpc>
                    <a:spcPct val="125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000" dirty="0" smtClean="0">
                    <a:solidFill>
                      <a:srgbClr val="44546A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Construct </a:t>
                </a:r>
                <a:r>
                  <a:rPr lang="en-US" altLang="zh-CN" sz="2000" dirty="0">
                    <a:solidFill>
                      <a:srgbClr val="44546A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 set of negative node-relation </a:t>
                </a:r>
                <a:r>
                  <a:rPr lang="en-US" altLang="zh-CN" sz="2000" dirty="0" smtClean="0">
                    <a:solidFill>
                      <a:srgbClr val="44546A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triples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44546A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44546A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44546A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solidFill>
                              <a:srgbClr val="44546A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44546A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solidFill>
                              <a:srgbClr val="44546A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44546A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44546A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44546A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rgbClr val="44546A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44546A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rgbClr val="44546A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44546A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44546A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solidFill>
                                  <a:srgbClr val="44546A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rgbClr val="44546A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𝑟</m:t>
                            </m:r>
                            <m:r>
                              <a:rPr lang="en-US" altLang="zh-CN" sz="2000" b="0" i="1" smtClean="0">
                                <a:solidFill>
                                  <a:srgbClr val="44546A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rgbClr val="44546A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𝑣</m:t>
                            </m:r>
                          </m:e>
                        </m:d>
                      </m:e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44546A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44546A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44546A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rgbClr val="44546A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solidFill>
                              <a:srgbClr val="44546A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𝑉</m:t>
                        </m:r>
                      </m:e>
                    </m:d>
                    <m:r>
                      <a:rPr lang="en-US" altLang="zh-CN" sz="2000" i="1">
                        <a:solidFill>
                          <a:srgbClr val="44546A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∪</m:t>
                    </m:r>
                    <m:r>
                      <a:rPr lang="en-US" altLang="zh-CN" sz="2000" b="0" i="1" smtClean="0">
                        <a:solidFill>
                          <a:srgbClr val="44546A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{(</m:t>
                    </m:r>
                    <m:r>
                      <a:rPr lang="en-US" altLang="zh-CN" sz="2000" b="0" i="1" smtClean="0">
                        <a:solidFill>
                          <a:srgbClr val="44546A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rgbClr val="44546A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44546A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44546A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44546A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44546A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44546A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44546A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)|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44546A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44546A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44546A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44546A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rgbClr val="44546A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𝑉</m:t>
                    </m:r>
                    <m:r>
                      <a:rPr lang="en-US" altLang="zh-CN" sz="2000" b="0" i="1" smtClean="0">
                        <a:solidFill>
                          <a:srgbClr val="44546A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solidFill>
                      <a:srgbClr val="44546A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  <a:endParaRPr lang="en-US" altLang="zh-CN" sz="2000" dirty="0">
                  <a:solidFill>
                    <a:srgbClr val="44546A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2" y="5019491"/>
                <a:ext cx="10870221" cy="878510"/>
              </a:xfrm>
              <a:prstGeom prst="rect">
                <a:avLst/>
              </a:prstGeom>
              <a:blipFill rotWithShape="0">
                <a:blip r:embed="rId5"/>
                <a:stretch>
                  <a:fillRect l="-505" b="-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6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 flipH="1">
            <a:off x="6763951" y="1365189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0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1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5" y="24532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796311" y="1780182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797243" y="362233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763021" y="1734999"/>
            <a:ext cx="261288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Background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763021" y="2646730"/>
            <a:ext cx="3677281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Proposed Method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763021" y="3558461"/>
            <a:ext cx="269816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Experiments</a:t>
            </a:r>
            <a:endParaRPr lang="zh-CN" altLang="en-US" sz="36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784501" y="4530989"/>
            <a:ext cx="256992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2" name="组 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96" name="圆角矩形 9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圆角矩形 9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圆角矩形 9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01" name="圆角矩形 100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31" name="圆角矩形 30"/>
          <p:cNvSpPr/>
          <p:nvPr/>
        </p:nvSpPr>
        <p:spPr>
          <a:xfrm rot="10800000" flipV="1">
            <a:off x="5796313" y="272433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圆角矩形 31"/>
          <p:cNvSpPr/>
          <p:nvPr/>
        </p:nvSpPr>
        <p:spPr>
          <a:xfrm rot="10800000" flipV="1">
            <a:off x="5795845" y="4607319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0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337878" y="253933"/>
            <a:ext cx="9607343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28202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8623" y="267581"/>
            <a:ext cx="1859253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2337878" y="299019"/>
            <a:ext cx="3436621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Datasets </a:t>
            </a:r>
            <a:r>
              <a:rPr lang="en-US" altLang="zh-CN" sz="2000" b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&amp; Baselines &amp; Tasks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32" y="2079879"/>
            <a:ext cx="5545764" cy="3943142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 rot="10800000" flipV="1">
            <a:off x="478623" y="1533906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0860" y="1348328"/>
            <a:ext cx="1610557" cy="6524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Datasets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 rot="10800000" flipV="1">
            <a:off x="6847857" y="15725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57753" y="1386930"/>
            <a:ext cx="1727579" cy="6524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Baselines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78527" y="2075054"/>
            <a:ext cx="4578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u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DeepWalk</a:t>
            </a:r>
          </a:p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u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u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</a:t>
            </a:r>
          </a:p>
        </p:txBody>
      </p:sp>
      <p:sp>
        <p:nvSpPr>
          <p:cNvPr id="31" name="圆角矩形 30"/>
          <p:cNvSpPr/>
          <p:nvPr/>
        </p:nvSpPr>
        <p:spPr>
          <a:xfrm rot="10800000" flipV="1">
            <a:off x="6869312" y="3809240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203285" y="3567828"/>
            <a:ext cx="1727579" cy="5965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Tasks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203285" y="4179846"/>
            <a:ext cx="4578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u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u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u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Multi-Class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Classiﬁcation</a:t>
            </a:r>
          </a:p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u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US" altLang="zh-CN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254499" y="2066859"/>
            <a:ext cx="2316866" cy="14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u"/>
            </a:pPr>
            <a:r>
              <a:rPr lang="en-US" altLang="zh-CN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ESim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u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HIN2Vec</a:t>
            </a:r>
          </a:p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u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Metapath2vec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11665219" y="6522844"/>
            <a:ext cx="541872" cy="400110"/>
            <a:chOff x="11665219" y="6522844"/>
            <a:chExt cx="541872" cy="400110"/>
          </a:xfrm>
        </p:grpSpPr>
        <p:sp>
          <p:nvSpPr>
            <p:cNvPr id="38" name="五边形 37"/>
            <p:cNvSpPr/>
            <p:nvPr/>
          </p:nvSpPr>
          <p:spPr>
            <a:xfrm rot="10800000">
              <a:off x="11665219" y="6605444"/>
              <a:ext cx="502024" cy="252000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1765945" y="6522844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12</a:t>
              </a:r>
              <a:endParaRPr kumimoji="1" lang="zh-CN" alt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49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337878" y="253933"/>
            <a:ext cx="9607343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28202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8623" y="267581"/>
            <a:ext cx="1859253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2337879" y="299019"/>
            <a:ext cx="2021180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 </a:t>
            </a:r>
            <a:r>
              <a:rPr lang="en-US" altLang="zh-CN" sz="2000" b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Clustering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87274" y="2293008"/>
            <a:ext cx="5841301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n"/>
            </a:pP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best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78" lvl="1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u"/>
            </a:pP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18.79%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on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DBLP</a:t>
            </a:r>
            <a:endParaRPr lang="en-US" altLang="zh-CN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78" lvl="1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u"/>
            </a:pP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6.15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Yelp </a:t>
            </a:r>
          </a:p>
          <a:p>
            <a:pPr marL="800078" lvl="1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u"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7.84%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zh-CN" sz="24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AMiner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u"/>
            </a:pPr>
            <a:endParaRPr lang="en-US" altLang="zh-CN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11665219" y="6522844"/>
            <a:ext cx="541872" cy="400110"/>
            <a:chOff x="11665219" y="6522844"/>
            <a:chExt cx="541872" cy="400110"/>
          </a:xfrm>
        </p:grpSpPr>
        <p:sp>
          <p:nvSpPr>
            <p:cNvPr id="38" name="五边形 37"/>
            <p:cNvSpPr/>
            <p:nvPr/>
          </p:nvSpPr>
          <p:spPr>
            <a:xfrm rot="10800000">
              <a:off x="11665219" y="6605444"/>
              <a:ext cx="502024" cy="252000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1765945" y="6522844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13</a:t>
              </a:r>
              <a:endParaRPr kumimoji="1" lang="zh-CN" alt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1" y="2099767"/>
            <a:ext cx="5334123" cy="282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7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337878" y="253933"/>
            <a:ext cx="9607343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28202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8623" y="267581"/>
            <a:ext cx="1859253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2337879" y="299019"/>
            <a:ext cx="2021180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Link Prediction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020168" y="5167548"/>
            <a:ext cx="7301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ﬁrst-order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second-order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proximities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n"/>
            </a:pP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Distinguishing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relations </a:t>
            </a:r>
            <a:r>
              <a:rPr lang="en-US" altLang="zh-CN" sz="24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w.r.t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characteristics.</a:t>
            </a:r>
            <a:endParaRPr lang="en-US" altLang="zh-CN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1" y="1406030"/>
            <a:ext cx="11772900" cy="3530600"/>
          </a:xfrm>
          <a:prstGeom prst="rect">
            <a:avLst/>
          </a:prstGeom>
        </p:spPr>
      </p:pic>
      <p:grpSp>
        <p:nvGrpSpPr>
          <p:cNvPr id="25" name="组 24"/>
          <p:cNvGrpSpPr/>
          <p:nvPr/>
        </p:nvGrpSpPr>
        <p:grpSpPr>
          <a:xfrm>
            <a:off x="11665219" y="6522844"/>
            <a:ext cx="541872" cy="400110"/>
            <a:chOff x="11665219" y="6522844"/>
            <a:chExt cx="541872" cy="400110"/>
          </a:xfrm>
        </p:grpSpPr>
        <p:sp>
          <p:nvSpPr>
            <p:cNvPr id="26" name="五边形 25"/>
            <p:cNvSpPr/>
            <p:nvPr/>
          </p:nvSpPr>
          <p:spPr>
            <a:xfrm rot="10800000">
              <a:off x="11665219" y="6605444"/>
              <a:ext cx="502024" cy="252000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765945" y="6522844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14</a:t>
              </a:r>
              <a:endParaRPr kumimoji="1" lang="zh-CN" alt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38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 flipH="1">
            <a:off x="6763951" y="1365189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0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1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5" y="24532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796311" y="1780182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" charset="0"/>
                <a:ea typeface="Times" charset="0"/>
                <a:cs typeface="Times" charset="0"/>
              </a:rPr>
              <a:t>1</a:t>
            </a:r>
            <a:endParaRPr lang="zh-CN" altLang="en-US" sz="36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797243" y="362233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763021" y="1734999"/>
            <a:ext cx="261288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Background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763021" y="2646730"/>
            <a:ext cx="1697893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RHINE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763021" y="3558461"/>
            <a:ext cx="269816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Experiments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784501" y="4530989"/>
            <a:ext cx="256992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2" name="组 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96" name="圆角矩形 9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圆角矩形 9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圆角矩形 9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01" name="圆角矩形 100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31" name="圆角矩形 30"/>
          <p:cNvSpPr/>
          <p:nvPr/>
        </p:nvSpPr>
        <p:spPr>
          <a:xfrm rot="10800000" flipV="1">
            <a:off x="5796313" y="272433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圆角矩形 31"/>
          <p:cNvSpPr/>
          <p:nvPr/>
        </p:nvSpPr>
        <p:spPr>
          <a:xfrm rot="10800000" flipV="1">
            <a:off x="5795845" y="4607319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337878" y="253933"/>
            <a:ext cx="9607343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28202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8623" y="267581"/>
            <a:ext cx="1859253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2337878" y="299019"/>
            <a:ext cx="3035787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Multi-Class Classiﬁcation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265129" y="4993969"/>
            <a:ext cx="9833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n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RHINE achieves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all baseline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in most case.</a:t>
            </a:r>
          </a:p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respect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 characteristics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various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relations. 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89" y="1262953"/>
            <a:ext cx="9690100" cy="3530600"/>
          </a:xfrm>
          <a:prstGeom prst="rect">
            <a:avLst/>
          </a:prstGeom>
        </p:spPr>
      </p:pic>
      <p:grpSp>
        <p:nvGrpSpPr>
          <p:cNvPr id="25" name="组 24"/>
          <p:cNvGrpSpPr/>
          <p:nvPr/>
        </p:nvGrpSpPr>
        <p:grpSpPr>
          <a:xfrm>
            <a:off x="11665219" y="6522844"/>
            <a:ext cx="541872" cy="400110"/>
            <a:chOff x="11665219" y="6522844"/>
            <a:chExt cx="541872" cy="400110"/>
          </a:xfrm>
        </p:grpSpPr>
        <p:sp>
          <p:nvSpPr>
            <p:cNvPr id="26" name="五边形 25"/>
            <p:cNvSpPr/>
            <p:nvPr/>
          </p:nvSpPr>
          <p:spPr>
            <a:xfrm rot="10800000">
              <a:off x="11665219" y="6605444"/>
              <a:ext cx="502024" cy="252000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765945" y="6522844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15</a:t>
              </a:r>
              <a:endParaRPr kumimoji="1" lang="zh-CN" alt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95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337878" y="253933"/>
            <a:ext cx="9607343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28202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8623" y="267581"/>
            <a:ext cx="1859253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2337878" y="299019"/>
            <a:ext cx="1745607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Visualization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8" y="1690052"/>
            <a:ext cx="11506200" cy="38608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019264" y="5823997"/>
            <a:ext cx="7675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RHINE clearly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 the paper nodes into four groups.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11665219" y="6522844"/>
            <a:ext cx="541872" cy="400110"/>
            <a:chOff x="11665219" y="6522844"/>
            <a:chExt cx="541872" cy="400110"/>
          </a:xfrm>
        </p:grpSpPr>
        <p:sp>
          <p:nvSpPr>
            <p:cNvPr id="30" name="五边形 29"/>
            <p:cNvSpPr/>
            <p:nvPr/>
          </p:nvSpPr>
          <p:spPr>
            <a:xfrm rot="10800000">
              <a:off x="11665219" y="6605444"/>
              <a:ext cx="502024" cy="252000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765945" y="6522844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17</a:t>
              </a:r>
              <a:endParaRPr kumimoji="1" lang="zh-CN" alt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1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337878" y="253933"/>
            <a:ext cx="9607343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28202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8623" y="267581"/>
            <a:ext cx="1859253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2337878" y="299019"/>
            <a:ext cx="1983601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Variant Models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5469" y="973544"/>
            <a:ext cx="119665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n"/>
            </a:pP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rationality of distinguishing the structural characteristics of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relations.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14670" y="1612143"/>
                <a:ext cx="1074469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Clr>
                    <a:srgbClr val="0070C0"/>
                  </a:buClr>
                  <a:buFont typeface="Wingdings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RHIN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E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𝐸𝑢</m:t>
                        </m:r>
                      </m:sub>
                    </m:sSub>
                    <m:r>
                      <a:rPr lang="en-US" altLang="zh-CN" sz="2400" b="0" i="0" smtClean="0">
                        <a:solidFill>
                          <a:schemeClr val="tx2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4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Euclidean 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 for all relations.</a:t>
                </a:r>
              </a:p>
              <a:p>
                <a:pPr marL="342900" indent="-342900">
                  <a:lnSpc>
                    <a:spcPct val="125000"/>
                  </a:lnSpc>
                  <a:buClr>
                    <a:srgbClr val="0070C0"/>
                  </a:buClr>
                  <a:buFont typeface="Wingdings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RHINE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𝑇𝑟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2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only Translation-based distance for all relations.</a:t>
                </a:r>
              </a:p>
              <a:p>
                <a:pPr marL="342900" indent="-342900">
                  <a:lnSpc>
                    <a:spcPct val="125000"/>
                  </a:lnSpc>
                  <a:buClr>
                    <a:srgbClr val="0070C0"/>
                  </a:buClr>
                  <a:buFont typeface="Wingdings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2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RHINE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𝑅𝑒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2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4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 distance 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IRs while </a:t>
                </a:r>
                <a:r>
                  <a:rPr lang="en-US" altLang="zh-CN" sz="24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Translation-based distance </a:t>
                </a:r>
                <a:r>
                  <a:rPr lang="en-US" altLang="zh-CN" sz="24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ARs.</a:t>
                </a: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70" y="1612143"/>
                <a:ext cx="10744698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795" t="-28395" b="-37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5" y="3289733"/>
            <a:ext cx="10374994" cy="3078059"/>
          </a:xfrm>
          <a:prstGeom prst="rect">
            <a:avLst/>
          </a:prstGeom>
        </p:spPr>
      </p:pic>
      <p:grpSp>
        <p:nvGrpSpPr>
          <p:cNvPr id="24" name="组 23"/>
          <p:cNvGrpSpPr/>
          <p:nvPr/>
        </p:nvGrpSpPr>
        <p:grpSpPr>
          <a:xfrm>
            <a:off x="11665219" y="6522844"/>
            <a:ext cx="541872" cy="400110"/>
            <a:chOff x="11665219" y="6522844"/>
            <a:chExt cx="541872" cy="400110"/>
          </a:xfrm>
        </p:grpSpPr>
        <p:sp>
          <p:nvSpPr>
            <p:cNvPr id="25" name="五边形 24"/>
            <p:cNvSpPr/>
            <p:nvPr/>
          </p:nvSpPr>
          <p:spPr>
            <a:xfrm rot="10800000">
              <a:off x="11665219" y="6605444"/>
              <a:ext cx="502024" cy="252000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765945" y="6522844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16</a:t>
              </a:r>
              <a:endParaRPr kumimoji="1" lang="zh-CN" alt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02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337878" y="253933"/>
            <a:ext cx="9607343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8623" y="267581"/>
            <a:ext cx="1859253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2337877" y="299019"/>
            <a:ext cx="2472117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Parameter Analysis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801" y="1259875"/>
            <a:ext cx="8997392" cy="425901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442478" y="5507181"/>
            <a:ext cx="8407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n"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 of the representation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around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100. </a:t>
            </a:r>
            <a:endParaRPr lang="en-US" altLang="zh-CN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negative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is around 3.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11665219" y="6522844"/>
            <a:ext cx="541872" cy="400110"/>
            <a:chOff x="11665219" y="6522844"/>
            <a:chExt cx="541872" cy="400110"/>
          </a:xfrm>
        </p:grpSpPr>
        <p:sp>
          <p:nvSpPr>
            <p:cNvPr id="26" name="五边形 25"/>
            <p:cNvSpPr/>
            <p:nvPr/>
          </p:nvSpPr>
          <p:spPr>
            <a:xfrm rot="10800000">
              <a:off x="11665219" y="6605444"/>
              <a:ext cx="502024" cy="252000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765945" y="6522844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18</a:t>
              </a:r>
              <a:endParaRPr kumimoji="1" lang="zh-CN" alt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118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 flipH="1">
            <a:off x="6763951" y="1365189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0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1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5" y="24532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796311" y="1780182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797243" y="362233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763021" y="1734999"/>
            <a:ext cx="261288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Background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763021" y="2646730"/>
            <a:ext cx="3677281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Proposed Method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763021" y="3558461"/>
            <a:ext cx="269816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Experiments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784501" y="4530989"/>
            <a:ext cx="256992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lang="zh-CN" altLang="en-US" sz="36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2" name="组 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96" name="圆角矩形 9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圆角矩形 9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圆角矩形 9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01" name="圆角矩形 100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31" name="圆角矩形 30"/>
          <p:cNvSpPr/>
          <p:nvPr/>
        </p:nvSpPr>
        <p:spPr>
          <a:xfrm rot="10800000" flipV="1">
            <a:off x="5796313" y="272433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圆角矩形 31"/>
          <p:cNvSpPr/>
          <p:nvPr/>
        </p:nvSpPr>
        <p:spPr>
          <a:xfrm rot="10800000" flipV="1">
            <a:off x="5795845" y="4607319"/>
            <a:ext cx="484287" cy="491115"/>
          </a:xfrm>
          <a:prstGeom prst="roundRect">
            <a:avLst>
              <a:gd name="adj" fmla="val 5039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0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337878" y="253933"/>
            <a:ext cx="9607343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28202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8623" y="267581"/>
            <a:ext cx="1859253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03390" y="1371683"/>
            <a:ext cx="11436568" cy="457355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the ﬁrst attempt to explore and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distinguish the structural characteristics of relations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HIN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embedding.</a:t>
            </a:r>
          </a:p>
          <a:p>
            <a:pPr marL="342900" indent="-342900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8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present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structure-related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 novel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structure-aware HIN embedding model 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RHINE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8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demonstrate that RHINE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outperforms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state-of-the-art baselines in various tasks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1665219" y="6522844"/>
            <a:ext cx="541872" cy="400110"/>
            <a:chOff x="11665219" y="6522844"/>
            <a:chExt cx="541872" cy="400110"/>
          </a:xfrm>
        </p:grpSpPr>
        <p:sp>
          <p:nvSpPr>
            <p:cNvPr id="26" name="五边形 25"/>
            <p:cNvSpPr/>
            <p:nvPr/>
          </p:nvSpPr>
          <p:spPr>
            <a:xfrm rot="10800000">
              <a:off x="11665219" y="6605444"/>
              <a:ext cx="502024" cy="252000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765945" y="6522844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19</a:t>
              </a:r>
              <a:endParaRPr kumimoji="1" lang="zh-CN" alt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5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458989" y="1967988"/>
            <a:ext cx="4720505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4800" dirty="0" smtClean="0">
                <a:ln w="0"/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Thank</a:t>
            </a:r>
            <a:r>
              <a:rPr lang="zh-CN" altLang="en-US" sz="4800" dirty="0" smtClean="0">
                <a:ln w="0"/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800" dirty="0" smtClean="0">
                <a:ln w="0"/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you</a:t>
            </a:r>
            <a:r>
              <a:rPr lang="en-US" altLang="zh-CN" sz="4800" dirty="0">
                <a:ln w="0"/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!</a:t>
            </a:r>
            <a:r>
              <a:rPr lang="en-US" altLang="zh-CN" sz="4800" dirty="0" smtClean="0">
                <a:ln w="0"/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en-US" altLang="zh-CN" sz="4800" dirty="0" smtClean="0">
                <a:ln w="0"/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Q&amp;A</a:t>
            </a:r>
            <a:endParaRPr lang="zh-CN" altLang="en-US" sz="4800" dirty="0">
              <a:ln w="0"/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1040010" y="5406913"/>
            <a:ext cx="2980913" cy="87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96"/>
          <p:cNvSpPr>
            <a:spLocks/>
          </p:cNvSpPr>
          <p:nvPr/>
        </p:nvSpPr>
        <p:spPr bwMode="auto">
          <a:xfrm>
            <a:off x="10716634" y="5548958"/>
            <a:ext cx="604894" cy="57166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45105" y="5657122"/>
            <a:ext cx="5548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More</a:t>
            </a:r>
            <a:r>
              <a:rPr kumimoji="1" lang="zh-CN" altLang="en-US" sz="28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materials</a:t>
            </a:r>
            <a:r>
              <a:rPr kumimoji="1" lang="zh-CN" altLang="en-US" sz="28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sz="280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http://</a:t>
            </a:r>
            <a:r>
              <a:rPr kumimoji="1" lang="en-US" altLang="zh-CN" sz="2800" dirty="0" err="1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shichuan.org</a:t>
            </a:r>
            <a:endParaRPr kumimoji="1" lang="zh-CN" altLang="en-US" sz="2800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522" y="4057384"/>
            <a:ext cx="1080000" cy="108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270" y="4057384"/>
            <a:ext cx="1080000" cy="1080000"/>
          </a:xfrm>
          <a:prstGeom prst="rect">
            <a:avLst/>
          </a:prstGeom>
        </p:spPr>
      </p:pic>
      <p:grpSp>
        <p:nvGrpSpPr>
          <p:cNvPr id="23" name="组合 60"/>
          <p:cNvGrpSpPr/>
          <p:nvPr/>
        </p:nvGrpSpPr>
        <p:grpSpPr>
          <a:xfrm rot="16200000">
            <a:off x="11558052" y="407640"/>
            <a:ext cx="900000" cy="363349"/>
            <a:chOff x="6507038" y="462977"/>
            <a:chExt cx="2430800" cy="471379"/>
          </a:xfrm>
        </p:grpSpPr>
        <p:grpSp>
          <p:nvGrpSpPr>
            <p:cNvPr id="24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圆角矩形 26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圆角矩形 31"/>
          <p:cNvSpPr/>
          <p:nvPr/>
        </p:nvSpPr>
        <p:spPr>
          <a:xfrm rot="16200000" flipV="1">
            <a:off x="10638043" y="-58533"/>
            <a:ext cx="900000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96"/>
          <p:cNvSpPr>
            <a:spLocks/>
          </p:cNvSpPr>
          <p:nvPr/>
        </p:nvSpPr>
        <p:spPr bwMode="auto">
          <a:xfrm>
            <a:off x="10809447" y="337129"/>
            <a:ext cx="557192" cy="54305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88170" y="133943"/>
            <a:ext cx="10149951" cy="90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44379" y="133016"/>
            <a:ext cx="925200" cy="8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 flipH="1">
            <a:off x="6763951" y="1365189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0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1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5" y="24532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796311" y="1780182"/>
            <a:ext cx="484287" cy="491115"/>
          </a:xfrm>
          <a:prstGeom prst="roundRect">
            <a:avLst>
              <a:gd name="adj" fmla="val 5039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797243" y="362233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763021" y="1734999"/>
            <a:ext cx="261288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Background</a:t>
            </a:r>
            <a:endParaRPr lang="zh-CN" altLang="en-US" sz="36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763021" y="2646730"/>
            <a:ext cx="1697893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RHINE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763021" y="3558461"/>
            <a:ext cx="269816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Experiments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784501" y="4530989"/>
            <a:ext cx="256992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2" name="组 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96" name="圆角矩形 9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圆角矩形 9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圆角矩形 9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01" name="圆角矩形 100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31" name="圆角矩形 30"/>
          <p:cNvSpPr/>
          <p:nvPr/>
        </p:nvSpPr>
        <p:spPr>
          <a:xfrm rot="10800000" flipV="1">
            <a:off x="5796313" y="272433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圆角矩形 31"/>
          <p:cNvSpPr/>
          <p:nvPr/>
        </p:nvSpPr>
        <p:spPr>
          <a:xfrm rot="10800000" flipV="1">
            <a:off x="5795845" y="4607319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337878" y="253933"/>
            <a:ext cx="9607343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28202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8623" y="267581"/>
            <a:ext cx="1863549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7" name="矩形 46"/>
          <p:cNvSpPr/>
          <p:nvPr/>
        </p:nvSpPr>
        <p:spPr>
          <a:xfrm>
            <a:off x="2337878" y="311545"/>
            <a:ext cx="4291522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Heterogeneous Information 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Network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933361" y="1000414"/>
            <a:ext cx="6737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Information Network (HIN)</a:t>
            </a:r>
          </a:p>
        </p:txBody>
      </p:sp>
      <p:sp>
        <p:nvSpPr>
          <p:cNvPr id="25" name="圆角矩形 24"/>
          <p:cNvSpPr/>
          <p:nvPr/>
        </p:nvSpPr>
        <p:spPr>
          <a:xfrm rot="10800000" flipV="1">
            <a:off x="609882" y="1117822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08609" y="1483043"/>
            <a:ext cx="6433139" cy="230832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nodes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endParaRPr lang="en-US" altLang="zh-CN" sz="2400" baseline="300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characterize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data</a:t>
            </a:r>
            <a:endParaRPr lang="zh-CN" altLang="en-US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Rich semantic information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34734" y="3592622"/>
            <a:ext cx="5418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 Relations (Meta-path)</a:t>
            </a:r>
          </a:p>
        </p:txBody>
      </p:sp>
      <p:sp>
        <p:nvSpPr>
          <p:cNvPr id="28" name="圆角矩形 27"/>
          <p:cNvSpPr/>
          <p:nvPr/>
        </p:nvSpPr>
        <p:spPr>
          <a:xfrm rot="10800000" flipV="1">
            <a:off x="609881" y="3699955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9" name="矩形 28"/>
          <p:cNvSpPr/>
          <p:nvPr/>
        </p:nvSpPr>
        <p:spPr>
          <a:xfrm>
            <a:off x="785134" y="4079987"/>
            <a:ext cx="7038573" cy="175432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relation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two objects in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 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structural features</a:t>
            </a:r>
            <a:endParaRPr lang="zh-CN" altLang="en-US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Embody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semantics information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5991114" y="5119873"/>
            <a:ext cx="5848844" cy="1137812"/>
            <a:chOff x="5459506" y="4117007"/>
            <a:chExt cx="5848844" cy="1137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5459506" y="4117007"/>
                  <a:ext cx="5795057" cy="11378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𝑨𝒖𝒕𝒉𝒐𝒓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groupChr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𝒘𝒓𝒊𝒕𝒆</m:t>
                            </m:r>
                          </m:e>
                        </m:groupCh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𝑷𝒂𝒑𝒆𝒓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𝒑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𝒖𝒃𝒍𝒊𝒔𝒉𝒆𝒅</m:t>
                            </m:r>
                          </m:e>
                        </m:groupCh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𝑪𝒐𝒏𝒇𝒆𝒓𝒆𝒏𝒄𝒆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𝑨𝑷𝑪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altLang="zh-CN" b="1" dirty="0" smtClean="0">
                    <a:solidFill>
                      <a:schemeClr val="tx1"/>
                    </a:solidFill>
                  </a:endParaRPr>
                </a:p>
                <a:p>
                  <a:pPr lvl="1" algn="ctr">
                    <a:lnSpc>
                      <a:spcPct val="150000"/>
                    </a:lnSpc>
                  </a:pPr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 author writes a paper published in a conference.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506" y="4117007"/>
                  <a:ext cx="5795057" cy="113781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7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圆角矩形 32"/>
            <p:cNvSpPr/>
            <p:nvPr/>
          </p:nvSpPr>
          <p:spPr>
            <a:xfrm>
              <a:off x="5783261" y="4165023"/>
              <a:ext cx="5525089" cy="1041780"/>
            </a:xfrm>
            <a:prstGeom prst="round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6020" y="1793516"/>
            <a:ext cx="2752595" cy="2039487"/>
          </a:xfrm>
          <a:prstGeom prst="rect">
            <a:avLst/>
          </a:prstGeom>
        </p:spPr>
      </p:pic>
      <p:grpSp>
        <p:nvGrpSpPr>
          <p:cNvPr id="48" name="组 47"/>
          <p:cNvGrpSpPr/>
          <p:nvPr/>
        </p:nvGrpSpPr>
        <p:grpSpPr>
          <a:xfrm>
            <a:off x="11665219" y="6522844"/>
            <a:ext cx="502024" cy="400110"/>
            <a:chOff x="11665219" y="6522844"/>
            <a:chExt cx="502024" cy="400110"/>
          </a:xfrm>
        </p:grpSpPr>
        <p:sp>
          <p:nvSpPr>
            <p:cNvPr id="49" name="五边形 48"/>
            <p:cNvSpPr/>
            <p:nvPr/>
          </p:nvSpPr>
          <p:spPr>
            <a:xfrm rot="10800000">
              <a:off x="11665219" y="6605444"/>
              <a:ext cx="502024" cy="252000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1828575" y="652284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kumimoji="1" lang="zh-CN" alt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8668" y="2102059"/>
            <a:ext cx="17907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337878" y="253933"/>
            <a:ext cx="9607343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28202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8623" y="267581"/>
            <a:ext cx="1872701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7" name="矩形 46"/>
          <p:cNvSpPr/>
          <p:nvPr/>
        </p:nvSpPr>
        <p:spPr>
          <a:xfrm>
            <a:off x="2351324" y="311545"/>
            <a:ext cx="5551020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Heterogeneous Information Network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Embedding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893020" y="1000414"/>
            <a:ext cx="765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Information Network Embedding</a:t>
            </a:r>
          </a:p>
        </p:txBody>
      </p:sp>
      <p:sp>
        <p:nvSpPr>
          <p:cNvPr id="25" name="圆角矩形 24"/>
          <p:cNvSpPr/>
          <p:nvPr/>
        </p:nvSpPr>
        <p:spPr>
          <a:xfrm rot="10800000" flipV="1">
            <a:off x="609882" y="1117822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08609" y="1442702"/>
            <a:ext cx="6433139" cy="212365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heterogeneous structural information</a:t>
            </a:r>
          </a:p>
          <a:p>
            <a:pPr marL="800078" lvl="1" indent="-342900">
              <a:lnSpc>
                <a:spcPct val="150000"/>
              </a:lnSpc>
              <a:buClr>
                <a:srgbClr val="0070C0"/>
              </a:buClr>
              <a:buFont typeface="Wingdings" charset="2"/>
              <a:buChar char="u"/>
            </a:pP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nodes 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 rich semantic information</a:t>
            </a:r>
          </a:p>
          <a:p>
            <a:pPr marL="800076" lvl="2" indent="-342900">
              <a:lnSpc>
                <a:spcPct val="150000"/>
              </a:lnSpc>
              <a:buClr>
                <a:srgbClr val="0070C0"/>
              </a:buClr>
              <a:buFont typeface="Wingdings" charset="2"/>
              <a:buChar char="u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relations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23" y="3676811"/>
            <a:ext cx="3338118" cy="2473320"/>
          </a:xfrm>
          <a:prstGeom prst="rect">
            <a:avLst/>
          </a:prstGeom>
        </p:spPr>
      </p:pic>
      <p:sp>
        <p:nvSpPr>
          <p:cNvPr id="52" name="右箭头 51"/>
          <p:cNvSpPr/>
          <p:nvPr/>
        </p:nvSpPr>
        <p:spPr bwMode="auto">
          <a:xfrm>
            <a:off x="4226943" y="4730863"/>
            <a:ext cx="864000" cy="288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4868130" y="3398285"/>
            <a:ext cx="3054017" cy="2727531"/>
            <a:chOff x="4834880" y="3398285"/>
            <a:chExt cx="3054017" cy="2727531"/>
          </a:xfrm>
        </p:grpSpPr>
        <p:sp>
          <p:nvSpPr>
            <p:cNvPr id="72" name="文本框 71"/>
            <p:cNvSpPr txBox="1"/>
            <p:nvPr/>
          </p:nvSpPr>
          <p:spPr>
            <a:xfrm>
              <a:off x="4834880" y="5725706"/>
              <a:ext cx="3054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 smtClean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Representation Matrix </a:t>
              </a:r>
              <a:r>
                <a:rPr kumimoji="1" lang="en-US" altLang="zh-CN" sz="2000" b="1" i="1" dirty="0" smtClean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endParaRPr kumimoji="1" lang="zh-CN" altLang="en-US" sz="2000" b="1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>
              <a:off x="5433764" y="3398285"/>
              <a:ext cx="1340892" cy="2314266"/>
              <a:chOff x="5396567" y="3372311"/>
              <a:chExt cx="1340892" cy="2314266"/>
            </a:xfrm>
          </p:grpSpPr>
          <p:cxnSp>
            <p:nvCxnSpPr>
              <p:cNvPr id="55" name="直线箭头连接符 54"/>
              <p:cNvCxnSpPr/>
              <p:nvPr/>
            </p:nvCxnSpPr>
            <p:spPr bwMode="auto">
              <a:xfrm>
                <a:off x="5873363" y="3763192"/>
                <a:ext cx="864046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ysDash"/>
                <a:round/>
                <a:headEnd type="none"/>
                <a:tailEnd type="triangle"/>
              </a:ln>
              <a:effectLst/>
            </p:spPr>
          </p:cxnSp>
          <p:cxnSp>
            <p:nvCxnSpPr>
              <p:cNvPr id="59" name="直线箭头连接符 58"/>
              <p:cNvCxnSpPr/>
              <p:nvPr/>
            </p:nvCxnSpPr>
            <p:spPr bwMode="auto">
              <a:xfrm>
                <a:off x="5763491" y="3919439"/>
                <a:ext cx="302" cy="176713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ysDash"/>
                <a:round/>
                <a:headEnd type="none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矩形 59"/>
                  <p:cNvSpPr/>
                  <p:nvPr/>
                </p:nvSpPr>
                <p:spPr>
                  <a:xfrm>
                    <a:off x="6127948" y="3372311"/>
                    <a:ext cx="393488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en-US" altLang="zh-CN" sz="2800" b="0" i="1" dirty="0" smtClean="0">
                      <a:solidFill>
                        <a:srgbClr val="000000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60" name="矩形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948" y="3372311"/>
                    <a:ext cx="393488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矩形 61"/>
                  <p:cNvSpPr/>
                  <p:nvPr/>
                </p:nvSpPr>
                <p:spPr>
                  <a:xfrm>
                    <a:off x="5396567" y="4497844"/>
                    <a:ext cx="393488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𝑁</m:t>
                          </m:r>
                        </m:oMath>
                      </m:oMathPara>
                    </a14:m>
                    <a:endParaRPr kumimoji="1" lang="en-US" altLang="zh-CN" sz="2800" b="0" i="1" dirty="0" smtClean="0">
                      <a:solidFill>
                        <a:srgbClr val="000000"/>
                      </a:solidFill>
                      <a:latin typeface="+mn-lt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62" name="矩形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6567" y="4497844"/>
                    <a:ext cx="393488" cy="46166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77" r="-61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" name="组 53"/>
              <p:cNvGrpSpPr/>
              <p:nvPr/>
            </p:nvGrpSpPr>
            <p:grpSpPr>
              <a:xfrm>
                <a:off x="5873363" y="3919439"/>
                <a:ext cx="864096" cy="1767138"/>
                <a:chOff x="3563888" y="2287424"/>
                <a:chExt cx="864096" cy="1767138"/>
              </a:xfrm>
            </p:grpSpPr>
            <p:sp>
              <p:nvSpPr>
                <p:cNvPr id="74" name="矩形 73"/>
                <p:cNvSpPr/>
                <p:nvPr/>
              </p:nvSpPr>
              <p:spPr bwMode="auto">
                <a:xfrm>
                  <a:off x="3563888" y="2883278"/>
                  <a:ext cx="864096" cy="1171284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7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 bwMode="auto">
                <a:xfrm>
                  <a:off x="3563888" y="2287424"/>
                  <a:ext cx="864096" cy="439607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7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 bwMode="auto">
                <a:xfrm>
                  <a:off x="3563888" y="2673001"/>
                  <a:ext cx="864096" cy="29742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7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矩形 72"/>
                  <p:cNvSpPr/>
                  <p:nvPr/>
                </p:nvSpPr>
                <p:spPr>
                  <a:xfrm>
                    <a:off x="5880927" y="4275505"/>
                    <a:ext cx="856481" cy="39312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80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1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sz="180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zh-CN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kumimoji="1" lang="en-US" altLang="zh-CN" sz="1800" i="1" dirty="0" smtClean="0">
                      <a:solidFill>
                        <a:srgbClr val="000000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73" name="矩形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0927" y="4275505"/>
                    <a:ext cx="856481" cy="3931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7" name="右箭头 76"/>
          <p:cNvSpPr/>
          <p:nvPr/>
        </p:nvSpPr>
        <p:spPr bwMode="auto">
          <a:xfrm>
            <a:off x="7147967" y="4717876"/>
            <a:ext cx="864000" cy="288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3902897" y="4398430"/>
                <a:ext cx="1530867" cy="319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000000"/>
                          </a:solidFill>
                          <a:latin typeface="Cambria Math" charset="0"/>
                          <a:ea typeface="Times" charset="0"/>
                          <a:cs typeface="Times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000" b="1" i="1" smtClean="0">
                              <a:solidFill>
                                <a:srgbClr val="000000"/>
                              </a:solidFill>
                              <a:latin typeface="Cambria Math" charset="0"/>
                              <a:ea typeface="Times" charset="0"/>
                              <a:cs typeface="Times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solidFill>
                                <a:srgbClr val="000000"/>
                              </a:solidFill>
                              <a:latin typeface="Cambria Math" charset="0"/>
                              <a:ea typeface="Times" charset="0"/>
                              <a:cs typeface="Times" charset="0"/>
                            </a:rPr>
                            <m:t>𝒗</m:t>
                          </m:r>
                        </m:e>
                      </m:d>
                      <m:r>
                        <a:rPr kumimoji="1" lang="en-US" altLang="zh-CN" sz="2000" b="1" i="1" smtClean="0">
                          <a:solidFill>
                            <a:srgbClr val="000000"/>
                          </a:solidFill>
                          <a:latin typeface="Cambria Math" charset="0"/>
                          <a:ea typeface="Times" charset="0"/>
                          <a:cs typeface="Times" charset="0"/>
                        </a:rPr>
                        <m:t>:</m:t>
                      </m:r>
                      <m:r>
                        <a:rPr kumimoji="1" lang="en-US" altLang="zh-CN" sz="2000" b="1" i="1" smtClean="0">
                          <a:solidFill>
                            <a:srgbClr val="000000"/>
                          </a:solidFill>
                          <a:latin typeface="Cambria Math" charset="0"/>
                          <a:ea typeface="Times" charset="0"/>
                          <a:cs typeface="Times" charset="0"/>
                        </a:rPr>
                        <m:t>𝑽</m:t>
                      </m:r>
                      <m:r>
                        <a:rPr kumimoji="1" lang="is-IS" altLang="zh-CN" sz="2000" b="1" i="1" smtClean="0">
                          <a:solidFill>
                            <a:srgbClr val="000000"/>
                          </a:solidFill>
                          <a:latin typeface="Cambria Math" charset="0"/>
                          <a:ea typeface="Times" charset="0"/>
                          <a:cs typeface="Times" charset="0"/>
                        </a:rPr>
                        <m:t>→</m:t>
                      </m:r>
                      <m:sSup>
                        <m:sSupPr>
                          <m:ctrlPr>
                            <a:rPr kumimoji="1" lang="is-IS" altLang="zh-CN" sz="2000" b="1" i="1" smtClean="0">
                              <a:solidFill>
                                <a:srgbClr val="000000"/>
                              </a:solidFill>
                              <a:latin typeface="Cambria Math" charset="0"/>
                              <a:ea typeface="Times" charset="0"/>
                              <a:cs typeface="Times" charset="0"/>
                            </a:rPr>
                          </m:ctrlPr>
                        </m:sSupPr>
                        <m:e>
                          <m:r>
                            <a:rPr kumimoji="1" lang="is-IS" altLang="zh-CN" sz="2000" b="1" i="1" smtClean="0">
                              <a:solidFill>
                                <a:srgbClr val="000000"/>
                              </a:solidFill>
                              <a:latin typeface="Cambria Math" charset="0"/>
                              <a:ea typeface="Times" charset="0"/>
                              <a:cs typeface="Times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zh-CN" sz="2000" b="1" i="1" smtClean="0">
                              <a:solidFill>
                                <a:srgbClr val="000000"/>
                              </a:solidFill>
                              <a:latin typeface="Cambria Math" charset="0"/>
                              <a:ea typeface="Times" charset="0"/>
                              <a:cs typeface="Times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kumimoji="1" lang="zh-CN" altLang="en-US" sz="2000" dirty="0">
                  <a:solidFill>
                    <a:srgbClr val="000000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897" y="4398430"/>
                <a:ext cx="1530867" cy="319446"/>
              </a:xfrm>
              <a:prstGeom prst="rect">
                <a:avLst/>
              </a:prstGeom>
              <a:blipFill rotWithShape="0">
                <a:blip r:embed="rId8"/>
                <a:stretch>
                  <a:fillRect l="-5578" t="-3846" r="-1594" b="-36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8338357" y="3471382"/>
            <a:ext cx="3701248" cy="249298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marL="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Network Mining Tasks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 classification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Link (relation) prediction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Recommendation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mr-IN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0" name="组 79"/>
          <p:cNvGrpSpPr/>
          <p:nvPr/>
        </p:nvGrpSpPr>
        <p:grpSpPr>
          <a:xfrm>
            <a:off x="11665219" y="6522844"/>
            <a:ext cx="502024" cy="400110"/>
            <a:chOff x="11665219" y="6522844"/>
            <a:chExt cx="502024" cy="400110"/>
          </a:xfrm>
        </p:grpSpPr>
        <p:sp>
          <p:nvSpPr>
            <p:cNvPr id="81" name="五边形 80"/>
            <p:cNvSpPr/>
            <p:nvPr/>
          </p:nvSpPr>
          <p:spPr>
            <a:xfrm rot="10800000">
              <a:off x="11665219" y="6605444"/>
              <a:ext cx="502024" cy="252000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1828575" y="652284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kumimoji="1" lang="zh-CN" alt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51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337878" y="253933"/>
            <a:ext cx="9607343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28202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8623" y="267581"/>
            <a:ext cx="186355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7" name="矩形 46"/>
          <p:cNvSpPr/>
          <p:nvPr/>
        </p:nvSpPr>
        <p:spPr>
          <a:xfrm>
            <a:off x="2337877" y="311545"/>
            <a:ext cx="2572326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Conventional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  <p:sp>
        <p:nvSpPr>
          <p:cNvPr id="42" name="圆角矩形 41"/>
          <p:cNvSpPr/>
          <p:nvPr/>
        </p:nvSpPr>
        <p:spPr>
          <a:xfrm rot="10800000" flipV="1">
            <a:off x="1812644" y="4471262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084880" y="4283058"/>
            <a:ext cx="5650645" cy="5976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812645" y="4840391"/>
            <a:ext cx="8781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25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Meta-path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walk (e.g.,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metapath2vec, HIN2vec, 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ESim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mr-IN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Decompose based models (e.g., 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PTE, EOE, </a:t>
            </a:r>
            <a:r>
              <a:rPr lang="en-US" altLang="zh-CN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HERec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mr-IN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based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(e.g., 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HNE, SHINE , BL-MNE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mr-IN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924" y="1343572"/>
            <a:ext cx="8657827" cy="2888952"/>
          </a:xfrm>
          <a:prstGeom prst="rect">
            <a:avLst/>
          </a:prstGeom>
        </p:spPr>
      </p:pic>
      <p:grpSp>
        <p:nvGrpSpPr>
          <p:cNvPr id="51" name="组 50"/>
          <p:cNvGrpSpPr/>
          <p:nvPr/>
        </p:nvGrpSpPr>
        <p:grpSpPr>
          <a:xfrm>
            <a:off x="11665219" y="6522844"/>
            <a:ext cx="502024" cy="400110"/>
            <a:chOff x="11665219" y="6522844"/>
            <a:chExt cx="502024" cy="400110"/>
          </a:xfrm>
        </p:grpSpPr>
        <p:sp>
          <p:nvSpPr>
            <p:cNvPr id="53" name="五边形 52"/>
            <p:cNvSpPr/>
            <p:nvPr/>
          </p:nvSpPr>
          <p:spPr>
            <a:xfrm rot="10800000">
              <a:off x="11665219" y="6605444"/>
              <a:ext cx="502024" cy="252000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1828575" y="652284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endParaRPr kumimoji="1" lang="zh-CN" alt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75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337878" y="253933"/>
            <a:ext cx="9607343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28202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8623" y="267581"/>
            <a:ext cx="1863549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7" name="矩形 46"/>
          <p:cNvSpPr/>
          <p:nvPr/>
        </p:nvSpPr>
        <p:spPr>
          <a:xfrm>
            <a:off x="2337877" y="311545"/>
            <a:ext cx="1481088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Motivation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  <p:sp>
        <p:nvSpPr>
          <p:cNvPr id="42" name="圆角矩形 41"/>
          <p:cNvSpPr/>
          <p:nvPr/>
        </p:nvSpPr>
        <p:spPr>
          <a:xfrm rot="10800000" flipV="1">
            <a:off x="6312279" y="3621440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584515" y="3433236"/>
            <a:ext cx="5582727" cy="6524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Our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idea</a:t>
            </a:r>
            <a:endParaRPr lang="en-US" altLang="zh-CN" sz="28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312278" y="3961200"/>
            <a:ext cx="5658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structural characteristics of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speciﬁcally tailored to handle various relations.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32" y="1671368"/>
            <a:ext cx="5870691" cy="3726934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-24757" y="606547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elation 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structure-aware 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eterogeneous 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nformation 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etwork 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mbedding (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RHINE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kumimoji="1" lang="zh-CN" altLang="en-US" sz="24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8" name="组 27"/>
          <p:cNvGrpSpPr/>
          <p:nvPr/>
        </p:nvGrpSpPr>
        <p:grpSpPr>
          <a:xfrm>
            <a:off x="11665219" y="6522844"/>
            <a:ext cx="502024" cy="400110"/>
            <a:chOff x="11665219" y="6522844"/>
            <a:chExt cx="502024" cy="400110"/>
          </a:xfrm>
        </p:grpSpPr>
        <p:sp>
          <p:nvSpPr>
            <p:cNvPr id="29" name="五边形 28"/>
            <p:cNvSpPr/>
            <p:nvPr/>
          </p:nvSpPr>
          <p:spPr>
            <a:xfrm rot="10800000">
              <a:off x="11665219" y="6605444"/>
              <a:ext cx="502024" cy="252000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828575" y="652284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  <a:endParaRPr kumimoji="1" lang="zh-CN" alt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318587" y="1573128"/>
            <a:ext cx="5788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 that one single model can handle all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 and nodes.</a:t>
            </a:r>
          </a:p>
          <a:p>
            <a:pPr marL="342900" indent="-342900">
              <a:lnSpc>
                <a:spcPct val="125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distinguishing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structural characterizes of relations.</a:t>
            </a:r>
          </a:p>
        </p:txBody>
      </p:sp>
      <p:sp>
        <p:nvSpPr>
          <p:cNvPr id="27" name="圆角矩形 26"/>
          <p:cNvSpPr/>
          <p:nvPr/>
        </p:nvSpPr>
        <p:spPr>
          <a:xfrm rot="10800000" flipV="1">
            <a:off x="6312279" y="1244510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584516" y="1059784"/>
            <a:ext cx="5607484" cy="6524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 flipH="1">
            <a:off x="6763951" y="1365189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0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1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5" y="24532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796311" y="1780182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797243" y="362233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763021" y="1734999"/>
            <a:ext cx="261288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Background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763021" y="2646730"/>
            <a:ext cx="1697893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RHINE</a:t>
            </a:r>
            <a:endParaRPr lang="zh-CN" altLang="en-US" sz="36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763021" y="3558461"/>
            <a:ext cx="269816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Experiments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784501" y="4530989"/>
            <a:ext cx="256992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b="1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lang="zh-CN" altLang="en-US" sz="3600" b="1" dirty="0">
              <a:solidFill>
                <a:schemeClr val="tx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2" name="组 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96" name="圆角矩形 9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圆角矩形 9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圆角矩形 9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01" name="圆角矩形 100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31" name="圆角矩形 30"/>
          <p:cNvSpPr/>
          <p:nvPr/>
        </p:nvSpPr>
        <p:spPr>
          <a:xfrm rot="10800000" flipV="1">
            <a:off x="5796313" y="272433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圆角矩形 31"/>
          <p:cNvSpPr/>
          <p:nvPr/>
        </p:nvSpPr>
        <p:spPr>
          <a:xfrm rot="10800000" flipV="1">
            <a:off x="5795845" y="4607319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7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337878" y="253933"/>
            <a:ext cx="9607343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28202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7" name="矩形 46"/>
          <p:cNvSpPr/>
          <p:nvPr/>
        </p:nvSpPr>
        <p:spPr>
          <a:xfrm>
            <a:off x="2337877" y="311545"/>
            <a:ext cx="1467641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Challenges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12457" r="75622" b="13364"/>
          <a:stretch/>
        </p:blipFill>
        <p:spPr>
          <a:xfrm>
            <a:off x="10850195" y="252857"/>
            <a:ext cx="498648" cy="484287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78623" y="1581054"/>
            <a:ext cx="114075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distinguish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structural characteristics of relations in an HIN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distinctive structural characteristics of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relations?</a:t>
            </a:r>
          </a:p>
          <a:p>
            <a:pPr marL="342900" indent="-34290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should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easily and smoothly combined to ensure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optimization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uniﬁed manner. </a:t>
            </a:r>
          </a:p>
        </p:txBody>
      </p:sp>
      <p:grpSp>
        <p:nvGrpSpPr>
          <p:cNvPr id="26" name="组 25"/>
          <p:cNvGrpSpPr/>
          <p:nvPr/>
        </p:nvGrpSpPr>
        <p:grpSpPr>
          <a:xfrm>
            <a:off x="11665219" y="6522844"/>
            <a:ext cx="502024" cy="400110"/>
            <a:chOff x="11665219" y="6522844"/>
            <a:chExt cx="502024" cy="400110"/>
          </a:xfrm>
        </p:grpSpPr>
        <p:sp>
          <p:nvSpPr>
            <p:cNvPr id="27" name="五边形 26"/>
            <p:cNvSpPr/>
            <p:nvPr/>
          </p:nvSpPr>
          <p:spPr>
            <a:xfrm rot="10800000">
              <a:off x="11665219" y="6605444"/>
              <a:ext cx="502024" cy="252000"/>
            </a:xfrm>
            <a:prstGeom prst="homePlat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828575" y="652284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endParaRPr kumimoji="1" lang="zh-CN" alt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78623" y="267581"/>
            <a:ext cx="1859253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RHINE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9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答辩 49 美乐辰.pptx"/>
</p:tagLst>
</file>

<file path=ppt/theme/theme1.xml><?xml version="1.0" encoding="utf-8"?>
<a:theme xmlns:a="http://schemas.openxmlformats.org/drawingml/2006/main" name="清风素材 12sc.taobao.com;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1285</Words>
  <Application>Microsoft Macintosh PowerPoint</Application>
  <PresentationFormat>宽屏</PresentationFormat>
  <Paragraphs>273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Calibri</vt:lpstr>
      <vt:lpstr>Cambria Math</vt:lpstr>
      <vt:lpstr>Century Gothic</vt:lpstr>
      <vt:lpstr>Eras Light ITC</vt:lpstr>
      <vt:lpstr>Times</vt:lpstr>
      <vt:lpstr>Times New Roman</vt:lpstr>
      <vt:lpstr>Wingdings</vt:lpstr>
      <vt:lpstr>宋体</vt:lpstr>
      <vt:lpstr>微软雅黑</vt:lpstr>
      <vt:lpstr>清风素材 12sc.taobao.com;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 49 美乐辰.pptx</dc:title>
  <dc:subject/>
  <dc:creator/>
  <cp:keywords/>
  <dc:description/>
  <cp:lastModifiedBy/>
  <cp:revision>1</cp:revision>
  <cp:lastPrinted>2018-11-13T13:50:23Z</cp:lastPrinted>
  <dcterms:created xsi:type="dcterms:W3CDTF">2016-12-02T15:27:08Z</dcterms:created>
  <dcterms:modified xsi:type="dcterms:W3CDTF">2019-04-04T09:05:40Z</dcterms:modified>
  <cp:category/>
  <cp:contentStatus/>
</cp:coreProperties>
</file>