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9" r:id="rId3"/>
    <p:sldId id="293" r:id="rId4"/>
    <p:sldId id="268" r:id="rId5"/>
    <p:sldId id="285" r:id="rId6"/>
    <p:sldId id="270" r:id="rId7"/>
    <p:sldId id="284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1" r:id="rId17"/>
    <p:sldId id="272" r:id="rId18"/>
    <p:sldId id="273" r:id="rId19"/>
    <p:sldId id="274" r:id="rId20"/>
    <p:sldId id="275" r:id="rId21"/>
    <p:sldId id="294" r:id="rId22"/>
    <p:sldId id="277" r:id="rId23"/>
    <p:sldId id="278" r:id="rId24"/>
    <p:sldId id="276" r:id="rId25"/>
    <p:sldId id="267" r:id="rId26"/>
    <p:sldId id="258" r:id="rId27"/>
    <p:sldId id="295" r:id="rId28"/>
    <p:sldId id="296" r:id="rId29"/>
    <p:sldId id="297" r:id="rId30"/>
    <p:sldId id="298" r:id="rId31"/>
    <p:sldId id="261" r:id="rId32"/>
    <p:sldId id="262" r:id="rId33"/>
    <p:sldId id="263" r:id="rId34"/>
    <p:sldId id="279" r:id="rId35"/>
    <p:sldId id="280" r:id="rId36"/>
    <p:sldId id="281" r:id="rId37"/>
    <p:sldId id="264" r:id="rId3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65869C-FEF7-4CD3-A10C-705CE528BCD1}" type="datetimeFigureOut">
              <a:rPr lang="zh-CN" altLang="en-US"/>
              <a:pPr>
                <a:defRPr/>
              </a:pPr>
              <a:t>2014/5/15 Thursday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9A1BCB-20DD-452C-8365-151D626C0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37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719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889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2431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0440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4191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0790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5357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5164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4060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611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467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971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0093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2115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8068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9584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8127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0512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3201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9632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1542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53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1338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7662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04108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8886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7830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2354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2584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051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700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113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426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877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043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561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477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6CAD-7655-4732-AEF9-D9C658A66CA1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FFCF4-8C4D-4CFC-B606-526CAA1A62CE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0884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A739A-61C7-4CC8-A189-0AAEA8F9C833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D33CD-2BE6-4A11-ACB9-908079F2A0F8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5392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D084C-C460-42C2-B803-C388F32DD84E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DDF1E-7529-42E4-BB75-DB6327545E7E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258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F40EE-9D83-443F-9A21-80CB7558633A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BC785-BC9D-4D63-9EA5-665B7A6D1704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5840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4BF79-AC21-401B-89AF-F8493666F6FB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4125-51E5-4CF8-B422-906936A34300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9082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EE5D-85AD-4F60-BED8-8376D67EC373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6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3F786-1B65-48C7-9835-0C62430A0BA9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8408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69804-937D-4B7C-81A9-08AFBDF47003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8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D429-BC80-4E67-89B9-2B71ED8340D3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6775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5055-AEA5-4342-9828-17105080B386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4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EA28-4E93-44BB-A921-E69394201873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817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78B96-0D0C-42AC-9FE3-80E8BAC566F1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3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4C504-412D-4010-B675-840A0F603542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1625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14B6-7FA0-4B7E-A0AF-84EA3E39460C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6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44C85-F3E0-4FFD-A390-D5C445A5D539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261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D3278-A18D-4D59-9823-029196DFAD46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6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5B16-5495-4079-AC7D-4FC82D1AE1EF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42664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</a:p>
        </p:txBody>
      </p:sp>
      <p:sp>
        <p:nvSpPr>
          <p:cNvPr id="1028" name="Espace réservé de la dat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D10794-C64B-4700-B082-480819882AA8}" type="datetimeFigureOut">
              <a:rPr lang="fr-FR" altLang="zh-CN"/>
              <a:pPr>
                <a:defRPr/>
              </a:pPr>
              <a:t>15/05/2014</a:t>
            </a:fld>
            <a:endParaRPr lang="fr-FR" altLang="zh-CN"/>
          </a:p>
        </p:txBody>
      </p:sp>
      <p:sp>
        <p:nvSpPr>
          <p:cNvPr id="1029" name="Espace réservé du pied de pag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EAC926-AB2F-44F9-BD48-8C3E43D9A88D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gif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gif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532765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2"/>
          <p:cNvSpPr txBox="1">
            <a:spLocks noChangeArrowheads="1"/>
          </p:cNvSpPr>
          <p:nvPr/>
        </p:nvSpPr>
        <p:spPr bwMode="auto">
          <a:xfrm>
            <a:off x="5724525" y="5876925"/>
            <a:ext cx="2731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708920"/>
            <a:ext cx="9144000" cy="193899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 smtClean="0">
                <a:ln/>
                <a:solidFill>
                  <a:schemeClr val="accent4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浅谈数据的</a:t>
            </a:r>
            <a:endParaRPr lang="en-US" altLang="zh-CN" sz="6000" b="1" dirty="0" smtClean="0">
              <a:ln/>
              <a:solidFill>
                <a:schemeClr val="accent4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</a:effectLst>
            </a:endParaRPr>
          </a:p>
          <a:p>
            <a:pPr algn="ctr" eaLnBrk="1" hangingPunct="1">
              <a:defRPr/>
            </a:pPr>
            <a:r>
              <a:rPr lang="zh-CN" altLang="en-US" sz="6000" b="1" dirty="0" smtClean="0">
                <a:ln/>
                <a:solidFill>
                  <a:schemeClr val="accent4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序列化与反序列化</a:t>
            </a:r>
            <a:endParaRPr lang="zh-CN" altLang="en-US" sz="6000" b="1" dirty="0">
              <a:ln/>
              <a:solidFill>
                <a:schemeClr val="accent4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1988840"/>
            <a:ext cx="604436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411693"/>
            <a:ext cx="5544616" cy="45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340768"/>
            <a:ext cx="750157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1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7809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怎么给别人用？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1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1560" y="1052736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727272"/>
                </a:solidFill>
              </a:rPr>
              <a:t>说下结构？</a:t>
            </a:r>
            <a:endParaRPr lang="zh-CN" altLang="en-US" sz="6600" dirty="0">
              <a:solidFill>
                <a:srgbClr val="727272"/>
              </a:solidFill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611560" y="2849754"/>
            <a:ext cx="4359760" cy="2667478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喂，你那个</a:t>
            </a:r>
            <a:r>
              <a:rPr lang="en-US" altLang="zh-CN" sz="2800" dirty="0" smtClean="0"/>
              <a:t>xxx</a:t>
            </a:r>
            <a:r>
              <a:rPr lang="zh-CN" altLang="en-US" sz="2800" dirty="0" smtClean="0"/>
              <a:t>结构体里的数组多长啊？有几个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？几个</a:t>
            </a:r>
            <a:r>
              <a:rPr lang="en-US" altLang="zh-CN" sz="2800" dirty="0" smtClean="0"/>
              <a:t>double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9" name="椭圆形标注 8"/>
          <p:cNvSpPr/>
          <p:nvPr/>
        </p:nvSpPr>
        <p:spPr>
          <a:xfrm flipH="1">
            <a:off x="5436096" y="3335022"/>
            <a:ext cx="2664296" cy="216024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…………………………………………………………………………………………………………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78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1560" y="1052736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727272"/>
                </a:solidFill>
              </a:rPr>
              <a:t>用数据库？</a:t>
            </a:r>
            <a:endParaRPr lang="zh-CN" altLang="en-US" sz="6600" dirty="0">
              <a:solidFill>
                <a:srgbClr val="72727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7824" y="277764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727272"/>
                </a:solidFill>
              </a:rPr>
              <a:t>慢、大、繁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385" y="4379173"/>
            <a:ext cx="921840" cy="1078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691" y="4372393"/>
            <a:ext cx="1077991" cy="107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928" y="4379173"/>
            <a:ext cx="1089088" cy="1078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716019" y="3887514"/>
            <a:ext cx="26524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27272"/>
                </a:solidFill>
              </a:rPr>
              <a:t>SQL Server ?</a:t>
            </a:r>
          </a:p>
          <a:p>
            <a:pPr algn="ctr"/>
            <a:r>
              <a:rPr lang="en-US" altLang="zh-CN" sz="3200" dirty="0" smtClean="0">
                <a:solidFill>
                  <a:srgbClr val="727272"/>
                </a:solidFill>
              </a:rPr>
              <a:t>MySQL?</a:t>
            </a:r>
          </a:p>
          <a:p>
            <a:pPr algn="ctr"/>
            <a:r>
              <a:rPr lang="en-US" altLang="zh-CN" sz="3200" dirty="0" smtClean="0">
                <a:solidFill>
                  <a:srgbClr val="727272"/>
                </a:solidFill>
              </a:rPr>
              <a:t>Oracle?</a:t>
            </a:r>
          </a:p>
          <a:p>
            <a:pPr algn="ctr"/>
            <a:r>
              <a:rPr lang="en-US" altLang="zh-CN" sz="3200" dirty="0" smtClean="0">
                <a:solidFill>
                  <a:srgbClr val="727272"/>
                </a:solidFill>
              </a:rPr>
              <a:t>DB2?</a:t>
            </a:r>
          </a:p>
        </p:txBody>
      </p:sp>
    </p:spTree>
    <p:extLst>
      <p:ext uri="{BB962C8B-B14F-4D97-AF65-F5344CB8AC3E}">
        <p14:creationId xmlns:p14="http://schemas.microsoft.com/office/powerpoint/2010/main" val="43239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059832" y="1526239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727272"/>
                </a:solidFill>
              </a:rPr>
              <a:t>轻量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7704" y="283907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727272"/>
                </a:solidFill>
              </a:rPr>
              <a:t>通用性强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429309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727272"/>
                </a:solidFill>
              </a:rPr>
              <a:t>易于交换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1688" y="356608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727272"/>
                </a:solidFill>
              </a:rPr>
              <a:t>易于生成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0032" y="1941738"/>
            <a:ext cx="298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727272"/>
                </a:solidFill>
              </a:rPr>
              <a:t>易于解析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3042131" cy="30421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37213" y="5030971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JSON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5833384" y="5030971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XML</a:t>
            </a:r>
            <a:endParaRPr lang="zh-CN" altLang="en-US" sz="4000" dirty="0"/>
          </a:p>
        </p:txBody>
      </p:sp>
      <p:pic>
        <p:nvPicPr>
          <p:cNvPr id="10" name="Picture 2" descr="json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2584985" cy="258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727272"/>
                </a:solidFill>
              </a:rPr>
              <a:t>JSON</a:t>
            </a:r>
            <a:endParaRPr lang="zh-CN" altLang="en-US" sz="9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9552" y="1412776"/>
            <a:ext cx="349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727272"/>
                </a:solidFill>
              </a:rPr>
              <a:t>JavaScript Object</a:t>
            </a:r>
          </a:p>
          <a:p>
            <a:r>
              <a:rPr lang="en-US" altLang="zh-CN" sz="4800" dirty="0" smtClean="0">
                <a:solidFill>
                  <a:srgbClr val="727272"/>
                </a:solidFill>
              </a:rPr>
              <a:t>Notation</a:t>
            </a:r>
            <a:r>
              <a:rPr lang="en-US" altLang="zh-CN" sz="4800" dirty="0" smtClean="0">
                <a:solidFill>
                  <a:srgbClr val="727272"/>
                </a:solidFill>
              </a:rPr>
              <a:t> 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9990" y="1412776"/>
            <a:ext cx="2141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object</a:t>
            </a:r>
          </a:p>
          <a:p>
            <a:r>
              <a:rPr lang="zh-CN" altLang="en-US" sz="3200" dirty="0"/>
              <a:t>members</a:t>
            </a:r>
          </a:p>
          <a:p>
            <a:r>
              <a:rPr lang="zh-CN" altLang="en-US" sz="3200" dirty="0"/>
              <a:t>pair</a:t>
            </a:r>
          </a:p>
          <a:p>
            <a:r>
              <a:rPr lang="zh-CN" altLang="en-US" sz="3200" dirty="0"/>
              <a:t>elements</a:t>
            </a:r>
          </a:p>
          <a:p>
            <a:r>
              <a:rPr lang="zh-CN" altLang="en-US" sz="3200" dirty="0"/>
              <a:t>value</a:t>
            </a:r>
          </a:p>
          <a:p>
            <a:r>
              <a:rPr lang="zh-CN" altLang="en-US" sz="3200" dirty="0"/>
              <a:t>string</a:t>
            </a:r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hars</a:t>
            </a: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>
          <a:xfrm>
            <a:off x="6707312" y="1412776"/>
            <a:ext cx="21330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char</a:t>
            </a:r>
          </a:p>
          <a:p>
            <a:r>
              <a:rPr lang="zh-CN" altLang="en-US" sz="3200" dirty="0"/>
              <a:t>number</a:t>
            </a:r>
          </a:p>
          <a:p>
            <a:r>
              <a:rPr lang="zh-CN" altLang="en-US" sz="3200" dirty="0"/>
              <a:t>int</a:t>
            </a:r>
          </a:p>
          <a:p>
            <a:r>
              <a:rPr lang="zh-CN" altLang="en-US" sz="3200" dirty="0"/>
              <a:t>frac</a:t>
            </a:r>
          </a:p>
          <a:p>
            <a:r>
              <a:rPr lang="zh-CN" altLang="en-US" sz="3200" dirty="0"/>
              <a:t>exp</a:t>
            </a:r>
          </a:p>
          <a:p>
            <a:r>
              <a:rPr lang="zh-CN" altLang="en-US" sz="3200" dirty="0"/>
              <a:t>digits</a:t>
            </a:r>
          </a:p>
          <a:p>
            <a:r>
              <a:rPr lang="zh-CN" altLang="en-US" sz="3200" dirty="0"/>
              <a:t>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96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27809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数据？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json.org/objec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85923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91680" y="3251592"/>
            <a:ext cx="57390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"ID":1,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"Content":"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测试数据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1",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"Time":"\/Date(1400044909863)\/“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json.org/arra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85923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89" y="3053458"/>
            <a:ext cx="913631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 smtClean="0"/>
              <a:t>[</a:t>
            </a:r>
          </a:p>
          <a:p>
            <a:pPr lvl="0"/>
            <a:r>
              <a:rPr lang="en-US" altLang="zh-CN" sz="2000" dirty="0"/>
              <a:t>	</a:t>
            </a:r>
            <a:r>
              <a:rPr lang="en-US" altLang="zh-CN" sz="2000" dirty="0" smtClean="0"/>
              <a:t>{"ID</a:t>
            </a:r>
            <a:r>
              <a:rPr lang="en-US" altLang="zh-CN" sz="2000" dirty="0"/>
              <a:t>":1,"Content":"</a:t>
            </a:r>
            <a:r>
              <a:rPr lang="zh-CN" altLang="en-US" sz="2000" dirty="0"/>
              <a:t>测试数据</a:t>
            </a:r>
            <a:r>
              <a:rPr lang="en-US" altLang="zh-CN" sz="2000" dirty="0"/>
              <a:t>1","Time":"\/Date(1400044909863</a:t>
            </a:r>
            <a:r>
              <a:rPr lang="en-US" altLang="zh-CN" sz="2000" dirty="0" smtClean="0"/>
              <a:t>)\/"},</a:t>
            </a:r>
          </a:p>
          <a:p>
            <a:pPr lvl="0"/>
            <a:r>
              <a:rPr lang="en-US" altLang="zh-CN" sz="2000" dirty="0" smtClean="0"/>
              <a:t>	{"ID":2,"Content":"</a:t>
            </a:r>
            <a:r>
              <a:rPr lang="zh-CN" altLang="en-US" sz="2000" dirty="0" smtClean="0"/>
              <a:t>测试数据</a:t>
            </a:r>
            <a:r>
              <a:rPr lang="en-US" altLang="zh-CN" sz="2000" dirty="0" smtClean="0"/>
              <a:t>2","Time":"\/Date(1400044912767)\/"},</a:t>
            </a:r>
          </a:p>
          <a:p>
            <a:pPr lvl="0"/>
            <a:r>
              <a:rPr lang="en-US" altLang="zh-CN" sz="2000" dirty="0" smtClean="0"/>
              <a:t>	{"ID":3,"Content":"</a:t>
            </a:r>
            <a:r>
              <a:rPr lang="zh-CN" altLang="en-US" sz="2000" dirty="0" smtClean="0"/>
              <a:t>测试数据</a:t>
            </a:r>
            <a:r>
              <a:rPr lang="en-US" altLang="zh-CN" sz="2000" dirty="0" smtClean="0"/>
              <a:t>3","Time":"\/Date(1400044917173)\/"},</a:t>
            </a:r>
          </a:p>
          <a:p>
            <a:pPr lvl="0"/>
            <a:r>
              <a:rPr lang="en-US" altLang="zh-CN" sz="2000" dirty="0" smtClean="0"/>
              <a:t>	{"ID":4,"Content":"</a:t>
            </a:r>
            <a:r>
              <a:rPr lang="zh-CN" altLang="en-US" sz="2000" dirty="0" smtClean="0"/>
              <a:t>测试数据</a:t>
            </a:r>
            <a:r>
              <a:rPr lang="en-US" altLang="zh-CN" sz="2000" dirty="0" smtClean="0"/>
              <a:t>4","Time":"\/Date(1400044918260)\/"},</a:t>
            </a:r>
          </a:p>
          <a:p>
            <a:pPr lvl="0"/>
            <a:r>
              <a:rPr lang="en-US" altLang="zh-CN" sz="2000" dirty="0" smtClean="0"/>
              <a:t>	{"ID":5,"Content":"</a:t>
            </a:r>
            <a:r>
              <a:rPr lang="zh-CN" altLang="en-US" sz="2000" dirty="0" smtClean="0"/>
              <a:t>测试数据</a:t>
            </a:r>
            <a:r>
              <a:rPr lang="en-US" altLang="zh-CN" sz="2000" dirty="0" smtClean="0"/>
              <a:t>5","Time":"\/Date(1400044919803)\/"},</a:t>
            </a:r>
          </a:p>
          <a:p>
            <a:pPr lvl="0"/>
            <a:r>
              <a:rPr lang="en-US" altLang="zh-CN" sz="2000" dirty="0" smtClean="0"/>
              <a:t>	{"ID":6,"Content":"</a:t>
            </a:r>
            <a:r>
              <a:rPr lang="zh-CN" altLang="en-US" sz="2000" dirty="0" smtClean="0"/>
              <a:t>测试数据</a:t>
            </a:r>
            <a:r>
              <a:rPr lang="en-US" altLang="zh-CN" sz="2000" dirty="0" smtClean="0"/>
              <a:t>6","Time":"\/Date(1400044921270)\/"}</a:t>
            </a:r>
          </a:p>
          <a:p>
            <a:pPr lvl="0"/>
            <a:r>
              <a:rPr lang="en-US" altLang="zh-CN" sz="2000" dirty="0" smtClean="0"/>
              <a:t>]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73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json.org/strin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930453" cy="47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json.org/numb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124189" cy="361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275004" y="2708920"/>
            <a:ext cx="86062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8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如何应用？</a:t>
            </a:r>
            <a:endParaRPr lang="zh-CN" altLang="en-US" sz="8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4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 idx="4294967295"/>
          </p:nvPr>
        </p:nvSpPr>
        <p:spPr>
          <a:xfrm>
            <a:off x="844922" y="1052736"/>
            <a:ext cx="6302028" cy="1143000"/>
          </a:xfrm>
        </p:spPr>
        <p:txBody>
          <a:bodyPr>
            <a:noAutofit/>
          </a:bodyPr>
          <a:lstStyle/>
          <a:p>
            <a:pPr marL="685800" indent="-68580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sz="5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95736" y="2564904"/>
            <a:ext cx="456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Object To JSON/XML</a:t>
            </a:r>
            <a:endParaRPr lang="zh-CN" altLang="en-US" sz="36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755576" y="3502639"/>
            <a:ext cx="630202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indent="-68580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5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sz="5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6390" y="5014807"/>
            <a:ext cx="454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JSON/XML To Object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07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1560" y="1196752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727272"/>
                </a:solidFill>
              </a:rPr>
              <a:t>Android</a:t>
            </a:r>
            <a:endParaRPr lang="en-US" altLang="zh-CN" sz="5400" dirty="0">
              <a:solidFill>
                <a:srgbClr val="72727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1842" y="2780928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727272"/>
                </a:solidFill>
              </a:rPr>
              <a:t>JSONObject</a:t>
            </a:r>
            <a:r>
              <a:rPr lang="zh-CN" altLang="en-US" sz="3600" dirty="0" smtClean="0">
                <a:solidFill>
                  <a:srgbClr val="727272"/>
                </a:solidFill>
              </a:rPr>
              <a:t>、</a:t>
            </a:r>
            <a:r>
              <a:rPr lang="en-US" altLang="zh-CN" sz="3600" dirty="0" err="1" smtClean="0">
                <a:solidFill>
                  <a:srgbClr val="727272"/>
                </a:solidFill>
              </a:rPr>
              <a:t>JSONArray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01842" y="376493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727272"/>
                </a:solidFill>
              </a:rPr>
              <a:t>Json</a:t>
            </a:r>
            <a:r>
              <a:rPr lang="en-US" altLang="zh-CN" sz="3600" dirty="0" smtClean="0">
                <a:solidFill>
                  <a:srgbClr val="727272"/>
                </a:solidFill>
              </a:rPr>
              <a:t>-lib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1560" y="119675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727272"/>
                </a:solidFill>
              </a:rPr>
              <a:t>iOS</a:t>
            </a:r>
            <a:endParaRPr lang="en-US" altLang="zh-CN" sz="5400" dirty="0">
              <a:solidFill>
                <a:srgbClr val="72727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1842" y="2780928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rgbClr val="727272"/>
                </a:solidFill>
              </a:rPr>
              <a:t>NSJSONSerialization</a:t>
            </a:r>
            <a:r>
              <a:rPr lang="en-US" altLang="zh-CN" sz="3600" dirty="0">
                <a:solidFill>
                  <a:srgbClr val="727272"/>
                </a:solidFill>
              </a:rPr>
              <a:t> 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1560" y="1196752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727272"/>
                </a:solidFill>
              </a:rPr>
              <a:t>.NET</a:t>
            </a:r>
            <a:endParaRPr lang="en-US" altLang="zh-CN" sz="54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1842" y="2780928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727272"/>
                </a:solidFill>
              </a:rPr>
              <a:t>JObject</a:t>
            </a:r>
            <a:r>
              <a:rPr lang="zh-CN" altLang="en-US" sz="3600" dirty="0" smtClean="0">
                <a:solidFill>
                  <a:srgbClr val="727272"/>
                </a:solidFill>
              </a:rPr>
              <a:t>、</a:t>
            </a:r>
            <a:r>
              <a:rPr lang="en-US" altLang="zh-CN" sz="3600" dirty="0" err="1" smtClean="0">
                <a:solidFill>
                  <a:srgbClr val="727272"/>
                </a:solidFill>
              </a:rPr>
              <a:t>JArray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1842" y="3764939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727272"/>
                </a:solidFill>
              </a:rPr>
              <a:t>Newtonsoft.JSON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1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1560" y="1196752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727272"/>
                </a:solidFill>
              </a:rPr>
              <a:t>JavaScript</a:t>
            </a:r>
            <a:endParaRPr lang="en-US" altLang="zh-CN" sz="54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1842" y="2780928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727272"/>
                </a:solidFill>
              </a:rPr>
              <a:t>JSONParse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1842" y="376493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727272"/>
                </a:solidFill>
              </a:rPr>
              <a:t>jQuery</a:t>
            </a:r>
            <a:r>
              <a:rPr lang="zh-CN" altLang="en-US" sz="3600" dirty="0">
                <a:solidFill>
                  <a:srgbClr val="727272"/>
                </a:solidFill>
              </a:rPr>
              <a:t>（</a:t>
            </a:r>
            <a:r>
              <a:rPr lang="en-US" altLang="zh-CN" sz="3600" dirty="0" smtClean="0">
                <a:solidFill>
                  <a:srgbClr val="727272"/>
                </a:solidFill>
              </a:rPr>
              <a:t>Ajax</a:t>
            </a:r>
            <a:r>
              <a:rPr lang="zh-CN" altLang="en-US" sz="3600" dirty="0" smtClean="0">
                <a:solidFill>
                  <a:srgbClr val="727272"/>
                </a:solidFill>
              </a:rPr>
              <a:t>）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3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105273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rgbClr val="727272"/>
                </a:solidFill>
              </a:rPr>
              <a:t>int</a:t>
            </a:r>
            <a:r>
              <a:rPr lang="en-US" altLang="zh-CN" sz="4800" dirty="0" smtClean="0">
                <a:solidFill>
                  <a:srgbClr val="727272"/>
                </a:solidFill>
              </a:rPr>
              <a:t> </a:t>
            </a:r>
            <a:r>
              <a:rPr lang="en-US" altLang="zh-CN" sz="4800" dirty="0" err="1" smtClean="0">
                <a:solidFill>
                  <a:srgbClr val="727272"/>
                </a:solidFill>
              </a:rPr>
              <a:t>i</a:t>
            </a:r>
            <a:r>
              <a:rPr lang="en-US" altLang="zh-CN" sz="4800" dirty="0" smtClean="0">
                <a:solidFill>
                  <a:srgbClr val="727272"/>
                </a:solidFill>
              </a:rPr>
              <a:t> = 0;</a:t>
            </a:r>
            <a:endParaRPr lang="zh-CN" altLang="en-US" sz="4800" dirty="0">
              <a:solidFill>
                <a:srgbClr val="72727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80528" y="2093837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727272"/>
                </a:solidFill>
              </a:rPr>
              <a:t>张</a:t>
            </a:r>
            <a:r>
              <a:rPr lang="zh-CN" altLang="en-US" sz="4000" dirty="0" smtClean="0">
                <a:solidFill>
                  <a:srgbClr val="727272"/>
                </a:solidFill>
              </a:rPr>
              <a:t>三的年龄是</a:t>
            </a:r>
            <a:r>
              <a:rPr lang="en-US" altLang="zh-CN" sz="4000" dirty="0" smtClean="0">
                <a:solidFill>
                  <a:srgbClr val="727272"/>
                </a:solidFill>
              </a:rPr>
              <a:t>10</a:t>
            </a:r>
            <a:r>
              <a:rPr lang="zh-CN" altLang="en-US" sz="4000" dirty="0" smtClean="0">
                <a:solidFill>
                  <a:srgbClr val="727272"/>
                </a:solidFill>
              </a:rPr>
              <a:t>岁</a:t>
            </a:r>
            <a:endParaRPr lang="zh-CN" altLang="en-US" sz="40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301182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27272"/>
                </a:solidFill>
              </a:rPr>
              <a:t>我</a:t>
            </a:r>
            <a:r>
              <a:rPr lang="en-US" altLang="zh-CN" sz="4000" dirty="0" err="1" smtClean="0">
                <a:solidFill>
                  <a:srgbClr val="727272"/>
                </a:solidFill>
              </a:rPr>
              <a:t>xxxx</a:t>
            </a:r>
            <a:r>
              <a:rPr lang="zh-CN" altLang="en-US" sz="4000" dirty="0" smtClean="0">
                <a:solidFill>
                  <a:srgbClr val="727272"/>
                </a:solidFill>
              </a:rPr>
              <a:t>年</a:t>
            </a:r>
            <a:r>
              <a:rPr lang="en-US" altLang="zh-CN" sz="4000" dirty="0" smtClean="0">
                <a:solidFill>
                  <a:srgbClr val="727272"/>
                </a:solidFill>
              </a:rPr>
              <a:t>x</a:t>
            </a:r>
            <a:r>
              <a:rPr lang="zh-CN" altLang="en-US" sz="4000" dirty="0" smtClean="0">
                <a:solidFill>
                  <a:srgbClr val="727272"/>
                </a:solidFill>
              </a:rPr>
              <a:t>月</a:t>
            </a:r>
            <a:r>
              <a:rPr lang="en-US" altLang="zh-CN" sz="4000" dirty="0" smtClean="0">
                <a:solidFill>
                  <a:srgbClr val="727272"/>
                </a:solidFill>
              </a:rPr>
              <a:t>x</a:t>
            </a:r>
            <a:r>
              <a:rPr lang="zh-CN" altLang="en-US" sz="4000" dirty="0" smtClean="0">
                <a:solidFill>
                  <a:srgbClr val="727272"/>
                </a:solidFill>
              </a:rPr>
              <a:t>日</a:t>
            </a:r>
            <a:r>
              <a:rPr lang="en-US" altLang="zh-CN" sz="4000" dirty="0" smtClean="0">
                <a:solidFill>
                  <a:srgbClr val="727272"/>
                </a:solidFill>
              </a:rPr>
              <a:t>x</a:t>
            </a:r>
            <a:r>
              <a:rPr lang="zh-CN" altLang="en-US" sz="4000" dirty="0" smtClean="0">
                <a:solidFill>
                  <a:srgbClr val="727272"/>
                </a:solidFill>
              </a:rPr>
              <a:t>分</a:t>
            </a:r>
            <a:r>
              <a:rPr lang="en-US" altLang="zh-CN" sz="4000" dirty="0" smtClean="0">
                <a:solidFill>
                  <a:srgbClr val="727272"/>
                </a:solidFill>
              </a:rPr>
              <a:t>x</a:t>
            </a:r>
            <a:r>
              <a:rPr lang="zh-CN" altLang="en-US" sz="4000" dirty="0" smtClean="0">
                <a:solidFill>
                  <a:srgbClr val="727272"/>
                </a:solidFill>
              </a:rPr>
              <a:t>秒买了某衣服</a:t>
            </a:r>
            <a:endParaRPr lang="zh-CN" altLang="en-US" sz="4000" dirty="0">
              <a:solidFill>
                <a:srgbClr val="72727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3940082"/>
            <a:ext cx="728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27272"/>
                </a:solidFill>
              </a:rPr>
              <a:t>2014</a:t>
            </a:r>
            <a:r>
              <a:rPr lang="zh-CN" altLang="en-US" sz="4000" dirty="0">
                <a:solidFill>
                  <a:srgbClr val="727272"/>
                </a:solidFill>
              </a:rPr>
              <a:t>年春运超</a:t>
            </a:r>
            <a:r>
              <a:rPr lang="en-US" altLang="zh-CN" sz="4000" dirty="0">
                <a:solidFill>
                  <a:srgbClr val="727272"/>
                </a:solidFill>
              </a:rPr>
              <a:t>36</a:t>
            </a:r>
            <a:r>
              <a:rPr lang="zh-CN" altLang="en-US" sz="4000" dirty="0">
                <a:solidFill>
                  <a:srgbClr val="727272"/>
                </a:solidFill>
              </a:rPr>
              <a:t>亿人次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5536" y="4946312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27272"/>
                </a:solidFill>
              </a:rPr>
              <a:t>某同学在宿舍的不雅照片</a:t>
            </a:r>
            <a:endParaRPr lang="zh-CN" altLang="en-US" sz="4000" dirty="0">
              <a:solidFill>
                <a:srgbClr val="727272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31640" y="1883733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91880" y="2801723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71600" y="3719713"/>
            <a:ext cx="4464496" cy="141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88224" y="3733863"/>
            <a:ext cx="151216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585645" y="4647968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32040" y="5654198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6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1560" y="119675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727272"/>
                </a:solidFill>
              </a:rPr>
              <a:t>PHP</a:t>
            </a:r>
            <a:endParaRPr lang="en-US" altLang="zh-CN" sz="54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1842" y="2780928"/>
            <a:ext cx="189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727272"/>
                </a:solidFill>
              </a:rPr>
              <a:t>PHP 5.2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1842" y="376493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727272"/>
                </a:solidFill>
              </a:rPr>
              <a:t>Zend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7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259632" y="1017950"/>
            <a:ext cx="2253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rgbClr val="727272"/>
                </a:solidFill>
              </a:rPr>
              <a:t>新浪微博</a:t>
            </a:r>
            <a:endParaRPr lang="en-US" altLang="zh-CN" sz="40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rgbClr val="727272"/>
                </a:solidFill>
              </a:rPr>
              <a:t>人人网</a:t>
            </a:r>
            <a:endParaRPr lang="en-US" altLang="zh-CN" sz="40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rgbClr val="727272"/>
                </a:solidFill>
              </a:rPr>
              <a:t>豆瓣</a:t>
            </a:r>
            <a:endParaRPr lang="en-US" altLang="zh-CN" sz="40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727272"/>
                </a:solidFill>
              </a:rPr>
              <a:t>QQ</a:t>
            </a:r>
            <a:r>
              <a:rPr lang="zh-CN" altLang="en-US" sz="4000" dirty="0" smtClean="0">
                <a:solidFill>
                  <a:srgbClr val="727272"/>
                </a:solidFill>
              </a:rPr>
              <a:t>空间</a:t>
            </a:r>
            <a:endParaRPr lang="en-US" altLang="zh-CN" sz="40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rgbClr val="727272"/>
                </a:solidFill>
              </a:rPr>
              <a:t>腾讯微博</a:t>
            </a:r>
            <a:endParaRPr lang="en-US" altLang="zh-CN" sz="40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727272"/>
                </a:solidFill>
              </a:rPr>
              <a:t>……</a:t>
            </a:r>
            <a:endParaRPr lang="en-US" altLang="zh-CN" sz="4000" dirty="0" smtClean="0">
              <a:solidFill>
                <a:srgbClr val="727272"/>
              </a:solidFill>
            </a:endParaRPr>
          </a:p>
        </p:txBody>
      </p:sp>
      <p:pic>
        <p:nvPicPr>
          <p:cNvPr id="6" name="Picture 2" descr="json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2584985" cy="258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7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1560" y="1196752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727272"/>
                </a:solidFill>
              </a:rPr>
              <a:t>JSON</a:t>
            </a:r>
            <a:r>
              <a:rPr lang="zh-CN" altLang="en-US" sz="5400" dirty="0" smtClean="0">
                <a:solidFill>
                  <a:srgbClr val="727272"/>
                </a:solidFill>
              </a:rPr>
              <a:t>的发展</a:t>
            </a:r>
            <a:endParaRPr lang="en-US" altLang="zh-CN" sz="5400" dirty="0">
              <a:solidFill>
                <a:srgbClr val="72727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1842" y="278092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727272"/>
                </a:solidFill>
              </a:rPr>
              <a:t>BSON</a:t>
            </a:r>
            <a:r>
              <a:rPr lang="zh-CN" altLang="en-US" sz="3600" dirty="0" smtClean="0">
                <a:solidFill>
                  <a:srgbClr val="727272"/>
                </a:solidFill>
              </a:rPr>
              <a:t>、</a:t>
            </a:r>
            <a:r>
              <a:rPr lang="en-US" altLang="zh-CN" sz="3600" dirty="0" smtClean="0">
                <a:solidFill>
                  <a:srgbClr val="727272"/>
                </a:solidFill>
              </a:rPr>
              <a:t>JSONP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1842" y="376493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727272"/>
                </a:solidFill>
              </a:rPr>
              <a:t>NoSQL</a:t>
            </a:r>
            <a:r>
              <a:rPr lang="zh-CN" altLang="en-US" sz="3600" dirty="0" smtClean="0">
                <a:solidFill>
                  <a:srgbClr val="727272"/>
                </a:solidFill>
              </a:rPr>
              <a:t>数据库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347864" y="2636912"/>
            <a:ext cx="27158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727272"/>
                </a:solidFill>
              </a:rPr>
              <a:t>XML</a:t>
            </a:r>
            <a:endParaRPr lang="zh-CN" altLang="en-US" sz="9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1700808"/>
            <a:ext cx="399179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727272"/>
                </a:solidFill>
              </a:rPr>
              <a:t>eXtensible </a:t>
            </a:r>
            <a:endParaRPr lang="en-US" altLang="zh-CN" sz="6000" dirty="0" smtClean="0">
              <a:solidFill>
                <a:srgbClr val="727272"/>
              </a:solidFill>
            </a:endParaRPr>
          </a:p>
          <a:p>
            <a:r>
              <a:rPr lang="zh-CN" altLang="en-US" sz="6000" dirty="0" smtClean="0">
                <a:solidFill>
                  <a:srgbClr val="727272"/>
                </a:solidFill>
              </a:rPr>
              <a:t>Markup </a:t>
            </a:r>
            <a:endParaRPr lang="en-US" altLang="zh-CN" sz="6000" dirty="0" smtClean="0">
              <a:solidFill>
                <a:srgbClr val="727272"/>
              </a:solidFill>
            </a:endParaRPr>
          </a:p>
          <a:p>
            <a:r>
              <a:rPr lang="zh-CN" altLang="en-US" sz="6000" dirty="0" smtClean="0">
                <a:solidFill>
                  <a:srgbClr val="727272"/>
                </a:solidFill>
              </a:rPr>
              <a:t>Language</a:t>
            </a:r>
            <a:endParaRPr lang="zh-CN" altLang="en-US" sz="6000" dirty="0">
              <a:solidFill>
                <a:srgbClr val="72727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3042131" cy="30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1196752"/>
            <a:ext cx="8046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&lt;configuration&gt;</a:t>
            </a:r>
          </a:p>
          <a:p>
            <a:r>
              <a:rPr lang="zh-CN" altLang="en-US" sz="2400" dirty="0"/>
              <a:t>    &lt;system.web&gt;</a:t>
            </a:r>
          </a:p>
          <a:p>
            <a:r>
              <a:rPr lang="zh-CN" altLang="en-US" sz="2400" dirty="0"/>
              <a:t>      &lt;compilation debug="true" targetFramework="4.0" /&gt;</a:t>
            </a:r>
          </a:p>
          <a:p>
            <a:r>
              <a:rPr lang="zh-CN" altLang="en-US" sz="2400" dirty="0"/>
              <a:t>    &lt;/system.web&gt;</a:t>
            </a:r>
          </a:p>
          <a:p>
            <a:r>
              <a:rPr lang="zh-CN" altLang="en-US" sz="2400" dirty="0"/>
              <a:t>    &lt;system.webServer&gt;</a:t>
            </a:r>
          </a:p>
          <a:p>
            <a:r>
              <a:rPr lang="zh-CN" altLang="en-US" sz="2400" dirty="0"/>
              <a:t>        &lt;defaultDocument&gt;</a:t>
            </a:r>
          </a:p>
          <a:p>
            <a:r>
              <a:rPr lang="zh-CN" altLang="en-US" sz="2400" dirty="0"/>
              <a:t>            &lt;files&gt;</a:t>
            </a:r>
          </a:p>
          <a:p>
            <a:r>
              <a:rPr lang="zh-CN" altLang="en-US" sz="2400" dirty="0">
                <a:solidFill>
                  <a:srgbClr val="00B050"/>
                </a:solidFill>
              </a:rPr>
              <a:t>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&lt;!--</a:t>
            </a:r>
            <a:r>
              <a:rPr lang="zh-CN" altLang="en-US" sz="2400" dirty="0" smtClean="0">
                <a:solidFill>
                  <a:srgbClr val="00B050"/>
                </a:solidFill>
              </a:rPr>
              <a:t>&lt;</a:t>
            </a:r>
            <a:r>
              <a:rPr lang="zh-CN" altLang="en-US" sz="2400" dirty="0">
                <a:solidFill>
                  <a:srgbClr val="00B050"/>
                </a:solidFill>
              </a:rPr>
              <a:t>remove value="default.aspx" </a:t>
            </a:r>
            <a:r>
              <a:rPr lang="zh-CN" altLang="en-US" sz="2400" dirty="0" smtClean="0">
                <a:solidFill>
                  <a:srgbClr val="00B050"/>
                </a:solidFill>
              </a:rPr>
              <a:t>/&gt;</a:t>
            </a:r>
            <a:r>
              <a:rPr lang="en-US" altLang="zh-CN" sz="2400" dirty="0" smtClean="0">
                <a:solidFill>
                  <a:srgbClr val="00B050"/>
                </a:solidFill>
              </a:rPr>
              <a:t>--&gt;</a:t>
            </a:r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zh-CN" altLang="en-US" sz="2400" dirty="0"/>
              <a:t>            &lt;/files&gt;</a:t>
            </a:r>
          </a:p>
          <a:p>
            <a:r>
              <a:rPr lang="zh-CN" altLang="en-US" sz="2400" dirty="0"/>
              <a:t>        &lt;/defaultDocument&gt;</a:t>
            </a:r>
          </a:p>
          <a:p>
            <a:r>
              <a:rPr lang="zh-CN" altLang="en-US" sz="2400" dirty="0"/>
              <a:t>    &lt;/system.webServer&gt;</a:t>
            </a:r>
          </a:p>
          <a:p>
            <a:r>
              <a:rPr lang="zh-CN" altLang="en-US" sz="24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593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980728"/>
            <a:ext cx="6237605" cy="5045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rgbClr val="727272"/>
                </a:solidFill>
              </a:rPr>
              <a:t>Android </a:t>
            </a:r>
            <a:r>
              <a:rPr lang="zh-CN" altLang="en-US" sz="4400" dirty="0" smtClean="0">
                <a:solidFill>
                  <a:srgbClr val="727272"/>
                </a:solidFill>
              </a:rPr>
              <a:t>布局、样式文件</a:t>
            </a:r>
            <a:endParaRPr lang="en-US" altLang="zh-CN" sz="44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rgbClr val="727272"/>
                </a:solidFill>
              </a:rPr>
              <a:t>Web </a:t>
            </a:r>
            <a:r>
              <a:rPr lang="zh-CN" altLang="en-US" sz="4400" dirty="0" smtClean="0">
                <a:solidFill>
                  <a:srgbClr val="727272"/>
                </a:solidFill>
              </a:rPr>
              <a:t>服务器配置文件</a:t>
            </a:r>
            <a:endParaRPr lang="en-US" altLang="zh-CN" sz="44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rgbClr val="727272"/>
                </a:solidFill>
              </a:rPr>
              <a:t>.NET</a:t>
            </a:r>
            <a:r>
              <a:rPr lang="zh-CN" altLang="en-US" sz="4400" dirty="0" smtClean="0">
                <a:solidFill>
                  <a:srgbClr val="727272"/>
                </a:solidFill>
              </a:rPr>
              <a:t>程序配置文件</a:t>
            </a:r>
            <a:endParaRPr lang="en-US" altLang="zh-CN" sz="4400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rgbClr val="727272"/>
                </a:solidFill>
              </a:rPr>
              <a:t>SOAP</a:t>
            </a:r>
            <a:r>
              <a:rPr lang="zh-CN" altLang="en-US" sz="4400" dirty="0" smtClean="0">
                <a:solidFill>
                  <a:srgbClr val="727272"/>
                </a:solidFill>
              </a:rPr>
              <a:t>、</a:t>
            </a:r>
            <a:r>
              <a:rPr lang="en-US" altLang="zh-CN" sz="4400" dirty="0" smtClean="0">
                <a:solidFill>
                  <a:srgbClr val="727272"/>
                </a:solidFill>
              </a:rPr>
              <a:t>Web Service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rgbClr val="727272"/>
                </a:solidFill>
              </a:rPr>
              <a:t>……</a:t>
            </a:r>
            <a:endParaRPr lang="zh-CN" altLang="en-US" sz="44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71800" y="2924944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/>
              <a:t>ProtoBuf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5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71693" y="764704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727272"/>
                </a:solidFill>
              </a:rPr>
              <a:t>在计算机系统</a:t>
            </a:r>
            <a:r>
              <a:rPr lang="zh-CN" altLang="en-US" sz="3600" b="1" dirty="0" smtClean="0">
                <a:solidFill>
                  <a:srgbClr val="727272"/>
                </a:solidFill>
              </a:rPr>
              <a:t>中</a:t>
            </a:r>
            <a:endParaRPr lang="en-US" altLang="zh-CN" sz="3600" b="1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727272"/>
                </a:solidFill>
              </a:rPr>
              <a:t>	</a:t>
            </a:r>
            <a:r>
              <a:rPr lang="zh-CN" altLang="en-US" sz="3600" dirty="0" smtClean="0">
                <a:solidFill>
                  <a:srgbClr val="727272"/>
                </a:solidFill>
              </a:rPr>
              <a:t>各种</a:t>
            </a:r>
            <a:r>
              <a:rPr lang="zh-CN" altLang="en-US" sz="3600" dirty="0">
                <a:solidFill>
                  <a:srgbClr val="727272"/>
                </a:solidFill>
              </a:rPr>
              <a:t>字母、数字符号的组合、语音、图形、图像等统称为</a:t>
            </a:r>
            <a:r>
              <a:rPr lang="zh-CN" altLang="en-US" sz="3600" dirty="0" smtClean="0">
                <a:solidFill>
                  <a:srgbClr val="727272"/>
                </a:solidFill>
              </a:rPr>
              <a:t>数据</a:t>
            </a:r>
            <a:r>
              <a:rPr lang="zh-CN" altLang="en-US" sz="3600" dirty="0">
                <a:solidFill>
                  <a:srgbClr val="727272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727272"/>
                </a:solidFill>
              </a:rPr>
              <a:t>在</a:t>
            </a:r>
            <a:r>
              <a:rPr lang="zh-CN" altLang="en-US" sz="3600" b="1" dirty="0">
                <a:solidFill>
                  <a:srgbClr val="727272"/>
                </a:solidFill>
              </a:rPr>
              <a:t>计算机科学</a:t>
            </a:r>
            <a:r>
              <a:rPr lang="zh-CN" altLang="en-US" sz="3600" b="1" dirty="0" smtClean="0">
                <a:solidFill>
                  <a:srgbClr val="727272"/>
                </a:solidFill>
              </a:rPr>
              <a:t>中</a:t>
            </a:r>
            <a:endParaRPr lang="en-US" altLang="zh-CN" sz="3600" b="1" dirty="0" smtClean="0">
              <a:solidFill>
                <a:srgbClr val="72727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727272"/>
                </a:solidFill>
              </a:rPr>
              <a:t>	</a:t>
            </a:r>
            <a:r>
              <a:rPr lang="zh-CN" altLang="en-US" sz="3600" dirty="0" smtClean="0">
                <a:solidFill>
                  <a:srgbClr val="727272"/>
                </a:solidFill>
              </a:rPr>
              <a:t>所有</a:t>
            </a:r>
            <a:r>
              <a:rPr lang="zh-CN" altLang="en-US" sz="3600" dirty="0">
                <a:solidFill>
                  <a:srgbClr val="727272"/>
                </a:solidFill>
              </a:rPr>
              <a:t>能输入到计算机并被计算机程序处理的符号的介质的</a:t>
            </a:r>
            <a:r>
              <a:rPr lang="zh-CN" altLang="en-US" sz="3600" dirty="0" smtClean="0">
                <a:solidFill>
                  <a:srgbClr val="727272"/>
                </a:solidFill>
              </a:rPr>
              <a:t>总称</a:t>
            </a:r>
            <a:endParaRPr lang="zh-CN" altLang="en-US" sz="3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257" y="270892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数据在程序中？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4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1480"/>
          <a:stretch/>
        </p:blipFill>
        <p:spPr>
          <a:xfrm>
            <a:off x="2267744" y="2420888"/>
            <a:ext cx="479312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196752"/>
            <a:ext cx="6510844" cy="46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700808"/>
            <a:ext cx="4752528" cy="36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1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7809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如何保存？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Pages>0</Pages>
  <Words>299</Words>
  <Characters>0</Characters>
  <Application>Microsoft Office PowerPoint</Application>
  <DocSecurity>0</DocSecurity>
  <PresentationFormat>全屏显示(4:3)</PresentationFormat>
  <Lines>0</Lines>
  <Paragraphs>112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序列化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subject/>
  <dc:creator>袁国正</dc:creator>
  <cp:keywords/>
  <dc:description/>
  <cp:lastModifiedBy>袁国正</cp:lastModifiedBy>
  <cp:revision>78</cp:revision>
  <cp:lastPrinted>1899-12-30T00:00:00Z</cp:lastPrinted>
  <dcterms:created xsi:type="dcterms:W3CDTF">2009-02-21T18:47:49Z</dcterms:created>
  <dcterms:modified xsi:type="dcterms:W3CDTF">2014-05-15T11:18:38Z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  <property fmtid="{D5CDD505-2E9C-101B-9397-08002B2CF9AE}" pid="3" name="NXTAG2">
    <vt:lpwstr>0008002403000000000001024140</vt:lpwstr>
  </property>
</Properties>
</file>