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42976800" cy="21031200"/>
  <p:notesSz cx="6858000" cy="9144000"/>
  <p:custDataLst>
    <p:tags r:id="rId8"/>
  </p:custDataLst>
  <p:defaultTextStyle>
    <a:defPPr>
      <a:defRPr lang="en-US"/>
    </a:defPPr>
    <a:lvl1pPr algn="l" defTabSz="147193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1471930" indent="-1097280" algn="l" defTabSz="147193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2945130" indent="-2197100" algn="l" defTabSz="147193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4418330" indent="-3297555" algn="l" defTabSz="147193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5895975" indent="-4397375" algn="l" defTabSz="147193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99" userDrawn="1">
          <p15:clr>
            <a:srgbClr val="A4A3A4"/>
          </p15:clr>
        </p15:guide>
        <p15:guide id="2" pos="13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 showGuides="1">
      <p:cViewPr>
        <p:scale>
          <a:sx n="25" d="100"/>
          <a:sy n="25" d="100"/>
        </p:scale>
        <p:origin x="-636" y="126"/>
      </p:cViewPr>
      <p:guideLst>
        <p:guide orient="horz" pos="6599"/>
        <p:guide pos="13560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8D75C6D1-8381-49E8-B6CA-8AA4E7A12802}" type="datetime1">
              <a:rPr lang="en-US" altLang="en-US"/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3025" y="685800"/>
            <a:ext cx="7004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11FE2C4C-DE36-4815-98ED-ADAA30EBC385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s-ES" altLang="en-US" smtClean="0">
              <a:ea typeface="MS PGothic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47193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47193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47193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47193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47193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4719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4719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4719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47193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30CF21D5-8CDF-413A-B68C-AEB718F7F28C}" type="slidenum">
              <a:rPr lang="en-US" altLang="en-US">
                <a:latin typeface="Arial" panose="020B0604020202020204" pitchFamily="34" charset="0"/>
              </a:rPr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3260" y="6533308"/>
            <a:ext cx="36530280" cy="45080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0" y="11917680"/>
            <a:ext cx="30083760" cy="5374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4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8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2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6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5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9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93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DE0CD5-0C62-4EC1-8268-24DC4146976D}" type="datetime1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2FEDE-AE59-45FC-9284-F892FC2D4B2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313D3D-4E5C-4334-BFC7-7BA49370D088}" type="datetime1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3A38E-A656-4F6C-8A99-C37F3D6EF8F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560765" y="2356276"/>
            <a:ext cx="46416433" cy="502460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11456" y="2356276"/>
            <a:ext cx="138533032" cy="502460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65923E-E5FC-478B-B2CE-C2040F14D323}" type="datetime1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C9C9B-E7A0-489B-8125-EA6A07690B9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449115-1BD1-470A-A38E-E5B58832FD53}" type="datetime1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C6278C-D925-4EC2-BFA2-58A3733C39F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872" y="13514494"/>
            <a:ext cx="36530280" cy="417703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872" y="8913925"/>
            <a:ext cx="36530280" cy="4600574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4470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948305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277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9661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108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4555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1938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938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1DFC2C-9EA8-4AC3-A2A2-01B99BDA20D8}" type="datetime1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C2AAA-BA47-4039-B6A7-8551CC052EC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11452" y="13738444"/>
            <a:ext cx="92474733" cy="38863906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502465" y="13738444"/>
            <a:ext cx="92474733" cy="38863906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5D9F21-FB04-48C0-BCBD-A2C34B00721A}" type="datetime1">
              <a:rPr lang="en-US" altLang="en-US"/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B33D8B-B09E-400B-95B1-16E8B36850D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VPR_Logo_Boston2015_v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4900" y="1143000"/>
            <a:ext cx="3192463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4620200" y="239713"/>
            <a:ext cx="6745288" cy="1535112"/>
          </a:xfrm>
          <a:prstGeom prst="rect">
            <a:avLst/>
          </a:prstGeom>
          <a:noFill/>
          <a:ln>
            <a:noFill/>
          </a:ln>
        </p:spPr>
        <p:txBody>
          <a:bodyPr lIns="103203" tIns="51601" rIns="103203" bIns="51601">
            <a:spAutoFit/>
          </a:bodyPr>
          <a:lstStyle>
            <a:lvl1pPr eaLnBrk="0" hangingPunct="0">
              <a:defRPr sz="5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eaLnBrk="0" hangingPunct="0">
              <a:defRPr sz="5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5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5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5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1472565" eaLnBrk="1" hangingPunct="1">
              <a:defRPr/>
            </a:pPr>
            <a:r>
              <a:rPr lang="en-US" sz="3100" b="1" dirty="0" smtClean="0"/>
              <a:t>IEEE 2015 Conference on Computer Vision and Pattern Recognition </a:t>
            </a:r>
            <a:endParaRPr lang="en-US" sz="31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146" y="392817"/>
            <a:ext cx="27542671" cy="2078777"/>
          </a:xfrm>
        </p:spPr>
        <p:txBody>
          <a:bodyPr>
            <a:noAutofit/>
          </a:bodyPr>
          <a:lstStyle>
            <a:lvl1pPr>
              <a:defRPr sz="4400"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068" y="3004461"/>
            <a:ext cx="13415328" cy="17442543"/>
          </a:xfrm>
        </p:spPr>
        <p:txBody>
          <a:bodyPr>
            <a:normAutofit/>
          </a:bodyPr>
          <a:lstStyle>
            <a:lvl1pPr marL="410210" indent="-410210">
              <a:buNone/>
              <a:defRPr sz="2900">
                <a:latin typeface="Arial" panose="020B0604020202020204"/>
                <a:cs typeface="Arial" panose="020B0604020202020204"/>
              </a:defRPr>
            </a:lvl1pPr>
            <a:lvl2pPr marL="793115" indent="-655320">
              <a:buFont typeface="Wingdings" panose="05000000000000000000" pitchFamily="2" charset="2"/>
              <a:buChar char="Ø"/>
              <a:defRPr sz="2300">
                <a:latin typeface="Arial" panose="020B0604020202020204"/>
                <a:cs typeface="Arial" panose="020B0604020202020204"/>
              </a:defRPr>
            </a:lvl2pPr>
            <a:lvl3pPr marL="929640" indent="-546735">
              <a:defRPr sz="1900">
                <a:latin typeface="Arial" panose="020B0604020202020204"/>
                <a:cs typeface="Arial" panose="020B0604020202020204"/>
              </a:defRPr>
            </a:lvl3pPr>
            <a:lvl4pPr marL="1202055" indent="-655320">
              <a:defRPr sz="1600">
                <a:latin typeface="Arial" panose="020B0604020202020204"/>
                <a:cs typeface="Arial" panose="020B0604020202020204"/>
              </a:defRPr>
            </a:lvl4pPr>
            <a:lvl5pPr marL="1449070" indent="-1449070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14668823" y="3004461"/>
            <a:ext cx="13415328" cy="17442543"/>
          </a:xfrm>
        </p:spPr>
        <p:txBody>
          <a:bodyPr>
            <a:normAutofit/>
          </a:bodyPr>
          <a:lstStyle>
            <a:lvl1pPr marL="410210" indent="-410210">
              <a:buNone/>
              <a:defRPr sz="2900">
                <a:latin typeface="Arial" panose="020B0604020202020204"/>
                <a:cs typeface="Arial" panose="020B0604020202020204"/>
              </a:defRPr>
            </a:lvl1pPr>
            <a:lvl2pPr marL="793115" indent="-655320">
              <a:buFont typeface="Wingdings" panose="05000000000000000000" pitchFamily="2" charset="2"/>
              <a:buChar char="Ø"/>
              <a:defRPr sz="2300">
                <a:latin typeface="Arial" panose="020B0604020202020204"/>
                <a:cs typeface="Arial" panose="020B0604020202020204"/>
              </a:defRPr>
            </a:lvl2pPr>
            <a:lvl3pPr marL="929640" indent="-546735">
              <a:defRPr sz="1900">
                <a:latin typeface="Arial" panose="020B0604020202020204"/>
                <a:cs typeface="Arial" panose="020B0604020202020204"/>
              </a:defRPr>
            </a:lvl3pPr>
            <a:lvl4pPr marL="1202055" indent="-655320">
              <a:defRPr sz="1600">
                <a:latin typeface="Arial" panose="020B0604020202020204"/>
                <a:cs typeface="Arial" panose="020B0604020202020204"/>
              </a:defRPr>
            </a:lvl4pPr>
            <a:lvl5pPr marL="1449070" indent="-1449070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28964578" y="3004461"/>
            <a:ext cx="13415328" cy="17442543"/>
          </a:xfrm>
        </p:spPr>
        <p:txBody>
          <a:bodyPr>
            <a:normAutofit/>
          </a:bodyPr>
          <a:lstStyle>
            <a:lvl1pPr marL="410210" indent="-410210">
              <a:buNone/>
              <a:defRPr sz="2900">
                <a:latin typeface="Arial" panose="020B0604020202020204"/>
                <a:cs typeface="Arial" panose="020B0604020202020204"/>
              </a:defRPr>
            </a:lvl1pPr>
            <a:lvl2pPr marL="793115" indent="-655320">
              <a:buFont typeface="Wingdings" panose="05000000000000000000" pitchFamily="2" charset="2"/>
              <a:buChar char="Ø"/>
              <a:defRPr sz="2300">
                <a:latin typeface="Arial" panose="020B0604020202020204"/>
                <a:cs typeface="Arial" panose="020B0604020202020204"/>
              </a:defRPr>
            </a:lvl2pPr>
            <a:lvl3pPr marL="929640" indent="-546735">
              <a:defRPr sz="1900">
                <a:latin typeface="Arial" panose="020B0604020202020204"/>
                <a:cs typeface="Arial" panose="020B0604020202020204"/>
              </a:defRPr>
            </a:lvl3pPr>
            <a:lvl4pPr marL="1202055" indent="-655320">
              <a:defRPr sz="1600">
                <a:latin typeface="Arial" panose="020B0604020202020204"/>
                <a:cs typeface="Arial" panose="020B0604020202020204"/>
              </a:defRPr>
            </a:lvl4pPr>
            <a:lvl5pPr marL="1449070" indent="-1449070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0EC341-F5E4-4371-A20E-A9F75DA196D4}" type="datetime1">
              <a:rPr lang="en-US" altLang="en-US"/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6BF784-6F63-47F9-803B-EC8971F2A3F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EC3E50-6487-4B53-9465-F7B1A9378785}" type="datetime1">
              <a:rPr lang="en-US" altLang="en-US"/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F2E79-2C58-43B6-99CD-A7FF1DCC00F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8849" y="837353"/>
            <a:ext cx="14139072" cy="3563620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2738" y="837359"/>
            <a:ext cx="24025225" cy="17949546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8849" y="4400979"/>
            <a:ext cx="14139072" cy="14385926"/>
          </a:xfrm>
        </p:spPr>
        <p:txBody>
          <a:bodyPr/>
          <a:lstStyle>
            <a:lvl1pPr marL="0" indent="0">
              <a:buNone/>
              <a:defRPr sz="4500"/>
            </a:lvl1pPr>
            <a:lvl2pPr marL="1474470" indent="0">
              <a:buNone/>
              <a:defRPr sz="3900"/>
            </a:lvl2pPr>
            <a:lvl3pPr marL="2948305" indent="0">
              <a:buNone/>
              <a:defRPr sz="3100"/>
            </a:lvl3pPr>
            <a:lvl4pPr marL="4422775" indent="0">
              <a:buNone/>
              <a:defRPr sz="2800"/>
            </a:lvl4pPr>
            <a:lvl5pPr marL="5896610" indent="0">
              <a:buNone/>
              <a:defRPr sz="2800"/>
            </a:lvl5pPr>
            <a:lvl6pPr marL="7371080" indent="0">
              <a:buNone/>
              <a:defRPr sz="2800"/>
            </a:lvl6pPr>
            <a:lvl7pPr marL="8845550" indent="0">
              <a:buNone/>
              <a:defRPr sz="2800"/>
            </a:lvl7pPr>
            <a:lvl8pPr marL="10319385" indent="0">
              <a:buNone/>
              <a:defRPr sz="2800"/>
            </a:lvl8pPr>
            <a:lvl9pPr marL="11793855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A90B55-DB01-498C-97DF-086253C7BE4E}" type="datetime1">
              <a:rPr lang="en-US" altLang="en-US"/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1D0A2-85C0-48DE-86C3-CB97E4B8711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3754" y="14721847"/>
            <a:ext cx="25786080" cy="173799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23754" y="1879177"/>
            <a:ext cx="25786080" cy="12618720"/>
          </a:xfrm>
        </p:spPr>
        <p:txBody>
          <a:bodyPr rtlCol="0">
            <a:normAutofit/>
          </a:bodyPr>
          <a:lstStyle>
            <a:lvl1pPr marL="0" indent="0">
              <a:buNone/>
              <a:defRPr sz="10200"/>
            </a:lvl1pPr>
            <a:lvl2pPr marL="1474470" indent="0">
              <a:buNone/>
              <a:defRPr sz="9000"/>
            </a:lvl2pPr>
            <a:lvl3pPr marL="2948305" indent="0">
              <a:buNone/>
              <a:defRPr sz="7800"/>
            </a:lvl3pPr>
            <a:lvl4pPr marL="4422775" indent="0">
              <a:buNone/>
              <a:defRPr sz="6500"/>
            </a:lvl4pPr>
            <a:lvl5pPr marL="5896610" indent="0">
              <a:buNone/>
              <a:defRPr sz="6500"/>
            </a:lvl5pPr>
            <a:lvl6pPr marL="7371080" indent="0">
              <a:buNone/>
              <a:defRPr sz="6500"/>
            </a:lvl6pPr>
            <a:lvl7pPr marL="8845550" indent="0">
              <a:buNone/>
              <a:defRPr sz="6500"/>
            </a:lvl7pPr>
            <a:lvl8pPr marL="10319385" indent="0">
              <a:buNone/>
              <a:defRPr sz="6500"/>
            </a:lvl8pPr>
            <a:lvl9pPr marL="11793855" indent="0">
              <a:buNone/>
              <a:defRPr sz="6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3754" y="16459843"/>
            <a:ext cx="25786080" cy="2468244"/>
          </a:xfrm>
        </p:spPr>
        <p:txBody>
          <a:bodyPr/>
          <a:lstStyle>
            <a:lvl1pPr marL="0" indent="0">
              <a:buNone/>
              <a:defRPr sz="4500"/>
            </a:lvl1pPr>
            <a:lvl2pPr marL="1474470" indent="0">
              <a:buNone/>
              <a:defRPr sz="3900"/>
            </a:lvl2pPr>
            <a:lvl3pPr marL="2948305" indent="0">
              <a:buNone/>
              <a:defRPr sz="3100"/>
            </a:lvl3pPr>
            <a:lvl4pPr marL="4422775" indent="0">
              <a:buNone/>
              <a:defRPr sz="2800"/>
            </a:lvl4pPr>
            <a:lvl5pPr marL="5896610" indent="0">
              <a:buNone/>
              <a:defRPr sz="2800"/>
            </a:lvl5pPr>
            <a:lvl6pPr marL="7371080" indent="0">
              <a:buNone/>
              <a:defRPr sz="2800"/>
            </a:lvl6pPr>
            <a:lvl7pPr marL="8845550" indent="0">
              <a:buNone/>
              <a:defRPr sz="2800"/>
            </a:lvl7pPr>
            <a:lvl8pPr marL="10319385" indent="0">
              <a:buNone/>
              <a:defRPr sz="2800"/>
            </a:lvl8pPr>
            <a:lvl9pPr marL="11793855" indent="0">
              <a:buNone/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5DB4C5-5ACB-4B11-8BEC-F80613A9C20C}" type="datetime1">
              <a:rPr lang="en-US" altLang="en-US"/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D02895-A5C5-46AB-9248-5AC133BC606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49475" y="841375"/>
            <a:ext cx="386778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9475" y="4906963"/>
            <a:ext cx="38677850" cy="138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9475" y="19492913"/>
            <a:ext cx="10026650" cy="111918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/>
          <a:lstStyle>
            <a:lvl1pPr>
              <a:defRPr sz="3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91D073C-431A-4ACC-848C-F6F9209C7045}" type="datetime1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84375" y="19492913"/>
            <a:ext cx="13608050" cy="111918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/>
          <a:lstStyle>
            <a:lvl1pPr algn="ctr">
              <a:defRPr sz="3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800675" y="19492913"/>
            <a:ext cx="10026650" cy="111918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/>
          <a:lstStyle>
            <a:lvl1pPr algn="r">
              <a:defRPr sz="3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0F039EE-4030-477B-93F0-949CDA879787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1930" rtl="0" eaLnBrk="0" fontAlgn="base" hangingPunct="0">
        <a:spcBef>
          <a:spcPct val="0"/>
        </a:spcBef>
        <a:spcAft>
          <a:spcPct val="0"/>
        </a:spcAft>
        <a:defRPr sz="14100" kern="1200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1471930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1471930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1471930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1471930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374015" algn="ctr" defTabSz="1473835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748030" algn="ctr" defTabSz="1473835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121410" algn="ctr" defTabSz="1473835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1495425" algn="ctr" defTabSz="1473835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1101725" indent="-1101725" algn="l" defTabSz="1471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2392680" indent="-917575" algn="l" defTabSz="1471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3681730" indent="-733425" algn="l" defTabSz="1471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5158105" indent="-733425" algn="l" defTabSz="1471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6629400" indent="-733425" algn="l" defTabSz="147193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8108315" indent="-737235" algn="l" defTabSz="1474470" rtl="0" eaLnBrk="1" latinLnBrk="0" hangingPunct="1">
        <a:spcBef>
          <a:spcPct val="20000"/>
        </a:spcBef>
        <a:buFont typeface="Arial" panose="020B0604020202020204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2150" indent="-737235" algn="l" defTabSz="1474470" rtl="0" eaLnBrk="1" latinLnBrk="0" hangingPunct="1">
        <a:spcBef>
          <a:spcPct val="20000"/>
        </a:spcBef>
        <a:buFont typeface="Arial" panose="020B0604020202020204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6620" indent="-737235" algn="l" defTabSz="1474470" rtl="0" eaLnBrk="1" latinLnBrk="0" hangingPunct="1">
        <a:spcBef>
          <a:spcPct val="20000"/>
        </a:spcBef>
        <a:buFont typeface="Arial" panose="020B0604020202020204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1090" indent="-737235" algn="l" defTabSz="1474470" rtl="0" eaLnBrk="1" latinLnBrk="0" hangingPunct="1">
        <a:spcBef>
          <a:spcPct val="20000"/>
        </a:spcBef>
        <a:buFont typeface="Arial" panose="020B0604020202020204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470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948305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422775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96610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371080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845550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9385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793855" algn="l" defTabSz="1474470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8" Type="http://schemas.openxmlformats.org/officeDocument/2006/relationships/notesSlide" Target="../notesSlides/notesSlide1.xml"/><Relationship Id="rId27" Type="http://schemas.openxmlformats.org/officeDocument/2006/relationships/slideLayout" Target="../slideLayouts/slideLayout5.xml"/><Relationship Id="rId26" Type="http://schemas.openxmlformats.org/officeDocument/2006/relationships/image" Target="../media/image27.png"/><Relationship Id="rId25" Type="http://schemas.openxmlformats.org/officeDocument/2006/relationships/image" Target="../media/image26.png"/><Relationship Id="rId24" Type="http://schemas.openxmlformats.org/officeDocument/2006/relationships/image" Target="../media/image25.png"/><Relationship Id="rId23" Type="http://schemas.openxmlformats.org/officeDocument/2006/relationships/image" Target="../media/image24.png"/><Relationship Id="rId22" Type="http://schemas.openxmlformats.org/officeDocument/2006/relationships/image" Target="../media/image23.png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428625" y="150813"/>
            <a:ext cx="42119550" cy="20729575"/>
          </a:xfrm>
          <a:prstGeom prst="roundRect">
            <a:avLst>
              <a:gd name="adj" fmla="val 1862"/>
            </a:avLst>
          </a:prstGeom>
          <a:solidFill>
            <a:srgbClr val="DD60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s-ES">
              <a:solidFill>
                <a:srgbClr val="FFFFFF"/>
              </a:solidFill>
              <a:ea typeface="MS PGothic" panose="020B0600070205080204" pitchFamily="34" charset="-128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909955" y="3132455"/>
            <a:ext cx="10188000" cy="17441545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742950" lvl="1" indent="-742950" defTabSz="2033905" eaLnBrk="1" hangingPunct="1">
              <a:buAutoNum type="arabicPeriod"/>
            </a:pPr>
            <a:r>
              <a:rPr lang="en-US" altLang="zh-CN" sz="4000" b="1" dirty="0" smtClean="0">
                <a:solidFill>
                  <a:srgbClr val="FF0000"/>
                </a:solidFill>
              </a:rPr>
              <a:t>The DC Minimization Problem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742950" lvl="1" indent="-742950" defTabSz="2033905" eaLnBrk="1" hangingPunct="1">
              <a:buAutoNum type="arabicPeriod"/>
            </a:pPr>
            <a:endParaRPr lang="en-US" altLang="zh-CN" sz="4000" b="1" dirty="0">
              <a:solidFill>
                <a:srgbClr val="FF0000"/>
              </a:solidFill>
            </a:endParaRPr>
          </a:p>
          <a:p>
            <a:pPr marL="742950" lvl="1" indent="-742950" defTabSz="2033905" eaLnBrk="1" hangingPunct="1">
              <a:buFont typeface="Wingdings" panose="05000000000000000000" pitchFamily="2" charset="2"/>
              <a:buAutoNum type="arabicPeriod"/>
            </a:pPr>
            <a:r>
              <a:rPr lang="en-US" altLang="zh-CN" sz="4000" b="1" dirty="0" smtClean="0">
                <a:solidFill>
                  <a:srgbClr val="FF0000"/>
                </a:solidFill>
              </a:rPr>
              <a:t>Assumptions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marL="742950" lvl="1" indent="-742950" defTabSz="2033905" eaLnBrk="1" hangingPunct="1">
              <a:buAutoNum type="arabicPeriod"/>
            </a:pPr>
            <a:endParaRPr lang="en-US" altLang="zh-CN" sz="4000" b="1" dirty="0">
              <a:solidFill>
                <a:srgbClr val="FF0000"/>
              </a:solidFill>
            </a:endParaRPr>
          </a:p>
          <a:p>
            <a:pPr marL="0" lvl="1" indent="0" defTabSz="2033905" eaLnBrk="1" hangingPunct="1">
              <a:buNone/>
            </a:pPr>
            <a:endParaRPr lang="en-US" altLang="zh-CN" sz="4000" b="1" dirty="0">
              <a:solidFill>
                <a:srgbClr val="FF0000"/>
              </a:solidFill>
            </a:endParaRPr>
          </a:p>
          <a:p>
            <a:pPr marL="0" lvl="1" indent="0" defTabSz="2033905" eaLnBrk="1" hangingPunct="1">
              <a:buNone/>
            </a:pP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0" lvl="1" indent="0" defTabSz="2033905" eaLnBrk="1" hangingPunct="1">
              <a:buNone/>
            </a:pP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0" lvl="1" indent="0" defTabSz="2033905" eaLnBrk="1" hangingPunct="1">
              <a:buNone/>
            </a:pPr>
            <a:endParaRPr lang="en-US" altLang="zh-CN" sz="1200" b="1" dirty="0" smtClean="0">
              <a:solidFill>
                <a:srgbClr val="FF0000"/>
              </a:solidFill>
            </a:endParaRPr>
          </a:p>
          <a:p>
            <a:pPr marL="0" lvl="1" indent="0" defTabSz="2033905" eaLnBrk="1" hangingPunct="1"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3. Applications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marL="0" lvl="1" indent="0" defTabSz="2033905" eaLnBrk="1" hangingPunct="1">
              <a:buNone/>
            </a:pPr>
            <a:r>
              <a:rPr lang="en-US" altLang="zh-CN" sz="27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1. Lp Norm Eigenvalue Problem </a:t>
            </a:r>
            <a:endParaRPr lang="en-US" altLang="zh-CN" sz="27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0" defTabSz="2033905" eaLnBrk="1" hangingPunct="1">
              <a:buNone/>
            </a:pPr>
            <a:r>
              <a:rPr lang="en-US" altLang="zh-CN" sz="27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2. Nonlinear Regression</a:t>
            </a:r>
            <a:endParaRPr lang="en-US" altLang="zh-CN" sz="27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0" defTabSz="2033905" eaLnBrk="1" hangingPunct="1">
              <a:buNone/>
            </a:pPr>
            <a:r>
              <a:rPr lang="en-US" altLang="zh-CN" sz="27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3. Approximate Sparse Optimization </a:t>
            </a:r>
            <a:endParaRPr lang="en-US" altLang="zh-CN" sz="27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0" defTabSz="2033905" eaLnBrk="1" hangingPunct="1">
              <a:buNone/>
            </a:pPr>
            <a:r>
              <a:rPr lang="en-US" altLang="zh-CN" sz="27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4. Approximate Binary Optimization</a:t>
            </a:r>
            <a:endParaRPr lang="en-US" altLang="zh-CN" sz="27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0" defTabSz="2033905" eaLnBrk="1" hangingPunct="1">
              <a:buNone/>
            </a:pPr>
            <a:endParaRPr lang="en-US" altLang="zh-CN" sz="900" b="1" dirty="0" smtClean="0">
              <a:solidFill>
                <a:srgbClr val="FF0000"/>
              </a:solidFill>
            </a:endParaRPr>
          </a:p>
          <a:p>
            <a:pPr marL="0" lvl="1" indent="0" defTabSz="2033905" eaLnBrk="1" hangingPunct="1"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4</a:t>
            </a:r>
            <a:r>
              <a:rPr lang="en-US" altLang="zh-CN" sz="4000" b="1" dirty="0">
                <a:solidFill>
                  <a:srgbClr val="FF0000"/>
                </a:solidFill>
              </a:rPr>
              <a:t>. Related DC Algorithm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marL="0" lvl="1" indent="0" defTabSz="2033905" eaLnBrk="1" hangingPunct="1">
              <a:buNone/>
            </a:pP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0" lvl="1" indent="0" defTabSz="2033905" eaLnBrk="1" hangingPunct="1">
              <a:buNone/>
            </a:pP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0" lvl="1" indent="0" defTabSz="2033905" eaLnBrk="1" hangingPunct="1">
              <a:buNone/>
            </a:pP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0" lvl="1" indent="0" defTabSz="2033905" eaLnBrk="1" hangingPunct="1">
              <a:buNone/>
            </a:pP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0" lvl="1" indent="0" defTabSz="2033905" eaLnBrk="1" hangingPunct="1">
              <a:buNone/>
            </a:pP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0" lvl="1" indent="0" defTabSz="2033905" eaLnBrk="1" hangingPunct="1"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5. The Proposed CD Methods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marL="0" lvl="1" indent="0" defTabSz="2033905" eaLnBrk="1" hangingPunct="1">
              <a:spcBef>
                <a:spcPts val="4800"/>
              </a:spcBef>
              <a:buNone/>
            </a:pPr>
            <a:endParaRPr lang="en-US" altLang="zh-CN" sz="4000" b="1" dirty="0">
              <a:solidFill>
                <a:srgbClr val="FF0000"/>
              </a:solidFill>
            </a:endParaRPr>
          </a:p>
          <a:p>
            <a:pPr marL="0" lvl="1" indent="0" defTabSz="2033905" eaLnBrk="1" hangingPunct="1">
              <a:buNone/>
            </a:pP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0" lvl="1" indent="0" defTabSz="2033905" eaLnBrk="1" hangingPunct="1">
              <a:buNone/>
            </a:pPr>
            <a:endParaRPr lang="en-US" altLang="zh-CN" sz="40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half" idx="10"/>
          </p:nvPr>
        </p:nvSpPr>
        <p:spPr>
          <a:xfrm>
            <a:off x="11280140" y="3132455"/>
            <a:ext cx="10188000" cy="17441545"/>
          </a:xfrm>
          <a:solidFill>
            <a:schemeClr val="bg1"/>
          </a:solidFill>
        </p:spPr>
        <p:txBody>
          <a:bodyPr>
            <a:normAutofit lnSpcReduction="20000"/>
          </a:bodyPr>
          <a:lstStyle/>
          <a:p>
            <a:pPr marL="0" lvl="1" indent="0" defTabSz="2033905" eaLnBrk="1" hangingPunct="1"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6. Features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marL="0" lvl="1" indent="0" defTabSz="2033905" eaLnBrk="1" hangingPunct="1">
              <a:buNone/>
            </a:pPr>
            <a:endParaRPr lang="en-US" altLang="zh-CN" sz="4000" b="1" dirty="0" smtClean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4000" b="1" dirty="0" smtClean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4000" b="1" dirty="0" smtClean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3600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/>
            <a:endParaRPr lang="en-US" altLang="zh-CN" sz="1400" dirty="0">
              <a:solidFill>
                <a:srgbClr val="FF0000"/>
              </a:solidFill>
            </a:endParaRPr>
          </a:p>
          <a:p>
            <a:pPr marL="0" indent="0">
              <a:spcBef>
                <a:spcPts val="300"/>
              </a:spcBef>
            </a:pPr>
            <a:endParaRPr lang="en-US" altLang="zh-CN" sz="2000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300"/>
              </a:spcBef>
            </a:pPr>
            <a:endParaRPr lang="en-US" altLang="zh-CN" sz="2000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300"/>
              </a:spcBef>
            </a:pPr>
            <a:endParaRPr lang="en-US" altLang="zh-CN" sz="2000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300"/>
              </a:spcBef>
            </a:pPr>
            <a:endParaRPr lang="en-US" altLang="zh-CN" sz="2000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300"/>
              </a:spcBef>
            </a:pPr>
            <a:endParaRPr lang="en-US" altLang="zh-CN" sz="2000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300"/>
              </a:spcBef>
            </a:pPr>
            <a:endParaRPr lang="en-US" altLang="zh-CN" sz="2000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300"/>
              </a:spcBef>
            </a:pPr>
            <a:endParaRPr lang="en-US" altLang="zh-CN" sz="2000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300"/>
              </a:spcBef>
            </a:pPr>
            <a:endParaRPr lang="en-US" altLang="zh-CN" sz="2000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300"/>
              </a:spcBef>
            </a:pPr>
            <a:endParaRPr lang="en-US" altLang="zh-CN" sz="2000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spcBef>
                <a:spcPts val="300"/>
              </a:spcBef>
            </a:pPr>
            <a:endParaRPr lang="en-US" altLang="zh-CN" sz="2000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CN" sz="1400" b="1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7. Breakpoint Searching Procedure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0" lvl="1" indent="0" algn="l">
              <a:buNone/>
            </a:pPr>
            <a:r>
              <a:rPr lang="en-US" altLang="zh-CN" sz="3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(a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First: Identify all the possible critical points / breakpoints for the univariate function </a:t>
            </a:r>
            <a:endParaRPr lang="en-US" altLang="zh-CN" sz="3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0" algn="l">
              <a:buNone/>
            </a:pP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(b) Then: Pick the solution that leads to the lowest value as the optimal solution.</a:t>
            </a:r>
            <a:endParaRPr lang="en-US" altLang="zh-CN" sz="3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0" algn="l">
              <a:buNone/>
            </a:pP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(c) It solves the univariate problem </a:t>
            </a:r>
            <a:r>
              <a:rPr lang="en-US" altLang="zh-CN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globally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altLang="zh-CN" sz="3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0" algn="l">
              <a:buNone/>
            </a:pP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(d) Some typical examples:</a:t>
            </a:r>
            <a:endParaRPr lang="en-US" altLang="zh-CN" sz="3600" b="1" dirty="0" smtClean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altLang="zh-CN" sz="4000" b="1" dirty="0" smtClean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altLang="zh-CN" sz="4000" b="1" dirty="0" smtClean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altLang="zh-CN" sz="4000" b="1" dirty="0" smtClean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altLang="zh-CN" sz="3600" b="1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buNone/>
            </a:pPr>
            <a:endParaRPr lang="en-US" altLang="zh-CN" sz="3600" b="1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buNone/>
            </a:pPr>
            <a:endParaRPr lang="en-US" altLang="zh-CN" sz="3600" b="1" dirty="0" smtClean="0">
              <a:solidFill>
                <a:srgbClr val="FF0000"/>
              </a:solidFill>
              <a:sym typeface="+mn-ea"/>
            </a:endParaRPr>
          </a:p>
          <a:p>
            <a:pPr marL="0" lvl="1" indent="0">
              <a:buNone/>
            </a:pPr>
            <a:r>
              <a:rPr lang="en-US" altLang="zh-CN" sz="3600" b="1" dirty="0" smtClean="0">
                <a:solidFill>
                  <a:srgbClr val="FF0000"/>
                </a:solidFill>
                <a:sym typeface="+mn-ea"/>
              </a:rPr>
              <a:t>8. Optimality Analysis</a:t>
            </a:r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 algn="just" defTabSz="2033905" eaLnBrk="1" hangingPunct="1"/>
            <a:endParaRPr lang="en-US" altLang="zh-CN" sz="4000" b="1" dirty="0" smtClean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half" idx="11"/>
          </p:nvPr>
        </p:nvSpPr>
        <p:spPr>
          <a:xfrm>
            <a:off x="32066865" y="3132455"/>
            <a:ext cx="10188000" cy="17441545"/>
          </a:xfrm>
          <a:solidFill>
            <a:schemeClr val="bg1"/>
          </a:solidFill>
        </p:spPr>
        <p:txBody>
          <a:bodyPr>
            <a:normAutofit fontScale="70000"/>
          </a:bodyPr>
          <a:lstStyle/>
          <a:p>
            <a:endParaRPr lang="en-US" altLang="zh-CN" sz="4000" b="1" dirty="0" smtClean="0">
              <a:solidFill>
                <a:srgbClr val="FF0000"/>
              </a:solidFill>
            </a:endParaRPr>
          </a:p>
          <a:p>
            <a:endParaRPr lang="en-US" altLang="zh-CN" sz="4000" b="1" dirty="0" smtClean="0">
              <a:solidFill>
                <a:srgbClr val="FF0000"/>
              </a:solidFill>
            </a:endParaRPr>
          </a:p>
          <a:p>
            <a:endParaRPr lang="en-US" altLang="zh-CN" sz="4000" b="1" dirty="0" smtClean="0">
              <a:solidFill>
                <a:srgbClr val="FF0000"/>
              </a:solidFill>
            </a:endParaRPr>
          </a:p>
          <a:p>
            <a:endParaRPr lang="en-US" altLang="zh-CN" sz="4000" b="1" dirty="0" smtClean="0">
              <a:solidFill>
                <a:srgbClr val="FF0000"/>
              </a:solidFill>
            </a:endParaRPr>
          </a:p>
          <a:p>
            <a:endParaRPr lang="en-US" altLang="zh-CN" sz="4000" b="1" dirty="0" smtClean="0">
              <a:solidFill>
                <a:srgbClr val="FF0000"/>
              </a:solidFill>
            </a:endParaRPr>
          </a:p>
          <a:p>
            <a:endParaRPr lang="en-US" altLang="zh-CN" sz="4000" b="1" dirty="0" smtClean="0">
              <a:solidFill>
                <a:srgbClr val="FF0000"/>
              </a:solidFill>
            </a:endParaRPr>
          </a:p>
          <a:p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0" lvl="1" indent="0" defTabSz="2033905" eaLnBrk="1" hangingPunct="1">
              <a:buNone/>
            </a:pPr>
            <a:endParaRPr lang="en-US" altLang="zh-CN" sz="40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0" defTabSz="2033905" eaLnBrk="1" hangingPunct="1">
              <a:buNone/>
            </a:pPr>
            <a:r>
              <a:rPr lang="en-US" altLang="zh-CN" sz="4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Conclusions</a:t>
            </a:r>
            <a:r>
              <a:rPr lang="en-US" altLang="zh-CN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endParaRPr lang="en-US" altLang="zh-CN" sz="40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/>
            <a:r>
              <a:rPr lang="en-US" altLang="zh-CN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(a) Both CD-SNCA and CD-SCA achieve Q-linear convergence rate.</a:t>
            </a:r>
            <a:endParaRPr lang="en-US" altLang="zh-CN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/>
            <a:r>
              <a:rPr lang="en-US" altLang="zh-CN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(b) For high-dimensional problems (n is large), CD-SNCA becomes much faster than CD-SCA.</a:t>
            </a:r>
            <a:endParaRPr lang="en-US" altLang="zh-CN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/>
            <a:r>
              <a:rPr lang="en-US" altLang="zh-CN" sz="5715" b="1" dirty="0" smtClean="0">
                <a:solidFill>
                  <a:srgbClr val="FF0000"/>
                </a:solidFill>
              </a:rPr>
              <a:t>11. Experiments for L1 Norm PCA and Approximate Sparse Optimization</a:t>
            </a:r>
            <a:endParaRPr lang="en-US" altLang="zh-CN" sz="4000" b="1" dirty="0" smtClean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endParaRPr lang="en-US" altLang="zh-CN" sz="4000" b="1" i="1" dirty="0" smtClean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zh-CN" sz="4000" b="1" i="1" dirty="0" smtClean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zh-CN" sz="3200" i="1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3200" i="1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3200" i="1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3600" b="1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3600" b="1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3600" b="1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3600" b="1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3600" b="1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3600" b="1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3600" b="1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3600" b="1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3600" b="1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3600" b="1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36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0" defTabSz="2033905" eaLnBrk="1" hangingPunct="1">
              <a:buNone/>
            </a:pPr>
            <a:r>
              <a:rPr lang="en-US" altLang="zh-CN" sz="36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Conclusions</a:t>
            </a:r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endParaRPr lang="en-US" altLang="zh-CN" sz="36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/>
            <a:r>
              <a:rPr lang="en-US" altLang="zh-CN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(a) CD-SNCA consistently gives the best erformance.</a:t>
            </a:r>
            <a:endParaRPr lang="en-US" altLang="zh-CN" sz="3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0" defTabSz="2033905" eaLnBrk="1" hangingPunct="1">
              <a:buNone/>
            </a:pPr>
            <a:r>
              <a:rPr lang="en-US" altLang="zh-CN" sz="3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(b) CD-SNCA takes a little more time to converge.</a:t>
            </a:r>
            <a:endParaRPr lang="en-US" altLang="zh-CN" sz="36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0" defTabSz="2033905" eaLnBrk="1" hangingPunct="1">
              <a:buNone/>
            </a:pPr>
            <a:r>
              <a:rPr lang="en-US" altLang="zh-CN" sz="3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(c) CD-SNCA generally achieves higher accuracy.</a:t>
            </a:r>
            <a:endParaRPr lang="en-US" altLang="zh-CN" sz="3600" b="1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3600" b="1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3600" b="1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3600" b="1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3600" b="1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3600" b="1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3600" b="1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3600" b="1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3600" b="1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lvl="1" indent="0" defTabSz="2033905" eaLnBrk="1" hangingPunct="1">
              <a:buNone/>
            </a:pPr>
            <a:endParaRPr lang="en-US" altLang="zh-CN" sz="36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Title 13"/>
          <p:cNvSpPr txBox="1"/>
          <p:nvPr/>
        </p:nvSpPr>
        <p:spPr bwMode="auto">
          <a:xfrm>
            <a:off x="909638" y="508000"/>
            <a:ext cx="41233725" cy="2438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b" anchorCtr="0" compatLnSpc="1">
            <a:noAutofit/>
          </a:bodyPr>
          <a:lstStyle>
            <a:lvl1pPr algn="ctr" defTabSz="147193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1pPr>
            <a:lvl2pPr algn="ctr" defTabSz="1471930" rtl="0" eaLnBrk="0" fontAlgn="base" hangingPunct="0">
              <a:spcBef>
                <a:spcPct val="0"/>
              </a:spcBef>
              <a:spcAft>
                <a:spcPct val="0"/>
              </a:spcAft>
              <a:defRPr sz="14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algn="ctr" defTabSz="1471930" rtl="0" eaLnBrk="0" fontAlgn="base" hangingPunct="0">
              <a:spcBef>
                <a:spcPct val="0"/>
              </a:spcBef>
              <a:spcAft>
                <a:spcPct val="0"/>
              </a:spcAft>
              <a:defRPr sz="14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algn="ctr" defTabSz="1471930" rtl="0" eaLnBrk="0" fontAlgn="base" hangingPunct="0">
              <a:spcBef>
                <a:spcPct val="0"/>
              </a:spcBef>
              <a:spcAft>
                <a:spcPct val="0"/>
              </a:spcAft>
              <a:defRPr sz="14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algn="ctr" defTabSz="1471930" rtl="0" eaLnBrk="0" fontAlgn="base" hangingPunct="0">
              <a:spcBef>
                <a:spcPct val="0"/>
              </a:spcBef>
              <a:spcAft>
                <a:spcPct val="0"/>
              </a:spcAft>
              <a:defRPr sz="14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374015" algn="ctr" defTabSz="1473835" rtl="0" fontAlgn="base">
              <a:spcBef>
                <a:spcPct val="0"/>
              </a:spcBef>
              <a:spcAft>
                <a:spcPct val="0"/>
              </a:spcAft>
              <a:defRPr sz="14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748030" algn="ctr" defTabSz="1473835" rtl="0" fontAlgn="base">
              <a:spcBef>
                <a:spcPct val="0"/>
              </a:spcBef>
              <a:spcAft>
                <a:spcPct val="0"/>
              </a:spcAft>
              <a:defRPr sz="14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121410" algn="ctr" defTabSz="1473835" rtl="0" fontAlgn="base">
              <a:spcBef>
                <a:spcPct val="0"/>
              </a:spcBef>
              <a:spcAft>
                <a:spcPct val="0"/>
              </a:spcAft>
              <a:defRPr sz="14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1495425" algn="ctr" defTabSz="1473835" rtl="0" fontAlgn="base">
              <a:spcBef>
                <a:spcPct val="0"/>
              </a:spcBef>
              <a:spcAft>
                <a:spcPct val="0"/>
              </a:spcAft>
              <a:defRPr sz="141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lang="en-US" altLang="en-US" sz="58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Coordinate Descent Methods for DC Minimization:Optimality Conditions and Global Convergence</a:t>
            </a:r>
            <a:br>
              <a:rPr lang="en-US" altLang="en-US" sz="6000" dirty="0" smtClean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4800" dirty="0" smtClean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Ganzhao Yuan</a:t>
            </a:r>
            <a:br>
              <a:rPr lang="en-US" altLang="en-US" sz="4800" baseline="30000" dirty="0" smtClean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4800" dirty="0" smtClean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Peng Cheng Laboratory, China</a:t>
            </a:r>
            <a:endParaRPr lang="en-US" altLang="en-US" sz="4800" b="1" dirty="0" smtClean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5" name="图片 4" descr="pcl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609600"/>
            <a:ext cx="2283460" cy="2283460"/>
          </a:xfrm>
          <a:prstGeom prst="rect">
            <a:avLst/>
          </a:prstGeom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32918400" y="1397635"/>
            <a:ext cx="9067800" cy="14979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" name="图片 21" descr="2704231877123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7340" y="14928850"/>
            <a:ext cx="7835265" cy="3503295"/>
          </a:xfrm>
          <a:prstGeom prst="rect">
            <a:avLst/>
          </a:prstGeom>
        </p:spPr>
      </p:pic>
      <p:pic>
        <p:nvPicPr>
          <p:cNvPr id="59" name="图片 58" descr="1223932295133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3886200"/>
            <a:ext cx="5525135" cy="963295"/>
          </a:xfrm>
          <a:prstGeom prst="rect">
            <a:avLst/>
          </a:prstGeom>
        </p:spPr>
      </p:pic>
      <p:pic>
        <p:nvPicPr>
          <p:cNvPr id="60" name="图片 59" descr="2529911866203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6400" y="11887200"/>
            <a:ext cx="4584065" cy="2924175"/>
          </a:xfrm>
          <a:prstGeom prst="rect">
            <a:avLst/>
          </a:prstGeom>
        </p:spPr>
      </p:pic>
      <p:pic>
        <p:nvPicPr>
          <p:cNvPr id="61" name="图片 60" descr="427119478203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04930" y="11887200"/>
            <a:ext cx="5238750" cy="2993390"/>
          </a:xfrm>
          <a:prstGeom prst="rect">
            <a:avLst/>
          </a:prstGeom>
        </p:spPr>
      </p:pic>
      <p:pic>
        <p:nvPicPr>
          <p:cNvPr id="62" name="图片 61" descr="27443289502060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94625" y="11133455"/>
            <a:ext cx="2736215" cy="687070"/>
          </a:xfrm>
          <a:prstGeom prst="rect">
            <a:avLst/>
          </a:prstGeom>
        </p:spPr>
      </p:pic>
      <p:pic>
        <p:nvPicPr>
          <p:cNvPr id="63" name="图片 62" descr="94765362206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42800" y="11069320"/>
            <a:ext cx="3797935" cy="836930"/>
          </a:xfrm>
          <a:prstGeom prst="rect">
            <a:avLst/>
          </a:prstGeom>
        </p:spPr>
      </p:pic>
      <p:sp>
        <p:nvSpPr>
          <p:cNvPr id="67" name="Content Placeholder 15"/>
          <p:cNvSpPr>
            <a:spLocks noGrp="1"/>
          </p:cNvSpPr>
          <p:nvPr/>
        </p:nvSpPr>
        <p:spPr>
          <a:xfrm>
            <a:off x="21683980" y="3132455"/>
            <a:ext cx="10188000" cy="17441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294846" tIns="147423" rIns="294846" bIns="147423" numCol="1" anchor="t" anchorCtr="0" compatLnSpc="1">
            <a:normAutofit/>
          </a:bodyPr>
          <a:lstStyle>
            <a:lvl1pPr marL="410210" indent="-41021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9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1pPr>
            <a:lvl2pPr marL="793115" indent="-65532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3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2pPr>
            <a:lvl3pPr marL="929640" indent="-546735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3pPr>
            <a:lvl4pPr marL="1202055" indent="-65532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4pPr>
            <a:lvl5pPr marL="1449070" indent="-1449070" algn="l" defTabSz="147193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8108315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8215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5662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31090" indent="-737235" algn="l" defTabSz="147447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5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2033905" eaLnBrk="1" hangingPunct="1">
              <a:buNone/>
            </a:pPr>
            <a:endParaRPr lang="en-US" altLang="zh-CN" sz="4000" b="1" dirty="0">
              <a:solidFill>
                <a:srgbClr val="FF0000"/>
              </a:solidFill>
            </a:endParaRPr>
          </a:p>
          <a:p>
            <a:pPr marL="0" lvl="1" indent="0" defTabSz="2033905" eaLnBrk="1" hangingPunct="1">
              <a:buNone/>
            </a:pPr>
            <a:endParaRPr lang="en-US" altLang="zh-CN" sz="4000" b="1" dirty="0">
              <a:solidFill>
                <a:srgbClr val="FF0000"/>
              </a:solidFill>
            </a:endParaRPr>
          </a:p>
          <a:p>
            <a:pPr marL="0" lvl="1" indent="0" defTabSz="2033905" eaLnBrk="1" hangingPunct="1">
              <a:buNone/>
            </a:pPr>
            <a:endParaRPr lang="en-US" altLang="zh-CN" sz="4000" b="1" dirty="0">
              <a:solidFill>
                <a:srgbClr val="FF0000"/>
              </a:solidFill>
            </a:endParaRPr>
          </a:p>
          <a:p>
            <a:pPr marL="0" lvl="1" indent="0" defTabSz="2033905" eaLnBrk="1" hangingPunct="1">
              <a:buNone/>
            </a:pPr>
            <a:endParaRPr lang="en-US" altLang="zh-CN" sz="4000" b="1" dirty="0">
              <a:solidFill>
                <a:srgbClr val="FF0000"/>
              </a:solidFill>
            </a:endParaRPr>
          </a:p>
          <a:p>
            <a:pPr marL="0" lvl="1" indent="0" defTabSz="2033905" eaLnBrk="1" hangingPunct="1">
              <a:buNone/>
            </a:pPr>
            <a:endParaRPr lang="en-US" altLang="zh-CN" sz="4000" b="1" dirty="0">
              <a:solidFill>
                <a:srgbClr val="FF0000"/>
              </a:solidFill>
            </a:endParaRPr>
          </a:p>
          <a:p>
            <a:pPr marL="0" lvl="1" indent="0" defTabSz="2033905" eaLnBrk="1" hangingPunct="1"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9. </a:t>
            </a:r>
            <a:r>
              <a:rPr lang="en-US" altLang="zh-CN" sz="4000" b="1" dirty="0" smtClean="0">
                <a:solidFill>
                  <a:srgbClr val="FF0000"/>
                </a:solidFill>
                <a:sym typeface="+mn-ea"/>
              </a:rPr>
              <a:t>Weak Convergence Results</a:t>
            </a:r>
            <a:endParaRPr lang="en-US" altLang="zh-CN" sz="4000" b="1" dirty="0" smtClean="0">
              <a:solidFill>
                <a:srgbClr val="FF0000"/>
              </a:solidFill>
              <a:sym typeface="+mn-ea"/>
            </a:endParaRPr>
          </a:p>
          <a:p>
            <a:pPr marL="0" lvl="1" indent="0" defTabSz="2033905" eaLnBrk="1" hangingPunct="1">
              <a:buNone/>
            </a:pPr>
            <a:endParaRPr lang="en-US" altLang="zh-CN" sz="4000" b="1" dirty="0" smtClean="0">
              <a:solidFill>
                <a:srgbClr val="FF0000"/>
              </a:solidFill>
              <a:sym typeface="+mn-ea"/>
            </a:endParaRPr>
          </a:p>
          <a:p>
            <a:pPr marL="0" lvl="1" indent="0" defTabSz="2033905" eaLnBrk="1" hangingPunct="1">
              <a:buNone/>
            </a:pP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CN" sz="4000" b="1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altLang="zh-CN" sz="4000" b="1" dirty="0" smtClean="0">
                <a:solidFill>
                  <a:srgbClr val="FF0000"/>
                </a:solidFill>
              </a:rPr>
              <a:t>10. Strong Convergence Results</a:t>
            </a:r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/>
            <a:endParaRPr lang="zh-CN" altLang="en-US" sz="3600" dirty="0"/>
          </a:p>
          <a:p>
            <a:pPr marL="0" indent="0"/>
            <a:endParaRPr lang="en-US" altLang="zh-CN" sz="36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zh-CN" sz="2000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zh-CN" sz="3600" dirty="0" smtClean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zh-CN" sz="3200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zh-CN" sz="3200" dirty="0" smtClean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indent="0" algn="just" defTabSz="2033905" eaLnBrk="1" hangingPunct="1"/>
            <a:endParaRPr lang="en-US" altLang="zh-CN" sz="4000" b="1" dirty="0" smtClean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66" name="图片 65" descr="32340282822307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50380" y="3276600"/>
            <a:ext cx="9812655" cy="3941445"/>
          </a:xfrm>
          <a:prstGeom prst="rect">
            <a:avLst/>
          </a:prstGeom>
        </p:spPr>
      </p:pic>
      <p:pic>
        <p:nvPicPr>
          <p:cNvPr id="64" name="图片 63" descr="6310101512279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02800" y="13563600"/>
            <a:ext cx="8990965" cy="3843020"/>
          </a:xfrm>
          <a:prstGeom prst="rect">
            <a:avLst/>
          </a:prstGeom>
        </p:spPr>
      </p:pic>
      <p:pic>
        <p:nvPicPr>
          <p:cNvPr id="65" name="图片 64" descr="2621525145231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326600" y="17630775"/>
            <a:ext cx="9246870" cy="2713990"/>
          </a:xfrm>
          <a:prstGeom prst="rect">
            <a:avLst/>
          </a:prstGeom>
        </p:spPr>
      </p:pic>
      <p:pic>
        <p:nvPicPr>
          <p:cNvPr id="4" name="图片 3" descr="789400281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162135" y="7543800"/>
            <a:ext cx="9696450" cy="5136515"/>
          </a:xfrm>
          <a:prstGeom prst="rect">
            <a:avLst/>
          </a:prstGeom>
        </p:spPr>
      </p:pic>
      <p:pic>
        <p:nvPicPr>
          <p:cNvPr id="6" name="图片 5" descr="538517722294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64650" y="3493135"/>
            <a:ext cx="4311650" cy="3154680"/>
          </a:xfrm>
          <a:prstGeom prst="rect">
            <a:avLst/>
          </a:prstGeom>
        </p:spPr>
      </p:pic>
      <p:pic>
        <p:nvPicPr>
          <p:cNvPr id="8" name="图片 7" descr="20391198142937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65890" y="18211800"/>
            <a:ext cx="9744075" cy="18313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495375" y="3467735"/>
            <a:ext cx="5174615" cy="32035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/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Conclusion:</a:t>
            </a:r>
            <a:endParaRPr lang="en-US" altLang="zh-CN" sz="3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/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newly-introduced coordinate-wise optimality condition is always stronger than the critical / directional point condition.</a:t>
            </a:r>
            <a:endParaRPr lang="en-US" altLang="zh-CN" sz="3200" dirty="0" smtClean="0">
              <a:solidFill>
                <a:srgbClr val="000000"/>
              </a:solidFill>
              <a:cs typeface="Arial" panose="020B0604020202020204" pitchFamily="34" charset="0"/>
              <a:sym typeface="+mn-ea"/>
            </a:endParaRPr>
          </a:p>
        </p:txBody>
      </p:sp>
      <p:pic>
        <p:nvPicPr>
          <p:cNvPr id="37" name="图片 36" descr="5382137503255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458950" y="14804390"/>
            <a:ext cx="6719570" cy="1139190"/>
          </a:xfrm>
          <a:prstGeom prst="rect">
            <a:avLst/>
          </a:prstGeom>
        </p:spPr>
      </p:pic>
      <p:pic>
        <p:nvPicPr>
          <p:cNvPr id="47" name="图片 46" descr="97712799034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478000" y="16002000"/>
            <a:ext cx="5452745" cy="812165"/>
          </a:xfrm>
          <a:prstGeom prst="rect">
            <a:avLst/>
          </a:prstGeom>
        </p:spPr>
      </p:pic>
      <p:pic>
        <p:nvPicPr>
          <p:cNvPr id="48" name="图片 47" descr="1197201921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325600" y="14020800"/>
            <a:ext cx="6243320" cy="926465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11430000" y="14097000"/>
            <a:ext cx="5142230" cy="8661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3200" dirty="0">
                <a:solidFill>
                  <a:srgbClr val="000000"/>
                </a:solidFill>
                <a:cs typeface="Arial" panose="020B0604020202020204" pitchFamily="34" charset="0"/>
                <a:sym typeface="+mn-ea"/>
              </a:rPr>
              <a:t> Lp norm :</a:t>
            </a:r>
            <a:endParaRPr lang="en-US" altLang="zh-CN" sz="3200" dirty="0">
              <a:solidFill>
                <a:srgbClr val="000000"/>
              </a:solidFill>
              <a:cs typeface="Arial" panose="020B0604020202020204" pitchFamily="34" charset="0"/>
              <a:sym typeface="+mn-ea"/>
            </a:endParaRPr>
          </a:p>
          <a:p>
            <a:endParaRPr lang="en-US" altLang="zh-CN" sz="3200" dirty="0">
              <a:solidFill>
                <a:srgbClr val="000000"/>
              </a:solidFill>
              <a:cs typeface="Arial" panose="020B0604020202020204" pitchFamily="34" charset="0"/>
              <a:sym typeface="+mn-ea"/>
            </a:endParaRPr>
          </a:p>
          <a:p>
            <a:r>
              <a:rPr lang="en-US" altLang="zh-CN" sz="3200" dirty="0">
                <a:solidFill>
                  <a:srgbClr val="000000"/>
                </a:solidFill>
                <a:cs typeface="Arial" panose="020B0604020202020204" pitchFamily="34" charset="0"/>
                <a:sym typeface="+mn-ea"/>
              </a:rPr>
              <a:t>Top-s norm:</a:t>
            </a:r>
            <a:endParaRPr lang="en-US" altLang="zh-CN" sz="3200" dirty="0">
              <a:solidFill>
                <a:srgbClr val="000000"/>
              </a:solidFill>
              <a:cs typeface="Arial" panose="020B0604020202020204" pitchFamily="34" charset="0"/>
              <a:sym typeface="+mn-ea"/>
            </a:endParaRPr>
          </a:p>
          <a:p>
            <a:endParaRPr lang="en-US" altLang="zh-CN" sz="3200" dirty="0">
              <a:solidFill>
                <a:srgbClr val="000000"/>
              </a:solidFill>
              <a:cs typeface="Arial" panose="020B0604020202020204" pitchFamily="34" charset="0"/>
              <a:sym typeface="+mn-ea"/>
            </a:endParaRPr>
          </a:p>
          <a:p>
            <a:r>
              <a:rPr lang="en-US" altLang="zh-CN" sz="3200" dirty="0">
                <a:solidFill>
                  <a:srgbClr val="000000"/>
                </a:solidFill>
                <a:cs typeface="Arial" panose="020B0604020202020204" pitchFamily="34" charset="0"/>
                <a:sym typeface="+mn-ea"/>
              </a:rPr>
              <a:t>RELU function:</a:t>
            </a:r>
            <a:endParaRPr lang="en-US" altLang="zh-CN" sz="3200" dirty="0">
              <a:solidFill>
                <a:srgbClr val="000000"/>
              </a:solidFill>
              <a:cs typeface="Arial" panose="020B0604020202020204" pitchFamily="34" charset="0"/>
              <a:sym typeface="+mn-ea"/>
            </a:endParaRPr>
          </a:p>
        </p:txBody>
      </p:sp>
      <p:pic>
        <p:nvPicPr>
          <p:cNvPr id="68" name="图片 67" descr="2263232194210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05000" y="5486400"/>
            <a:ext cx="8376920" cy="3047365"/>
          </a:xfrm>
          <a:prstGeom prst="rect">
            <a:avLst/>
          </a:prstGeom>
        </p:spPr>
      </p:pic>
      <p:pic>
        <p:nvPicPr>
          <p:cNvPr id="69" name="图片 68" descr="1895719124234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62800" y="9261475"/>
            <a:ext cx="2560320" cy="501650"/>
          </a:xfrm>
          <a:prstGeom prst="rect">
            <a:avLst/>
          </a:prstGeom>
        </p:spPr>
      </p:pic>
      <p:pic>
        <p:nvPicPr>
          <p:cNvPr id="70" name="图片 69" descr="188556285238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62800" y="9711055"/>
            <a:ext cx="2907030" cy="414020"/>
          </a:xfrm>
          <a:prstGeom prst="rect">
            <a:avLst/>
          </a:prstGeom>
        </p:spPr>
      </p:pic>
      <p:pic>
        <p:nvPicPr>
          <p:cNvPr id="71" name="图片 70" descr="157924717241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86600" y="10125075"/>
            <a:ext cx="3866515" cy="701675"/>
          </a:xfrm>
          <a:prstGeom prst="rect">
            <a:avLst/>
          </a:prstGeom>
        </p:spPr>
      </p:pic>
      <p:pic>
        <p:nvPicPr>
          <p:cNvPr id="72" name="图片 71" descr="976914419243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010400" y="10791825"/>
            <a:ext cx="3419475" cy="494665"/>
          </a:xfrm>
          <a:prstGeom prst="rect">
            <a:avLst/>
          </a:prstGeom>
        </p:spPr>
      </p:pic>
      <p:pic>
        <p:nvPicPr>
          <p:cNvPr id="73" name="图片 72" descr="2722416176363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33600" y="12192000"/>
            <a:ext cx="7928610" cy="3622040"/>
          </a:xfrm>
          <a:prstGeom prst="rect">
            <a:avLst/>
          </a:prstGeom>
        </p:spPr>
      </p:pic>
      <p:pic>
        <p:nvPicPr>
          <p:cNvPr id="74" name="图片 73" descr="110953922406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600200" y="16611600"/>
            <a:ext cx="8833485" cy="3716655"/>
          </a:xfrm>
          <a:prstGeom prst="rect">
            <a:avLst/>
          </a:prstGeom>
        </p:spPr>
      </p:pic>
      <p:pic>
        <p:nvPicPr>
          <p:cNvPr id="79" name="图片 78" descr="2497524646756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82400" y="3856990"/>
            <a:ext cx="9076690" cy="5480685"/>
          </a:xfrm>
          <a:prstGeom prst="rect">
            <a:avLst/>
          </a:prstGeom>
        </p:spPr>
      </p:pic>
      <p:pic>
        <p:nvPicPr>
          <p:cNvPr id="39" name="图片 38" descr="26532236171149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7983200" y="7369810"/>
            <a:ext cx="3306445" cy="2685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cbf807c5-0472-44e2-a581-5d2868a42317"/>
  <p:tag name="COMMONDATA" val="eyJoZGlkIjoiNTg1ZjhiMTg3ODRiZTEzNzg2NzFhYzUzNzkwNGQ5ODA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1304</Words>
  <Application>WPS 演示</Application>
  <PresentationFormat>自定义</PresentationFormat>
  <Paragraphs>134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MS PGothic</vt:lpstr>
      <vt:lpstr>Calibri</vt:lpstr>
      <vt:lpstr>Arial</vt:lpstr>
      <vt:lpstr>微软雅黑</vt:lpstr>
      <vt:lpstr>Arial Unicode MS</vt:lpstr>
      <vt:lpstr>Times New Roman</vt:lpstr>
      <vt:lpstr>Office Theme</vt:lpstr>
      <vt:lpstr>PowerPoint 演示文稿</vt:lpstr>
    </vt:vector>
  </TitlesOfParts>
  <Company>Univ. of Colorado at Colorado Springs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yuan</cp:lastModifiedBy>
  <cp:revision>127</cp:revision>
  <dcterms:created xsi:type="dcterms:W3CDTF">2014-05-29T01:41:00Z</dcterms:created>
  <dcterms:modified xsi:type="dcterms:W3CDTF">2023-01-05T12:31:57Z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EF1FF69B3D7F48DF89C38AC7C62B8505</vt:lpwstr>
  </property>
  <property fmtid="{D5CDD505-2E9C-101B-9397-08002B2CF9AE}" pid="3" name="KSOProductBuildVer">
    <vt:lpwstr>2052-11.1.0.13703</vt:lpwstr>
  </property>
</Properties>
</file>