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79"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 id="278" r:id="rId23"/>
    <p:sldId id="280"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4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9" name="Shape 419"/>
          <p:cNvSpPr>
            <a:spLocks noGrp="1" noRot="1" noChangeAspect="1"/>
          </p:cNvSpPr>
          <p:nvPr>
            <p:ph type="sldImg"/>
          </p:nvPr>
        </p:nvSpPr>
        <p:spPr>
          <a:xfrm>
            <a:off x="1143000" y="685800"/>
            <a:ext cx="4572000" cy="3429000"/>
          </a:xfrm>
          <a:prstGeom prst="rect">
            <a:avLst/>
          </a:prstGeom>
        </p:spPr>
        <p:txBody>
          <a:bodyPr/>
          <a:lstStyle/>
          <a:p>
            <a:endParaRPr/>
          </a:p>
        </p:txBody>
      </p:sp>
      <p:sp>
        <p:nvSpPr>
          <p:cNvPr id="420" name="Shape 4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panose="02010600030101010101" charset="-122"/>
      </a:defRPr>
    </a:lvl1pPr>
    <a:lvl2pPr indent="228600" latinLnBrk="0">
      <a:defRPr sz="1200">
        <a:latin typeface="+mj-lt"/>
        <a:ea typeface="+mj-ea"/>
        <a:cs typeface="+mj-cs"/>
        <a:sym typeface="等线" panose="02010600030101010101" charset="-122"/>
      </a:defRPr>
    </a:lvl2pPr>
    <a:lvl3pPr indent="457200" latinLnBrk="0">
      <a:defRPr sz="1200">
        <a:latin typeface="+mj-lt"/>
        <a:ea typeface="+mj-ea"/>
        <a:cs typeface="+mj-cs"/>
        <a:sym typeface="等线" panose="02010600030101010101" charset="-122"/>
      </a:defRPr>
    </a:lvl3pPr>
    <a:lvl4pPr indent="685800" latinLnBrk="0">
      <a:defRPr sz="1200">
        <a:latin typeface="+mj-lt"/>
        <a:ea typeface="+mj-ea"/>
        <a:cs typeface="+mj-cs"/>
        <a:sym typeface="等线" panose="02010600030101010101" charset="-122"/>
      </a:defRPr>
    </a:lvl4pPr>
    <a:lvl5pPr indent="914400" latinLnBrk="0">
      <a:defRPr sz="1200">
        <a:latin typeface="+mj-lt"/>
        <a:ea typeface="+mj-ea"/>
        <a:cs typeface="+mj-cs"/>
        <a:sym typeface="等线" panose="02010600030101010101" charset="-122"/>
      </a:defRPr>
    </a:lvl5pPr>
    <a:lvl6pPr indent="1143000" latinLnBrk="0">
      <a:defRPr sz="1200">
        <a:latin typeface="+mj-lt"/>
        <a:ea typeface="+mj-ea"/>
        <a:cs typeface="+mj-cs"/>
        <a:sym typeface="等线" panose="02010600030101010101" charset="-122"/>
      </a:defRPr>
    </a:lvl6pPr>
    <a:lvl7pPr indent="1371600" latinLnBrk="0">
      <a:defRPr sz="1200">
        <a:latin typeface="+mj-lt"/>
        <a:ea typeface="+mj-ea"/>
        <a:cs typeface="+mj-cs"/>
        <a:sym typeface="等线" panose="02010600030101010101" charset="-122"/>
      </a:defRPr>
    </a:lvl7pPr>
    <a:lvl8pPr indent="1600200" latinLnBrk="0">
      <a:defRPr sz="1200">
        <a:latin typeface="+mj-lt"/>
        <a:ea typeface="+mj-ea"/>
        <a:cs typeface="+mj-cs"/>
        <a:sym typeface="等线" panose="02010600030101010101" charset="-122"/>
      </a:defRPr>
    </a:lvl8pPr>
    <a:lvl9pPr indent="1828800" latinLnBrk="0">
      <a:defRPr sz="1200">
        <a:latin typeface="+mj-lt"/>
        <a:ea typeface="+mj-ea"/>
        <a:cs typeface="+mj-cs"/>
        <a:sym typeface="等线" panose="02010600030101010101"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2" name="标题文本"/>
          <p:cNvSpPr txBox="1">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3" name="正文级别 1…"/>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标题和内容">
    <p:spTree>
      <p:nvGrpSpPr>
        <p:cNvPr id="1" name=""/>
        <p:cNvGrpSpPr/>
        <p:nvPr/>
      </p:nvGrpSpPr>
      <p:grpSpPr>
        <a:xfrm>
          <a:off x="0" y="0"/>
          <a:ext cx="0" cy="0"/>
          <a:chOff x="0" y="0"/>
          <a:chExt cx="0" cy="0"/>
        </a:xfrm>
      </p:grpSpPr>
      <p:sp>
        <p:nvSpPr>
          <p:cNvPr id="102" name="标题文本"/>
          <p:cNvSpPr txBox="1">
            <a:spLocks noGrp="1"/>
          </p:cNvSpPr>
          <p:nvPr>
            <p:ph type="title" hasCustomPrompt="1"/>
          </p:nvPr>
        </p:nvSpPr>
        <p:spPr>
          <a:prstGeom prst="rect">
            <a:avLst/>
          </a:prstGeom>
        </p:spPr>
        <p:txBody>
          <a:bodyPr/>
          <a:lstStyle/>
          <a:p>
            <a:r>
              <a:t>标题文本</a:t>
            </a:r>
          </a:p>
        </p:txBody>
      </p:sp>
      <p:sp>
        <p:nvSpPr>
          <p:cNvPr id="103"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节标题">
    <p:spTree>
      <p:nvGrpSpPr>
        <p:cNvPr id="1" name=""/>
        <p:cNvGrpSpPr/>
        <p:nvPr/>
      </p:nvGrpSpPr>
      <p:grpSpPr>
        <a:xfrm>
          <a:off x="0" y="0"/>
          <a:ext cx="0" cy="0"/>
          <a:chOff x="0" y="0"/>
          <a:chExt cx="0" cy="0"/>
        </a:xfrm>
      </p:grpSpPr>
      <p:sp>
        <p:nvSpPr>
          <p:cNvPr id="111" name="标题文本"/>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112" name="正文级别 1…"/>
          <p:cNvSpPr txBox="1">
            <a:spLocks noGrp="1"/>
          </p:cNvSpPr>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两栏内容">
    <p:spTree>
      <p:nvGrpSpPr>
        <p:cNvPr id="1" name=""/>
        <p:cNvGrpSpPr/>
        <p:nvPr/>
      </p:nvGrpSpPr>
      <p:grpSpPr>
        <a:xfrm>
          <a:off x="0" y="0"/>
          <a:ext cx="0" cy="0"/>
          <a:chOff x="0" y="0"/>
          <a:chExt cx="0" cy="0"/>
        </a:xfrm>
      </p:grpSpPr>
      <p:sp>
        <p:nvSpPr>
          <p:cNvPr id="120" name="标题文本"/>
          <p:cNvSpPr txBox="1">
            <a:spLocks noGrp="1"/>
          </p:cNvSpPr>
          <p:nvPr>
            <p:ph type="title" hasCustomPrompt="1"/>
          </p:nvPr>
        </p:nvSpPr>
        <p:spPr>
          <a:prstGeom prst="rect">
            <a:avLst/>
          </a:prstGeom>
        </p:spPr>
        <p:txBody>
          <a:bodyPr/>
          <a:lstStyle/>
          <a:p>
            <a:r>
              <a:t>标题文本</a:t>
            </a:r>
          </a:p>
        </p:txBody>
      </p:sp>
      <p:sp>
        <p:nvSpPr>
          <p:cNvPr id="121" name="正文级别 1…"/>
          <p:cNvSpPr txBox="1">
            <a:spLocks noGrp="1"/>
          </p:cNvSpPr>
          <p:nvPr>
            <p:ph type="body" sz="half" idx="1" hasCustomPrompt="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比较">
    <p:spTree>
      <p:nvGrpSpPr>
        <p:cNvPr id="1" name=""/>
        <p:cNvGrpSpPr/>
        <p:nvPr/>
      </p:nvGrpSpPr>
      <p:grpSpPr>
        <a:xfrm>
          <a:off x="0" y="0"/>
          <a:ext cx="0" cy="0"/>
          <a:chOff x="0" y="0"/>
          <a:chExt cx="0" cy="0"/>
        </a:xfrm>
      </p:grpSpPr>
      <p:sp>
        <p:nvSpPr>
          <p:cNvPr id="129" name="标题文本"/>
          <p:cNvSpPr txBox="1">
            <a:spLocks noGrp="1"/>
          </p:cNvSpPr>
          <p:nvPr>
            <p:ph type="title" hasCustomPrompt="1"/>
          </p:nvPr>
        </p:nvSpPr>
        <p:spPr>
          <a:xfrm>
            <a:off x="839787" y="365125"/>
            <a:ext cx="10515601" cy="1325563"/>
          </a:xfrm>
          <a:prstGeom prst="rect">
            <a:avLst/>
          </a:prstGeom>
        </p:spPr>
        <p:txBody>
          <a:bodyPr/>
          <a:lstStyle/>
          <a:p>
            <a:r>
              <a:t>标题文本</a:t>
            </a:r>
          </a:p>
        </p:txBody>
      </p:sp>
      <p:sp>
        <p:nvSpPr>
          <p:cNvPr id="130" name="正文级别 1…"/>
          <p:cNvSpPr txBox="1">
            <a:spLocks noGrp="1"/>
          </p:cNvSpPr>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131" name="文本占位符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13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仅标题">
    <p:spTree>
      <p:nvGrpSpPr>
        <p:cNvPr id="1" name=""/>
        <p:cNvGrpSpPr/>
        <p:nvPr/>
      </p:nvGrpSpPr>
      <p:grpSpPr>
        <a:xfrm>
          <a:off x="0" y="0"/>
          <a:ext cx="0" cy="0"/>
          <a:chOff x="0" y="0"/>
          <a:chExt cx="0" cy="0"/>
        </a:xfrm>
      </p:grpSpPr>
      <p:sp>
        <p:nvSpPr>
          <p:cNvPr id="139" name="标题文本"/>
          <p:cNvSpPr txBox="1">
            <a:spLocks noGrp="1"/>
          </p:cNvSpPr>
          <p:nvPr>
            <p:ph type="title" hasCustomPrompt="1"/>
          </p:nvPr>
        </p:nvSpPr>
        <p:spPr>
          <a:prstGeom prst="rect">
            <a:avLst/>
          </a:prstGeom>
        </p:spPr>
        <p:txBody>
          <a:bodyPr/>
          <a:lstStyle/>
          <a:p>
            <a:r>
              <a:t>标题文本</a:t>
            </a:r>
          </a:p>
        </p:txBody>
      </p:sp>
      <p:sp>
        <p:nvSpPr>
          <p:cNvPr id="14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14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内容与标题">
    <p:spTree>
      <p:nvGrpSpPr>
        <p:cNvPr id="1" name=""/>
        <p:cNvGrpSpPr/>
        <p:nvPr/>
      </p:nvGrpSpPr>
      <p:grpSpPr>
        <a:xfrm>
          <a:off x="0" y="0"/>
          <a:ext cx="0" cy="0"/>
          <a:chOff x="0" y="0"/>
          <a:chExt cx="0" cy="0"/>
        </a:xfrm>
      </p:grpSpPr>
      <p:sp>
        <p:nvSpPr>
          <p:cNvPr id="154"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155" name="正文级别 1…"/>
          <p:cNvSpPr txBox="1">
            <a:spLocks noGrp="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156" name="文本占位符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15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图片与标题">
    <p:spTree>
      <p:nvGrpSpPr>
        <p:cNvPr id="1" name=""/>
        <p:cNvGrpSpPr/>
        <p:nvPr/>
      </p:nvGrpSpPr>
      <p:grpSpPr>
        <a:xfrm>
          <a:off x="0" y="0"/>
          <a:ext cx="0" cy="0"/>
          <a:chOff x="0" y="0"/>
          <a:chExt cx="0" cy="0"/>
        </a:xfrm>
      </p:grpSpPr>
      <p:sp>
        <p:nvSpPr>
          <p:cNvPr id="164"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165" name="图片占位符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166" name="正文级别 1…"/>
          <p:cNvSpPr txBox="1">
            <a:spLocks noGrp="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16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标题幻灯片">
    <p:spTree>
      <p:nvGrpSpPr>
        <p:cNvPr id="1" name=""/>
        <p:cNvGrpSpPr/>
        <p:nvPr/>
      </p:nvGrpSpPr>
      <p:grpSpPr>
        <a:xfrm>
          <a:off x="0" y="0"/>
          <a:ext cx="0" cy="0"/>
          <a:chOff x="0" y="0"/>
          <a:chExt cx="0" cy="0"/>
        </a:xfrm>
      </p:grpSpPr>
      <p:sp>
        <p:nvSpPr>
          <p:cNvPr id="174" name="标题文本"/>
          <p:cNvSpPr txBox="1">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75" name="正文级别 1…"/>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pic>
        <p:nvPicPr>
          <p:cNvPr id="176" name="图形 6" descr="图形 6"/>
          <p:cNvPicPr>
            <a:picLocks noChangeAspect="1"/>
          </p:cNvPicPr>
          <p:nvPr/>
        </p:nvPicPr>
        <p:blipFill>
          <a:blip r:embed="rId2"/>
          <a:stretch>
            <a:fillRect/>
          </a:stretch>
        </p:blipFill>
        <p:spPr>
          <a:xfrm>
            <a:off x="10199675" y="233556"/>
            <a:ext cx="1469333" cy="929322"/>
          </a:xfrm>
          <a:prstGeom prst="rect">
            <a:avLst/>
          </a:prstGeom>
          <a:ln w="12700">
            <a:miter lim="400000"/>
            <a:headEnd/>
            <a:tailEnd/>
          </a:ln>
        </p:spPr>
      </p:pic>
      <p:sp>
        <p:nvSpPr>
          <p:cNvPr id="17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84" name="标题文本"/>
          <p:cNvSpPr txBox="1">
            <a:spLocks noGrp="1"/>
          </p:cNvSpPr>
          <p:nvPr>
            <p:ph type="title" hasCustomPrompt="1"/>
          </p:nvPr>
        </p:nvSpPr>
        <p:spPr>
          <a:prstGeom prst="rect">
            <a:avLst/>
          </a:prstGeom>
        </p:spPr>
        <p:txBody>
          <a:bodyPr/>
          <a:lstStyle/>
          <a:p>
            <a:r>
              <a:t>标题文本</a:t>
            </a:r>
          </a:p>
        </p:txBody>
      </p:sp>
      <p:sp>
        <p:nvSpPr>
          <p:cNvPr id="185"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8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1" name="标题文本"/>
          <p:cNvSpPr txBox="1">
            <a:spLocks noGrp="1"/>
          </p:cNvSpPr>
          <p:nvPr>
            <p:ph type="title" hasCustomPrompt="1"/>
          </p:nvPr>
        </p:nvSpPr>
        <p:spPr>
          <a:prstGeom prst="rect">
            <a:avLst/>
          </a:prstGeom>
        </p:spPr>
        <p:txBody>
          <a:bodyPr/>
          <a:lstStyle/>
          <a:p>
            <a:r>
              <a:t>标题文本</a:t>
            </a:r>
          </a:p>
        </p:txBody>
      </p:sp>
      <p:sp>
        <p:nvSpPr>
          <p:cNvPr id="22"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节标题">
    <p:spTree>
      <p:nvGrpSpPr>
        <p:cNvPr id="1" name=""/>
        <p:cNvGrpSpPr/>
        <p:nvPr/>
      </p:nvGrpSpPr>
      <p:grpSpPr>
        <a:xfrm>
          <a:off x="0" y="0"/>
          <a:ext cx="0" cy="0"/>
          <a:chOff x="0" y="0"/>
          <a:chExt cx="0" cy="0"/>
        </a:xfrm>
      </p:grpSpPr>
      <p:sp>
        <p:nvSpPr>
          <p:cNvPr id="193" name="标题文本"/>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194" name="正文级别 1…"/>
          <p:cNvSpPr txBox="1">
            <a:spLocks noGrp="1"/>
          </p:cNvSpPr>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9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两栏内容">
    <p:spTree>
      <p:nvGrpSpPr>
        <p:cNvPr id="1" name=""/>
        <p:cNvGrpSpPr/>
        <p:nvPr/>
      </p:nvGrpSpPr>
      <p:grpSpPr>
        <a:xfrm>
          <a:off x="0" y="0"/>
          <a:ext cx="0" cy="0"/>
          <a:chOff x="0" y="0"/>
          <a:chExt cx="0" cy="0"/>
        </a:xfrm>
      </p:grpSpPr>
      <p:sp>
        <p:nvSpPr>
          <p:cNvPr id="202" name="标题文本"/>
          <p:cNvSpPr txBox="1">
            <a:spLocks noGrp="1"/>
          </p:cNvSpPr>
          <p:nvPr>
            <p:ph type="title" hasCustomPrompt="1"/>
          </p:nvPr>
        </p:nvSpPr>
        <p:spPr>
          <a:prstGeom prst="rect">
            <a:avLst/>
          </a:prstGeom>
        </p:spPr>
        <p:txBody>
          <a:bodyPr/>
          <a:lstStyle/>
          <a:p>
            <a:r>
              <a:t>标题文本</a:t>
            </a:r>
          </a:p>
        </p:txBody>
      </p:sp>
      <p:sp>
        <p:nvSpPr>
          <p:cNvPr id="203" name="正文级别 1…"/>
          <p:cNvSpPr txBox="1">
            <a:spLocks noGrp="1"/>
          </p:cNvSpPr>
          <p:nvPr>
            <p:ph type="body" sz="half" idx="1" hasCustomPrompt="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比较">
    <p:spTree>
      <p:nvGrpSpPr>
        <p:cNvPr id="1" name=""/>
        <p:cNvGrpSpPr/>
        <p:nvPr/>
      </p:nvGrpSpPr>
      <p:grpSpPr>
        <a:xfrm>
          <a:off x="0" y="0"/>
          <a:ext cx="0" cy="0"/>
          <a:chOff x="0" y="0"/>
          <a:chExt cx="0" cy="0"/>
        </a:xfrm>
      </p:grpSpPr>
      <p:sp>
        <p:nvSpPr>
          <p:cNvPr id="211" name="标题文本"/>
          <p:cNvSpPr txBox="1">
            <a:spLocks noGrp="1"/>
          </p:cNvSpPr>
          <p:nvPr>
            <p:ph type="title" hasCustomPrompt="1"/>
          </p:nvPr>
        </p:nvSpPr>
        <p:spPr>
          <a:xfrm>
            <a:off x="839787" y="365125"/>
            <a:ext cx="10515601" cy="1325563"/>
          </a:xfrm>
          <a:prstGeom prst="rect">
            <a:avLst/>
          </a:prstGeom>
        </p:spPr>
        <p:txBody>
          <a:bodyPr/>
          <a:lstStyle/>
          <a:p>
            <a:r>
              <a:t>标题文本</a:t>
            </a:r>
          </a:p>
        </p:txBody>
      </p:sp>
      <p:sp>
        <p:nvSpPr>
          <p:cNvPr id="212" name="正文级别 1…"/>
          <p:cNvSpPr txBox="1">
            <a:spLocks noGrp="1"/>
          </p:cNvSpPr>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213" name="文本占位符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21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仅标题">
    <p:spTree>
      <p:nvGrpSpPr>
        <p:cNvPr id="1" name=""/>
        <p:cNvGrpSpPr/>
        <p:nvPr/>
      </p:nvGrpSpPr>
      <p:grpSpPr>
        <a:xfrm>
          <a:off x="0" y="0"/>
          <a:ext cx="0" cy="0"/>
          <a:chOff x="0" y="0"/>
          <a:chExt cx="0" cy="0"/>
        </a:xfrm>
      </p:grpSpPr>
      <p:sp>
        <p:nvSpPr>
          <p:cNvPr id="221" name="标题文本"/>
          <p:cNvSpPr txBox="1">
            <a:spLocks noGrp="1"/>
          </p:cNvSpPr>
          <p:nvPr>
            <p:ph type="title" hasCustomPrompt="1"/>
          </p:nvPr>
        </p:nvSpPr>
        <p:spPr>
          <a:prstGeom prst="rect">
            <a:avLst/>
          </a:prstGeom>
        </p:spPr>
        <p:txBody>
          <a:bodyPr/>
          <a:lstStyle/>
          <a:p>
            <a:r>
              <a:t>标题文本</a:t>
            </a:r>
          </a:p>
        </p:txBody>
      </p:sp>
      <p:sp>
        <p:nvSpPr>
          <p:cNvPr id="22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22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内容与标题">
    <p:spTree>
      <p:nvGrpSpPr>
        <p:cNvPr id="1" name=""/>
        <p:cNvGrpSpPr/>
        <p:nvPr/>
      </p:nvGrpSpPr>
      <p:grpSpPr>
        <a:xfrm>
          <a:off x="0" y="0"/>
          <a:ext cx="0" cy="0"/>
          <a:chOff x="0" y="0"/>
          <a:chExt cx="0" cy="0"/>
        </a:xfrm>
      </p:grpSpPr>
      <p:sp>
        <p:nvSpPr>
          <p:cNvPr id="236"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237" name="正文级别 1…"/>
          <p:cNvSpPr txBox="1">
            <a:spLocks noGrp="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238" name="文本占位符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23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图片与标题">
    <p:spTree>
      <p:nvGrpSpPr>
        <p:cNvPr id="1" name=""/>
        <p:cNvGrpSpPr/>
        <p:nvPr/>
      </p:nvGrpSpPr>
      <p:grpSpPr>
        <a:xfrm>
          <a:off x="0" y="0"/>
          <a:ext cx="0" cy="0"/>
          <a:chOff x="0" y="0"/>
          <a:chExt cx="0" cy="0"/>
        </a:xfrm>
      </p:grpSpPr>
      <p:sp>
        <p:nvSpPr>
          <p:cNvPr id="246"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247" name="图片占位符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248" name="正文级别 1…"/>
          <p:cNvSpPr txBox="1">
            <a:spLocks noGrp="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24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标题幻灯片">
    <p:spTree>
      <p:nvGrpSpPr>
        <p:cNvPr id="1" name=""/>
        <p:cNvGrpSpPr/>
        <p:nvPr/>
      </p:nvGrpSpPr>
      <p:grpSpPr>
        <a:xfrm>
          <a:off x="0" y="0"/>
          <a:ext cx="0" cy="0"/>
          <a:chOff x="0" y="0"/>
          <a:chExt cx="0" cy="0"/>
        </a:xfrm>
      </p:grpSpPr>
      <p:sp>
        <p:nvSpPr>
          <p:cNvPr id="256" name="标题文本"/>
          <p:cNvSpPr txBox="1">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257" name="正文级别 1…"/>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pic>
        <p:nvPicPr>
          <p:cNvPr id="258" name="图形 6" descr="图形 6"/>
          <p:cNvPicPr>
            <a:picLocks noChangeAspect="1"/>
          </p:cNvPicPr>
          <p:nvPr/>
        </p:nvPicPr>
        <p:blipFill>
          <a:blip r:embed="rId2"/>
          <a:stretch>
            <a:fillRect/>
          </a:stretch>
        </p:blipFill>
        <p:spPr>
          <a:xfrm>
            <a:off x="10199675" y="233556"/>
            <a:ext cx="1469333" cy="929322"/>
          </a:xfrm>
          <a:prstGeom prst="rect">
            <a:avLst/>
          </a:prstGeom>
          <a:ln w="12700">
            <a:miter lim="400000"/>
            <a:headEnd/>
            <a:tailEnd/>
          </a:ln>
        </p:spPr>
      </p:pic>
      <p:sp>
        <p:nvSpPr>
          <p:cNvPr id="25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66" name="标题文本"/>
          <p:cNvSpPr txBox="1">
            <a:spLocks noGrp="1"/>
          </p:cNvSpPr>
          <p:nvPr>
            <p:ph type="title" hasCustomPrompt="1"/>
          </p:nvPr>
        </p:nvSpPr>
        <p:spPr>
          <a:prstGeom prst="rect">
            <a:avLst/>
          </a:prstGeom>
        </p:spPr>
        <p:txBody>
          <a:bodyPr/>
          <a:lstStyle/>
          <a:p>
            <a:r>
              <a:t>标题文本</a:t>
            </a:r>
          </a:p>
        </p:txBody>
      </p:sp>
      <p:sp>
        <p:nvSpPr>
          <p:cNvPr id="26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6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节标题">
    <p:spTree>
      <p:nvGrpSpPr>
        <p:cNvPr id="1" name=""/>
        <p:cNvGrpSpPr/>
        <p:nvPr/>
      </p:nvGrpSpPr>
      <p:grpSpPr>
        <a:xfrm>
          <a:off x="0" y="0"/>
          <a:ext cx="0" cy="0"/>
          <a:chOff x="0" y="0"/>
          <a:chExt cx="0" cy="0"/>
        </a:xfrm>
      </p:grpSpPr>
      <p:sp>
        <p:nvSpPr>
          <p:cNvPr id="275" name="标题文本"/>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276" name="正文级别 1…"/>
          <p:cNvSpPr txBox="1">
            <a:spLocks noGrp="1"/>
          </p:cNvSpPr>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27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节标题">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31" name="正文级别 1…"/>
          <p:cNvSpPr txBox="1">
            <a:spLocks noGrp="1"/>
          </p:cNvSpPr>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两栏内容">
    <p:spTree>
      <p:nvGrpSpPr>
        <p:cNvPr id="1" name=""/>
        <p:cNvGrpSpPr/>
        <p:nvPr/>
      </p:nvGrpSpPr>
      <p:grpSpPr>
        <a:xfrm>
          <a:off x="0" y="0"/>
          <a:ext cx="0" cy="0"/>
          <a:chOff x="0" y="0"/>
          <a:chExt cx="0" cy="0"/>
        </a:xfrm>
      </p:grpSpPr>
      <p:sp>
        <p:nvSpPr>
          <p:cNvPr id="284" name="标题文本"/>
          <p:cNvSpPr txBox="1">
            <a:spLocks noGrp="1"/>
          </p:cNvSpPr>
          <p:nvPr>
            <p:ph type="title" hasCustomPrompt="1"/>
          </p:nvPr>
        </p:nvSpPr>
        <p:spPr>
          <a:prstGeom prst="rect">
            <a:avLst/>
          </a:prstGeom>
        </p:spPr>
        <p:txBody>
          <a:bodyPr/>
          <a:lstStyle/>
          <a:p>
            <a:r>
              <a:t>标题文本</a:t>
            </a:r>
          </a:p>
        </p:txBody>
      </p:sp>
      <p:sp>
        <p:nvSpPr>
          <p:cNvPr id="285" name="正文级别 1…"/>
          <p:cNvSpPr txBox="1">
            <a:spLocks noGrp="1"/>
          </p:cNvSpPr>
          <p:nvPr>
            <p:ph type="body" sz="half" idx="1" hasCustomPrompt="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比较">
    <p:spTree>
      <p:nvGrpSpPr>
        <p:cNvPr id="1" name=""/>
        <p:cNvGrpSpPr/>
        <p:nvPr/>
      </p:nvGrpSpPr>
      <p:grpSpPr>
        <a:xfrm>
          <a:off x="0" y="0"/>
          <a:ext cx="0" cy="0"/>
          <a:chOff x="0" y="0"/>
          <a:chExt cx="0" cy="0"/>
        </a:xfrm>
      </p:grpSpPr>
      <p:sp>
        <p:nvSpPr>
          <p:cNvPr id="293" name="标题文本"/>
          <p:cNvSpPr txBox="1">
            <a:spLocks noGrp="1"/>
          </p:cNvSpPr>
          <p:nvPr>
            <p:ph type="title" hasCustomPrompt="1"/>
          </p:nvPr>
        </p:nvSpPr>
        <p:spPr>
          <a:xfrm>
            <a:off x="839787" y="365125"/>
            <a:ext cx="10515601" cy="1325563"/>
          </a:xfrm>
          <a:prstGeom prst="rect">
            <a:avLst/>
          </a:prstGeom>
        </p:spPr>
        <p:txBody>
          <a:bodyPr/>
          <a:lstStyle/>
          <a:p>
            <a:r>
              <a:t>标题文本</a:t>
            </a:r>
          </a:p>
        </p:txBody>
      </p:sp>
      <p:sp>
        <p:nvSpPr>
          <p:cNvPr id="294" name="正文级别 1…"/>
          <p:cNvSpPr txBox="1">
            <a:spLocks noGrp="1"/>
          </p:cNvSpPr>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295" name="文本占位符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29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仅标题">
    <p:spTree>
      <p:nvGrpSpPr>
        <p:cNvPr id="1" name=""/>
        <p:cNvGrpSpPr/>
        <p:nvPr/>
      </p:nvGrpSpPr>
      <p:grpSpPr>
        <a:xfrm>
          <a:off x="0" y="0"/>
          <a:ext cx="0" cy="0"/>
          <a:chOff x="0" y="0"/>
          <a:chExt cx="0" cy="0"/>
        </a:xfrm>
      </p:grpSpPr>
      <p:sp>
        <p:nvSpPr>
          <p:cNvPr id="303" name="标题文本"/>
          <p:cNvSpPr txBox="1">
            <a:spLocks noGrp="1"/>
          </p:cNvSpPr>
          <p:nvPr>
            <p:ph type="title" hasCustomPrompt="1"/>
          </p:nvPr>
        </p:nvSpPr>
        <p:spPr>
          <a:prstGeom prst="rect">
            <a:avLst/>
          </a:prstGeom>
        </p:spPr>
        <p:txBody>
          <a:bodyPr/>
          <a:lstStyle/>
          <a:p>
            <a:r>
              <a:t>标题文本</a:t>
            </a:r>
          </a:p>
        </p:txBody>
      </p:sp>
      <p:sp>
        <p:nvSpPr>
          <p:cNvPr id="30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31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内容与标题">
    <p:spTree>
      <p:nvGrpSpPr>
        <p:cNvPr id="1" name=""/>
        <p:cNvGrpSpPr/>
        <p:nvPr/>
      </p:nvGrpSpPr>
      <p:grpSpPr>
        <a:xfrm>
          <a:off x="0" y="0"/>
          <a:ext cx="0" cy="0"/>
          <a:chOff x="0" y="0"/>
          <a:chExt cx="0" cy="0"/>
        </a:xfrm>
      </p:grpSpPr>
      <p:sp>
        <p:nvSpPr>
          <p:cNvPr id="318"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319" name="正文级别 1…"/>
          <p:cNvSpPr txBox="1">
            <a:spLocks noGrp="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320" name="文本占位符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32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图片与标题">
    <p:spTree>
      <p:nvGrpSpPr>
        <p:cNvPr id="1" name=""/>
        <p:cNvGrpSpPr/>
        <p:nvPr/>
      </p:nvGrpSpPr>
      <p:grpSpPr>
        <a:xfrm>
          <a:off x="0" y="0"/>
          <a:ext cx="0" cy="0"/>
          <a:chOff x="0" y="0"/>
          <a:chExt cx="0" cy="0"/>
        </a:xfrm>
      </p:grpSpPr>
      <p:sp>
        <p:nvSpPr>
          <p:cNvPr id="328"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329" name="图片占位符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330" name="正文级别 1…"/>
          <p:cNvSpPr txBox="1">
            <a:spLocks noGrp="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3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标题幻灯片">
    <p:spTree>
      <p:nvGrpSpPr>
        <p:cNvPr id="1" name=""/>
        <p:cNvGrpSpPr/>
        <p:nvPr/>
      </p:nvGrpSpPr>
      <p:grpSpPr>
        <a:xfrm>
          <a:off x="0" y="0"/>
          <a:ext cx="0" cy="0"/>
          <a:chOff x="0" y="0"/>
          <a:chExt cx="0" cy="0"/>
        </a:xfrm>
      </p:grpSpPr>
      <p:sp>
        <p:nvSpPr>
          <p:cNvPr id="338" name="标题文本"/>
          <p:cNvSpPr txBox="1">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339" name="正文级别 1…"/>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pic>
        <p:nvPicPr>
          <p:cNvPr id="340" name="图形 6" descr="图形 6"/>
          <p:cNvPicPr>
            <a:picLocks noChangeAspect="1"/>
          </p:cNvPicPr>
          <p:nvPr/>
        </p:nvPicPr>
        <p:blipFill>
          <a:blip r:embed="rId2"/>
          <a:stretch>
            <a:fillRect/>
          </a:stretch>
        </p:blipFill>
        <p:spPr>
          <a:xfrm>
            <a:off x="10199675" y="233556"/>
            <a:ext cx="1469333" cy="929322"/>
          </a:xfrm>
          <a:prstGeom prst="rect">
            <a:avLst/>
          </a:prstGeom>
          <a:ln w="12700">
            <a:miter lim="400000"/>
            <a:headEnd/>
            <a:tailEnd/>
          </a:ln>
        </p:spPr>
      </p:pic>
      <p:sp>
        <p:nvSpPr>
          <p:cNvPr id="34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348" name="标题文本"/>
          <p:cNvSpPr txBox="1">
            <a:spLocks noGrp="1"/>
          </p:cNvSpPr>
          <p:nvPr>
            <p:ph type="title" hasCustomPrompt="1"/>
          </p:nvPr>
        </p:nvSpPr>
        <p:spPr>
          <a:prstGeom prst="rect">
            <a:avLst/>
          </a:prstGeom>
        </p:spPr>
        <p:txBody>
          <a:bodyPr/>
          <a:lstStyle/>
          <a:p>
            <a:r>
              <a:t>标题文本</a:t>
            </a:r>
          </a:p>
        </p:txBody>
      </p:sp>
      <p:sp>
        <p:nvSpPr>
          <p:cNvPr id="349"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5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节标题">
    <p:spTree>
      <p:nvGrpSpPr>
        <p:cNvPr id="1" name=""/>
        <p:cNvGrpSpPr/>
        <p:nvPr/>
      </p:nvGrpSpPr>
      <p:grpSpPr>
        <a:xfrm>
          <a:off x="0" y="0"/>
          <a:ext cx="0" cy="0"/>
          <a:chOff x="0" y="0"/>
          <a:chExt cx="0" cy="0"/>
        </a:xfrm>
      </p:grpSpPr>
      <p:sp>
        <p:nvSpPr>
          <p:cNvPr id="357" name="标题文本"/>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358" name="正文级别 1…"/>
          <p:cNvSpPr txBox="1">
            <a:spLocks noGrp="1"/>
          </p:cNvSpPr>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5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两栏内容">
    <p:spTree>
      <p:nvGrpSpPr>
        <p:cNvPr id="1" name=""/>
        <p:cNvGrpSpPr/>
        <p:nvPr/>
      </p:nvGrpSpPr>
      <p:grpSpPr>
        <a:xfrm>
          <a:off x="0" y="0"/>
          <a:ext cx="0" cy="0"/>
          <a:chOff x="0" y="0"/>
          <a:chExt cx="0" cy="0"/>
        </a:xfrm>
      </p:grpSpPr>
      <p:sp>
        <p:nvSpPr>
          <p:cNvPr id="366" name="标题文本"/>
          <p:cNvSpPr txBox="1">
            <a:spLocks noGrp="1"/>
          </p:cNvSpPr>
          <p:nvPr>
            <p:ph type="title" hasCustomPrompt="1"/>
          </p:nvPr>
        </p:nvSpPr>
        <p:spPr>
          <a:prstGeom prst="rect">
            <a:avLst/>
          </a:prstGeom>
        </p:spPr>
        <p:txBody>
          <a:bodyPr/>
          <a:lstStyle/>
          <a:p>
            <a:r>
              <a:t>标题文本</a:t>
            </a:r>
          </a:p>
        </p:txBody>
      </p:sp>
      <p:sp>
        <p:nvSpPr>
          <p:cNvPr id="367" name="正文级别 1…"/>
          <p:cNvSpPr txBox="1">
            <a:spLocks noGrp="1"/>
          </p:cNvSpPr>
          <p:nvPr>
            <p:ph type="body" sz="half" idx="1" hasCustomPrompt="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6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两栏内容">
    <p:spTree>
      <p:nvGrpSpPr>
        <p:cNvPr id="1" name=""/>
        <p:cNvGrpSpPr/>
        <p:nvPr/>
      </p:nvGrpSpPr>
      <p:grpSpPr>
        <a:xfrm>
          <a:off x="0" y="0"/>
          <a:ext cx="0" cy="0"/>
          <a:chOff x="0" y="0"/>
          <a:chExt cx="0" cy="0"/>
        </a:xfrm>
      </p:grpSpPr>
      <p:sp>
        <p:nvSpPr>
          <p:cNvPr id="39" name="标题文本"/>
          <p:cNvSpPr txBox="1">
            <a:spLocks noGrp="1"/>
          </p:cNvSpPr>
          <p:nvPr>
            <p:ph type="title" hasCustomPrompt="1"/>
          </p:nvPr>
        </p:nvSpPr>
        <p:spPr>
          <a:prstGeom prst="rect">
            <a:avLst/>
          </a:prstGeom>
        </p:spPr>
        <p:txBody>
          <a:bodyPr/>
          <a:lstStyle/>
          <a:p>
            <a:r>
              <a:t>标题文本</a:t>
            </a:r>
          </a:p>
        </p:txBody>
      </p:sp>
      <p:sp>
        <p:nvSpPr>
          <p:cNvPr id="40" name="正文级别 1…"/>
          <p:cNvSpPr txBox="1">
            <a:spLocks noGrp="1"/>
          </p:cNvSpPr>
          <p:nvPr>
            <p:ph type="body" sz="half" idx="1" hasCustomPrompt="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比较">
    <p:spTree>
      <p:nvGrpSpPr>
        <p:cNvPr id="1" name=""/>
        <p:cNvGrpSpPr/>
        <p:nvPr/>
      </p:nvGrpSpPr>
      <p:grpSpPr>
        <a:xfrm>
          <a:off x="0" y="0"/>
          <a:ext cx="0" cy="0"/>
          <a:chOff x="0" y="0"/>
          <a:chExt cx="0" cy="0"/>
        </a:xfrm>
      </p:grpSpPr>
      <p:sp>
        <p:nvSpPr>
          <p:cNvPr id="375" name="标题文本"/>
          <p:cNvSpPr txBox="1">
            <a:spLocks noGrp="1"/>
          </p:cNvSpPr>
          <p:nvPr>
            <p:ph type="title" hasCustomPrompt="1"/>
          </p:nvPr>
        </p:nvSpPr>
        <p:spPr>
          <a:xfrm>
            <a:off x="839787" y="365125"/>
            <a:ext cx="10515601" cy="1325563"/>
          </a:xfrm>
          <a:prstGeom prst="rect">
            <a:avLst/>
          </a:prstGeom>
        </p:spPr>
        <p:txBody>
          <a:bodyPr/>
          <a:lstStyle/>
          <a:p>
            <a:r>
              <a:t>标题文本</a:t>
            </a:r>
          </a:p>
        </p:txBody>
      </p:sp>
      <p:sp>
        <p:nvSpPr>
          <p:cNvPr id="376" name="正文级别 1…"/>
          <p:cNvSpPr txBox="1">
            <a:spLocks noGrp="1"/>
          </p:cNvSpPr>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377" name="文本占位符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37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仅标题">
    <p:spTree>
      <p:nvGrpSpPr>
        <p:cNvPr id="1" name=""/>
        <p:cNvGrpSpPr/>
        <p:nvPr/>
      </p:nvGrpSpPr>
      <p:grpSpPr>
        <a:xfrm>
          <a:off x="0" y="0"/>
          <a:ext cx="0" cy="0"/>
          <a:chOff x="0" y="0"/>
          <a:chExt cx="0" cy="0"/>
        </a:xfrm>
      </p:grpSpPr>
      <p:sp>
        <p:nvSpPr>
          <p:cNvPr id="385" name="标题文本"/>
          <p:cNvSpPr txBox="1">
            <a:spLocks noGrp="1"/>
          </p:cNvSpPr>
          <p:nvPr>
            <p:ph type="title" hasCustomPrompt="1"/>
          </p:nvPr>
        </p:nvSpPr>
        <p:spPr>
          <a:prstGeom prst="rect">
            <a:avLst/>
          </a:prstGeom>
        </p:spPr>
        <p:txBody>
          <a:bodyPr/>
          <a:lstStyle/>
          <a:p>
            <a:r>
              <a:t>标题文本</a:t>
            </a:r>
          </a:p>
        </p:txBody>
      </p:sp>
      <p:sp>
        <p:nvSpPr>
          <p:cNvPr id="38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39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内容与标题">
    <p:spTree>
      <p:nvGrpSpPr>
        <p:cNvPr id="1" name=""/>
        <p:cNvGrpSpPr/>
        <p:nvPr/>
      </p:nvGrpSpPr>
      <p:grpSpPr>
        <a:xfrm>
          <a:off x="0" y="0"/>
          <a:ext cx="0" cy="0"/>
          <a:chOff x="0" y="0"/>
          <a:chExt cx="0" cy="0"/>
        </a:xfrm>
      </p:grpSpPr>
      <p:sp>
        <p:nvSpPr>
          <p:cNvPr id="400"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401" name="正文级别 1…"/>
          <p:cNvSpPr txBox="1">
            <a:spLocks noGrp="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402" name="文本占位符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40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图片与标题">
    <p:spTree>
      <p:nvGrpSpPr>
        <p:cNvPr id="1" name=""/>
        <p:cNvGrpSpPr/>
        <p:nvPr/>
      </p:nvGrpSpPr>
      <p:grpSpPr>
        <a:xfrm>
          <a:off x="0" y="0"/>
          <a:ext cx="0" cy="0"/>
          <a:chOff x="0" y="0"/>
          <a:chExt cx="0" cy="0"/>
        </a:xfrm>
      </p:grpSpPr>
      <p:sp>
        <p:nvSpPr>
          <p:cNvPr id="410"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411" name="图片占位符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412" name="正文级别 1…"/>
          <p:cNvSpPr txBox="1">
            <a:spLocks noGrp="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4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比较">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xfrm>
            <a:off x="839787" y="365125"/>
            <a:ext cx="10515601" cy="1325563"/>
          </a:xfrm>
          <a:prstGeom prst="rect">
            <a:avLst/>
          </a:prstGeom>
        </p:spPr>
        <p:txBody>
          <a:bodyPr/>
          <a:lstStyle/>
          <a:p>
            <a:r>
              <a:t>标题文本</a:t>
            </a:r>
          </a:p>
        </p:txBody>
      </p:sp>
      <p:sp>
        <p:nvSpPr>
          <p:cNvPr id="49" name="正文级别 1…"/>
          <p:cNvSpPr txBox="1">
            <a:spLocks noGrp="1"/>
          </p:cNvSpPr>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50" name="文本占位符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仅标题">
    <p:spTree>
      <p:nvGrpSpPr>
        <p:cNvPr id="1" name=""/>
        <p:cNvGrpSpPr/>
        <p:nvPr/>
      </p:nvGrpSpPr>
      <p:grpSpPr>
        <a:xfrm>
          <a:off x="0" y="0"/>
          <a:ext cx="0" cy="0"/>
          <a:chOff x="0" y="0"/>
          <a:chExt cx="0" cy="0"/>
        </a:xfrm>
      </p:grpSpPr>
      <p:sp>
        <p:nvSpPr>
          <p:cNvPr id="58" name="标题文本"/>
          <p:cNvSpPr txBox="1">
            <a:spLocks noGrp="1"/>
          </p:cNvSpPr>
          <p:nvPr>
            <p:ph type="title" hasCustomPrompt="1"/>
          </p:nvPr>
        </p:nvSpPr>
        <p:spPr>
          <a:prstGeom prst="rect">
            <a:avLst/>
          </a:prstGeom>
        </p:spPr>
        <p:txBody>
          <a:bodyPr/>
          <a:lstStyle/>
          <a:p>
            <a:r>
              <a:t>标题文本</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6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内容与标题">
    <p:spTree>
      <p:nvGrpSpPr>
        <p:cNvPr id="1" name=""/>
        <p:cNvGrpSpPr/>
        <p:nvPr/>
      </p:nvGrpSpPr>
      <p:grpSpPr>
        <a:xfrm>
          <a:off x="0" y="0"/>
          <a:ext cx="0" cy="0"/>
          <a:chOff x="0" y="0"/>
          <a:chExt cx="0" cy="0"/>
        </a:xfrm>
      </p:grpSpPr>
      <p:sp>
        <p:nvSpPr>
          <p:cNvPr id="73"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74" name="正文级别 1…"/>
          <p:cNvSpPr txBox="1">
            <a:spLocks noGrp="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5" name="文本占位符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图片与标题">
    <p:spTree>
      <p:nvGrpSpPr>
        <p:cNvPr id="1" name=""/>
        <p:cNvGrpSpPr/>
        <p:nvPr/>
      </p:nvGrpSpPr>
      <p:grpSpPr>
        <a:xfrm>
          <a:off x="0" y="0"/>
          <a:ext cx="0" cy="0"/>
          <a:chOff x="0" y="0"/>
          <a:chExt cx="0" cy="0"/>
        </a:xfrm>
      </p:grpSpPr>
      <p:sp>
        <p:nvSpPr>
          <p:cNvPr id="83"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84" name="图片占位符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5" name="正文级别 1…"/>
          <p:cNvSpPr txBox="1">
            <a:spLocks noGrp="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pic>
        <p:nvPicPr>
          <p:cNvPr id="4" name="图形 6" descr="图形 6"/>
          <p:cNvPicPr>
            <a:picLocks noChangeAspect="1"/>
          </p:cNvPicPr>
          <p:nvPr/>
        </p:nvPicPr>
        <p:blipFill>
          <a:blip r:embed="rId46"/>
          <a:stretch>
            <a:fillRect/>
          </a:stretch>
        </p:blipFill>
        <p:spPr>
          <a:xfrm>
            <a:off x="10199675" y="233556"/>
            <a:ext cx="1469333" cy="929322"/>
          </a:xfrm>
          <a:prstGeom prst="rect">
            <a:avLst/>
          </a:prstGeom>
          <a:ln w="12700">
            <a:miter lim="400000"/>
            <a:headEnd/>
            <a:tailEnd/>
          </a:ln>
        </p:spPr>
      </p:pic>
      <p:sp>
        <p:nvSpPr>
          <p:cNvPr id="5"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1pPr>
      <a:lvl2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2pPr>
      <a:lvl3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3pPr>
      <a:lvl4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4pPr>
      <a:lvl5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5pPr>
      <a:lvl6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6pPr>
      <a:lvl7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7pPr>
      <a:lvl8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8pPr>
      <a:lvl9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panose="02010600030101010101" charset="-122"/>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panose="02010600030101010101" charset="-122"/>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2" name="图形 4" descr="图形 4"/>
          <p:cNvPicPr>
            <a:picLocks noChangeAspect="1"/>
          </p:cNvPicPr>
          <p:nvPr/>
        </p:nvPicPr>
        <p:blipFill>
          <a:blip r:embed="rId2"/>
          <a:stretch>
            <a:fillRect/>
          </a:stretch>
        </p:blipFill>
        <p:spPr>
          <a:xfrm>
            <a:off x="10199675" y="233556"/>
            <a:ext cx="1469333" cy="929322"/>
          </a:xfrm>
          <a:prstGeom prst="rect">
            <a:avLst/>
          </a:prstGeom>
          <a:ln w="12700">
            <a:miter lim="400000"/>
            <a:headEnd/>
            <a:tailEnd/>
          </a:ln>
        </p:spPr>
      </p:pic>
      <p:sp>
        <p:nvSpPr>
          <p:cNvPr id="423" name="文本框 5"/>
          <p:cNvSpPr txBox="1"/>
          <p:nvPr/>
        </p:nvSpPr>
        <p:spPr>
          <a:xfrm>
            <a:off x="1797134" y="1570383"/>
            <a:ext cx="9252547" cy="942341"/>
          </a:xfrm>
          <a:prstGeom prst="rect">
            <a:avLst/>
          </a:prstGeom>
          <a:ln w="12700">
            <a:miter lim="400000"/>
          </a:ln>
        </p:spPr>
        <p:txBody>
          <a:bodyPr lIns="45719" rIns="45719">
            <a:spAutoFit/>
          </a:bodyPr>
          <a:lstStyle>
            <a:lvl1pPr>
              <a:defRPr sz="5600">
                <a:latin typeface="Times Roman"/>
                <a:ea typeface="Times Roman"/>
                <a:cs typeface="Times Roman"/>
                <a:sym typeface="Times Roman"/>
              </a:defRPr>
            </a:lvl1pPr>
          </a:lstStyle>
          <a:p>
            <a:r>
              <a:t>Analysis on Heart-Disease Data</a:t>
            </a:r>
          </a:p>
        </p:txBody>
      </p:sp>
      <p:sp>
        <p:nvSpPr>
          <p:cNvPr id="424" name="文本框 6"/>
          <p:cNvSpPr txBox="1"/>
          <p:nvPr/>
        </p:nvSpPr>
        <p:spPr>
          <a:xfrm>
            <a:off x="3741530" y="3518451"/>
            <a:ext cx="2555627" cy="523220"/>
          </a:xfrm>
          <a:prstGeom prst="rect">
            <a:avLst/>
          </a:prstGeom>
          <a:ln w="12700">
            <a:miter lim="400000"/>
          </a:ln>
        </p:spPr>
        <p:txBody>
          <a:bodyPr lIns="45719" rIns="45719">
            <a:spAutoFit/>
          </a:bodyPr>
          <a:lstStyle/>
          <a:p>
            <a:pPr>
              <a:defRPr sz="2800">
                <a:latin typeface="Times Roman"/>
                <a:ea typeface="Times Roman"/>
                <a:cs typeface="Times Roman"/>
                <a:sym typeface="Times Roman"/>
              </a:defRPr>
            </a:pPr>
            <a:endParaRPr dirty="0"/>
          </a:p>
        </p:txBody>
      </p:sp>
      <p:sp>
        <p:nvSpPr>
          <p:cNvPr id="425" name="文本框 8"/>
          <p:cNvSpPr txBox="1"/>
          <p:nvPr/>
        </p:nvSpPr>
        <p:spPr>
          <a:xfrm>
            <a:off x="5459293" y="3431167"/>
            <a:ext cx="1815560" cy="769441"/>
          </a:xfrm>
          <a:prstGeom prst="rect">
            <a:avLst/>
          </a:prstGeom>
          <a:ln w="12700">
            <a:miter lim="400000"/>
          </a:ln>
        </p:spPr>
        <p:txBody>
          <a:bodyPr wrap="none" lIns="45719" rIns="45719">
            <a:spAutoFit/>
          </a:bodyPr>
          <a:lstStyle/>
          <a:p>
            <a:pPr>
              <a:defRPr sz="2800">
                <a:latin typeface="Times Roman"/>
                <a:ea typeface="Times Roman"/>
                <a:cs typeface="Times Roman"/>
                <a:sym typeface="Times Roman"/>
              </a:defRPr>
            </a:pPr>
            <a:r>
              <a:rPr lang="en-US" altLang="zh-CN" sz="4400" dirty="0"/>
              <a:t>Group1</a:t>
            </a:r>
            <a:endParaRPr lang="en-US" sz="44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内容占位符 2"/>
          <p:cNvSpPr txBox="1">
            <a:spLocks noGrp="1"/>
          </p:cNvSpPr>
          <p:nvPr>
            <p:ph type="body" idx="1"/>
          </p:nvPr>
        </p:nvSpPr>
        <p:spPr>
          <a:xfrm>
            <a:off x="629478" y="503719"/>
            <a:ext cx="10515601" cy="5668481"/>
          </a:xfrm>
          <a:prstGeom prst="rect">
            <a:avLst/>
          </a:prstGeom>
        </p:spPr>
        <p:txBody>
          <a:bodyPr/>
          <a:lstStyle>
            <a:lvl1pPr marL="0" indent="0">
              <a:buSzTx/>
              <a:buNone/>
              <a:defRPr sz="3600">
                <a:latin typeface="Times Roman"/>
                <a:ea typeface="Times Roman"/>
                <a:cs typeface="Times Roman"/>
                <a:sym typeface="Times Roman"/>
              </a:defRPr>
            </a:lvl1pPr>
          </a:lstStyle>
          <a:p>
            <a:r>
              <a:t>2.1 Data Reprocessing</a:t>
            </a:r>
          </a:p>
        </p:txBody>
      </p:sp>
      <p:pic>
        <p:nvPicPr>
          <p:cNvPr id="462" name="图片 1" descr="图片 1"/>
          <p:cNvPicPr>
            <a:picLocks noChangeAspect="1"/>
          </p:cNvPicPr>
          <p:nvPr/>
        </p:nvPicPr>
        <p:blipFill>
          <a:blip r:embed="rId2"/>
          <a:stretch>
            <a:fillRect/>
          </a:stretch>
        </p:blipFill>
        <p:spPr>
          <a:xfrm>
            <a:off x="3357879" y="2152650"/>
            <a:ext cx="5276851" cy="1198245"/>
          </a:xfrm>
          <a:prstGeom prst="rect">
            <a:avLst/>
          </a:prstGeom>
          <a:ln w="12700">
            <a:miter lim="400000"/>
            <a:headEnd/>
            <a:tailEnd/>
          </a:ln>
        </p:spPr>
      </p:pic>
      <p:sp>
        <p:nvSpPr>
          <p:cNvPr id="463" name="文本框 4"/>
          <p:cNvSpPr txBox="1"/>
          <p:nvPr/>
        </p:nvSpPr>
        <p:spPr>
          <a:xfrm>
            <a:off x="1306195" y="4106545"/>
            <a:ext cx="9185150" cy="665309"/>
          </a:xfrm>
          <a:prstGeom prst="rect">
            <a:avLst/>
          </a:prstGeom>
          <a:ln w="12700">
            <a:miter lim="400000"/>
          </a:ln>
        </p:spPr>
        <p:txBody>
          <a:bodyPr wrap="none" lIns="45719" rIns="45719">
            <a:spAutoFit/>
          </a:bodyPr>
          <a:lstStyle/>
          <a:p>
            <a:pPr>
              <a:defRPr sz="2000">
                <a:latin typeface="Times New Roman" panose="02020603050405020304"/>
                <a:ea typeface="Times New Roman" panose="02020603050405020304"/>
                <a:cs typeface="Times New Roman" panose="02020603050405020304"/>
                <a:sym typeface="Times New Roman" panose="02020603050405020304"/>
              </a:defRPr>
            </a:pPr>
            <a:r>
              <a:t>It is obvious that the numbers of the target value is signifciantly unbalanced, almost 10:1</a:t>
            </a:r>
            <a:r>
              <a:rPr sz="1800">
                <a:latin typeface="+mj-lt"/>
                <a:ea typeface="+mj-ea"/>
                <a:cs typeface="+mj-cs"/>
                <a:sym typeface="等线" panose="02010600030101010101" charset="-122"/>
              </a:rPr>
              <a:t>.</a:t>
            </a:r>
          </a:p>
          <a:p>
            <a:pPr>
              <a:defRPr sz="2000">
                <a:latin typeface="Times New Roman" panose="02020603050405020304"/>
                <a:ea typeface="Times New Roman" panose="02020603050405020304"/>
                <a:cs typeface="Times New Roman" panose="02020603050405020304"/>
                <a:sym typeface="Times New Roman" panose="02020603050405020304"/>
              </a:defRPr>
            </a:pPr>
            <a:r>
              <a:t>we use under sampling to solve the problem of data imbalance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内容占位符 2"/>
          <p:cNvSpPr txBox="1">
            <a:spLocks noGrp="1"/>
          </p:cNvSpPr>
          <p:nvPr>
            <p:ph type="body" idx="1"/>
          </p:nvPr>
        </p:nvSpPr>
        <p:spPr>
          <a:xfrm>
            <a:off x="629478" y="503719"/>
            <a:ext cx="10515601" cy="5668481"/>
          </a:xfrm>
          <a:prstGeom prst="rect">
            <a:avLst/>
          </a:prstGeom>
        </p:spPr>
        <p:txBody>
          <a:bodyPr/>
          <a:lstStyle>
            <a:lvl1pPr marL="0" indent="0">
              <a:buSzTx/>
              <a:buNone/>
              <a:defRPr sz="3600">
                <a:latin typeface="Times Roman"/>
                <a:ea typeface="Times Roman"/>
                <a:cs typeface="Times Roman"/>
                <a:sym typeface="Times Roman"/>
              </a:defRPr>
            </a:lvl1pPr>
          </a:lstStyle>
          <a:p>
            <a:r>
              <a:t>2.2 KNN</a:t>
            </a:r>
          </a:p>
        </p:txBody>
      </p:sp>
      <p:pic>
        <p:nvPicPr>
          <p:cNvPr id="466" name="图片 3" descr="图片 3"/>
          <p:cNvPicPr>
            <a:picLocks noChangeAspect="1"/>
          </p:cNvPicPr>
          <p:nvPr/>
        </p:nvPicPr>
        <p:blipFill>
          <a:blip r:embed="rId2"/>
          <a:stretch>
            <a:fillRect/>
          </a:stretch>
        </p:blipFill>
        <p:spPr>
          <a:xfrm>
            <a:off x="940435" y="1531619"/>
            <a:ext cx="9601201" cy="3360422"/>
          </a:xfrm>
          <a:prstGeom prst="rect">
            <a:avLst/>
          </a:prstGeom>
          <a:ln w="12700">
            <a:miter lim="400000"/>
            <a:headEnd/>
            <a:tailEnd/>
          </a:ln>
        </p:spPr>
      </p:pic>
      <p:sp>
        <p:nvSpPr>
          <p:cNvPr id="467" name="文本框 4"/>
          <p:cNvSpPr txBox="1"/>
          <p:nvPr/>
        </p:nvSpPr>
        <p:spPr>
          <a:xfrm>
            <a:off x="1341119" y="5045709"/>
            <a:ext cx="9635492" cy="1415230"/>
          </a:xfrm>
          <a:prstGeom prst="rect">
            <a:avLst/>
          </a:prstGeom>
          <a:ln w="12700">
            <a:miter lim="400000"/>
          </a:ln>
        </p:spPr>
        <p:txBody>
          <a:bodyPr lIns="45719" rIns="45719">
            <a:spAutoFit/>
          </a:bodyPr>
          <a:lstStyle/>
          <a:p>
            <a:pPr>
              <a:defRPr>
                <a:latin typeface="Times New Roman" panose="02020603050405020304"/>
                <a:ea typeface="Times New Roman" panose="02020603050405020304"/>
                <a:cs typeface="Times New Roman" panose="02020603050405020304"/>
                <a:sym typeface="Times New Roman" panose="02020603050405020304"/>
              </a:defRPr>
            </a:pPr>
            <a:r>
              <a:t>in the KNN model,we consider 3 important parameter to optimize the model:</a:t>
            </a:r>
          </a:p>
          <a:p>
            <a:pPr marL="285750" indent="-285750">
              <a:buSzPct val="100000"/>
              <a:buFont typeface="Arial" panose="020B0604020202020204"/>
              <a:buChar char="•"/>
              <a:defRPr b="1">
                <a:latin typeface="Times New Roman" panose="02020603050405020304"/>
                <a:ea typeface="Times New Roman" panose="02020603050405020304"/>
                <a:cs typeface="Times New Roman" panose="02020603050405020304"/>
                <a:sym typeface="Times New Roman" panose="02020603050405020304"/>
              </a:defRPr>
            </a:pPr>
            <a:r>
              <a:t>n_neighbors</a:t>
            </a:r>
            <a:r>
              <a:rPr b="0"/>
              <a:t>: the number of neighbors for each point in the prediction</a:t>
            </a:r>
          </a:p>
          <a:p>
            <a:pPr marL="285750" indent="-285750">
              <a:buSzPct val="100000"/>
              <a:buFont typeface="Arial" panose="020B0604020202020204"/>
              <a:buChar char="•"/>
              <a:defRPr b="1">
                <a:latin typeface="Times New Roman" panose="02020603050405020304"/>
                <a:ea typeface="Times New Roman" panose="02020603050405020304"/>
                <a:cs typeface="Times New Roman" panose="02020603050405020304"/>
                <a:sym typeface="Times New Roman" panose="02020603050405020304"/>
              </a:defRPr>
            </a:pPr>
            <a:r>
              <a:t>p</a:t>
            </a:r>
            <a:r>
              <a:rPr b="0"/>
              <a:t>: determines the distance metric to be used in the model: p=1 ==&gt; manhattan_distance, and p=2 ==&gt; euclidean_distance</a:t>
            </a:r>
          </a:p>
          <a:p>
            <a:pPr marL="285750" indent="-285750">
              <a:buSzPct val="100000"/>
              <a:buFont typeface="Arial" panose="020B0604020202020204"/>
              <a:buChar char="•"/>
              <a:defRPr b="1">
                <a:latin typeface="Times New Roman" panose="02020603050405020304"/>
                <a:ea typeface="Times New Roman" panose="02020603050405020304"/>
                <a:cs typeface="Times New Roman" panose="02020603050405020304"/>
                <a:sym typeface="Times New Roman" panose="02020603050405020304"/>
              </a:defRPr>
            </a:pPr>
            <a:r>
              <a:t>weights</a:t>
            </a:r>
            <a:r>
              <a:rPr b="0"/>
              <a:t>: weight type used in KNN model, distance as weight standard and uniform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内容占位符 2"/>
          <p:cNvSpPr txBox="1">
            <a:spLocks noGrp="1"/>
          </p:cNvSpPr>
          <p:nvPr>
            <p:ph type="body" idx="1"/>
          </p:nvPr>
        </p:nvSpPr>
        <p:spPr>
          <a:xfrm>
            <a:off x="629478" y="503719"/>
            <a:ext cx="10515601" cy="5668481"/>
          </a:xfrm>
          <a:prstGeom prst="rect">
            <a:avLst/>
          </a:prstGeom>
        </p:spPr>
        <p:txBody>
          <a:bodyPr/>
          <a:lstStyle>
            <a:lvl1pPr marL="0" indent="0">
              <a:buSzTx/>
              <a:buNone/>
              <a:defRPr sz="3600">
                <a:latin typeface="Times Roman"/>
                <a:ea typeface="Times Roman"/>
                <a:cs typeface="Times Roman"/>
                <a:sym typeface="Times Roman"/>
              </a:defRPr>
            </a:lvl1pPr>
          </a:lstStyle>
          <a:p>
            <a:r>
              <a:t>2.3 Random Forest</a:t>
            </a:r>
          </a:p>
        </p:txBody>
      </p:sp>
      <p:pic>
        <p:nvPicPr>
          <p:cNvPr id="470" name="图片 1" descr="图片 1"/>
          <p:cNvPicPr>
            <a:picLocks noChangeAspect="1"/>
          </p:cNvPicPr>
          <p:nvPr/>
        </p:nvPicPr>
        <p:blipFill>
          <a:blip r:embed="rId2"/>
          <a:stretch>
            <a:fillRect/>
          </a:stretch>
        </p:blipFill>
        <p:spPr>
          <a:xfrm>
            <a:off x="1409700" y="1440180"/>
            <a:ext cx="9372600" cy="3322321"/>
          </a:xfrm>
          <a:prstGeom prst="rect">
            <a:avLst/>
          </a:prstGeom>
          <a:ln w="12700">
            <a:miter lim="400000"/>
            <a:headEnd/>
            <a:tailEnd/>
          </a:ln>
        </p:spPr>
      </p:pic>
      <p:sp>
        <p:nvSpPr>
          <p:cNvPr id="471" name="文本框 3"/>
          <p:cNvSpPr txBox="1"/>
          <p:nvPr/>
        </p:nvSpPr>
        <p:spPr>
          <a:xfrm>
            <a:off x="1518920" y="4999354"/>
            <a:ext cx="9466580" cy="1415230"/>
          </a:xfrm>
          <a:prstGeom prst="rect">
            <a:avLst/>
          </a:prstGeom>
          <a:ln w="12700">
            <a:miter lim="400000"/>
          </a:ln>
        </p:spPr>
        <p:txBody>
          <a:bodyPr lIns="45719" rIns="45719">
            <a:spAutoFit/>
          </a:bodyPr>
          <a:lstStyle/>
          <a:p>
            <a:pPr>
              <a:defRPr>
                <a:latin typeface="Times New Roman" panose="02020603050405020304"/>
                <a:ea typeface="Times New Roman" panose="02020603050405020304"/>
                <a:cs typeface="Times New Roman" panose="02020603050405020304"/>
                <a:sym typeface="Times New Roman" panose="02020603050405020304"/>
              </a:defRPr>
            </a:pPr>
            <a:r>
              <a:t>in the random forest model,we mainly consider 2 important parameters to optimize the model:</a:t>
            </a:r>
          </a:p>
          <a:p>
            <a:pPr marL="285750" indent="-285750">
              <a:buSzPct val="100000"/>
              <a:buFont typeface="Arial" panose="020B0604020202020204"/>
              <a:buChar char="•"/>
              <a:defRPr b="1">
                <a:latin typeface="Times New Roman" panose="02020603050405020304"/>
                <a:ea typeface="Times New Roman" panose="02020603050405020304"/>
                <a:cs typeface="Times New Roman" panose="02020603050405020304"/>
                <a:sym typeface="Times New Roman" panose="02020603050405020304"/>
              </a:defRPr>
            </a:pPr>
            <a:r>
              <a:t>criterion</a:t>
            </a:r>
            <a:r>
              <a:rPr b="0"/>
              <a:t>: The function to measure the quality of a split. Supported criteria are “gini” for the Gini impurity and “entropy” for the information gain. </a:t>
            </a:r>
          </a:p>
          <a:p>
            <a:pPr marL="285750" indent="-285750">
              <a:buSzPct val="100000"/>
              <a:buFont typeface="Arial" panose="020B0604020202020204"/>
              <a:buChar char="•"/>
              <a:defRPr b="1">
                <a:latin typeface="Times New Roman" panose="02020603050405020304"/>
                <a:ea typeface="Times New Roman" panose="02020603050405020304"/>
                <a:cs typeface="Times New Roman" panose="02020603050405020304"/>
                <a:sym typeface="Times New Roman" panose="02020603050405020304"/>
              </a:defRPr>
            </a:pPr>
            <a:r>
              <a:t>max_depth</a:t>
            </a:r>
            <a:r>
              <a:rPr b="0"/>
              <a:t>: The maximum depth of the tree. If None, then nodes are expanded until all leaves are pure or until all leaves contain less than min_samples_split samples.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2.4 PCA"/>
          <p:cNvSpPr txBox="1">
            <a:spLocks noGrp="1"/>
          </p:cNvSpPr>
          <p:nvPr>
            <p:ph type="body" idx="1"/>
          </p:nvPr>
        </p:nvSpPr>
        <p:spPr>
          <a:xfrm>
            <a:off x="565106" y="362102"/>
            <a:ext cx="10515601" cy="5668481"/>
          </a:xfrm>
          <a:prstGeom prst="rect">
            <a:avLst/>
          </a:prstGeom>
        </p:spPr>
        <p:txBody>
          <a:bodyPr/>
          <a:lstStyle>
            <a:lvl1pPr marL="0" indent="0">
              <a:buSzTx/>
              <a:buNone/>
              <a:defRPr sz="3600">
                <a:latin typeface="Times Roman"/>
                <a:ea typeface="Times Roman"/>
                <a:cs typeface="Times Roman"/>
                <a:sym typeface="Times Roman"/>
              </a:defRPr>
            </a:lvl1pPr>
          </a:lstStyle>
          <a:p>
            <a:r>
              <a:t>2.4 PCA</a:t>
            </a:r>
          </a:p>
        </p:txBody>
      </p:sp>
      <p:sp>
        <p:nvSpPr>
          <p:cNvPr id="474" name="文本框 4"/>
          <p:cNvSpPr txBox="1"/>
          <p:nvPr/>
        </p:nvSpPr>
        <p:spPr>
          <a:xfrm>
            <a:off x="636729" y="1531677"/>
            <a:ext cx="9647745" cy="956951"/>
          </a:xfrm>
          <a:prstGeom prst="rect">
            <a:avLst/>
          </a:prstGeom>
          <a:ln w="12700">
            <a:miter lim="400000"/>
          </a:ln>
        </p:spPr>
        <p:txBody>
          <a:bodyPr wrap="none" lIns="45719" rIns="45719">
            <a:spAutoFit/>
          </a:bodyPr>
          <a:lstStyle/>
          <a:p>
            <a:pPr>
              <a:defRPr sz="2000">
                <a:latin typeface="Times New Roman" panose="02020603050405020304"/>
                <a:ea typeface="Times New Roman" panose="02020603050405020304"/>
                <a:cs typeface="Times New Roman" panose="02020603050405020304"/>
                <a:sym typeface="Times New Roman" panose="02020603050405020304"/>
              </a:defRPr>
            </a:pPr>
            <a:r>
              <a:t>Principal component analysis is a algorithm that can reduce the dimension of the dataset with </a:t>
            </a:r>
          </a:p>
          <a:p>
            <a:pPr>
              <a:defRPr sz="2000">
                <a:latin typeface="Times New Roman" panose="02020603050405020304"/>
                <a:ea typeface="Times New Roman" panose="02020603050405020304"/>
                <a:cs typeface="Times New Roman" panose="02020603050405020304"/>
                <a:sym typeface="Times New Roman" panose="02020603050405020304"/>
              </a:defRPr>
            </a:pPr>
            <a:r>
              <a:t>the minimum loss of the information. And we should select a proper dimension to maximizes </a:t>
            </a:r>
          </a:p>
          <a:p>
            <a:pPr>
              <a:defRPr sz="2000">
                <a:latin typeface="Times New Roman" panose="02020603050405020304"/>
                <a:ea typeface="Times New Roman" panose="02020603050405020304"/>
                <a:cs typeface="Times New Roman" panose="02020603050405020304"/>
                <a:sym typeface="Times New Roman" panose="02020603050405020304"/>
              </a:defRPr>
            </a:pPr>
            <a:r>
              <a:t>the variance of the data. Generally, there are several steps:</a:t>
            </a:r>
          </a:p>
        </p:txBody>
      </p:sp>
      <p:sp>
        <p:nvSpPr>
          <p:cNvPr id="475" name="1. Calculate Gaussian"/>
          <p:cNvSpPr txBox="1"/>
          <p:nvPr/>
        </p:nvSpPr>
        <p:spPr>
          <a:xfrm>
            <a:off x="698439" y="2857426"/>
            <a:ext cx="2249141" cy="279401"/>
          </a:xfrm>
          <a:prstGeom prst="rect">
            <a:avLst/>
          </a:prstGeom>
          <a:ln w="12700">
            <a:miter lim="400000"/>
          </a:ln>
        </p:spPr>
        <p:txBody>
          <a:bodyPr wrap="none" lIns="0" tIns="0" rIns="0" bIns="0">
            <a:spAutoFit/>
          </a:bodyPr>
          <a:lstStyle/>
          <a:p>
            <a:r>
              <a:t>1. Calculate Gaussian</a:t>
            </a:r>
          </a:p>
        </p:txBody>
      </p:sp>
      <p:sp>
        <p:nvSpPr>
          <p:cNvPr id="476" name="3. Sort the eigenvector according to the corresponding eigenvalue"/>
          <p:cNvSpPr txBox="1"/>
          <p:nvPr/>
        </p:nvSpPr>
        <p:spPr>
          <a:xfrm>
            <a:off x="698439" y="3954601"/>
            <a:ext cx="6684517" cy="279401"/>
          </a:xfrm>
          <a:prstGeom prst="rect">
            <a:avLst/>
          </a:prstGeom>
          <a:ln w="12700">
            <a:miter lim="400000"/>
          </a:ln>
        </p:spPr>
        <p:txBody>
          <a:bodyPr wrap="none" lIns="0" tIns="0" rIns="0" bIns="0">
            <a:spAutoFit/>
          </a:bodyPr>
          <a:lstStyle/>
          <a:p>
            <a:r>
              <a:t>3. Sort the eigenvector according to the corresponding eigenvalue</a:t>
            </a:r>
          </a:p>
        </p:txBody>
      </p:sp>
      <p:sp>
        <p:nvSpPr>
          <p:cNvPr id="477" name="2. Eigen decomposition of the covariance matrix"/>
          <p:cNvSpPr txBox="1"/>
          <p:nvPr/>
        </p:nvSpPr>
        <p:spPr>
          <a:xfrm>
            <a:off x="709570" y="3406013"/>
            <a:ext cx="4879381" cy="279401"/>
          </a:xfrm>
          <a:prstGeom prst="rect">
            <a:avLst/>
          </a:prstGeom>
          <a:ln w="12700">
            <a:miter lim="400000"/>
          </a:ln>
        </p:spPr>
        <p:txBody>
          <a:bodyPr wrap="none" lIns="0" tIns="0" rIns="0" bIns="0">
            <a:spAutoFit/>
          </a:bodyPr>
          <a:lstStyle/>
          <a:p>
            <a:r>
              <a:t>2. Eigen decomposition of the covariance matrix</a:t>
            </a:r>
          </a:p>
        </p:txBody>
      </p:sp>
      <p:sp>
        <p:nvSpPr>
          <p:cNvPr id="478" name="4. Use the first k eigenvectors to project the original dataset into lower dimension"/>
          <p:cNvSpPr txBox="1"/>
          <p:nvPr/>
        </p:nvSpPr>
        <p:spPr>
          <a:xfrm>
            <a:off x="672690" y="4503189"/>
            <a:ext cx="8170306" cy="279401"/>
          </a:xfrm>
          <a:prstGeom prst="rect">
            <a:avLst/>
          </a:prstGeom>
          <a:ln w="12700">
            <a:miter lim="400000"/>
          </a:ln>
        </p:spPr>
        <p:txBody>
          <a:bodyPr wrap="none" lIns="0" tIns="0" rIns="0" bIns="0">
            <a:spAutoFit/>
          </a:bodyPr>
          <a:lstStyle/>
          <a:p>
            <a:r>
              <a:t>4. Use the first k eigenvectors to project the original dataset into lower dimension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2.4 PCA"/>
          <p:cNvSpPr txBox="1">
            <a:spLocks noGrp="1"/>
          </p:cNvSpPr>
          <p:nvPr>
            <p:ph type="body" idx="1"/>
          </p:nvPr>
        </p:nvSpPr>
        <p:spPr>
          <a:xfrm>
            <a:off x="565106" y="362102"/>
            <a:ext cx="10515601" cy="5668481"/>
          </a:xfrm>
          <a:prstGeom prst="rect">
            <a:avLst/>
          </a:prstGeom>
        </p:spPr>
        <p:txBody>
          <a:bodyPr/>
          <a:lstStyle>
            <a:lvl1pPr marL="0" indent="0">
              <a:buSzTx/>
              <a:buNone/>
              <a:defRPr sz="3600">
                <a:latin typeface="Times Roman"/>
                <a:ea typeface="Times Roman"/>
                <a:cs typeface="Times Roman"/>
                <a:sym typeface="Times Roman"/>
              </a:defRPr>
            </a:lvl1pPr>
          </a:lstStyle>
          <a:p>
            <a:r>
              <a:t>2.4 PCA</a:t>
            </a:r>
          </a:p>
        </p:txBody>
      </p:sp>
      <p:pic>
        <p:nvPicPr>
          <p:cNvPr id="481" name="page14image611408.png" descr="page14image611408.png"/>
          <p:cNvPicPr>
            <a:picLocks noChangeAspect="1"/>
          </p:cNvPicPr>
          <p:nvPr/>
        </p:nvPicPr>
        <p:blipFill>
          <a:blip r:embed="rId2"/>
          <a:stretch>
            <a:fillRect/>
          </a:stretch>
        </p:blipFill>
        <p:spPr>
          <a:xfrm>
            <a:off x="-6524" y="1146012"/>
            <a:ext cx="4203545" cy="4100661"/>
          </a:xfrm>
          <a:prstGeom prst="rect">
            <a:avLst/>
          </a:prstGeom>
          <a:ln w="12700">
            <a:miter lim="400000"/>
            <a:headEnd/>
            <a:tailEnd/>
          </a:ln>
        </p:spPr>
      </p:pic>
      <p:sp>
        <p:nvSpPr>
          <p:cNvPr id="482" name="Original dataset visualized in 4 dimension"/>
          <p:cNvSpPr txBox="1"/>
          <p:nvPr/>
        </p:nvSpPr>
        <p:spPr>
          <a:xfrm>
            <a:off x="453234" y="5409401"/>
            <a:ext cx="3284030" cy="215901"/>
          </a:xfrm>
          <a:prstGeom prst="rect">
            <a:avLst/>
          </a:prstGeom>
          <a:ln w="12700">
            <a:miter lim="400000"/>
          </a:ln>
        </p:spPr>
        <p:txBody>
          <a:bodyPr wrap="none" lIns="0" tIns="0" rIns="0" bIns="0">
            <a:spAutoFit/>
          </a:bodyPr>
          <a:lstStyle>
            <a:lvl1pPr>
              <a:defRPr sz="1400"/>
            </a:lvl1pPr>
          </a:lstStyle>
          <a:p>
            <a:r>
              <a:t>Original dataset visualized in 4 dimension</a:t>
            </a:r>
          </a:p>
        </p:txBody>
      </p:sp>
      <p:pic>
        <p:nvPicPr>
          <p:cNvPr id="483" name="page16image612032.png" descr="page16image612032.png"/>
          <p:cNvPicPr>
            <a:picLocks noChangeAspect="1"/>
          </p:cNvPicPr>
          <p:nvPr/>
        </p:nvPicPr>
        <p:blipFill>
          <a:blip r:embed="rId3"/>
          <a:srcRect t="2968"/>
          <a:stretch>
            <a:fillRect/>
          </a:stretch>
        </p:blipFill>
        <p:spPr>
          <a:xfrm>
            <a:off x="4283764" y="1332374"/>
            <a:ext cx="7730611" cy="3845421"/>
          </a:xfrm>
          <a:prstGeom prst="rect">
            <a:avLst/>
          </a:prstGeom>
          <a:ln w="12700">
            <a:miter lim="400000"/>
            <a:headEnd/>
            <a:tailEnd/>
          </a:ln>
        </p:spPr>
      </p:pic>
      <p:sp>
        <p:nvSpPr>
          <p:cNvPr id="484" name="文本"/>
          <p:cNvSpPr txBox="1"/>
          <p:nvPr/>
        </p:nvSpPr>
        <p:spPr>
          <a:xfrm>
            <a:off x="1699412" y="1300308"/>
            <a:ext cx="127001" cy="177801"/>
          </a:xfrm>
          <a:prstGeom prst="rect">
            <a:avLst/>
          </a:prstGeom>
          <a:ln w="12700">
            <a:miter lim="400000"/>
          </a:ln>
        </p:spPr>
        <p:txBody>
          <a:bodyPr wrap="none" lIns="0" tIns="0" rIns="0" bIns="0">
            <a:spAutoFit/>
          </a:bodyPr>
          <a:lstStyle>
            <a:lvl1pPr defTabSz="457200">
              <a:defRPr sz="1200">
                <a:latin typeface="Times Roman"/>
                <a:ea typeface="Times Roman"/>
                <a:cs typeface="Times Roman"/>
                <a:sym typeface="Times Roman"/>
              </a:defRPr>
            </a:lvl1pPr>
          </a:lstStyle>
          <a:p>
            <a:r>
              <a:t> </a:t>
            </a:r>
          </a:p>
        </p:txBody>
      </p:sp>
      <p:sp>
        <p:nvSpPr>
          <p:cNvPr id="485" name="Eigenvalues from the eigen decomposition of covariance matrix"/>
          <p:cNvSpPr txBox="1"/>
          <p:nvPr/>
        </p:nvSpPr>
        <p:spPr>
          <a:xfrm>
            <a:off x="5647327" y="5409401"/>
            <a:ext cx="5003602" cy="215901"/>
          </a:xfrm>
          <a:prstGeom prst="rect">
            <a:avLst/>
          </a:prstGeom>
          <a:ln w="12700">
            <a:miter lim="400000"/>
          </a:ln>
        </p:spPr>
        <p:txBody>
          <a:bodyPr wrap="none" lIns="0" tIns="0" rIns="0" bIns="0">
            <a:spAutoFit/>
          </a:bodyPr>
          <a:lstStyle>
            <a:lvl1pPr>
              <a:defRPr sz="1400"/>
            </a:lvl1pPr>
          </a:lstStyle>
          <a:p>
            <a:r>
              <a:t>Eigenvalues from the eigen decomposition of covariance matrix</a:t>
            </a:r>
          </a:p>
        </p:txBody>
      </p:sp>
      <p:sp>
        <p:nvSpPr>
          <p:cNvPr id="486" name="圆形"/>
          <p:cNvSpPr/>
          <p:nvPr/>
        </p:nvSpPr>
        <p:spPr>
          <a:xfrm>
            <a:off x="3916079" y="3967576"/>
            <a:ext cx="1270001" cy="1270001"/>
          </a:xfrm>
          <a:prstGeom prst="ellipse">
            <a:avLst/>
          </a:prstGeom>
          <a:solidFill>
            <a:srgbClr val="FFFFFF">
              <a:alpha val="40373"/>
            </a:srgbClr>
          </a:solidFill>
          <a:ln w="50800">
            <a:solidFill>
              <a:schemeClr val="accent2">
                <a:alpha val="40373"/>
              </a:schemeClr>
            </a:solidFill>
            <a:miter/>
          </a:ln>
        </p:spPr>
        <p:txBody>
          <a:bodyPr lIns="0" tIns="0" rIns="0" bIns="0"/>
          <a:lstStyle/>
          <a:p>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2.4 PCA"/>
          <p:cNvSpPr txBox="1">
            <a:spLocks noGrp="1"/>
          </p:cNvSpPr>
          <p:nvPr>
            <p:ph type="body" idx="1"/>
          </p:nvPr>
        </p:nvSpPr>
        <p:spPr>
          <a:xfrm>
            <a:off x="513608" y="366432"/>
            <a:ext cx="10515601" cy="5668481"/>
          </a:xfrm>
          <a:prstGeom prst="rect">
            <a:avLst/>
          </a:prstGeom>
        </p:spPr>
        <p:txBody>
          <a:bodyPr/>
          <a:lstStyle>
            <a:lvl1pPr marL="0" indent="0">
              <a:buSzTx/>
              <a:buNone/>
              <a:defRPr sz="3600">
                <a:latin typeface="Times Roman"/>
                <a:ea typeface="Times Roman"/>
                <a:cs typeface="Times Roman"/>
                <a:sym typeface="Times Roman"/>
              </a:defRPr>
            </a:lvl1pPr>
          </a:lstStyle>
          <a:p>
            <a:r>
              <a:t>2.4 PCA</a:t>
            </a:r>
          </a:p>
        </p:txBody>
      </p:sp>
      <p:sp>
        <p:nvSpPr>
          <p:cNvPr id="489" name="文本"/>
          <p:cNvSpPr txBox="1"/>
          <p:nvPr/>
        </p:nvSpPr>
        <p:spPr>
          <a:xfrm>
            <a:off x="1758950" y="2608937"/>
            <a:ext cx="127000" cy="355601"/>
          </a:xfrm>
          <a:prstGeom prst="rect">
            <a:avLst/>
          </a:prstGeom>
          <a:ln w="12700">
            <a:miter lim="400000"/>
          </a:ln>
        </p:spPr>
        <p:txBody>
          <a:bodyPr wrap="none" lIns="0" tIns="0" rIns="0" bIns="0">
            <a:spAutoFit/>
          </a:bodyPr>
          <a:lstStyle>
            <a:lvl1pPr defTabSz="457200">
              <a:defRPr sz="1200">
                <a:latin typeface="Times Roman"/>
                <a:ea typeface="Times Roman"/>
                <a:cs typeface="Times Roman"/>
                <a:sym typeface="Times Roman"/>
              </a:defRPr>
            </a:lvl1pPr>
          </a:lstStyle>
          <a:p>
            <a:r>
              <a:t> </a:t>
            </a:r>
          </a:p>
        </p:txBody>
      </p:sp>
      <p:pic>
        <p:nvPicPr>
          <p:cNvPr id="490" name="page17image643344.png" descr="page17image643344.png"/>
          <p:cNvPicPr>
            <a:picLocks noChangeAspect="1"/>
          </p:cNvPicPr>
          <p:nvPr/>
        </p:nvPicPr>
        <p:blipFill>
          <a:blip r:embed="rId2"/>
          <a:stretch>
            <a:fillRect/>
          </a:stretch>
        </p:blipFill>
        <p:spPr>
          <a:xfrm>
            <a:off x="557081" y="1143122"/>
            <a:ext cx="4431389" cy="4321091"/>
          </a:xfrm>
          <a:prstGeom prst="rect">
            <a:avLst/>
          </a:prstGeom>
          <a:ln w="12700">
            <a:miter lim="400000"/>
            <a:headEnd/>
            <a:tailEnd/>
          </a:ln>
        </p:spPr>
      </p:pic>
      <p:pic>
        <p:nvPicPr>
          <p:cNvPr id="491" name="page18image639392.png" descr="page18image639392.png"/>
          <p:cNvPicPr>
            <a:picLocks noChangeAspect="1"/>
          </p:cNvPicPr>
          <p:nvPr/>
        </p:nvPicPr>
        <p:blipFill>
          <a:blip r:embed="rId3"/>
          <a:stretch>
            <a:fillRect/>
          </a:stretch>
        </p:blipFill>
        <p:spPr>
          <a:xfrm>
            <a:off x="6106348" y="1238524"/>
            <a:ext cx="3958128" cy="3924298"/>
          </a:xfrm>
          <a:prstGeom prst="rect">
            <a:avLst/>
          </a:prstGeom>
          <a:ln w="12700">
            <a:miter lim="400000"/>
            <a:headEnd/>
            <a:tailEnd/>
          </a:ln>
        </p:spPr>
      </p:pic>
      <p:sp>
        <p:nvSpPr>
          <p:cNvPr id="492" name="Project the data into 3 dimension"/>
          <p:cNvSpPr txBox="1"/>
          <p:nvPr/>
        </p:nvSpPr>
        <p:spPr>
          <a:xfrm>
            <a:off x="1471645" y="5641140"/>
            <a:ext cx="2602261" cy="215901"/>
          </a:xfrm>
          <a:prstGeom prst="rect">
            <a:avLst/>
          </a:prstGeom>
          <a:ln w="12700">
            <a:miter lim="400000"/>
          </a:ln>
        </p:spPr>
        <p:txBody>
          <a:bodyPr wrap="none" lIns="0" tIns="0" rIns="0" bIns="0">
            <a:spAutoFit/>
          </a:bodyPr>
          <a:lstStyle>
            <a:lvl1pPr>
              <a:defRPr sz="1400"/>
            </a:lvl1pPr>
          </a:lstStyle>
          <a:p>
            <a:r>
              <a:t>Project the data into 3 dimension</a:t>
            </a:r>
          </a:p>
        </p:txBody>
      </p:sp>
      <p:sp>
        <p:nvSpPr>
          <p:cNvPr id="493" name="Project the data into 2 dimension"/>
          <p:cNvSpPr txBox="1"/>
          <p:nvPr/>
        </p:nvSpPr>
        <p:spPr>
          <a:xfrm>
            <a:off x="6784282" y="5641140"/>
            <a:ext cx="2602260" cy="215901"/>
          </a:xfrm>
          <a:prstGeom prst="rect">
            <a:avLst/>
          </a:prstGeom>
          <a:ln w="12700">
            <a:miter lim="400000"/>
          </a:ln>
        </p:spPr>
        <p:txBody>
          <a:bodyPr wrap="none" lIns="0" tIns="0" rIns="0" bIns="0">
            <a:spAutoFit/>
          </a:bodyPr>
          <a:lstStyle>
            <a:lvl1pPr>
              <a:defRPr sz="1400"/>
            </a:lvl1pPr>
          </a:lstStyle>
          <a:p>
            <a:r>
              <a:t>Project the data into 2 dimension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2.5 K-Means"/>
          <p:cNvSpPr txBox="1">
            <a:spLocks noGrp="1"/>
          </p:cNvSpPr>
          <p:nvPr>
            <p:ph type="body" idx="1"/>
          </p:nvPr>
        </p:nvSpPr>
        <p:spPr>
          <a:xfrm>
            <a:off x="513608" y="366432"/>
            <a:ext cx="10515601" cy="5668481"/>
          </a:xfrm>
          <a:prstGeom prst="rect">
            <a:avLst/>
          </a:prstGeom>
        </p:spPr>
        <p:txBody>
          <a:bodyPr/>
          <a:lstStyle>
            <a:lvl1pPr marL="0" indent="0">
              <a:buSzTx/>
              <a:buNone/>
              <a:defRPr sz="3600">
                <a:latin typeface="Times Roman"/>
                <a:ea typeface="Times Roman"/>
                <a:cs typeface="Times Roman"/>
                <a:sym typeface="Times Roman"/>
              </a:defRPr>
            </a:lvl1pPr>
          </a:lstStyle>
          <a:p>
            <a:r>
              <a:t>2.5 K-Means</a:t>
            </a:r>
          </a:p>
        </p:txBody>
      </p:sp>
      <p:sp>
        <p:nvSpPr>
          <p:cNvPr id="496" name="K-means clustering algorithm is a method based on similarity or distance measurement…"/>
          <p:cNvSpPr txBox="1"/>
          <p:nvPr/>
        </p:nvSpPr>
        <p:spPr>
          <a:xfrm>
            <a:off x="582570" y="1315361"/>
            <a:ext cx="8881220" cy="3073401"/>
          </a:xfrm>
          <a:prstGeom prst="rect">
            <a:avLst/>
          </a:prstGeom>
          <a:ln w="12700">
            <a:miter lim="400000"/>
          </a:ln>
        </p:spPr>
        <p:txBody>
          <a:bodyPr wrap="none" lIns="0" tIns="0" rIns="0" bIns="0">
            <a:spAutoFit/>
          </a:bodyPr>
          <a:lstStyle/>
          <a:p>
            <a:r>
              <a:t>K-means clustering algorithm is a method based on similarity or distance measurement </a:t>
            </a:r>
          </a:p>
          <a:p>
            <a:r>
              <a:t>between samples, which belongs to unsupervised learning method. There are several </a:t>
            </a:r>
          </a:p>
          <a:p>
            <a:r>
              <a:t>Steps:</a:t>
            </a:r>
          </a:p>
          <a:p>
            <a:endParaRPr/>
          </a:p>
          <a:p>
            <a:pPr marL="240665" indent="-240665">
              <a:buSzPct val="100000"/>
              <a:buAutoNum type="arabicPeriod"/>
            </a:pPr>
            <a:r>
              <a:t>Randomly select k samples as mean values.</a:t>
            </a:r>
          </a:p>
          <a:p>
            <a:endParaRPr/>
          </a:p>
          <a:p>
            <a:r>
              <a:t>2. Calculate the distance and assign the class to the other samples.</a:t>
            </a:r>
          </a:p>
          <a:p>
            <a:endParaRPr/>
          </a:p>
          <a:p>
            <a:r>
              <a:t>3. Recalculate the mean values of each class.</a:t>
            </a:r>
          </a:p>
          <a:p>
            <a:endParaRPr/>
          </a:p>
          <a:p>
            <a:r>
              <a:t>4. Repeat 2 &amp; 3 until convergence.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2.5 K-Means"/>
          <p:cNvSpPr txBox="1">
            <a:spLocks noGrp="1"/>
          </p:cNvSpPr>
          <p:nvPr>
            <p:ph type="body" idx="1"/>
          </p:nvPr>
        </p:nvSpPr>
        <p:spPr>
          <a:xfrm>
            <a:off x="513608" y="366432"/>
            <a:ext cx="10515601" cy="5668481"/>
          </a:xfrm>
          <a:prstGeom prst="rect">
            <a:avLst/>
          </a:prstGeom>
        </p:spPr>
        <p:txBody>
          <a:bodyPr/>
          <a:lstStyle>
            <a:lvl1pPr marL="0" indent="0">
              <a:buSzTx/>
              <a:buNone/>
              <a:defRPr sz="3600">
                <a:latin typeface="Times Roman"/>
                <a:ea typeface="Times Roman"/>
                <a:cs typeface="Times Roman"/>
                <a:sym typeface="Times Roman"/>
              </a:defRPr>
            </a:lvl1pPr>
          </a:lstStyle>
          <a:p>
            <a:r>
              <a:t>2.5 K-Means</a:t>
            </a:r>
          </a:p>
        </p:txBody>
      </p:sp>
      <p:pic>
        <p:nvPicPr>
          <p:cNvPr id="499" name="page20image615152.png" descr="page20image615152.png"/>
          <p:cNvPicPr>
            <a:picLocks noChangeAspect="1"/>
          </p:cNvPicPr>
          <p:nvPr/>
        </p:nvPicPr>
        <p:blipFill>
          <a:blip r:embed="rId2"/>
          <a:stretch>
            <a:fillRect/>
          </a:stretch>
        </p:blipFill>
        <p:spPr>
          <a:xfrm>
            <a:off x="484457" y="1245699"/>
            <a:ext cx="4494654" cy="4366602"/>
          </a:xfrm>
          <a:prstGeom prst="rect">
            <a:avLst/>
          </a:prstGeom>
          <a:ln w="12700">
            <a:miter lim="400000"/>
            <a:headEnd/>
            <a:tailEnd/>
          </a:ln>
        </p:spPr>
      </p:pic>
      <p:pic>
        <p:nvPicPr>
          <p:cNvPr id="500" name="page18image639392.png" descr="page18image639392.png"/>
          <p:cNvPicPr>
            <a:picLocks noChangeAspect="1"/>
          </p:cNvPicPr>
          <p:nvPr/>
        </p:nvPicPr>
        <p:blipFill>
          <a:blip r:embed="rId3"/>
          <a:srcRect t="2093"/>
          <a:stretch>
            <a:fillRect/>
          </a:stretch>
        </p:blipFill>
        <p:spPr>
          <a:xfrm>
            <a:off x="5479801" y="1247576"/>
            <a:ext cx="4494554" cy="4362837"/>
          </a:xfrm>
          <a:prstGeom prst="rect">
            <a:avLst/>
          </a:prstGeom>
          <a:ln w="12700">
            <a:miter lim="400000"/>
            <a:headEnd/>
            <a:tailEnd/>
          </a:ln>
        </p:spPr>
      </p:pic>
      <p:sp>
        <p:nvSpPr>
          <p:cNvPr id="501" name="矩形"/>
          <p:cNvSpPr/>
          <p:nvPr/>
        </p:nvSpPr>
        <p:spPr>
          <a:xfrm>
            <a:off x="2100797" y="3540711"/>
            <a:ext cx="2110202" cy="1452002"/>
          </a:xfrm>
          <a:prstGeom prst="rect">
            <a:avLst/>
          </a:prstGeom>
          <a:solidFill>
            <a:srgbClr val="FFFFFF">
              <a:alpha val="40421"/>
            </a:srgbClr>
          </a:solidFill>
          <a:ln w="50800">
            <a:solidFill>
              <a:schemeClr val="accent2">
                <a:alpha val="40421"/>
              </a:schemeClr>
            </a:solidFill>
            <a:miter lim="400000"/>
          </a:ln>
        </p:spPr>
        <p:txBody>
          <a:bodyPr lIns="0" tIns="0" rIns="0" bIns="0"/>
          <a:lstStyle/>
          <a:p>
            <a:endParaRPr/>
          </a:p>
        </p:txBody>
      </p:sp>
      <p:sp>
        <p:nvSpPr>
          <p:cNvPr id="502" name="箭头"/>
          <p:cNvSpPr/>
          <p:nvPr/>
        </p:nvSpPr>
        <p:spPr>
          <a:xfrm>
            <a:off x="1239674" y="4520167"/>
            <a:ext cx="792192" cy="807531"/>
          </a:xfrm>
          <a:prstGeom prst="rightArrow">
            <a:avLst>
              <a:gd name="adj1" fmla="val 32000"/>
              <a:gd name="adj2" fmla="val 65239"/>
            </a:avLst>
          </a:prstGeom>
          <a:solidFill>
            <a:srgbClr val="FFFFFF"/>
          </a:solidFill>
          <a:ln w="12700">
            <a:solidFill>
              <a:schemeClr val="accent1"/>
            </a:solidFill>
            <a:miter/>
          </a:ln>
        </p:spPr>
        <p:txBody>
          <a:bodyPr lIns="0" tIns="0" rIns="0" bIns="0"/>
          <a:lstStyle/>
          <a:p>
            <a:endParaRPr/>
          </a:p>
        </p:txBody>
      </p:sp>
      <p:sp>
        <p:nvSpPr>
          <p:cNvPr id="503" name="Clustering result from K-Means"/>
          <p:cNvSpPr txBox="1"/>
          <p:nvPr/>
        </p:nvSpPr>
        <p:spPr>
          <a:xfrm>
            <a:off x="1150125" y="5769883"/>
            <a:ext cx="3163318" cy="279401"/>
          </a:xfrm>
          <a:prstGeom prst="rect">
            <a:avLst/>
          </a:prstGeom>
          <a:ln w="12700">
            <a:miter lim="400000"/>
          </a:ln>
        </p:spPr>
        <p:txBody>
          <a:bodyPr wrap="none" lIns="0" tIns="0" rIns="0" bIns="0">
            <a:spAutoFit/>
          </a:bodyPr>
          <a:lstStyle/>
          <a:p>
            <a:r>
              <a:t>Clustering result from K-Means</a:t>
            </a:r>
          </a:p>
        </p:txBody>
      </p:sp>
      <p:sp>
        <p:nvSpPr>
          <p:cNvPr id="504" name="Real result"/>
          <p:cNvSpPr txBox="1"/>
          <p:nvPr/>
        </p:nvSpPr>
        <p:spPr>
          <a:xfrm>
            <a:off x="7174426" y="5769883"/>
            <a:ext cx="1105360" cy="279401"/>
          </a:xfrm>
          <a:prstGeom prst="rect">
            <a:avLst/>
          </a:prstGeom>
          <a:ln w="12700">
            <a:miter lim="400000"/>
          </a:ln>
        </p:spPr>
        <p:txBody>
          <a:bodyPr wrap="none" lIns="0" tIns="0" rIns="0" bIns="0">
            <a:spAutoFit/>
          </a:bodyPr>
          <a:lstStyle/>
          <a:p>
            <a:r>
              <a:t>Real result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标题 1"/>
          <p:cNvSpPr txBox="1">
            <a:spLocks noGrp="1"/>
          </p:cNvSpPr>
          <p:nvPr>
            <p:ph type="ctrTitle"/>
          </p:nvPr>
        </p:nvSpPr>
        <p:spPr>
          <a:prstGeom prst="rect">
            <a:avLst/>
          </a:prstGeom>
        </p:spPr>
        <p:txBody>
          <a:bodyPr/>
          <a:lstStyle/>
          <a:p>
            <a:pPr>
              <a:defRPr>
                <a:latin typeface="Times Roman"/>
                <a:ea typeface="Times Roman"/>
                <a:cs typeface="Times Roman"/>
                <a:sym typeface="Times Roman"/>
              </a:defRPr>
            </a:pPr>
            <a:r>
              <a:t>Part3</a:t>
            </a:r>
            <a:r>
              <a:rPr>
                <a:latin typeface="等线 Light" panose="02010600030101010101" charset="-122"/>
                <a:ea typeface="等线 Light" panose="02010600030101010101" charset="-122"/>
                <a:cs typeface="等线 Light" panose="02010600030101010101" charset="-122"/>
                <a:sym typeface="等线 Light" panose="02010600030101010101" charset="-122"/>
              </a:rPr>
              <a:t> </a:t>
            </a:r>
            <a:br>
              <a:rPr>
                <a:latin typeface="等线 Light" panose="02010600030101010101" charset="-122"/>
                <a:ea typeface="等线 Light" panose="02010600030101010101" charset="-122"/>
                <a:cs typeface="等线 Light" panose="02010600030101010101" charset="-122"/>
                <a:sym typeface="等线 Light" panose="02010600030101010101" charset="-122"/>
              </a:rPr>
            </a:br>
            <a:r>
              <a:rPr sz="4000"/>
              <a:t>C</a:t>
            </a:r>
            <a:r>
              <a:rPr lang="en-US" sz="4000"/>
              <a:t>onclusion &amp; Evaluation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2.4 PCA"/>
          <p:cNvSpPr txBox="1">
            <a:spLocks noGrp="1"/>
          </p:cNvSpPr>
          <p:nvPr>
            <p:ph type="body" idx="1"/>
          </p:nvPr>
        </p:nvSpPr>
        <p:spPr>
          <a:xfrm>
            <a:off x="565106" y="362102"/>
            <a:ext cx="10515601" cy="5668481"/>
          </a:xfrm>
          <a:prstGeom prst="rect">
            <a:avLst/>
          </a:prstGeom>
        </p:spPr>
        <p:txBody>
          <a:bodyPr/>
          <a:lstStyle>
            <a:lvl1pPr marL="0" indent="0">
              <a:buSzTx/>
              <a:buNone/>
              <a:defRPr sz="3600">
                <a:latin typeface="Times Roman"/>
                <a:ea typeface="Times Roman"/>
                <a:cs typeface="Times Roman"/>
                <a:sym typeface="Times Roman"/>
              </a:defRPr>
            </a:lvl1pPr>
          </a:lstStyle>
          <a:p>
            <a:r>
              <a:rPr lang="en-US"/>
              <a:t>3</a:t>
            </a:r>
            <a:r>
              <a:t>.</a:t>
            </a:r>
            <a:r>
              <a:rPr lang="en-US"/>
              <a:t>1</a:t>
            </a:r>
            <a:r>
              <a:t> </a:t>
            </a:r>
            <a:r>
              <a:rPr lang="en-US"/>
              <a:t>conclusion</a:t>
            </a:r>
          </a:p>
        </p:txBody>
      </p:sp>
      <p:sp>
        <p:nvSpPr>
          <p:cNvPr id="484" name="文本"/>
          <p:cNvSpPr txBox="1"/>
          <p:nvPr/>
        </p:nvSpPr>
        <p:spPr>
          <a:xfrm>
            <a:off x="1699412" y="1300308"/>
            <a:ext cx="127001" cy="177801"/>
          </a:xfrm>
          <a:prstGeom prst="rect">
            <a:avLst/>
          </a:prstGeom>
          <a:ln w="12700">
            <a:miter lim="400000"/>
          </a:ln>
        </p:spPr>
        <p:txBody>
          <a:bodyPr wrap="none" lIns="0" tIns="0" rIns="0" bIns="0">
            <a:spAutoFit/>
          </a:bodyPr>
          <a:lstStyle>
            <a:lvl1pPr defTabSz="457200">
              <a:defRPr sz="1200">
                <a:latin typeface="Times Roman"/>
                <a:ea typeface="Times Roman"/>
                <a:cs typeface="Times Roman"/>
                <a:sym typeface="Times Roman"/>
              </a:defRPr>
            </a:lvl1pPr>
          </a:lstStyle>
          <a:p>
            <a:r>
              <a:t> </a:t>
            </a:r>
          </a:p>
        </p:txBody>
      </p:sp>
      <p:pic>
        <p:nvPicPr>
          <p:cNvPr id="2" name="图片 1"/>
          <p:cNvPicPr>
            <a:picLocks noChangeAspect="1"/>
          </p:cNvPicPr>
          <p:nvPr>
            <p:custDataLst>
              <p:tags r:id="rId1"/>
            </p:custDataLst>
          </p:nvPr>
        </p:nvPicPr>
        <p:blipFill>
          <a:blip r:embed="rId3"/>
          <a:stretch>
            <a:fillRect/>
          </a:stretch>
        </p:blipFill>
        <p:spPr>
          <a:xfrm>
            <a:off x="565150" y="980440"/>
            <a:ext cx="7252970" cy="1853565"/>
          </a:xfrm>
          <a:prstGeom prst="rect">
            <a:avLst/>
          </a:prstGeom>
        </p:spPr>
      </p:pic>
      <p:pic>
        <p:nvPicPr>
          <p:cNvPr id="3" name="图片 2"/>
          <p:cNvPicPr>
            <a:picLocks noChangeAspect="1"/>
          </p:cNvPicPr>
          <p:nvPr/>
        </p:nvPicPr>
        <p:blipFill>
          <a:blip r:embed="rId4"/>
          <a:stretch>
            <a:fillRect/>
          </a:stretch>
        </p:blipFill>
        <p:spPr>
          <a:xfrm>
            <a:off x="565150" y="2884805"/>
            <a:ext cx="7252335" cy="1772920"/>
          </a:xfrm>
          <a:prstGeom prst="rect">
            <a:avLst/>
          </a:prstGeom>
        </p:spPr>
      </p:pic>
      <p:pic>
        <p:nvPicPr>
          <p:cNvPr id="4" name="图片 3"/>
          <p:cNvPicPr>
            <a:picLocks noChangeAspect="1"/>
          </p:cNvPicPr>
          <p:nvPr/>
        </p:nvPicPr>
        <p:blipFill>
          <a:blip r:embed="rId5"/>
          <a:stretch>
            <a:fillRect/>
          </a:stretch>
        </p:blipFill>
        <p:spPr>
          <a:xfrm>
            <a:off x="636905" y="4690110"/>
            <a:ext cx="7207885" cy="190246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标题 1"/>
          <p:cNvSpPr txBox="1">
            <a:spLocks noGrp="1"/>
          </p:cNvSpPr>
          <p:nvPr>
            <p:ph type="title"/>
          </p:nvPr>
        </p:nvSpPr>
        <p:spPr>
          <a:prstGeom prst="rect">
            <a:avLst/>
          </a:prstGeom>
        </p:spPr>
        <p:txBody>
          <a:bodyPr/>
          <a:lstStyle>
            <a:lvl1pPr>
              <a:defRPr>
                <a:latin typeface="-apple-system"/>
                <a:ea typeface="-apple-system"/>
                <a:cs typeface="-apple-system"/>
                <a:sym typeface="-apple-system"/>
              </a:defRPr>
            </a:lvl1pPr>
          </a:lstStyle>
          <a:p>
            <a:r>
              <a:t>Introduction</a:t>
            </a:r>
          </a:p>
        </p:txBody>
      </p:sp>
      <p:sp>
        <p:nvSpPr>
          <p:cNvPr id="428" name="内容占位符 2"/>
          <p:cNvSpPr txBox="1">
            <a:spLocks noGrp="1"/>
          </p:cNvSpPr>
          <p:nvPr>
            <p:ph type="body" idx="1"/>
          </p:nvPr>
        </p:nvSpPr>
        <p:spPr>
          <a:prstGeom prst="rect">
            <a:avLst/>
          </a:prstGeom>
        </p:spPr>
        <p:txBody>
          <a:bodyPr/>
          <a:lstStyle/>
          <a:p>
            <a:pPr>
              <a:defRPr>
                <a:latin typeface="-apple-system"/>
                <a:ea typeface="-apple-system"/>
                <a:cs typeface="-apple-system"/>
                <a:sym typeface="-apple-system"/>
              </a:defRPr>
            </a:pPr>
            <a:r>
              <a:t>The dataset come from the CDC and is a major part of the Behavioral Risk Factor Surveillance System (BRFSS), which conducts annual telephone surveys to gather data on the health status of U.S. residents. </a:t>
            </a:r>
          </a:p>
          <a:p>
            <a:pPr>
              <a:defRPr>
                <a:latin typeface="-apple-system"/>
                <a:ea typeface="-apple-system"/>
                <a:cs typeface="-apple-system"/>
                <a:sym typeface="-apple-system"/>
              </a:defRPr>
            </a:pPr>
            <a:r>
              <a:t>The most recent dataset (as of February 15, 2022) includes data from 2020. It consists of 401,958 rows and 279 columns. The vast majority of columns are questions asked to respondents about their health status.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2.4 PCA"/>
          <p:cNvSpPr txBox="1">
            <a:spLocks noGrp="1"/>
          </p:cNvSpPr>
          <p:nvPr>
            <p:ph type="body" idx="1"/>
          </p:nvPr>
        </p:nvSpPr>
        <p:spPr>
          <a:xfrm>
            <a:off x="565106" y="362102"/>
            <a:ext cx="10515601" cy="5668481"/>
          </a:xfrm>
          <a:prstGeom prst="rect">
            <a:avLst/>
          </a:prstGeom>
        </p:spPr>
        <p:txBody>
          <a:bodyPr/>
          <a:lstStyle>
            <a:lvl1pPr marL="0" indent="0">
              <a:buSzTx/>
              <a:buNone/>
              <a:defRPr sz="3600">
                <a:latin typeface="Times Roman"/>
                <a:ea typeface="Times Roman"/>
                <a:cs typeface="Times Roman"/>
                <a:sym typeface="Times Roman"/>
              </a:defRPr>
            </a:lvl1pPr>
          </a:lstStyle>
          <a:p>
            <a:r>
              <a:rPr lang="en-US"/>
              <a:t>3</a:t>
            </a:r>
            <a:r>
              <a:t>.</a:t>
            </a:r>
            <a:r>
              <a:rPr lang="en-US"/>
              <a:t>1</a:t>
            </a:r>
            <a:r>
              <a:t> </a:t>
            </a:r>
            <a:r>
              <a:rPr lang="en-US"/>
              <a:t>conclusion</a:t>
            </a:r>
          </a:p>
        </p:txBody>
      </p:sp>
      <p:sp>
        <p:nvSpPr>
          <p:cNvPr id="484" name="文本"/>
          <p:cNvSpPr txBox="1"/>
          <p:nvPr/>
        </p:nvSpPr>
        <p:spPr>
          <a:xfrm>
            <a:off x="1699412" y="1300308"/>
            <a:ext cx="127001" cy="177801"/>
          </a:xfrm>
          <a:prstGeom prst="rect">
            <a:avLst/>
          </a:prstGeom>
          <a:ln w="12700">
            <a:miter lim="400000"/>
          </a:ln>
        </p:spPr>
        <p:txBody>
          <a:bodyPr wrap="none" lIns="0" tIns="0" rIns="0" bIns="0">
            <a:spAutoFit/>
          </a:bodyPr>
          <a:lstStyle>
            <a:lvl1pPr defTabSz="457200">
              <a:defRPr sz="1200">
                <a:latin typeface="Times Roman"/>
                <a:ea typeface="Times Roman"/>
                <a:cs typeface="Times Roman"/>
                <a:sym typeface="Times Roman"/>
              </a:defRPr>
            </a:lvl1pPr>
          </a:lstStyle>
          <a:p>
            <a:r>
              <a:t> </a:t>
            </a:r>
          </a:p>
        </p:txBody>
      </p:sp>
      <p:pic>
        <p:nvPicPr>
          <p:cNvPr id="5" name="图片 4"/>
          <p:cNvPicPr>
            <a:picLocks noChangeAspect="1"/>
          </p:cNvPicPr>
          <p:nvPr/>
        </p:nvPicPr>
        <p:blipFill>
          <a:blip r:embed="rId2"/>
          <a:stretch>
            <a:fillRect/>
          </a:stretch>
        </p:blipFill>
        <p:spPr>
          <a:xfrm>
            <a:off x="565150" y="971550"/>
            <a:ext cx="7510780" cy="1769745"/>
          </a:xfrm>
          <a:prstGeom prst="rect">
            <a:avLst/>
          </a:prstGeom>
        </p:spPr>
      </p:pic>
      <p:pic>
        <p:nvPicPr>
          <p:cNvPr id="6" name="图片 5"/>
          <p:cNvPicPr>
            <a:picLocks noChangeAspect="1"/>
          </p:cNvPicPr>
          <p:nvPr/>
        </p:nvPicPr>
        <p:blipFill>
          <a:blip r:embed="rId3"/>
          <a:stretch>
            <a:fillRect/>
          </a:stretch>
        </p:blipFill>
        <p:spPr>
          <a:xfrm>
            <a:off x="565150" y="2710815"/>
            <a:ext cx="7503795" cy="1774190"/>
          </a:xfrm>
          <a:prstGeom prst="rect">
            <a:avLst/>
          </a:prstGeom>
        </p:spPr>
      </p:pic>
      <p:pic>
        <p:nvPicPr>
          <p:cNvPr id="7" name="图片 6"/>
          <p:cNvPicPr>
            <a:picLocks noChangeAspect="1"/>
          </p:cNvPicPr>
          <p:nvPr/>
        </p:nvPicPr>
        <p:blipFill>
          <a:blip r:embed="rId4"/>
          <a:stretch>
            <a:fillRect/>
          </a:stretch>
        </p:blipFill>
        <p:spPr>
          <a:xfrm>
            <a:off x="565150" y="4471035"/>
            <a:ext cx="7504430" cy="1809115"/>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内容占位符 2"/>
          <p:cNvSpPr txBox="1">
            <a:spLocks noGrp="1"/>
          </p:cNvSpPr>
          <p:nvPr>
            <p:ph type="body" idx="1"/>
          </p:nvPr>
        </p:nvSpPr>
        <p:spPr>
          <a:xfrm>
            <a:off x="629478" y="503719"/>
            <a:ext cx="10515601" cy="5668481"/>
          </a:xfrm>
          <a:prstGeom prst="rect">
            <a:avLst/>
          </a:prstGeom>
        </p:spPr>
        <p:txBody>
          <a:bodyPr/>
          <a:lstStyle/>
          <a:p>
            <a:pPr marL="0" indent="0">
              <a:buSzTx/>
              <a:buNone/>
              <a:defRPr sz="3600">
                <a:latin typeface="Times Roman"/>
                <a:ea typeface="Times Roman"/>
                <a:cs typeface="Times Roman"/>
                <a:sym typeface="Times Roman"/>
              </a:defRPr>
            </a:pPr>
            <a:r>
              <a:t>3.</a:t>
            </a:r>
            <a:r>
              <a:rPr lang="en-US"/>
              <a:t>2</a:t>
            </a:r>
            <a:r>
              <a:t> </a:t>
            </a:r>
            <a:r>
              <a:rPr lang="en-US"/>
              <a:t>Evaluation</a:t>
            </a:r>
          </a:p>
        </p:txBody>
      </p:sp>
      <p:pic>
        <p:nvPicPr>
          <p:cNvPr id="2" name="图片 1"/>
          <p:cNvPicPr>
            <a:picLocks noChangeAspect="1"/>
          </p:cNvPicPr>
          <p:nvPr/>
        </p:nvPicPr>
        <p:blipFill>
          <a:blip r:embed="rId2"/>
          <a:stretch>
            <a:fillRect/>
          </a:stretch>
        </p:blipFill>
        <p:spPr>
          <a:xfrm>
            <a:off x="480060" y="1196340"/>
            <a:ext cx="4069080" cy="1119505"/>
          </a:xfrm>
          <a:prstGeom prst="rect">
            <a:avLst/>
          </a:prstGeom>
        </p:spPr>
      </p:pic>
      <p:sp>
        <p:nvSpPr>
          <p:cNvPr id="3" name="文本框 2"/>
          <p:cNvSpPr txBox="1"/>
          <p:nvPr/>
        </p:nvSpPr>
        <p:spPr>
          <a:xfrm>
            <a:off x="616585" y="2494280"/>
            <a:ext cx="10671810" cy="2768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j-lt"/>
                <a:ea typeface="+mj-ea"/>
                <a:cs typeface="+mj-cs"/>
                <a:sym typeface="等线" panose="02010600030101010101" charset="-122"/>
              </a:rPr>
              <a:t>F1 s</a:t>
            </a:r>
            <a:r>
              <a:rPr kumimoji="0" lang="zh-CN" altLang="en-US" sz="1800" b="0" i="0" u="none" strike="noStrike" cap="none" spc="0" normalizeH="0" baseline="0">
                <a:ln>
                  <a:noFill/>
                </a:ln>
                <a:solidFill>
                  <a:srgbClr val="000000"/>
                </a:solidFill>
                <a:effectLst/>
                <a:uFillTx/>
                <a:latin typeface="+mj-lt"/>
                <a:ea typeface="+mj-ea"/>
                <a:cs typeface="+mj-cs"/>
                <a:sym typeface="等线" panose="02010600030101010101" charset="-122"/>
              </a:rPr>
              <a:t>core, also known as balanced </a:t>
            </a:r>
            <a:r>
              <a:rPr kumimoji="0" lang="en-US" altLang="zh-CN" sz="1800" b="0" i="0" u="none" strike="noStrike" cap="none" spc="0" normalizeH="0" baseline="0">
                <a:ln>
                  <a:noFill/>
                </a:ln>
                <a:solidFill>
                  <a:srgbClr val="000000"/>
                </a:solidFill>
                <a:effectLst/>
                <a:uFillTx/>
                <a:latin typeface="+mj-lt"/>
                <a:ea typeface="+mj-ea"/>
                <a:cs typeface="+mj-cs"/>
                <a:sym typeface="等线" panose="02010600030101010101" charset="-122"/>
              </a:rPr>
              <a:t>F</a:t>
            </a:r>
            <a:r>
              <a:rPr kumimoji="0" lang="zh-CN" altLang="en-US" sz="1800" b="0" i="0" u="none" strike="noStrike" cap="none" spc="0" normalizeH="0" baseline="0">
                <a:ln>
                  <a:noFill/>
                </a:ln>
                <a:solidFill>
                  <a:srgbClr val="000000"/>
                </a:solidFill>
                <a:effectLst/>
                <a:uFillTx/>
                <a:latin typeface="+mj-lt"/>
                <a:ea typeface="+mj-ea"/>
                <a:cs typeface="+mj-cs"/>
                <a:sym typeface="等线" panose="02010600030101010101" charset="-122"/>
              </a:rPr>
              <a:t> score, is defined as the harmonic average of accuracy rate and recall rate.</a:t>
            </a:r>
          </a:p>
        </p:txBody>
      </p:sp>
      <p:pic>
        <p:nvPicPr>
          <p:cNvPr id="4" name="图片 3"/>
          <p:cNvPicPr>
            <a:picLocks noChangeAspect="1"/>
          </p:cNvPicPr>
          <p:nvPr/>
        </p:nvPicPr>
        <p:blipFill>
          <a:blip r:embed="rId3"/>
          <a:stretch>
            <a:fillRect/>
          </a:stretch>
        </p:blipFill>
        <p:spPr>
          <a:xfrm>
            <a:off x="1692910" y="3068955"/>
            <a:ext cx="2263140" cy="2872740"/>
          </a:xfrm>
          <a:prstGeom prst="rect">
            <a:avLst/>
          </a:prstGeom>
        </p:spPr>
      </p:pic>
      <p:pic>
        <p:nvPicPr>
          <p:cNvPr id="5" name="图片 4"/>
          <p:cNvPicPr>
            <a:picLocks noChangeAspect="1"/>
          </p:cNvPicPr>
          <p:nvPr/>
        </p:nvPicPr>
        <p:blipFill>
          <a:blip r:embed="rId4"/>
          <a:stretch>
            <a:fillRect/>
          </a:stretch>
        </p:blipFill>
        <p:spPr>
          <a:xfrm>
            <a:off x="4580890" y="3140710"/>
            <a:ext cx="4221480" cy="1645920"/>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内容占位符 2"/>
          <p:cNvSpPr txBox="1">
            <a:spLocks noGrp="1"/>
          </p:cNvSpPr>
          <p:nvPr>
            <p:ph type="body" idx="1"/>
          </p:nvPr>
        </p:nvSpPr>
        <p:spPr>
          <a:xfrm>
            <a:off x="629478" y="503719"/>
            <a:ext cx="10515601" cy="5668481"/>
          </a:xfrm>
          <a:prstGeom prst="rect">
            <a:avLst/>
          </a:prstGeom>
        </p:spPr>
        <p:txBody>
          <a:bodyPr/>
          <a:lstStyle/>
          <a:p>
            <a:pPr marL="0" indent="0">
              <a:buSzTx/>
              <a:buNone/>
              <a:defRPr sz="3600">
                <a:latin typeface="Times Roman"/>
                <a:ea typeface="Times Roman"/>
                <a:cs typeface="Times Roman"/>
                <a:sym typeface="Times Roman"/>
              </a:defRPr>
            </a:pPr>
            <a:r>
              <a:t>3.</a:t>
            </a:r>
            <a:r>
              <a:rPr lang="en-US"/>
              <a:t>2</a:t>
            </a:r>
            <a:r>
              <a:t> </a:t>
            </a:r>
            <a:r>
              <a:rPr lang="en-US"/>
              <a:t>Evaluation</a:t>
            </a:r>
          </a:p>
        </p:txBody>
      </p:sp>
      <p:pic>
        <p:nvPicPr>
          <p:cNvPr id="6" name="图片 5"/>
          <p:cNvPicPr>
            <a:picLocks noChangeAspect="1"/>
          </p:cNvPicPr>
          <p:nvPr/>
        </p:nvPicPr>
        <p:blipFill>
          <a:blip r:embed="rId2"/>
          <a:stretch>
            <a:fillRect/>
          </a:stretch>
        </p:blipFill>
        <p:spPr>
          <a:xfrm>
            <a:off x="623570" y="1124585"/>
            <a:ext cx="7940040" cy="540258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3AD0649-7122-418F-A787-12CE14882D1F}"/>
              </a:ext>
            </a:extLst>
          </p:cNvPr>
          <p:cNvSpPr txBox="1"/>
          <p:nvPr/>
        </p:nvSpPr>
        <p:spPr>
          <a:xfrm>
            <a:off x="4904507" y="3013363"/>
            <a:ext cx="2959332" cy="61555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40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等线" panose="02010600030101010101" charset="-122"/>
              </a:rPr>
              <a:t>Thank you!</a:t>
            </a:r>
            <a:endParaRPr kumimoji="0" lang="zh-CN" altLang="en-US" sz="40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等线" panose="02010600030101010101" charset="-122"/>
            </a:endParaRPr>
          </a:p>
        </p:txBody>
      </p:sp>
    </p:spTree>
    <p:extLst>
      <p:ext uri="{BB962C8B-B14F-4D97-AF65-F5344CB8AC3E}">
        <p14:creationId xmlns:p14="http://schemas.microsoft.com/office/powerpoint/2010/main" val="13127030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标题 1"/>
          <p:cNvSpPr txBox="1">
            <a:spLocks noGrp="1"/>
          </p:cNvSpPr>
          <p:nvPr>
            <p:ph type="ctrTitle"/>
          </p:nvPr>
        </p:nvSpPr>
        <p:spPr>
          <a:xfrm>
            <a:off x="1524000" y="2078672"/>
            <a:ext cx="9144000" cy="2387601"/>
          </a:xfrm>
          <a:prstGeom prst="rect">
            <a:avLst/>
          </a:prstGeom>
        </p:spPr>
        <p:txBody>
          <a:bodyPr/>
          <a:lstStyle/>
          <a:p>
            <a:pPr>
              <a:defRPr>
                <a:latin typeface="Times Roman"/>
                <a:ea typeface="Times Roman"/>
                <a:cs typeface="Times Roman"/>
                <a:sym typeface="Times Roman"/>
              </a:defRPr>
            </a:pPr>
            <a:r>
              <a:t>Part1</a:t>
            </a:r>
            <a:r>
              <a:rPr>
                <a:latin typeface="等线 Light" panose="02010600030101010101" charset="-122"/>
                <a:ea typeface="等线 Light" panose="02010600030101010101" charset="-122"/>
                <a:cs typeface="等线 Light" panose="02010600030101010101" charset="-122"/>
                <a:sym typeface="等线 Light" panose="02010600030101010101" charset="-122"/>
              </a:rPr>
              <a:t> </a:t>
            </a:r>
            <a:br>
              <a:rPr>
                <a:latin typeface="等线 Light" panose="02010600030101010101" charset="-122"/>
                <a:ea typeface="等线 Light" panose="02010600030101010101" charset="-122"/>
                <a:cs typeface="等线 Light" panose="02010600030101010101" charset="-122"/>
                <a:sym typeface="等线 Light" panose="02010600030101010101" charset="-122"/>
              </a:rPr>
            </a:br>
            <a:br>
              <a:rPr>
                <a:latin typeface="等线 Light" panose="02010600030101010101" charset="-122"/>
                <a:ea typeface="等线 Light" panose="02010600030101010101" charset="-122"/>
                <a:cs typeface="等线 Light" panose="02010600030101010101" charset="-122"/>
                <a:sym typeface="等线 Light" panose="02010600030101010101" charset="-122"/>
              </a:rPr>
            </a:br>
            <a:r>
              <a:rPr sz="4000"/>
              <a:t>Data Process and Description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内容占位符 2"/>
          <p:cNvSpPr txBox="1">
            <a:spLocks noGrp="1"/>
          </p:cNvSpPr>
          <p:nvPr>
            <p:ph type="body" idx="1"/>
          </p:nvPr>
        </p:nvSpPr>
        <p:spPr>
          <a:xfrm>
            <a:off x="629478" y="503719"/>
            <a:ext cx="10515601" cy="5668481"/>
          </a:xfrm>
          <a:prstGeom prst="rect">
            <a:avLst/>
          </a:prstGeom>
        </p:spPr>
        <p:txBody>
          <a:bodyPr/>
          <a:lstStyle>
            <a:lvl1pPr marL="0" indent="0">
              <a:buSzTx/>
              <a:buNone/>
              <a:defRPr sz="3600">
                <a:latin typeface="Times Roman"/>
                <a:ea typeface="Times Roman"/>
                <a:cs typeface="Times Roman"/>
                <a:sym typeface="Times Roman"/>
              </a:defRPr>
            </a:lvl1pPr>
          </a:lstStyle>
          <a:p>
            <a:r>
              <a:t>1.1 Data Preprocessing</a:t>
            </a:r>
          </a:p>
        </p:txBody>
      </p:sp>
      <p:pic>
        <p:nvPicPr>
          <p:cNvPr id="433" name="图片 3" descr="图片 3"/>
          <p:cNvPicPr>
            <a:picLocks noChangeAspect="1"/>
          </p:cNvPicPr>
          <p:nvPr/>
        </p:nvPicPr>
        <p:blipFill>
          <a:blip r:embed="rId2"/>
          <a:stretch>
            <a:fillRect/>
          </a:stretch>
        </p:blipFill>
        <p:spPr>
          <a:xfrm>
            <a:off x="2274161" y="1706561"/>
            <a:ext cx="7226233" cy="2673503"/>
          </a:xfrm>
          <a:prstGeom prst="rect">
            <a:avLst/>
          </a:prstGeom>
          <a:ln w="12700">
            <a:miter lim="400000"/>
            <a:headEnd/>
            <a:tailEnd/>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内容占位符 2"/>
          <p:cNvSpPr txBox="1">
            <a:spLocks noGrp="1"/>
          </p:cNvSpPr>
          <p:nvPr>
            <p:ph type="body" idx="1"/>
          </p:nvPr>
        </p:nvSpPr>
        <p:spPr>
          <a:xfrm>
            <a:off x="629478" y="503719"/>
            <a:ext cx="10515601" cy="5668481"/>
          </a:xfrm>
          <a:prstGeom prst="rect">
            <a:avLst/>
          </a:prstGeom>
        </p:spPr>
        <p:txBody>
          <a:bodyPr/>
          <a:lstStyle>
            <a:lvl1pPr marL="0" indent="0">
              <a:buSzTx/>
              <a:buNone/>
              <a:defRPr sz="3600">
                <a:latin typeface="Times Roman"/>
                <a:ea typeface="Times Roman"/>
                <a:cs typeface="Times Roman"/>
                <a:sym typeface="Times Roman"/>
              </a:defRPr>
            </a:lvl1pPr>
          </a:lstStyle>
          <a:p>
            <a:r>
              <a:t>1.2 Preliminary data analysis</a:t>
            </a:r>
          </a:p>
        </p:txBody>
      </p:sp>
      <p:pic>
        <p:nvPicPr>
          <p:cNvPr id="436" name="图片 8" descr="图片 8"/>
          <p:cNvPicPr>
            <a:picLocks noChangeAspect="1"/>
          </p:cNvPicPr>
          <p:nvPr/>
        </p:nvPicPr>
        <p:blipFill>
          <a:blip r:embed="rId2"/>
          <a:stretch>
            <a:fillRect/>
          </a:stretch>
        </p:blipFill>
        <p:spPr>
          <a:xfrm>
            <a:off x="1003589" y="3133113"/>
            <a:ext cx="4299971" cy="734806"/>
          </a:xfrm>
          <a:prstGeom prst="rect">
            <a:avLst/>
          </a:prstGeom>
          <a:ln w="12700">
            <a:miter lim="400000"/>
            <a:headEnd/>
            <a:tailEnd/>
          </a:ln>
        </p:spPr>
      </p:pic>
      <p:pic>
        <p:nvPicPr>
          <p:cNvPr id="437" name="图片 18" descr="图片 18"/>
          <p:cNvPicPr>
            <a:picLocks noChangeAspect="1"/>
          </p:cNvPicPr>
          <p:nvPr/>
        </p:nvPicPr>
        <p:blipFill>
          <a:blip r:embed="rId3"/>
          <a:stretch>
            <a:fillRect/>
          </a:stretch>
        </p:blipFill>
        <p:spPr>
          <a:xfrm>
            <a:off x="5691163" y="1239285"/>
            <a:ext cx="4528576" cy="4512248"/>
          </a:xfrm>
          <a:prstGeom prst="rect">
            <a:avLst/>
          </a:prstGeom>
          <a:ln w="12700">
            <a:miter lim="400000"/>
            <a:headEnd/>
            <a:tailEnd/>
          </a:ln>
        </p:spPr>
      </p:pic>
      <p:sp>
        <p:nvSpPr>
          <p:cNvPr id="439" name="直接箭头连接符 20"/>
          <p:cNvSpPr/>
          <p:nvPr/>
        </p:nvSpPr>
        <p:spPr>
          <a:xfrm>
            <a:off x="5303559" y="3497817"/>
            <a:ext cx="387605" cy="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8100">
            <a:solidFill>
              <a:srgbClr val="000000"/>
            </a:solidFill>
            <a:miter/>
            <a:tailEnd type="triangle"/>
          </a:ln>
        </p:spPr>
        <p:txBody>
          <a:bodyPr/>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内容占位符 2"/>
          <p:cNvSpPr txBox="1">
            <a:spLocks noGrp="1"/>
          </p:cNvSpPr>
          <p:nvPr>
            <p:ph type="body" sz="quarter" idx="1"/>
          </p:nvPr>
        </p:nvSpPr>
        <p:spPr>
          <a:xfrm>
            <a:off x="629478" y="503720"/>
            <a:ext cx="10515601" cy="640557"/>
          </a:xfrm>
          <a:prstGeom prst="rect">
            <a:avLst/>
          </a:prstGeom>
        </p:spPr>
        <p:txBody>
          <a:bodyPr/>
          <a:lstStyle>
            <a:lvl1pPr marL="0" indent="0">
              <a:buSzTx/>
              <a:buNone/>
              <a:defRPr sz="3600">
                <a:latin typeface="Times Roman"/>
                <a:ea typeface="Times Roman"/>
                <a:cs typeface="Times Roman"/>
                <a:sym typeface="Times Roman"/>
              </a:defRPr>
            </a:lvl1pPr>
          </a:lstStyle>
          <a:p>
            <a:r>
              <a:t>1.2 Description of Variables</a:t>
            </a:r>
          </a:p>
        </p:txBody>
      </p:sp>
      <p:pic>
        <p:nvPicPr>
          <p:cNvPr id="442" name="图片 11" descr="图片 11"/>
          <p:cNvPicPr>
            <a:picLocks noChangeAspect="1"/>
          </p:cNvPicPr>
          <p:nvPr/>
        </p:nvPicPr>
        <p:blipFill>
          <a:blip r:embed="rId2"/>
          <a:stretch>
            <a:fillRect/>
          </a:stretch>
        </p:blipFill>
        <p:spPr>
          <a:xfrm>
            <a:off x="2508651" y="1159601"/>
            <a:ext cx="6957178" cy="4617319"/>
          </a:xfrm>
          <a:prstGeom prst="rect">
            <a:avLst/>
          </a:prstGeom>
          <a:ln w="12700">
            <a:miter lim="400000"/>
            <a:headEnd/>
            <a:tailEnd/>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内容占位符 2"/>
          <p:cNvSpPr txBox="1">
            <a:spLocks noGrp="1"/>
          </p:cNvSpPr>
          <p:nvPr>
            <p:ph type="body" sz="half" idx="1"/>
          </p:nvPr>
        </p:nvSpPr>
        <p:spPr>
          <a:xfrm>
            <a:off x="629477" y="503719"/>
            <a:ext cx="5878600" cy="5668481"/>
          </a:xfrm>
          <a:prstGeom prst="rect">
            <a:avLst/>
          </a:prstGeom>
        </p:spPr>
        <p:txBody>
          <a:bodyPr/>
          <a:lstStyle/>
          <a:p>
            <a:pPr marL="0" indent="0" defTabSz="905510">
              <a:spcBef>
                <a:spcPts val="900"/>
              </a:spcBef>
              <a:buSzTx/>
              <a:buNone/>
              <a:defRPr sz="3565">
                <a:latin typeface="Times Roman"/>
                <a:ea typeface="Times Roman"/>
                <a:cs typeface="Times Roman"/>
                <a:sym typeface="Times Roman"/>
              </a:defRPr>
            </a:pPr>
            <a:r>
              <a:t>1.3 Preliminary data analysis</a:t>
            </a:r>
          </a:p>
          <a:p>
            <a:pPr marL="0" indent="0" defTabSz="905510">
              <a:lnSpc>
                <a:spcPct val="100000"/>
              </a:lnSpc>
              <a:spcBef>
                <a:spcPts val="900"/>
              </a:spcBef>
              <a:buSzTx/>
              <a:buNone/>
              <a:defRPr sz="1090">
                <a:latin typeface="Times Roman"/>
                <a:ea typeface="Times Roman"/>
                <a:cs typeface="Times Roman"/>
                <a:sym typeface="Times Roman"/>
              </a:defRPr>
            </a:pPr>
            <a:endParaRPr/>
          </a:p>
          <a:p>
            <a:pPr marL="0" indent="0" defTabSz="905510">
              <a:lnSpc>
                <a:spcPct val="100000"/>
              </a:lnSpc>
              <a:spcBef>
                <a:spcPts val="900"/>
              </a:spcBef>
              <a:buSzTx/>
              <a:buNone/>
              <a:defRPr sz="1090">
                <a:latin typeface="Times Roman"/>
                <a:ea typeface="Times Roman"/>
                <a:cs typeface="Times Roman"/>
                <a:sym typeface="Times Roman"/>
              </a:defRPr>
            </a:pPr>
            <a:endParaRPr/>
          </a:p>
          <a:p>
            <a:pPr marL="0" indent="0" defTabSz="905510">
              <a:lnSpc>
                <a:spcPct val="100000"/>
              </a:lnSpc>
              <a:spcBef>
                <a:spcPts val="900"/>
              </a:spcBef>
              <a:buSzTx/>
              <a:buNone/>
              <a:defRPr sz="1090">
                <a:latin typeface="Times Roman"/>
                <a:ea typeface="Times Roman"/>
                <a:cs typeface="Times Roman"/>
                <a:sym typeface="Times Roman"/>
              </a:defRPr>
            </a:pPr>
            <a:endParaRPr/>
          </a:p>
          <a:p>
            <a:pPr marL="0" indent="0" defTabSz="905510">
              <a:spcBef>
                <a:spcPts val="900"/>
              </a:spcBef>
              <a:buSzTx/>
              <a:buNone/>
              <a:defRPr sz="1780">
                <a:latin typeface="Times Roman"/>
                <a:ea typeface="Times Roman"/>
                <a:cs typeface="Times Roman"/>
                <a:sym typeface="Times Roman"/>
              </a:defRPr>
            </a:pPr>
            <a:r>
              <a:t>The first chart above shows a significant imbalance between people with and without heart disease in the data set.</a:t>
            </a:r>
          </a:p>
          <a:p>
            <a:pPr marL="0" indent="0" defTabSz="905510">
              <a:spcBef>
                <a:spcPts val="900"/>
              </a:spcBef>
              <a:buSzTx/>
              <a:buNone/>
              <a:defRPr sz="1780">
                <a:latin typeface="Times Roman"/>
                <a:ea typeface="Times Roman"/>
                <a:cs typeface="Times Roman"/>
                <a:sym typeface="Times Roman"/>
              </a:defRPr>
            </a:pPr>
            <a:endParaRPr/>
          </a:p>
          <a:p>
            <a:pPr marL="0" indent="0" defTabSz="905510">
              <a:spcBef>
                <a:spcPts val="900"/>
              </a:spcBef>
              <a:buSzTx/>
              <a:buNone/>
              <a:defRPr sz="1780">
                <a:latin typeface="Times Roman"/>
                <a:ea typeface="Times Roman"/>
                <a:cs typeface="Times Roman"/>
                <a:sym typeface="Times Roman"/>
              </a:defRPr>
            </a:pPr>
            <a:endParaRPr/>
          </a:p>
          <a:p>
            <a:pPr marL="0" indent="0" defTabSz="905510">
              <a:spcBef>
                <a:spcPts val="900"/>
              </a:spcBef>
              <a:buSzTx/>
              <a:buNone/>
              <a:defRPr sz="1780">
                <a:latin typeface="Times Roman"/>
                <a:ea typeface="Times Roman"/>
                <a:cs typeface="Times Roman"/>
                <a:sym typeface="Times Roman"/>
              </a:defRPr>
            </a:pPr>
            <a:r>
              <a:t>The Second chart shows the significant prevalence of heart disease in people with smoking habits.</a:t>
            </a:r>
          </a:p>
          <a:p>
            <a:pPr marL="0" indent="0" defTabSz="905510">
              <a:spcBef>
                <a:spcPts val="900"/>
              </a:spcBef>
              <a:buSzTx/>
              <a:buNone/>
              <a:defRPr sz="1780">
                <a:latin typeface="Times Roman"/>
                <a:ea typeface="Times Roman"/>
                <a:cs typeface="Times Roman"/>
                <a:sym typeface="Times Roman"/>
              </a:defRPr>
            </a:pPr>
            <a:endParaRPr/>
          </a:p>
          <a:p>
            <a:pPr marL="0" indent="0" defTabSz="905510">
              <a:spcBef>
                <a:spcPts val="900"/>
              </a:spcBef>
              <a:buSzTx/>
              <a:buNone/>
              <a:defRPr sz="1780">
                <a:latin typeface="Times Roman"/>
                <a:ea typeface="Times Roman"/>
                <a:cs typeface="Times Roman"/>
                <a:sym typeface="Times Roman"/>
              </a:defRPr>
            </a:pPr>
            <a:endParaRPr/>
          </a:p>
          <a:p>
            <a:pPr marL="0" indent="0" defTabSz="905510">
              <a:spcBef>
                <a:spcPts val="900"/>
              </a:spcBef>
              <a:buSzTx/>
              <a:buNone/>
              <a:defRPr sz="1780">
                <a:latin typeface="Times Roman"/>
                <a:ea typeface="Times Roman"/>
                <a:cs typeface="Times Roman"/>
                <a:sym typeface="Times Roman"/>
              </a:defRPr>
            </a:pPr>
            <a:endParaRPr/>
          </a:p>
          <a:p>
            <a:pPr marL="0" indent="0" defTabSz="905510">
              <a:spcBef>
                <a:spcPts val="900"/>
              </a:spcBef>
              <a:buSzTx/>
              <a:buNone/>
              <a:defRPr sz="1780">
                <a:latin typeface="Times Roman"/>
                <a:ea typeface="Times Roman"/>
                <a:cs typeface="Times Roman"/>
                <a:sym typeface="Times Roman"/>
              </a:defRPr>
            </a:pPr>
            <a:endParaRPr/>
          </a:p>
          <a:p>
            <a:pPr marL="0" indent="0" defTabSz="905510">
              <a:spcBef>
                <a:spcPts val="900"/>
              </a:spcBef>
              <a:buSzTx/>
              <a:buNone/>
              <a:defRPr sz="1780">
                <a:latin typeface="Times Roman"/>
                <a:ea typeface="Times Roman"/>
                <a:cs typeface="Times Roman"/>
                <a:sym typeface="Times Roman"/>
              </a:defRPr>
            </a:pPr>
            <a:r>
              <a:t>According to the third chart, we can know that people who don't drink alcoholic have a higher risk of heart disease.</a:t>
            </a:r>
          </a:p>
        </p:txBody>
      </p:sp>
      <p:sp>
        <p:nvSpPr>
          <p:cNvPr id="445" name="直接箭头连接符 20"/>
          <p:cNvSpPr/>
          <p:nvPr/>
        </p:nvSpPr>
        <p:spPr>
          <a:xfrm flipV="1">
            <a:off x="6570436" y="2504382"/>
            <a:ext cx="387605" cy="5109"/>
          </a:xfrm>
          <a:prstGeom prst="line">
            <a:avLst/>
          </a:prstGeom>
          <a:ln w="38100">
            <a:solidFill>
              <a:srgbClr val="000000"/>
            </a:solidFill>
            <a:miter/>
            <a:tailEnd type="triangle"/>
          </a:ln>
        </p:spPr>
        <p:txBody>
          <a:bodyPr lIns="0" tIns="0" rIns="0" bIns="0"/>
          <a:lstStyle/>
          <a:p>
            <a:endParaRPr/>
          </a:p>
        </p:txBody>
      </p:sp>
      <p:pic>
        <p:nvPicPr>
          <p:cNvPr id="446" name="图片 3" descr="图片 3"/>
          <p:cNvPicPr>
            <a:picLocks noChangeAspect="1"/>
          </p:cNvPicPr>
          <p:nvPr/>
        </p:nvPicPr>
        <p:blipFill>
          <a:blip r:embed="rId2"/>
          <a:srcRect t="5000" b="3392"/>
          <a:stretch>
            <a:fillRect/>
          </a:stretch>
        </p:blipFill>
        <p:spPr>
          <a:xfrm>
            <a:off x="7738512" y="1328179"/>
            <a:ext cx="3024844" cy="1379263"/>
          </a:xfrm>
          <a:prstGeom prst="rect">
            <a:avLst/>
          </a:prstGeom>
          <a:ln w="12700">
            <a:miter lim="400000"/>
            <a:headEnd/>
            <a:tailEnd/>
          </a:ln>
        </p:spPr>
      </p:pic>
      <p:pic>
        <p:nvPicPr>
          <p:cNvPr id="447" name="图片 5" descr="图片 5"/>
          <p:cNvPicPr>
            <a:picLocks noChangeAspect="1"/>
          </p:cNvPicPr>
          <p:nvPr/>
        </p:nvPicPr>
        <p:blipFill>
          <a:blip r:embed="rId3"/>
          <a:srcRect t="5960" b="4353"/>
          <a:stretch>
            <a:fillRect/>
          </a:stretch>
        </p:blipFill>
        <p:spPr>
          <a:xfrm>
            <a:off x="7866051" y="2983294"/>
            <a:ext cx="3334922" cy="1578490"/>
          </a:xfrm>
          <a:prstGeom prst="rect">
            <a:avLst/>
          </a:prstGeom>
          <a:ln w="12700">
            <a:miter lim="400000"/>
            <a:headEnd/>
            <a:tailEnd/>
          </a:ln>
        </p:spPr>
      </p:pic>
      <p:pic>
        <p:nvPicPr>
          <p:cNvPr id="448" name="图片 7" descr="图片 7"/>
          <p:cNvPicPr>
            <a:picLocks noChangeAspect="1"/>
          </p:cNvPicPr>
          <p:nvPr/>
        </p:nvPicPr>
        <p:blipFill>
          <a:blip r:embed="rId4"/>
          <a:srcRect t="4747" b="4280"/>
          <a:stretch>
            <a:fillRect/>
          </a:stretch>
        </p:blipFill>
        <p:spPr>
          <a:xfrm>
            <a:off x="7826037" y="4796768"/>
            <a:ext cx="3502646" cy="1680660"/>
          </a:xfrm>
          <a:prstGeom prst="rect">
            <a:avLst/>
          </a:prstGeom>
          <a:ln w="12700">
            <a:miter lim="400000"/>
            <a:headEnd/>
            <a:tailEnd/>
          </a:ln>
        </p:spPr>
      </p:pic>
      <p:sp>
        <p:nvSpPr>
          <p:cNvPr id="449" name="文本框 9"/>
          <p:cNvSpPr txBox="1"/>
          <p:nvPr/>
        </p:nvSpPr>
        <p:spPr>
          <a:xfrm>
            <a:off x="9358296" y="4495374"/>
            <a:ext cx="1044280" cy="256541"/>
          </a:xfrm>
          <a:prstGeom prst="rect">
            <a:avLst/>
          </a:prstGeom>
          <a:ln w="12700">
            <a:miter lim="400000"/>
          </a:ln>
        </p:spPr>
        <p:txBody>
          <a:bodyPr lIns="45719" rIns="45719">
            <a:spAutoFit/>
          </a:bodyPr>
          <a:lstStyle>
            <a:lvl1pPr>
              <a:defRPr sz="1000">
                <a:latin typeface="Times Roman"/>
                <a:ea typeface="Times Roman"/>
                <a:cs typeface="Times Roman"/>
                <a:sym typeface="Times Roman"/>
              </a:defRPr>
            </a:lvl1pPr>
          </a:lstStyle>
          <a:p>
            <a:r>
              <a:t>Smoking</a:t>
            </a:r>
          </a:p>
        </p:txBody>
      </p:sp>
      <p:sp>
        <p:nvSpPr>
          <p:cNvPr id="450" name="文本框 12"/>
          <p:cNvSpPr txBox="1"/>
          <p:nvPr/>
        </p:nvSpPr>
        <p:spPr>
          <a:xfrm>
            <a:off x="9193977" y="6425489"/>
            <a:ext cx="1171182" cy="256541"/>
          </a:xfrm>
          <a:prstGeom prst="rect">
            <a:avLst/>
          </a:prstGeom>
          <a:ln w="12700">
            <a:miter lim="400000"/>
          </a:ln>
        </p:spPr>
        <p:txBody>
          <a:bodyPr lIns="45719" rIns="45719">
            <a:spAutoFit/>
          </a:bodyPr>
          <a:lstStyle>
            <a:lvl1pPr>
              <a:defRPr sz="1000">
                <a:latin typeface="Times Roman"/>
                <a:ea typeface="Times Roman"/>
                <a:cs typeface="Times Roman"/>
                <a:sym typeface="Times Roman"/>
              </a:defRPr>
            </a:lvl1pPr>
          </a:lstStyle>
          <a:p>
            <a:r>
              <a:t>Alcoholic Drinking</a:t>
            </a:r>
          </a:p>
        </p:txBody>
      </p:sp>
      <p:sp>
        <p:nvSpPr>
          <p:cNvPr id="451" name="文本框 13"/>
          <p:cNvSpPr txBox="1"/>
          <p:nvPr/>
        </p:nvSpPr>
        <p:spPr>
          <a:xfrm>
            <a:off x="8529887" y="2691264"/>
            <a:ext cx="1957872" cy="256541"/>
          </a:xfrm>
          <a:prstGeom prst="rect">
            <a:avLst/>
          </a:prstGeom>
          <a:ln w="12700">
            <a:miter lim="400000"/>
          </a:ln>
        </p:spPr>
        <p:txBody>
          <a:bodyPr lIns="45719" rIns="45719">
            <a:spAutoFit/>
          </a:bodyPr>
          <a:lstStyle>
            <a:lvl1pPr>
              <a:defRPr sz="1000">
                <a:latin typeface="Times Roman"/>
                <a:ea typeface="Times Roman"/>
                <a:cs typeface="Times Roman"/>
                <a:sym typeface="Times Roman"/>
              </a:defRPr>
            </a:lvl1pPr>
          </a:lstStyle>
          <a:p>
            <a:r>
              <a:t>No                                       Yes</a:t>
            </a:r>
          </a:p>
        </p:txBody>
      </p:sp>
      <p:sp>
        <p:nvSpPr>
          <p:cNvPr id="452" name="文本框 14"/>
          <p:cNvSpPr txBox="1"/>
          <p:nvPr/>
        </p:nvSpPr>
        <p:spPr>
          <a:xfrm>
            <a:off x="9004966" y="1117883"/>
            <a:ext cx="1044280" cy="256541"/>
          </a:xfrm>
          <a:prstGeom prst="rect">
            <a:avLst/>
          </a:prstGeom>
          <a:ln w="12700">
            <a:miter lim="400000"/>
          </a:ln>
        </p:spPr>
        <p:txBody>
          <a:bodyPr lIns="45719" rIns="45719">
            <a:spAutoFit/>
          </a:bodyPr>
          <a:lstStyle>
            <a:lvl1pPr>
              <a:defRPr sz="1000">
                <a:latin typeface="Times Roman"/>
                <a:ea typeface="Times Roman"/>
                <a:cs typeface="Times Roman"/>
                <a:sym typeface="Times Roman"/>
              </a:defRPr>
            </a:lvl1pPr>
          </a:lstStyle>
          <a:p>
            <a:r>
              <a:t>Heart Disease</a:t>
            </a:r>
          </a:p>
        </p:txBody>
      </p:sp>
      <p:sp>
        <p:nvSpPr>
          <p:cNvPr id="453" name="直接箭头连接符 15"/>
          <p:cNvSpPr/>
          <p:nvPr/>
        </p:nvSpPr>
        <p:spPr>
          <a:xfrm flipV="1">
            <a:off x="6554259" y="3709110"/>
            <a:ext cx="387605" cy="5109"/>
          </a:xfrm>
          <a:prstGeom prst="line">
            <a:avLst/>
          </a:prstGeom>
          <a:ln w="38100">
            <a:solidFill>
              <a:srgbClr val="000000"/>
            </a:solidFill>
            <a:miter/>
            <a:tailEnd type="triangle"/>
          </a:ln>
        </p:spPr>
        <p:txBody>
          <a:bodyPr lIns="0" tIns="0" rIns="0" bIns="0"/>
          <a:lstStyle/>
          <a:p>
            <a:endParaRPr/>
          </a:p>
        </p:txBody>
      </p:sp>
      <p:sp>
        <p:nvSpPr>
          <p:cNvPr id="454" name="直接箭头连接符 16"/>
          <p:cNvSpPr/>
          <p:nvPr/>
        </p:nvSpPr>
        <p:spPr>
          <a:xfrm flipV="1">
            <a:off x="6538083" y="5669877"/>
            <a:ext cx="387605" cy="5109"/>
          </a:xfrm>
          <a:prstGeom prst="line">
            <a:avLst/>
          </a:prstGeom>
          <a:ln w="38100">
            <a:solidFill>
              <a:srgbClr val="000000"/>
            </a:solidFill>
            <a:miter/>
            <a:tailEnd type="triangle"/>
          </a:ln>
        </p:spPr>
        <p:txBody>
          <a:bodyPr lIns="0" tIns="0" rIns="0" bIns="0"/>
          <a:lstStyle/>
          <a:p>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内容占位符 2"/>
          <p:cNvSpPr txBox="1">
            <a:spLocks noGrp="1"/>
          </p:cNvSpPr>
          <p:nvPr>
            <p:ph type="body" idx="1"/>
          </p:nvPr>
        </p:nvSpPr>
        <p:spPr>
          <a:xfrm>
            <a:off x="629477" y="503719"/>
            <a:ext cx="9628151" cy="5668481"/>
          </a:xfrm>
          <a:prstGeom prst="rect">
            <a:avLst/>
          </a:prstGeom>
        </p:spPr>
        <p:txBody>
          <a:bodyPr/>
          <a:lstStyle/>
          <a:p>
            <a:pPr marL="0" indent="0">
              <a:buSzTx/>
              <a:buNone/>
              <a:defRPr sz="3600">
                <a:latin typeface="Times Roman"/>
                <a:ea typeface="Times Roman"/>
                <a:cs typeface="Times Roman"/>
                <a:sym typeface="Times Roman"/>
              </a:defRPr>
            </a:pPr>
            <a:r>
              <a:t>1.4 Visualization of correlation coefficient matrix</a:t>
            </a:r>
          </a:p>
          <a:p>
            <a:pPr marL="0" indent="0">
              <a:lnSpc>
                <a:spcPct val="100000"/>
              </a:lnSpc>
              <a:buSzTx/>
              <a:buNone/>
              <a:defRPr sz="2000">
                <a:latin typeface="Times Roman"/>
                <a:ea typeface="Times Roman"/>
                <a:cs typeface="Times Roman"/>
                <a:sym typeface="Times Roman"/>
              </a:defRPr>
            </a:pPr>
            <a:r>
              <a:t>The heat map uses color to reflect the positive and negative correlation coefficients, which can help us intuitively understand the correlation between variables through the color depth.</a:t>
            </a:r>
          </a:p>
        </p:txBody>
      </p:sp>
      <p:pic>
        <p:nvPicPr>
          <p:cNvPr id="457" name="图片 3" descr="图片 3"/>
          <p:cNvPicPr>
            <a:picLocks noChangeAspect="1"/>
          </p:cNvPicPr>
          <p:nvPr/>
        </p:nvPicPr>
        <p:blipFill>
          <a:blip r:embed="rId2"/>
          <a:stretch>
            <a:fillRect/>
          </a:stretch>
        </p:blipFill>
        <p:spPr>
          <a:xfrm>
            <a:off x="3260649" y="1866233"/>
            <a:ext cx="5170078" cy="3963305"/>
          </a:xfrm>
          <a:prstGeom prst="rect">
            <a:avLst/>
          </a:prstGeom>
          <a:ln w="12700">
            <a:miter lim="400000"/>
            <a:headEnd/>
            <a:tailEnd/>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标题 1"/>
          <p:cNvSpPr txBox="1">
            <a:spLocks noGrp="1"/>
          </p:cNvSpPr>
          <p:nvPr>
            <p:ph type="ctrTitle"/>
          </p:nvPr>
        </p:nvSpPr>
        <p:spPr>
          <a:xfrm>
            <a:off x="1524000" y="2078672"/>
            <a:ext cx="9144000" cy="2387601"/>
          </a:xfrm>
          <a:prstGeom prst="rect">
            <a:avLst/>
          </a:prstGeom>
        </p:spPr>
        <p:txBody>
          <a:bodyPr/>
          <a:lstStyle/>
          <a:p>
            <a:pPr>
              <a:defRPr>
                <a:latin typeface="Times Roman"/>
                <a:ea typeface="Times Roman"/>
                <a:cs typeface="Times Roman"/>
                <a:sym typeface="Times Roman"/>
              </a:defRPr>
            </a:pPr>
            <a:r>
              <a:rPr dirty="0"/>
              <a:t>Part</a:t>
            </a:r>
            <a:r>
              <a:rPr lang="en-US" altLang="zh-CN" dirty="0"/>
              <a:t>2</a:t>
            </a:r>
            <a:r>
              <a:rPr dirty="0">
                <a:latin typeface="等线 Light" panose="02010600030101010101" charset="-122"/>
                <a:ea typeface="等线 Light" panose="02010600030101010101" charset="-122"/>
                <a:cs typeface="等线 Light" panose="02010600030101010101" charset="-122"/>
                <a:sym typeface="等线 Light" panose="02010600030101010101" charset="-122"/>
              </a:rPr>
              <a:t> </a:t>
            </a:r>
            <a:br>
              <a:rPr dirty="0">
                <a:latin typeface="等线 Light" panose="02010600030101010101" charset="-122"/>
                <a:ea typeface="等线 Light" panose="02010600030101010101" charset="-122"/>
                <a:cs typeface="等线 Light" panose="02010600030101010101" charset="-122"/>
                <a:sym typeface="等线 Light" panose="02010600030101010101" charset="-122"/>
              </a:rPr>
            </a:br>
            <a:br>
              <a:rPr dirty="0">
                <a:latin typeface="等线 Light" panose="02010600030101010101" charset="-122"/>
                <a:ea typeface="等线 Light" panose="02010600030101010101" charset="-122"/>
                <a:cs typeface="等线 Light" panose="02010600030101010101" charset="-122"/>
                <a:sym typeface="等线 Light" panose="02010600030101010101" charset="-122"/>
              </a:rPr>
            </a:br>
            <a:r>
              <a:rPr lang="en-US" altLang="zh-CN" sz="4000" dirty="0"/>
              <a:t>Model Prediction</a:t>
            </a:r>
            <a:endParaRPr sz="4000" dirty="0"/>
          </a:p>
        </p:txBody>
      </p:sp>
    </p:spTree>
    <p:extLst>
      <p:ext uri="{BB962C8B-B14F-4D97-AF65-F5344CB8AC3E}">
        <p14:creationId xmlns:p14="http://schemas.microsoft.com/office/powerpoint/2010/main" val="6527544"/>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264,&quot;width&quot;:24516}"/>
</p:tagLst>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652</Words>
  <Application>Microsoft Office PowerPoint</Application>
  <PresentationFormat>宽屏</PresentationFormat>
  <Paragraphs>81</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-apple-system</vt:lpstr>
      <vt:lpstr>Times Roman</vt:lpstr>
      <vt:lpstr>等线</vt:lpstr>
      <vt:lpstr>等线 Light</vt:lpstr>
      <vt:lpstr>Arial</vt:lpstr>
      <vt:lpstr>Times New Roman</vt:lpstr>
      <vt:lpstr>Office 主题​​</vt:lpstr>
      <vt:lpstr>PowerPoint 演示文稿</vt:lpstr>
      <vt:lpstr>Introduction</vt:lpstr>
      <vt:lpstr>Part1   Data Process and Description</vt:lpstr>
      <vt:lpstr>PowerPoint 演示文稿</vt:lpstr>
      <vt:lpstr>PowerPoint 演示文稿</vt:lpstr>
      <vt:lpstr>PowerPoint 演示文稿</vt:lpstr>
      <vt:lpstr>PowerPoint 演示文稿</vt:lpstr>
      <vt:lpstr>PowerPoint 演示文稿</vt:lpstr>
      <vt:lpstr>Part2   Model Prediction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Part3  Conclusion &amp; Evaluation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yh x</cp:lastModifiedBy>
  <cp:revision>5</cp:revision>
  <dcterms:created xsi:type="dcterms:W3CDTF">2022-04-08T16:25:00Z</dcterms:created>
  <dcterms:modified xsi:type="dcterms:W3CDTF">2022-04-09T14:38:37Z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AFCB1E304B68465D8B35263DD78A0208</vt:lpwstr>
  </property>
  <property fmtid="{D5CDD505-2E9C-101B-9397-08002B2CF9AE}" pid="3" name="KSOProductBuildVer">
    <vt:lpwstr>2052-11.1.0.11365</vt:lpwstr>
  </property>
</Properties>
</file>