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91" r:id="rId3"/>
    <p:sldId id="292" r:id="rId4"/>
    <p:sldId id="293" r:id="rId5"/>
    <p:sldId id="302" r:id="rId6"/>
    <p:sldId id="303" r:id="rId7"/>
    <p:sldId id="296" r:id="rId8"/>
    <p:sldId id="297" r:id="rId9"/>
    <p:sldId id="298" r:id="rId10"/>
    <p:sldId id="299" r:id="rId11"/>
    <p:sldId id="300" r:id="rId12"/>
    <p:sldId id="301" r:id="rId13"/>
    <p:sldId id="287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B579A"/>
    <a:srgbClr val="6B89B6"/>
    <a:srgbClr val="F0F0F0"/>
    <a:srgbClr val="FA6B00"/>
    <a:srgbClr val="BB2B2A"/>
    <a:srgbClr val="FA6B04"/>
    <a:srgbClr val="FC8604"/>
    <a:srgbClr val="ADCDEA"/>
    <a:srgbClr val="F08519"/>
    <a:srgbClr val="F7E6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20" autoAdjust="0"/>
    <p:restoredTop sz="95256" autoAdjust="0"/>
  </p:normalViewPr>
  <p:slideViewPr>
    <p:cSldViewPr snapToGrid="0">
      <p:cViewPr>
        <p:scale>
          <a:sx n="75" d="100"/>
          <a:sy n="75" d="100"/>
        </p:scale>
        <p:origin x="1008" y="1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68CAD2-8B22-420E-A3F9-DAD2C1718937}" type="datetimeFigureOut">
              <a:rPr lang="zh-CN" altLang="en-US" smtClean="0"/>
              <a:t>2021/3/18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62C7C8-7AA6-4A52-BB5E-5955A710342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62C7C8-7AA6-4A52-BB5E-5955A7103426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62C7C8-7AA6-4A52-BB5E-5955A710342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25922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62C7C8-7AA6-4A52-BB5E-5955A710342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54213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62C7C8-7AA6-4A52-BB5E-5955A7103426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8134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62C7C8-7AA6-4A52-BB5E-5955A7103426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55298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62C7C8-7AA6-4A52-BB5E-5955A7103426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97367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62C7C8-7AA6-4A52-BB5E-5955A7103426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EF88C-B433-42FD-8401-1B914518DF16}" type="datetimeFigureOut">
              <a:rPr lang="zh-CN" altLang="en-US" smtClean="0"/>
              <a:t>2021/3/18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0BC5B-2DDC-49E1-88B6-24E0C4B5FF2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EF88C-B433-42FD-8401-1B914518DF16}" type="datetimeFigureOut">
              <a:rPr lang="zh-CN" altLang="en-US" smtClean="0"/>
              <a:t>2021/3/18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0BC5B-2DDC-49E1-88B6-24E0C4B5FF2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EF88C-B433-42FD-8401-1B914518DF16}" type="datetimeFigureOut">
              <a:rPr lang="zh-CN" altLang="en-US" smtClean="0"/>
              <a:t>2021/3/18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0BC5B-2DDC-49E1-88B6-24E0C4B5FF2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EF88C-B433-42FD-8401-1B914518DF16}" type="datetimeFigureOut">
              <a:rPr lang="zh-CN" altLang="en-US" smtClean="0"/>
              <a:t>2021/3/18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0BC5B-2DDC-49E1-88B6-24E0C4B5FF2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EF88C-B433-42FD-8401-1B914518DF16}" type="datetimeFigureOut">
              <a:rPr lang="zh-CN" altLang="en-US" smtClean="0"/>
              <a:t>2021/3/18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0BC5B-2DDC-49E1-88B6-24E0C4B5FF2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EF88C-B433-42FD-8401-1B914518DF16}" type="datetimeFigureOut">
              <a:rPr lang="zh-CN" altLang="en-US" smtClean="0"/>
              <a:t>2021/3/18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0BC5B-2DDC-49E1-88B6-24E0C4B5FF2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EF88C-B433-42FD-8401-1B914518DF16}" type="datetimeFigureOut">
              <a:rPr lang="zh-CN" altLang="en-US" smtClean="0"/>
              <a:t>2021/3/18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0BC5B-2DDC-49E1-88B6-24E0C4B5FF2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EF88C-B433-42FD-8401-1B914518DF16}" type="datetimeFigureOut">
              <a:rPr lang="zh-CN" altLang="en-US" smtClean="0"/>
              <a:t>2021/3/18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0BC5B-2DDC-49E1-88B6-24E0C4B5FF2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EF88C-B433-42FD-8401-1B914518DF16}" type="datetimeFigureOut">
              <a:rPr lang="zh-CN" altLang="en-US" smtClean="0"/>
              <a:t>2021/3/18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0BC5B-2DDC-49E1-88B6-24E0C4B5FF2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EF88C-B433-42FD-8401-1B914518DF16}" type="datetimeFigureOut">
              <a:rPr lang="zh-CN" altLang="en-US" smtClean="0"/>
              <a:t>2021/3/18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0BC5B-2DDC-49E1-88B6-24E0C4B5FF2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图片占位符 5"/>
          <p:cNvSpPr>
            <a:spLocks noGrp="1"/>
          </p:cNvSpPr>
          <p:nvPr>
            <p:ph type="pic" sz="quarter" idx="13"/>
          </p:nvPr>
        </p:nvSpPr>
        <p:spPr>
          <a:xfrm>
            <a:off x="3581400" y="814109"/>
            <a:ext cx="4049713" cy="4159825"/>
          </a:xfr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EF88C-B433-42FD-8401-1B914518DF16}" type="datetimeFigureOut">
              <a:rPr lang="zh-CN" altLang="en-US" smtClean="0"/>
              <a:t>2021/3/18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0BC5B-2DDC-49E1-88B6-24E0C4B5FF2F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6" name="矩形 5"/>
          <p:cNvSpPr/>
          <p:nvPr userDrawn="1"/>
        </p:nvSpPr>
        <p:spPr>
          <a:xfrm>
            <a:off x="711200" y="685800"/>
            <a:ext cx="107696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EF88C-B433-42FD-8401-1B914518DF16}" type="datetimeFigureOut">
              <a:rPr lang="zh-CN" altLang="en-US" smtClean="0"/>
              <a:t>2021/3/18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0BC5B-2DDC-49E1-88B6-24E0C4B5FF2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</a:lstStyle>
          <a:p>
            <a:fld id="{3E9EF88C-B433-42FD-8401-1B914518DF16}" type="datetimeFigureOut">
              <a:rPr lang="zh-CN" altLang="en-US" smtClean="0"/>
              <a:t>2021/3/18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</a:lstStyle>
          <a:p>
            <a:fld id="{A160BC5B-2DDC-49E1-88B6-24E0C4B5FF2F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Microsoft YaHei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Microsoft YaHei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Microsoft YaHei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Microsoft YaHei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Microsoft YaHei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Microsoft YaHe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16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11" Type="http://schemas.openxmlformats.org/officeDocument/2006/relationships/image" Target="../media/image13.png"/><Relationship Id="rId5" Type="http://schemas.openxmlformats.org/officeDocument/2006/relationships/image" Target="../media/image9.png"/><Relationship Id="rId10" Type="http://schemas.openxmlformats.org/officeDocument/2006/relationships/image" Target="../media/image12.png"/><Relationship Id="rId4" Type="http://schemas.openxmlformats.org/officeDocument/2006/relationships/image" Target="../media/image8.png"/><Relationship Id="rId9" Type="http://schemas.openxmlformats.org/officeDocument/2006/relationships/image" Target="../media/image10.png"/><Relationship Id="rId1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11" Type="http://schemas.openxmlformats.org/officeDocument/2006/relationships/image" Target="../media/image20.png"/><Relationship Id="rId5" Type="http://schemas.openxmlformats.org/officeDocument/2006/relationships/image" Target="../media/image9.png"/><Relationship Id="rId10" Type="http://schemas.openxmlformats.org/officeDocument/2006/relationships/image" Target="../media/image19.png"/><Relationship Id="rId4" Type="http://schemas.openxmlformats.org/officeDocument/2006/relationships/image" Target="../media/image8.png"/><Relationship Id="rId9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0.png"/><Relationship Id="rId5" Type="http://schemas.openxmlformats.org/officeDocument/2006/relationships/image" Target="../media/image23.png"/><Relationship Id="rId4" Type="http://schemas.openxmlformats.org/officeDocument/2006/relationships/image" Target="../media/image14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0.png"/><Relationship Id="rId4" Type="http://schemas.openxmlformats.org/officeDocument/2006/relationships/image" Target="../media/image14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椭圆 14"/>
          <p:cNvSpPr/>
          <p:nvPr/>
        </p:nvSpPr>
        <p:spPr>
          <a:xfrm>
            <a:off x="-190919" y="5948624"/>
            <a:ext cx="1075174" cy="1075174"/>
          </a:xfrm>
          <a:prstGeom prst="ellipse">
            <a:avLst/>
          </a:prstGeom>
          <a:solidFill>
            <a:srgbClr val="2B579A">
              <a:alpha val="88000"/>
            </a:srgbClr>
          </a:solidFill>
          <a:ln>
            <a:noFill/>
          </a:ln>
          <a:effectLst>
            <a:outerShdw blurRad="165100" dist="38100" dir="2700000" algn="tl" rotWithShape="0">
              <a:srgbClr val="2B579A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663927" y="5551714"/>
            <a:ext cx="1306286" cy="1306286"/>
          </a:xfrm>
          <a:prstGeom prst="ellipse">
            <a:avLst/>
          </a:prstGeom>
          <a:solidFill>
            <a:srgbClr val="2B579A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251208" y="5084466"/>
            <a:ext cx="633047" cy="633047"/>
          </a:xfrm>
          <a:prstGeom prst="ellipse">
            <a:avLst/>
          </a:prstGeom>
          <a:solidFill>
            <a:srgbClr val="2B579A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2420981" y="5948624"/>
            <a:ext cx="808156" cy="808156"/>
          </a:xfrm>
          <a:prstGeom prst="ellipse">
            <a:avLst/>
          </a:prstGeom>
          <a:solidFill>
            <a:srgbClr val="2B579A">
              <a:alpha val="9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2158250" y="4759199"/>
            <a:ext cx="633047" cy="633047"/>
          </a:xfrm>
          <a:prstGeom prst="ellipse">
            <a:avLst/>
          </a:prstGeom>
          <a:solidFill>
            <a:srgbClr val="2B57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3116461" y="6092181"/>
            <a:ext cx="225351" cy="225351"/>
          </a:xfrm>
          <a:prstGeom prst="ellipse">
            <a:avLst/>
          </a:prstGeom>
          <a:solidFill>
            <a:srgbClr val="2B579A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1228107" y="5326363"/>
            <a:ext cx="225351" cy="225351"/>
          </a:xfrm>
          <a:prstGeom prst="ellipse">
            <a:avLst/>
          </a:prstGeom>
          <a:solidFill>
            <a:srgbClr val="2B57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261993" y="4262912"/>
            <a:ext cx="225351" cy="225351"/>
          </a:xfrm>
          <a:prstGeom prst="ellipse">
            <a:avLst/>
          </a:prstGeom>
          <a:solidFill>
            <a:srgbClr val="2B57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2035158" y="4488263"/>
            <a:ext cx="225351" cy="225351"/>
          </a:xfrm>
          <a:prstGeom prst="ellipse">
            <a:avLst/>
          </a:prstGeom>
          <a:solidFill>
            <a:srgbClr val="2B579A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2045575" y="5392246"/>
            <a:ext cx="225351" cy="225351"/>
          </a:xfrm>
          <a:prstGeom prst="ellipse">
            <a:avLst/>
          </a:prstGeom>
          <a:solidFill>
            <a:srgbClr val="2B579A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39" t="72495" r="50054"/>
          <a:stretch>
            <a:fillRect/>
          </a:stretch>
        </p:blipFill>
        <p:spPr>
          <a:xfrm rot="8700000" flipV="1">
            <a:off x="8809134" y="1429690"/>
            <a:ext cx="796371" cy="658388"/>
          </a:xfrm>
          <a:prstGeom prst="rect">
            <a:avLst/>
          </a:prstGeom>
        </p:spPr>
      </p:pic>
      <p:sp>
        <p:nvSpPr>
          <p:cNvPr id="26" name="椭圆 25"/>
          <p:cNvSpPr/>
          <p:nvPr/>
        </p:nvSpPr>
        <p:spPr>
          <a:xfrm>
            <a:off x="10078497" y="368586"/>
            <a:ext cx="340243" cy="340243"/>
          </a:xfrm>
          <a:prstGeom prst="ellipse">
            <a:avLst/>
          </a:prstGeom>
          <a:solidFill>
            <a:srgbClr val="2B579A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10100170" y="2035804"/>
            <a:ext cx="442259" cy="442259"/>
          </a:xfrm>
          <a:prstGeom prst="ellipse">
            <a:avLst/>
          </a:prstGeom>
          <a:solidFill>
            <a:srgbClr val="2B579A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390" r="29063" b="16156"/>
          <a:stretch>
            <a:fillRect/>
          </a:stretch>
        </p:blipFill>
        <p:spPr>
          <a:xfrm rot="8700000" flipV="1">
            <a:off x="10579316" y="755391"/>
            <a:ext cx="826791" cy="2006988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811" r="58132" b="23781"/>
          <a:stretch>
            <a:fillRect/>
          </a:stretch>
        </p:blipFill>
        <p:spPr>
          <a:xfrm rot="8700000" flipV="1">
            <a:off x="11021801" y="-148385"/>
            <a:ext cx="1354979" cy="1374186"/>
          </a:xfrm>
          <a:prstGeom prst="rect">
            <a:avLst/>
          </a:prstGeom>
        </p:spPr>
      </p:pic>
      <p:sp>
        <p:nvSpPr>
          <p:cNvPr id="30" name="文本框 7">
            <a:extLst>
              <a:ext uri="{FF2B5EF4-FFF2-40B4-BE49-F238E27FC236}">
                <a16:creationId xmlns:a16="http://schemas.microsoft.com/office/drawing/2014/main" id="{58EA6A05-5330-48A8-B03E-C49845653EE4}"/>
              </a:ext>
            </a:extLst>
          </p:cNvPr>
          <p:cNvSpPr txBox="1"/>
          <p:nvPr/>
        </p:nvSpPr>
        <p:spPr>
          <a:xfrm>
            <a:off x="1713753" y="3339582"/>
            <a:ext cx="110653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/>
              <a:t>Numerical Stability of Simulations</a:t>
            </a:r>
          </a:p>
        </p:txBody>
      </p:sp>
      <p:sp>
        <p:nvSpPr>
          <p:cNvPr id="31" name="文本框 7">
            <a:extLst>
              <a:ext uri="{FF2B5EF4-FFF2-40B4-BE49-F238E27FC236}">
                <a16:creationId xmlns:a16="http://schemas.microsoft.com/office/drawing/2014/main" id="{35539DC4-E477-4008-B4E2-ACB362DAA59B}"/>
              </a:ext>
            </a:extLst>
          </p:cNvPr>
          <p:cNvSpPr txBox="1"/>
          <p:nvPr/>
        </p:nvSpPr>
        <p:spPr>
          <a:xfrm>
            <a:off x="-90923" y="2380031"/>
            <a:ext cx="103395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/>
              <a:t>Digital Memcomputing Machines: </a:t>
            </a:r>
            <a:endParaRPr lang="zh-CN" altLang="en-US" sz="5400" dirty="0"/>
          </a:p>
        </p:txBody>
      </p:sp>
      <p:sp>
        <p:nvSpPr>
          <p:cNvPr id="33" name="文本框 7">
            <a:extLst>
              <a:ext uri="{FF2B5EF4-FFF2-40B4-BE49-F238E27FC236}">
                <a16:creationId xmlns:a16="http://schemas.microsoft.com/office/drawing/2014/main" id="{CE4EA69C-18F6-4ECF-9D2E-4713F40832E0}"/>
              </a:ext>
            </a:extLst>
          </p:cNvPr>
          <p:cNvSpPr txBox="1"/>
          <p:nvPr/>
        </p:nvSpPr>
        <p:spPr>
          <a:xfrm>
            <a:off x="5709077" y="4332128"/>
            <a:ext cx="36489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/>
              <a:t>Yuan-Hang Zhang</a:t>
            </a:r>
          </a:p>
        </p:txBody>
      </p:sp>
      <p:pic>
        <p:nvPicPr>
          <p:cNvPr id="34" name="ucsd-logo-1.jpg">
            <a:extLst>
              <a:ext uri="{FF2B5EF4-FFF2-40B4-BE49-F238E27FC236}">
                <a16:creationId xmlns:a16="http://schemas.microsoft.com/office/drawing/2014/main" id="{5A43498E-AE4B-4BF2-8BFB-27416E6C50B5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476058" y="5656105"/>
            <a:ext cx="3690481" cy="1393194"/>
          </a:xfrm>
          <a:prstGeom prst="rect">
            <a:avLst/>
          </a:prstGeom>
          <a:ln w="12700">
            <a:miter lim="400000"/>
          </a:ln>
        </p:spPr>
      </p:pic>
      <p:pic>
        <p:nvPicPr>
          <p:cNvPr id="36" name="nsf-logo.png">
            <a:extLst>
              <a:ext uri="{FF2B5EF4-FFF2-40B4-BE49-F238E27FC236}">
                <a16:creationId xmlns:a16="http://schemas.microsoft.com/office/drawing/2014/main" id="{DC577469-712E-421F-988B-4A03DF2236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9279" y="128202"/>
            <a:ext cx="1489952" cy="1489953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sp>
        <p:nvSpPr>
          <p:cNvPr id="40" name="文本框 7">
            <a:extLst>
              <a:ext uri="{FF2B5EF4-FFF2-40B4-BE49-F238E27FC236}">
                <a16:creationId xmlns:a16="http://schemas.microsoft.com/office/drawing/2014/main" id="{BBFBEF30-EE90-4310-886E-4AD38A4E6675}"/>
              </a:ext>
            </a:extLst>
          </p:cNvPr>
          <p:cNvSpPr txBox="1"/>
          <p:nvPr/>
        </p:nvSpPr>
        <p:spPr>
          <a:xfrm>
            <a:off x="4456072" y="4763283"/>
            <a:ext cx="65366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/>
              <a:t>Y.-H. Zhang and M. Di Ventra, arXiv:2102.03547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直接连接符 31"/>
          <p:cNvCxnSpPr>
            <a:cxnSpLocks/>
          </p:cNvCxnSpPr>
          <p:nvPr/>
        </p:nvCxnSpPr>
        <p:spPr>
          <a:xfrm>
            <a:off x="328803" y="1175657"/>
            <a:ext cx="8011333" cy="0"/>
          </a:xfrm>
          <a:prstGeom prst="line">
            <a:avLst/>
          </a:prstGeom>
          <a:ln w="57150">
            <a:gradFill flip="none" rotWithShape="1">
              <a:gsLst>
                <a:gs pos="0">
                  <a:schemeClr val="accent1">
                    <a:lumMod val="5000"/>
                    <a:lumOff val="95000"/>
                    <a:alpha val="80000"/>
                  </a:schemeClr>
                </a:gs>
                <a:gs pos="51000">
                  <a:srgbClr val="2B579A"/>
                </a:gs>
                <a:gs pos="100000">
                  <a:schemeClr val="bg1">
                    <a:alpha val="8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椭圆 36"/>
          <p:cNvSpPr/>
          <p:nvPr/>
        </p:nvSpPr>
        <p:spPr>
          <a:xfrm>
            <a:off x="1497427" y="5424061"/>
            <a:ext cx="221064" cy="221064"/>
          </a:xfrm>
          <a:prstGeom prst="ellipse">
            <a:avLst/>
          </a:prstGeom>
          <a:solidFill>
            <a:srgbClr val="2B579A">
              <a:alpha val="72000"/>
            </a:srgbClr>
          </a:solidFill>
          <a:ln>
            <a:noFill/>
          </a:ln>
          <a:effectLst>
            <a:outerShdw blurRad="76200" dist="38100" dir="2700000" algn="tl" rotWithShape="0">
              <a:srgbClr val="2B579A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/>
          <p:cNvSpPr/>
          <p:nvPr/>
        </p:nvSpPr>
        <p:spPr>
          <a:xfrm>
            <a:off x="173892" y="6462369"/>
            <a:ext cx="309823" cy="309823"/>
          </a:xfrm>
          <a:prstGeom prst="ellipse">
            <a:avLst/>
          </a:prstGeom>
          <a:solidFill>
            <a:srgbClr val="2B57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70334" y="5388230"/>
            <a:ext cx="221064" cy="221064"/>
          </a:xfrm>
          <a:prstGeom prst="ellipse">
            <a:avLst/>
          </a:prstGeom>
          <a:ln>
            <a:noFill/>
          </a:ln>
          <a:effectLst>
            <a:outerShdw blurRad="76200" dist="38100" dir="2700000" algn="tl" rotWithShape="0">
              <a:srgbClr val="2B579A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>
            <a:off x="829845" y="5044364"/>
            <a:ext cx="147376" cy="14737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/>
          <p:cNvSpPr/>
          <p:nvPr/>
        </p:nvSpPr>
        <p:spPr>
          <a:xfrm>
            <a:off x="11559625" y="145184"/>
            <a:ext cx="221064" cy="221064"/>
          </a:xfrm>
          <a:prstGeom prst="ellipse">
            <a:avLst/>
          </a:prstGeom>
          <a:solidFill>
            <a:srgbClr val="2B579A">
              <a:alpha val="72000"/>
            </a:srgbClr>
          </a:solidFill>
          <a:ln>
            <a:noFill/>
          </a:ln>
          <a:effectLst>
            <a:outerShdw blurRad="76200" dist="38100" dir="2700000" algn="tl" rotWithShape="0">
              <a:srgbClr val="2B579A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椭圆 42"/>
          <p:cNvSpPr/>
          <p:nvPr/>
        </p:nvSpPr>
        <p:spPr>
          <a:xfrm>
            <a:off x="11741499" y="848430"/>
            <a:ext cx="221064" cy="22106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椭圆 43"/>
          <p:cNvSpPr/>
          <p:nvPr/>
        </p:nvSpPr>
        <p:spPr>
          <a:xfrm>
            <a:off x="10539969" y="706657"/>
            <a:ext cx="147376" cy="14737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7">
            <a:extLst>
              <a:ext uri="{FF2B5EF4-FFF2-40B4-BE49-F238E27FC236}">
                <a16:creationId xmlns:a16="http://schemas.microsoft.com/office/drawing/2014/main" id="{844B5D59-22A6-45BE-A1D3-53974D715657}"/>
              </a:ext>
            </a:extLst>
          </p:cNvPr>
          <p:cNvSpPr txBox="1"/>
          <p:nvPr/>
        </p:nvSpPr>
        <p:spPr>
          <a:xfrm>
            <a:off x="6907891" y="6433233"/>
            <a:ext cx="5269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Y.-H. Zhang and M. Di Ventra, </a:t>
            </a:r>
            <a:r>
              <a:rPr lang="en-US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arXiv:2102.03547</a:t>
            </a:r>
            <a:endParaRPr lang="en-US" altLang="zh-CN" b="1" dirty="0"/>
          </a:p>
        </p:txBody>
      </p:sp>
      <p:sp>
        <p:nvSpPr>
          <p:cNvPr id="17" name="文本框 29">
            <a:extLst>
              <a:ext uri="{FF2B5EF4-FFF2-40B4-BE49-F238E27FC236}">
                <a16:creationId xmlns:a16="http://schemas.microsoft.com/office/drawing/2014/main" id="{73839275-457F-47A2-90B9-09D3F4B425BA}"/>
              </a:ext>
            </a:extLst>
          </p:cNvPr>
          <p:cNvSpPr txBox="1"/>
          <p:nvPr/>
        </p:nvSpPr>
        <p:spPr>
          <a:xfrm>
            <a:off x="697916" y="555240"/>
            <a:ext cx="71495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rgbClr val="2B579A"/>
                </a:solidFill>
                <a:ea typeface="Microsoft YaHei" panose="020B0503020204020204" pitchFamily="34" charset="-122"/>
              </a:rPr>
              <a:t>Simulating Memcomputing machines</a:t>
            </a:r>
            <a:endParaRPr lang="zh-CN" altLang="en-US" sz="3600" dirty="0">
              <a:solidFill>
                <a:srgbClr val="2B579A"/>
              </a:solidFill>
              <a:ea typeface="Microsoft YaHei" panose="020B0503020204020204" pitchFamily="34" charset="-122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B45F90D-AB96-4731-81A3-DC1D35AE1D54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986744" y="1282373"/>
            <a:ext cx="6724386" cy="512510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29">
                <a:extLst>
                  <a:ext uri="{FF2B5EF4-FFF2-40B4-BE49-F238E27FC236}">
                    <a16:creationId xmlns:a16="http://schemas.microsoft.com/office/drawing/2014/main" id="{1702DFFA-B593-4DF2-9BCE-A1D3964B918D}"/>
                  </a:ext>
                </a:extLst>
              </p:cNvPr>
              <p:cNvSpPr txBox="1"/>
              <p:nvPr/>
            </p:nvSpPr>
            <p:spPr>
              <a:xfrm>
                <a:off x="8847839" y="5162451"/>
                <a:ext cx="275695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>
                    <a:ea typeface="Microsoft YaHei" panose="020B0503020204020204" pitchFamily="34" charset="-122"/>
                  </a:rPr>
                  <a:t>Solvable  small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800" b="0" i="0" smtClean="0">
                        <a:latin typeface="Cambria Math" panose="02040503050406030204" pitchFamily="18" charset="0"/>
                        <a:ea typeface="Microsoft YaHei" panose="020B0503020204020204" pitchFamily="34" charset="-122"/>
                      </a:rPr>
                      <m:t>Δ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Microsoft YaHei" panose="020B0503020204020204" pitchFamily="34" charset="-122"/>
                      </a:rPr>
                      <m:t>𝑡</m:t>
                    </m:r>
                  </m:oMath>
                </a14:m>
                <a:endParaRPr lang="zh-CN" altLang="en-US" sz="2800" dirty="0">
                  <a:ea typeface="Microsoft YaHei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8" name="文本框 29">
                <a:extLst>
                  <a:ext uri="{FF2B5EF4-FFF2-40B4-BE49-F238E27FC236}">
                    <a16:creationId xmlns:a16="http://schemas.microsoft.com/office/drawing/2014/main" id="{1702DFFA-B593-4DF2-9BCE-A1D3964B91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7839" y="5162451"/>
                <a:ext cx="2756950" cy="523220"/>
              </a:xfrm>
              <a:prstGeom prst="rect">
                <a:avLst/>
              </a:prstGeom>
              <a:blipFill>
                <a:blip r:embed="rId3"/>
                <a:stretch>
                  <a:fillRect l="-4415" t="-11628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29">
                <a:extLst>
                  <a:ext uri="{FF2B5EF4-FFF2-40B4-BE49-F238E27FC236}">
                    <a16:creationId xmlns:a16="http://schemas.microsoft.com/office/drawing/2014/main" id="{C3C78D5E-44E2-4E7B-90F6-1B8F5EAAA33E}"/>
                  </a:ext>
                </a:extLst>
              </p:cNvPr>
              <p:cNvSpPr txBox="1"/>
              <p:nvPr/>
            </p:nvSpPr>
            <p:spPr>
              <a:xfrm>
                <a:off x="8651829" y="1282373"/>
                <a:ext cx="308966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>
                    <a:ea typeface="Microsoft YaHei" panose="020B0503020204020204" pitchFamily="34" charset="-122"/>
                  </a:rPr>
                  <a:t>Unsolvable  large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800" b="0" i="0" smtClean="0">
                        <a:latin typeface="Cambria Math" panose="02040503050406030204" pitchFamily="18" charset="0"/>
                        <a:ea typeface="Microsoft YaHei" panose="020B0503020204020204" pitchFamily="34" charset="-122"/>
                      </a:rPr>
                      <m:t>Δ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Microsoft YaHei" panose="020B0503020204020204" pitchFamily="34" charset="-122"/>
                      </a:rPr>
                      <m:t>𝑡</m:t>
                    </m:r>
                  </m:oMath>
                </a14:m>
                <a:endParaRPr lang="zh-CN" altLang="en-US" sz="2800" dirty="0">
                  <a:ea typeface="Microsoft YaHei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9" name="文本框 29">
                <a:extLst>
                  <a:ext uri="{FF2B5EF4-FFF2-40B4-BE49-F238E27FC236}">
                    <a16:creationId xmlns:a16="http://schemas.microsoft.com/office/drawing/2014/main" id="{C3C78D5E-44E2-4E7B-90F6-1B8F5EAAA3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1829" y="1282373"/>
                <a:ext cx="3089669" cy="523220"/>
              </a:xfrm>
              <a:prstGeom prst="rect">
                <a:avLst/>
              </a:prstGeom>
              <a:blipFill>
                <a:blip r:embed="rId4"/>
                <a:stretch>
                  <a:fillRect l="-3945" t="-10465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Arrow: Up 4">
            <a:extLst>
              <a:ext uri="{FF2B5EF4-FFF2-40B4-BE49-F238E27FC236}">
                <a16:creationId xmlns:a16="http://schemas.microsoft.com/office/drawing/2014/main" id="{AFED78DC-538E-489B-B999-85E5CEE1594D}"/>
              </a:ext>
            </a:extLst>
          </p:cNvPr>
          <p:cNvSpPr/>
          <p:nvPr/>
        </p:nvSpPr>
        <p:spPr>
          <a:xfrm>
            <a:off x="9878081" y="1840934"/>
            <a:ext cx="484632" cy="3321517"/>
          </a:xfrm>
          <a:prstGeom prst="upArrow">
            <a:avLst>
              <a:gd name="adj1" fmla="val 50000"/>
              <a:gd name="adj2" fmla="val 811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文本框 29">
            <a:extLst>
              <a:ext uri="{FF2B5EF4-FFF2-40B4-BE49-F238E27FC236}">
                <a16:creationId xmlns:a16="http://schemas.microsoft.com/office/drawing/2014/main" id="{2FCAF14C-98B8-4836-80F5-4E115EE1798A}"/>
              </a:ext>
            </a:extLst>
          </p:cNvPr>
          <p:cNvSpPr txBox="1"/>
          <p:nvPr/>
        </p:nvSpPr>
        <p:spPr>
          <a:xfrm rot="16200000">
            <a:off x="7883374" y="3084931"/>
            <a:ext cx="33189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ea typeface="Microsoft YaHei" panose="020B0503020204020204" pitchFamily="34" charset="-122"/>
              </a:rPr>
              <a:t>Solvable-unsolvable transition</a:t>
            </a:r>
            <a:endParaRPr lang="zh-CN" altLang="en-US" sz="2400" dirty="0"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74316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直接连接符 31"/>
          <p:cNvCxnSpPr>
            <a:cxnSpLocks/>
          </p:cNvCxnSpPr>
          <p:nvPr/>
        </p:nvCxnSpPr>
        <p:spPr>
          <a:xfrm>
            <a:off x="328803" y="1175657"/>
            <a:ext cx="8011333" cy="0"/>
          </a:xfrm>
          <a:prstGeom prst="line">
            <a:avLst/>
          </a:prstGeom>
          <a:ln w="57150">
            <a:gradFill flip="none" rotWithShape="1">
              <a:gsLst>
                <a:gs pos="0">
                  <a:schemeClr val="accent1">
                    <a:lumMod val="5000"/>
                    <a:lumOff val="95000"/>
                    <a:alpha val="80000"/>
                  </a:schemeClr>
                </a:gs>
                <a:gs pos="51000">
                  <a:srgbClr val="2B579A"/>
                </a:gs>
                <a:gs pos="100000">
                  <a:schemeClr val="bg1">
                    <a:alpha val="8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7">
            <a:extLst>
              <a:ext uri="{FF2B5EF4-FFF2-40B4-BE49-F238E27FC236}">
                <a16:creationId xmlns:a16="http://schemas.microsoft.com/office/drawing/2014/main" id="{844B5D59-22A6-45BE-A1D3-53974D715657}"/>
              </a:ext>
            </a:extLst>
          </p:cNvPr>
          <p:cNvSpPr txBox="1"/>
          <p:nvPr/>
        </p:nvSpPr>
        <p:spPr>
          <a:xfrm>
            <a:off x="6907891" y="6433233"/>
            <a:ext cx="5269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Y.-H. Zhang and M. Di Ventra, </a:t>
            </a:r>
            <a:r>
              <a:rPr lang="en-US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arXiv:2102.03547</a:t>
            </a:r>
            <a:endParaRPr lang="en-US" altLang="zh-CN" b="1" dirty="0"/>
          </a:p>
        </p:txBody>
      </p:sp>
      <p:sp>
        <p:nvSpPr>
          <p:cNvPr id="17" name="文本框 29">
            <a:extLst>
              <a:ext uri="{FF2B5EF4-FFF2-40B4-BE49-F238E27FC236}">
                <a16:creationId xmlns:a16="http://schemas.microsoft.com/office/drawing/2014/main" id="{73839275-457F-47A2-90B9-09D3F4B425BA}"/>
              </a:ext>
            </a:extLst>
          </p:cNvPr>
          <p:cNvSpPr txBox="1"/>
          <p:nvPr/>
        </p:nvSpPr>
        <p:spPr>
          <a:xfrm>
            <a:off x="697916" y="555240"/>
            <a:ext cx="74478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rgbClr val="2B579A"/>
                </a:solidFill>
                <a:ea typeface="Microsoft YaHei" panose="020B0503020204020204" pitchFamily="34" charset="-122"/>
              </a:rPr>
              <a:t>Directed percolation of state trajectory</a:t>
            </a:r>
            <a:endParaRPr lang="zh-CN" altLang="en-US" sz="3600" dirty="0">
              <a:solidFill>
                <a:srgbClr val="2B579A"/>
              </a:solidFill>
              <a:ea typeface="Microsoft YaHei" panose="020B0503020204020204" pitchFamily="34" charset="-122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14B3180-2C43-4C70-A9C5-DF7F255EDFC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18291" y="3438728"/>
            <a:ext cx="6277977" cy="340317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3C5948FE-7D43-4CC0-A142-0F14D498CEAF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911791" y="1118041"/>
            <a:ext cx="5181636" cy="4025020"/>
          </a:xfrm>
          <a:prstGeom prst="rect">
            <a:avLst/>
          </a:prstGeom>
        </p:spPr>
      </p:pic>
      <p:sp>
        <p:nvSpPr>
          <p:cNvPr id="26" name="文本框 29">
            <a:extLst>
              <a:ext uri="{FF2B5EF4-FFF2-40B4-BE49-F238E27FC236}">
                <a16:creationId xmlns:a16="http://schemas.microsoft.com/office/drawing/2014/main" id="{10776B66-5C5D-4042-B513-8F933390F329}"/>
              </a:ext>
            </a:extLst>
          </p:cNvPr>
          <p:cNvSpPr txBox="1"/>
          <p:nvPr/>
        </p:nvSpPr>
        <p:spPr>
          <a:xfrm>
            <a:off x="1122928" y="2608344"/>
            <a:ext cx="30896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ea typeface="Microsoft YaHei" panose="020B0503020204020204" pitchFamily="34" charset="-122"/>
              </a:rPr>
              <a:t>Critical point</a:t>
            </a:r>
            <a:endParaRPr lang="zh-CN" altLang="en-US" sz="2400" dirty="0">
              <a:ea typeface="Microsoft YaHei" panose="020B0503020204020204" pitchFamily="34" charset="-122"/>
            </a:endParaRPr>
          </a:p>
        </p:txBody>
      </p:sp>
      <p:sp>
        <p:nvSpPr>
          <p:cNvPr id="27" name="文本框 29">
            <a:extLst>
              <a:ext uri="{FF2B5EF4-FFF2-40B4-BE49-F238E27FC236}">
                <a16:creationId xmlns:a16="http://schemas.microsoft.com/office/drawing/2014/main" id="{35EDBE64-1567-43B2-96B2-FB9EF16E4133}"/>
              </a:ext>
            </a:extLst>
          </p:cNvPr>
          <p:cNvSpPr txBox="1"/>
          <p:nvPr/>
        </p:nvSpPr>
        <p:spPr>
          <a:xfrm>
            <a:off x="4691313" y="6035049"/>
            <a:ext cx="30896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ea typeface="Microsoft YaHei" panose="020B0503020204020204" pitchFamily="34" charset="-122"/>
              </a:rPr>
              <a:t>Instanton</a:t>
            </a:r>
            <a:endParaRPr lang="zh-CN" altLang="en-US" sz="2400" dirty="0">
              <a:ea typeface="Microsoft YaHei" panose="020B0503020204020204" pitchFamily="34" charset="-122"/>
            </a:endParaRPr>
          </a:p>
        </p:txBody>
      </p:sp>
      <p:sp>
        <p:nvSpPr>
          <p:cNvPr id="28" name="文本框 29">
            <a:extLst>
              <a:ext uri="{FF2B5EF4-FFF2-40B4-BE49-F238E27FC236}">
                <a16:creationId xmlns:a16="http://schemas.microsoft.com/office/drawing/2014/main" id="{9AECB5FF-0F50-4963-812D-9A69DAA47630}"/>
              </a:ext>
            </a:extLst>
          </p:cNvPr>
          <p:cNvSpPr txBox="1"/>
          <p:nvPr/>
        </p:nvSpPr>
        <p:spPr>
          <a:xfrm>
            <a:off x="2909776" y="1595407"/>
            <a:ext cx="35630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ea typeface="Microsoft YaHei" panose="020B0503020204020204" pitchFamily="34" charset="-122"/>
              </a:rPr>
              <a:t>Instanton “destroyed” by numerical noise</a:t>
            </a:r>
            <a:endParaRPr lang="zh-CN" altLang="en-US" sz="2400" dirty="0">
              <a:ea typeface="Microsoft YaHei" panose="020B0503020204020204" pitchFamily="34" charset="-122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67F78AE-DE2B-4674-AE45-BA5916A77337}"/>
              </a:ext>
            </a:extLst>
          </p:cNvPr>
          <p:cNvCxnSpPr>
            <a:cxnSpLocks/>
          </p:cNvCxnSpPr>
          <p:nvPr/>
        </p:nvCxnSpPr>
        <p:spPr>
          <a:xfrm flipH="1">
            <a:off x="1163267" y="2541925"/>
            <a:ext cx="179368" cy="1712596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文本框 29">
            <a:extLst>
              <a:ext uri="{FF2B5EF4-FFF2-40B4-BE49-F238E27FC236}">
                <a16:creationId xmlns:a16="http://schemas.microsoft.com/office/drawing/2014/main" id="{4E4A47DF-F29C-41CD-AA83-DE6BCF4B5748}"/>
              </a:ext>
            </a:extLst>
          </p:cNvPr>
          <p:cNvSpPr txBox="1"/>
          <p:nvPr/>
        </p:nvSpPr>
        <p:spPr>
          <a:xfrm>
            <a:off x="98573" y="1772483"/>
            <a:ext cx="24731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ea typeface="Microsoft YaHei" panose="020B0503020204020204" pitchFamily="34" charset="-122"/>
              </a:rPr>
              <a:t>Unachievable critical point</a:t>
            </a:r>
            <a:endParaRPr lang="zh-CN" altLang="en-US" sz="2400" dirty="0">
              <a:ea typeface="Microsoft YaHei" panose="020B0503020204020204" pitchFamily="34" charset="-122"/>
            </a:endParaRP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DAB54BF-EC9A-4188-A0F5-92F451AD7022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1959697" y="3070009"/>
            <a:ext cx="708066" cy="461391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A328EC4-AB53-475F-8495-BD200BA1A372}"/>
              </a:ext>
            </a:extLst>
          </p:cNvPr>
          <p:cNvCxnSpPr>
            <a:cxnSpLocks/>
          </p:cNvCxnSpPr>
          <p:nvPr/>
        </p:nvCxnSpPr>
        <p:spPr>
          <a:xfrm flipH="1">
            <a:off x="3781030" y="2375217"/>
            <a:ext cx="804130" cy="1598076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8A00596-5861-4431-976E-712177FDF7D8}"/>
              </a:ext>
            </a:extLst>
          </p:cNvPr>
          <p:cNvCxnSpPr>
            <a:cxnSpLocks/>
            <a:stCxn id="27" idx="1"/>
          </p:cNvCxnSpPr>
          <p:nvPr/>
        </p:nvCxnSpPr>
        <p:spPr>
          <a:xfrm flipH="1">
            <a:off x="3829063" y="6265882"/>
            <a:ext cx="862250" cy="36878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文本框 29">
                <a:extLst>
                  <a:ext uri="{FF2B5EF4-FFF2-40B4-BE49-F238E27FC236}">
                    <a16:creationId xmlns:a16="http://schemas.microsoft.com/office/drawing/2014/main" id="{1C177BB1-C62A-4382-A23D-E1093B9A37E6}"/>
                  </a:ext>
                </a:extLst>
              </p:cNvPr>
              <p:cNvSpPr txBox="1"/>
              <p:nvPr/>
            </p:nvSpPr>
            <p:spPr>
              <a:xfrm>
                <a:off x="6810607" y="4989845"/>
                <a:ext cx="4707455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dirty="0">
                    <a:ea typeface="Microsoft YaHei" panose="020B0503020204020204" pitchFamily="34" charset="-122"/>
                  </a:rPr>
                  <a:t>Transition threshold </a:t>
                </a:r>
              </a:p>
              <a:p>
                <a:pPr algn="ctr"/>
                <a:r>
                  <a:rPr lang="en-US" altLang="zh-CN" sz="2800" dirty="0">
                    <a:ea typeface="Microsoft YaHei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Microsoft YaHei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Microsoft YaHei" panose="020B0503020204020204" pitchFamily="34" charset="-122"/>
                          </a:rPr>
                          <m:t>𝑝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Microsoft YaHei" panose="020B0503020204020204" pitchFamily="34" charset="-122"/>
                          </a:rPr>
                          <m:t>𝑐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Microsoft YaHei" panose="020B0503020204020204" pitchFamily="34" charset="-122"/>
                      </a:rPr>
                      <m:t>=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Microsoft YaHei" panose="020B0503020204020204" pitchFamily="34" charset="-122"/>
                      </a:rPr>
                      <m:t>𝑒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Microsoft YaHei" panose="020B0503020204020204" pitchFamily="34" charset="-122"/>
                      </a:rPr>
                      <m:t>/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Microsoft YaHei" panose="020B0503020204020204" pitchFamily="34" charset="-122"/>
                      </a:rPr>
                      <m:t>𝐷</m:t>
                    </m:r>
                  </m:oMath>
                </a14:m>
                <a:endParaRPr lang="en-US" altLang="zh-CN" sz="2800" i="1" dirty="0">
                  <a:ea typeface="Microsoft YaHei" panose="020B0503020204020204" pitchFamily="34" charset="-122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Microsoft YaHei" panose="020B0503020204020204" pitchFamily="34" charset="-122"/>
                      </a:rPr>
                      <m:t>𝐷</m:t>
                    </m:r>
                  </m:oMath>
                </a14:m>
                <a:r>
                  <a:rPr lang="en-US" altLang="zh-CN" sz="2800" dirty="0">
                    <a:ea typeface="Microsoft YaHei" panose="020B0503020204020204" pitchFamily="34" charset="-122"/>
                  </a:rPr>
                  <a:t>: dimension of phase space</a:t>
                </a:r>
                <a:endParaRPr lang="zh-CN" altLang="en-US" sz="2800" i="1" dirty="0">
                  <a:ea typeface="Microsoft YaHei" panose="020B0503020204020204" pitchFamily="34" charset="-122"/>
                </a:endParaRPr>
              </a:p>
            </p:txBody>
          </p:sp>
        </mc:Choice>
        <mc:Fallback>
          <p:sp>
            <p:nvSpPr>
              <p:cNvPr id="46" name="文本框 29">
                <a:extLst>
                  <a:ext uri="{FF2B5EF4-FFF2-40B4-BE49-F238E27FC236}">
                    <a16:creationId xmlns:a16="http://schemas.microsoft.com/office/drawing/2014/main" id="{1C177BB1-C62A-4382-A23D-E1093B9A37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0607" y="4989845"/>
                <a:ext cx="4707455" cy="1384995"/>
              </a:xfrm>
              <a:prstGeom prst="rect">
                <a:avLst/>
              </a:prstGeom>
              <a:blipFill>
                <a:blip r:embed="rId5"/>
                <a:stretch>
                  <a:fillRect t="-4405" b="-11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2930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直接连接符 31"/>
          <p:cNvCxnSpPr>
            <a:cxnSpLocks/>
          </p:cNvCxnSpPr>
          <p:nvPr/>
        </p:nvCxnSpPr>
        <p:spPr>
          <a:xfrm>
            <a:off x="328803" y="1175657"/>
            <a:ext cx="8011333" cy="0"/>
          </a:xfrm>
          <a:prstGeom prst="line">
            <a:avLst/>
          </a:prstGeom>
          <a:ln w="57150">
            <a:gradFill flip="none" rotWithShape="1">
              <a:gsLst>
                <a:gs pos="0">
                  <a:schemeClr val="accent1">
                    <a:lumMod val="5000"/>
                    <a:lumOff val="95000"/>
                    <a:alpha val="80000"/>
                  </a:schemeClr>
                </a:gs>
                <a:gs pos="51000">
                  <a:srgbClr val="2B579A"/>
                </a:gs>
                <a:gs pos="100000">
                  <a:schemeClr val="bg1">
                    <a:alpha val="8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椭圆 36"/>
          <p:cNvSpPr/>
          <p:nvPr/>
        </p:nvSpPr>
        <p:spPr>
          <a:xfrm>
            <a:off x="1497427" y="5424061"/>
            <a:ext cx="221064" cy="221064"/>
          </a:xfrm>
          <a:prstGeom prst="ellipse">
            <a:avLst/>
          </a:prstGeom>
          <a:solidFill>
            <a:srgbClr val="2B579A">
              <a:alpha val="72000"/>
            </a:srgbClr>
          </a:solidFill>
          <a:ln>
            <a:noFill/>
          </a:ln>
          <a:effectLst>
            <a:outerShdw blurRad="76200" dist="38100" dir="2700000" algn="tl" rotWithShape="0">
              <a:srgbClr val="2B579A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/>
          <p:cNvSpPr/>
          <p:nvPr/>
        </p:nvSpPr>
        <p:spPr>
          <a:xfrm>
            <a:off x="173892" y="6462369"/>
            <a:ext cx="309823" cy="309823"/>
          </a:xfrm>
          <a:prstGeom prst="ellipse">
            <a:avLst/>
          </a:prstGeom>
          <a:solidFill>
            <a:srgbClr val="2B57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70334" y="5388230"/>
            <a:ext cx="221064" cy="221064"/>
          </a:xfrm>
          <a:prstGeom prst="ellipse">
            <a:avLst/>
          </a:prstGeom>
          <a:ln>
            <a:noFill/>
          </a:ln>
          <a:effectLst>
            <a:outerShdw blurRad="76200" dist="38100" dir="2700000" algn="tl" rotWithShape="0">
              <a:srgbClr val="2B579A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>
            <a:off x="829845" y="5044364"/>
            <a:ext cx="147376" cy="14737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/>
          <p:cNvSpPr/>
          <p:nvPr/>
        </p:nvSpPr>
        <p:spPr>
          <a:xfrm>
            <a:off x="11559625" y="145184"/>
            <a:ext cx="221064" cy="221064"/>
          </a:xfrm>
          <a:prstGeom prst="ellipse">
            <a:avLst/>
          </a:prstGeom>
          <a:solidFill>
            <a:srgbClr val="2B579A">
              <a:alpha val="72000"/>
            </a:srgbClr>
          </a:solidFill>
          <a:ln>
            <a:noFill/>
          </a:ln>
          <a:effectLst>
            <a:outerShdw blurRad="76200" dist="38100" dir="2700000" algn="tl" rotWithShape="0">
              <a:srgbClr val="2B579A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椭圆 42"/>
          <p:cNvSpPr/>
          <p:nvPr/>
        </p:nvSpPr>
        <p:spPr>
          <a:xfrm>
            <a:off x="11741499" y="848430"/>
            <a:ext cx="221064" cy="22106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椭圆 43"/>
          <p:cNvSpPr/>
          <p:nvPr/>
        </p:nvSpPr>
        <p:spPr>
          <a:xfrm>
            <a:off x="10539969" y="706657"/>
            <a:ext cx="147376" cy="14737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7">
            <a:extLst>
              <a:ext uri="{FF2B5EF4-FFF2-40B4-BE49-F238E27FC236}">
                <a16:creationId xmlns:a16="http://schemas.microsoft.com/office/drawing/2014/main" id="{844B5D59-22A6-45BE-A1D3-53974D715657}"/>
              </a:ext>
            </a:extLst>
          </p:cNvPr>
          <p:cNvSpPr txBox="1"/>
          <p:nvPr/>
        </p:nvSpPr>
        <p:spPr>
          <a:xfrm>
            <a:off x="6907891" y="6433233"/>
            <a:ext cx="5269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Y.-H. Zhang and M. Di Ventra, </a:t>
            </a:r>
            <a:r>
              <a:rPr lang="en-US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arXiv:2102.03547</a:t>
            </a:r>
            <a:endParaRPr lang="en-US" altLang="zh-CN" b="1" dirty="0"/>
          </a:p>
        </p:txBody>
      </p:sp>
      <p:sp>
        <p:nvSpPr>
          <p:cNvPr id="17" name="文本框 29">
            <a:extLst>
              <a:ext uri="{FF2B5EF4-FFF2-40B4-BE49-F238E27FC236}">
                <a16:creationId xmlns:a16="http://schemas.microsoft.com/office/drawing/2014/main" id="{73839275-457F-47A2-90B9-09D3F4B425BA}"/>
              </a:ext>
            </a:extLst>
          </p:cNvPr>
          <p:cNvSpPr txBox="1"/>
          <p:nvPr/>
        </p:nvSpPr>
        <p:spPr>
          <a:xfrm>
            <a:off x="697916" y="555240"/>
            <a:ext cx="71495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rgbClr val="2B579A"/>
                </a:solidFill>
                <a:ea typeface="Microsoft YaHei" panose="020B0503020204020204" pitchFamily="34" charset="-122"/>
              </a:rPr>
              <a:t>Simulating Memcomputing machines</a:t>
            </a:r>
            <a:endParaRPr lang="zh-CN" altLang="en-US" sz="3600" dirty="0">
              <a:solidFill>
                <a:srgbClr val="2B579A"/>
              </a:solidFill>
              <a:ea typeface="Microsoft YaHei" panose="020B0503020204020204" pitchFamily="34" charset="-122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907572-A0F1-43F8-BB2D-CCB39B4830C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6252"/>
          <a:stretch/>
        </p:blipFill>
        <p:spPr>
          <a:xfrm>
            <a:off x="3132306" y="1238042"/>
            <a:ext cx="5612860" cy="5155809"/>
          </a:xfrm>
          <a:prstGeom prst="rect">
            <a:avLst/>
          </a:prstGeom>
        </p:spPr>
      </p:pic>
      <p:sp>
        <p:nvSpPr>
          <p:cNvPr id="20" name="文本框 7">
            <a:extLst>
              <a:ext uri="{FF2B5EF4-FFF2-40B4-BE49-F238E27FC236}">
                <a16:creationId xmlns:a16="http://schemas.microsoft.com/office/drawing/2014/main" id="{CBF9DF08-E644-4D2A-AB37-8E1074209D15}"/>
              </a:ext>
            </a:extLst>
          </p:cNvPr>
          <p:cNvSpPr txBox="1"/>
          <p:nvPr/>
        </p:nvSpPr>
        <p:spPr>
          <a:xfrm rot="16200000">
            <a:off x="1427869" y="3497031"/>
            <a:ext cx="3117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Percentage of solved cases</a:t>
            </a:r>
            <a:endParaRPr lang="en-US" altLang="zh-CN" b="1" dirty="0"/>
          </a:p>
        </p:txBody>
      </p:sp>
      <p:sp>
        <p:nvSpPr>
          <p:cNvPr id="14" name="椭圆 41">
            <a:extLst>
              <a:ext uri="{FF2B5EF4-FFF2-40B4-BE49-F238E27FC236}">
                <a16:creationId xmlns:a16="http://schemas.microsoft.com/office/drawing/2014/main" id="{70E233FA-3B88-45FC-B0B9-B7133437FF59}"/>
              </a:ext>
            </a:extLst>
          </p:cNvPr>
          <p:cNvSpPr/>
          <p:nvPr/>
        </p:nvSpPr>
        <p:spPr>
          <a:xfrm>
            <a:off x="10966230" y="1358203"/>
            <a:ext cx="309823" cy="309823"/>
          </a:xfrm>
          <a:prstGeom prst="ellipse">
            <a:avLst/>
          </a:prstGeom>
          <a:solidFill>
            <a:srgbClr val="2B579A"/>
          </a:solidFill>
          <a:ln>
            <a:noFill/>
          </a:ln>
          <a:effectLst>
            <a:outerShdw blurRad="76200" dist="38100" dir="2700000" algn="tl" rotWithShape="0">
              <a:srgbClr val="2B579A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2372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/>
          <p:cNvSpPr/>
          <p:nvPr/>
        </p:nvSpPr>
        <p:spPr>
          <a:xfrm>
            <a:off x="4651951" y="6376072"/>
            <a:ext cx="688803" cy="688803"/>
          </a:xfrm>
          <a:prstGeom prst="ellipse">
            <a:avLst/>
          </a:prstGeom>
          <a:solidFill>
            <a:srgbClr val="2B579A"/>
          </a:solidFill>
          <a:ln>
            <a:noFill/>
          </a:ln>
          <a:effectLst>
            <a:outerShdw blurRad="2286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5593252" y="5853372"/>
            <a:ext cx="688807" cy="688807"/>
          </a:xfrm>
          <a:prstGeom prst="ellipse">
            <a:avLst/>
          </a:prstGeom>
          <a:solidFill>
            <a:schemeClr val="accent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6725011" y="6225460"/>
            <a:ext cx="786258" cy="78625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7806377" y="5769939"/>
            <a:ext cx="1284592" cy="1284592"/>
          </a:xfrm>
          <a:prstGeom prst="ellipse">
            <a:avLst/>
          </a:prstGeom>
          <a:solidFill>
            <a:srgbClr val="2B579A"/>
          </a:solidFill>
          <a:ln>
            <a:noFill/>
          </a:ln>
          <a:effectLst>
            <a:outerShdw blurRad="1905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9386077" y="5857394"/>
            <a:ext cx="497256" cy="497256"/>
          </a:xfrm>
          <a:prstGeom prst="ellipse">
            <a:avLst/>
          </a:prstGeom>
          <a:solidFill>
            <a:schemeClr val="accent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6465421" y="5760710"/>
            <a:ext cx="331504" cy="331504"/>
          </a:xfrm>
          <a:prstGeom prst="ellipse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3550355" y="3013501"/>
            <a:ext cx="50912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Thank you! </a:t>
            </a:r>
          </a:p>
        </p:txBody>
      </p:sp>
      <p:sp>
        <p:nvSpPr>
          <p:cNvPr id="16" name="椭圆 15"/>
          <p:cNvSpPr/>
          <p:nvPr/>
        </p:nvSpPr>
        <p:spPr>
          <a:xfrm flipV="1">
            <a:off x="3133630" y="-278588"/>
            <a:ext cx="1328050" cy="1328050"/>
          </a:xfrm>
          <a:prstGeom prst="ellipse">
            <a:avLst/>
          </a:prstGeom>
          <a:ln>
            <a:noFill/>
          </a:ln>
          <a:effectLst>
            <a:outerShdw blurRad="1143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 flipV="1">
            <a:off x="4771824" y="-318612"/>
            <a:ext cx="777821" cy="777821"/>
          </a:xfrm>
          <a:prstGeom prst="ellipse">
            <a:avLst/>
          </a:prstGeom>
          <a:solidFill>
            <a:srgbClr val="2B579A"/>
          </a:solidFill>
          <a:ln>
            <a:noFill/>
          </a:ln>
          <a:effectLst>
            <a:outerShdw blurRad="2286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 flipV="1">
            <a:off x="5834776" y="271636"/>
            <a:ext cx="777826" cy="777826"/>
          </a:xfrm>
          <a:prstGeom prst="ellipse">
            <a:avLst/>
          </a:prstGeom>
          <a:solidFill>
            <a:schemeClr val="accent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 flipV="1">
            <a:off x="7112799" y="-258585"/>
            <a:ext cx="887871" cy="88787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 flipV="1">
            <a:off x="8333916" y="-306931"/>
            <a:ext cx="1450608" cy="1450608"/>
          </a:xfrm>
          <a:prstGeom prst="ellipse">
            <a:avLst/>
          </a:prstGeom>
          <a:solidFill>
            <a:srgbClr val="2B579A">
              <a:alpha val="72000"/>
            </a:srgbClr>
          </a:solidFill>
          <a:ln>
            <a:noFill/>
          </a:ln>
          <a:effectLst>
            <a:outerShdw blurRad="1905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 flipV="1">
            <a:off x="2286980" y="511738"/>
            <a:ext cx="561520" cy="561520"/>
          </a:xfrm>
          <a:prstGeom prst="ellipse">
            <a:avLst/>
          </a:prstGeom>
          <a:solidFill>
            <a:srgbClr val="2B579A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 flipV="1">
            <a:off x="1533824" y="-368602"/>
            <a:ext cx="786975" cy="786975"/>
          </a:xfrm>
          <a:prstGeom prst="ellipse">
            <a:avLst/>
          </a:prstGeom>
          <a:solidFill>
            <a:srgbClr val="2B579A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 flipV="1">
            <a:off x="10117770" y="483400"/>
            <a:ext cx="561520" cy="5615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 flipV="1">
            <a:off x="6819661" y="779752"/>
            <a:ext cx="374347" cy="374347"/>
          </a:xfrm>
          <a:prstGeom prst="ellipse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1729" y="4868087"/>
            <a:ext cx="4139025" cy="3061409"/>
          </a:xfrm>
          <a:prstGeom prst="rect">
            <a:avLst/>
          </a:prstGeom>
        </p:spPr>
      </p:pic>
      <p:sp>
        <p:nvSpPr>
          <p:cNvPr id="26" name="文本框 7">
            <a:extLst>
              <a:ext uri="{FF2B5EF4-FFF2-40B4-BE49-F238E27FC236}">
                <a16:creationId xmlns:a16="http://schemas.microsoft.com/office/drawing/2014/main" id="{1E58D00B-E757-4724-8ACC-9665A8EAA2F4}"/>
              </a:ext>
            </a:extLst>
          </p:cNvPr>
          <p:cNvSpPr txBox="1"/>
          <p:nvPr/>
        </p:nvSpPr>
        <p:spPr>
          <a:xfrm>
            <a:off x="5549645" y="4055785"/>
            <a:ext cx="532697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/>
              <a:t>Yuan-Hang Zhang</a:t>
            </a:r>
          </a:p>
          <a:p>
            <a:pPr algn="ctr"/>
            <a:r>
              <a:rPr lang="en-US" altLang="zh-CN" sz="2400" dirty="0"/>
              <a:t>UC San Diego</a:t>
            </a:r>
          </a:p>
          <a:p>
            <a:pPr algn="ctr"/>
            <a:r>
              <a:rPr lang="en-US" altLang="zh-CN" sz="2400" dirty="0"/>
              <a:t>arXiv:2102.03547</a:t>
            </a:r>
          </a:p>
          <a:p>
            <a:pPr algn="ctr"/>
            <a:r>
              <a:rPr lang="en-US" altLang="zh-CN" sz="1600" dirty="0"/>
              <a:t>(minor mistake in the current version, will fix soon)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文本框 29"/>
          <p:cNvSpPr txBox="1"/>
          <p:nvPr/>
        </p:nvSpPr>
        <p:spPr>
          <a:xfrm>
            <a:off x="1504655" y="426402"/>
            <a:ext cx="55601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>
                <a:solidFill>
                  <a:srgbClr val="2B579A"/>
                </a:solidFill>
                <a:ea typeface="Microsoft YaHei" panose="020B0503020204020204" pitchFamily="34" charset="-122"/>
              </a:rPr>
              <a:t>What is Memcomputing? </a:t>
            </a:r>
            <a:endParaRPr lang="zh-CN" altLang="en-US" sz="4000" dirty="0">
              <a:solidFill>
                <a:srgbClr val="2B579A"/>
              </a:solidFill>
              <a:ea typeface="Microsoft YaHei" panose="020B0503020204020204" pitchFamily="34" charset="-122"/>
            </a:endParaRPr>
          </a:p>
        </p:txBody>
      </p:sp>
      <p:cxnSp>
        <p:nvCxnSpPr>
          <p:cNvPr id="32" name="直接连接符 31"/>
          <p:cNvCxnSpPr>
            <a:cxnSpLocks/>
          </p:cNvCxnSpPr>
          <p:nvPr/>
        </p:nvCxnSpPr>
        <p:spPr>
          <a:xfrm>
            <a:off x="328803" y="1175657"/>
            <a:ext cx="8011333" cy="0"/>
          </a:xfrm>
          <a:prstGeom prst="line">
            <a:avLst/>
          </a:prstGeom>
          <a:ln w="57150">
            <a:gradFill flip="none" rotWithShape="1">
              <a:gsLst>
                <a:gs pos="0">
                  <a:schemeClr val="accent1">
                    <a:lumMod val="5000"/>
                    <a:lumOff val="95000"/>
                    <a:alpha val="80000"/>
                  </a:schemeClr>
                </a:gs>
                <a:gs pos="51000">
                  <a:srgbClr val="2B579A"/>
                </a:gs>
                <a:gs pos="100000">
                  <a:schemeClr val="bg1">
                    <a:alpha val="8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椭圆 36"/>
          <p:cNvSpPr/>
          <p:nvPr/>
        </p:nvSpPr>
        <p:spPr>
          <a:xfrm>
            <a:off x="1497427" y="5424061"/>
            <a:ext cx="221064" cy="221064"/>
          </a:xfrm>
          <a:prstGeom prst="ellipse">
            <a:avLst/>
          </a:prstGeom>
          <a:solidFill>
            <a:srgbClr val="2B579A">
              <a:alpha val="72000"/>
            </a:srgbClr>
          </a:solidFill>
          <a:ln>
            <a:noFill/>
          </a:ln>
          <a:effectLst>
            <a:outerShdw blurRad="76200" dist="38100" dir="2700000" algn="tl" rotWithShape="0">
              <a:srgbClr val="2B579A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/>
          <p:cNvSpPr/>
          <p:nvPr/>
        </p:nvSpPr>
        <p:spPr>
          <a:xfrm>
            <a:off x="173892" y="6462369"/>
            <a:ext cx="309823" cy="309823"/>
          </a:xfrm>
          <a:prstGeom prst="ellipse">
            <a:avLst/>
          </a:prstGeom>
          <a:solidFill>
            <a:srgbClr val="2B57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70334" y="5388230"/>
            <a:ext cx="221064" cy="221064"/>
          </a:xfrm>
          <a:prstGeom prst="ellipse">
            <a:avLst/>
          </a:prstGeom>
          <a:ln>
            <a:noFill/>
          </a:ln>
          <a:effectLst>
            <a:outerShdw blurRad="76200" dist="38100" dir="2700000" algn="tl" rotWithShape="0">
              <a:srgbClr val="2B579A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>
            <a:off x="829845" y="5044364"/>
            <a:ext cx="147376" cy="14737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/>
          <p:cNvSpPr/>
          <p:nvPr/>
        </p:nvSpPr>
        <p:spPr>
          <a:xfrm>
            <a:off x="11559625" y="145184"/>
            <a:ext cx="221064" cy="221064"/>
          </a:xfrm>
          <a:prstGeom prst="ellipse">
            <a:avLst/>
          </a:prstGeom>
          <a:solidFill>
            <a:srgbClr val="2B579A">
              <a:alpha val="72000"/>
            </a:srgbClr>
          </a:solidFill>
          <a:ln>
            <a:noFill/>
          </a:ln>
          <a:effectLst>
            <a:outerShdw blurRad="76200" dist="38100" dir="2700000" algn="tl" rotWithShape="0">
              <a:srgbClr val="2B579A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椭圆 41"/>
          <p:cNvSpPr/>
          <p:nvPr/>
        </p:nvSpPr>
        <p:spPr>
          <a:xfrm>
            <a:off x="10966230" y="1358203"/>
            <a:ext cx="309823" cy="309823"/>
          </a:xfrm>
          <a:prstGeom prst="ellipse">
            <a:avLst/>
          </a:prstGeom>
          <a:solidFill>
            <a:srgbClr val="2B579A"/>
          </a:solidFill>
          <a:ln>
            <a:noFill/>
          </a:ln>
          <a:effectLst>
            <a:outerShdw blurRad="76200" dist="38100" dir="2700000" algn="tl" rotWithShape="0">
              <a:srgbClr val="2B579A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椭圆 42"/>
          <p:cNvSpPr/>
          <p:nvPr/>
        </p:nvSpPr>
        <p:spPr>
          <a:xfrm>
            <a:off x="11741499" y="848430"/>
            <a:ext cx="221064" cy="22106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椭圆 43"/>
          <p:cNvSpPr/>
          <p:nvPr/>
        </p:nvSpPr>
        <p:spPr>
          <a:xfrm>
            <a:off x="10539969" y="706657"/>
            <a:ext cx="147376" cy="14737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29">
            <a:extLst>
              <a:ext uri="{FF2B5EF4-FFF2-40B4-BE49-F238E27FC236}">
                <a16:creationId xmlns:a16="http://schemas.microsoft.com/office/drawing/2014/main" id="{2ED48BD8-B072-434F-A552-B41164AD9205}"/>
              </a:ext>
            </a:extLst>
          </p:cNvPr>
          <p:cNvSpPr txBox="1"/>
          <p:nvPr/>
        </p:nvSpPr>
        <p:spPr>
          <a:xfrm>
            <a:off x="2362670" y="3044279"/>
            <a:ext cx="746665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>
                <a:ea typeface="Microsoft YaHei" panose="020B0503020204020204" pitchFamily="34" charset="-122"/>
              </a:rPr>
              <a:t>Computing </a:t>
            </a:r>
            <a:r>
              <a:rPr lang="en-US" altLang="zh-CN" sz="4400" dirty="0">
                <a:solidFill>
                  <a:srgbClr val="2B579A"/>
                </a:solidFill>
                <a:ea typeface="Microsoft YaHei" panose="020B0503020204020204" pitchFamily="34" charset="-122"/>
              </a:rPr>
              <a:t>in</a:t>
            </a:r>
            <a:r>
              <a:rPr lang="en-US" altLang="zh-CN" sz="4400" dirty="0">
                <a:ea typeface="Microsoft YaHei" panose="020B0503020204020204" pitchFamily="34" charset="-122"/>
              </a:rPr>
              <a:t> and </a:t>
            </a:r>
            <a:r>
              <a:rPr lang="en-US" altLang="zh-CN" sz="4400" dirty="0">
                <a:solidFill>
                  <a:srgbClr val="2B579A"/>
                </a:solidFill>
                <a:ea typeface="Microsoft YaHei" panose="020B0503020204020204" pitchFamily="34" charset="-122"/>
              </a:rPr>
              <a:t>with</a:t>
            </a:r>
            <a:r>
              <a:rPr lang="en-US" altLang="zh-CN" sz="4400" dirty="0">
                <a:ea typeface="Microsoft YaHei" panose="020B0503020204020204" pitchFamily="34" charset="-122"/>
              </a:rPr>
              <a:t> memory</a:t>
            </a:r>
            <a:endParaRPr lang="zh-CN" altLang="en-US" sz="4400" dirty="0"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37831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文本框 29"/>
          <p:cNvSpPr txBox="1"/>
          <p:nvPr/>
        </p:nvSpPr>
        <p:spPr>
          <a:xfrm>
            <a:off x="1504655" y="426402"/>
            <a:ext cx="55601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>
                <a:solidFill>
                  <a:srgbClr val="2B579A"/>
                </a:solidFill>
                <a:ea typeface="Microsoft YaHei" panose="020B0503020204020204" pitchFamily="34" charset="-122"/>
              </a:rPr>
              <a:t>What is Memcomputing? </a:t>
            </a:r>
            <a:endParaRPr lang="zh-CN" altLang="en-US" sz="4000" dirty="0">
              <a:solidFill>
                <a:srgbClr val="2B579A"/>
              </a:solidFill>
              <a:ea typeface="Microsoft YaHei" panose="020B0503020204020204" pitchFamily="34" charset="-122"/>
            </a:endParaRPr>
          </a:p>
        </p:txBody>
      </p:sp>
      <p:cxnSp>
        <p:nvCxnSpPr>
          <p:cNvPr id="32" name="直接连接符 31"/>
          <p:cNvCxnSpPr>
            <a:cxnSpLocks/>
          </p:cNvCxnSpPr>
          <p:nvPr/>
        </p:nvCxnSpPr>
        <p:spPr>
          <a:xfrm>
            <a:off x="328803" y="1175657"/>
            <a:ext cx="8011333" cy="0"/>
          </a:xfrm>
          <a:prstGeom prst="line">
            <a:avLst/>
          </a:prstGeom>
          <a:ln w="57150">
            <a:gradFill flip="none" rotWithShape="1">
              <a:gsLst>
                <a:gs pos="0">
                  <a:schemeClr val="accent1">
                    <a:lumMod val="5000"/>
                    <a:lumOff val="95000"/>
                    <a:alpha val="80000"/>
                  </a:schemeClr>
                </a:gs>
                <a:gs pos="51000">
                  <a:srgbClr val="2B579A"/>
                </a:gs>
                <a:gs pos="100000">
                  <a:schemeClr val="bg1">
                    <a:alpha val="8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椭圆 36"/>
          <p:cNvSpPr/>
          <p:nvPr/>
        </p:nvSpPr>
        <p:spPr>
          <a:xfrm>
            <a:off x="1497427" y="5424061"/>
            <a:ext cx="221064" cy="221064"/>
          </a:xfrm>
          <a:prstGeom prst="ellipse">
            <a:avLst/>
          </a:prstGeom>
          <a:solidFill>
            <a:srgbClr val="2B579A">
              <a:alpha val="72000"/>
            </a:srgbClr>
          </a:solidFill>
          <a:ln>
            <a:noFill/>
          </a:ln>
          <a:effectLst>
            <a:outerShdw blurRad="76200" dist="38100" dir="2700000" algn="tl" rotWithShape="0">
              <a:srgbClr val="2B579A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/>
          <p:cNvSpPr/>
          <p:nvPr/>
        </p:nvSpPr>
        <p:spPr>
          <a:xfrm>
            <a:off x="173892" y="6462369"/>
            <a:ext cx="309823" cy="309823"/>
          </a:xfrm>
          <a:prstGeom prst="ellipse">
            <a:avLst/>
          </a:prstGeom>
          <a:solidFill>
            <a:srgbClr val="2B57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70334" y="5388230"/>
            <a:ext cx="221064" cy="221064"/>
          </a:xfrm>
          <a:prstGeom prst="ellipse">
            <a:avLst/>
          </a:prstGeom>
          <a:ln>
            <a:noFill/>
          </a:ln>
          <a:effectLst>
            <a:outerShdw blurRad="76200" dist="38100" dir="2700000" algn="tl" rotWithShape="0">
              <a:srgbClr val="2B579A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>
            <a:off x="829845" y="5044364"/>
            <a:ext cx="147376" cy="14737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/>
          <p:cNvSpPr/>
          <p:nvPr/>
        </p:nvSpPr>
        <p:spPr>
          <a:xfrm>
            <a:off x="11559625" y="145184"/>
            <a:ext cx="221064" cy="221064"/>
          </a:xfrm>
          <a:prstGeom prst="ellipse">
            <a:avLst/>
          </a:prstGeom>
          <a:solidFill>
            <a:srgbClr val="2B579A">
              <a:alpha val="72000"/>
            </a:srgbClr>
          </a:solidFill>
          <a:ln>
            <a:noFill/>
          </a:ln>
          <a:effectLst>
            <a:outerShdw blurRad="76200" dist="38100" dir="2700000" algn="tl" rotWithShape="0">
              <a:srgbClr val="2B579A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椭圆 41"/>
          <p:cNvSpPr/>
          <p:nvPr/>
        </p:nvSpPr>
        <p:spPr>
          <a:xfrm>
            <a:off x="10966230" y="1358203"/>
            <a:ext cx="309823" cy="309823"/>
          </a:xfrm>
          <a:prstGeom prst="ellipse">
            <a:avLst/>
          </a:prstGeom>
          <a:solidFill>
            <a:srgbClr val="2B579A"/>
          </a:solidFill>
          <a:ln>
            <a:noFill/>
          </a:ln>
          <a:effectLst>
            <a:outerShdw blurRad="76200" dist="38100" dir="2700000" algn="tl" rotWithShape="0">
              <a:srgbClr val="2B579A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椭圆 42"/>
          <p:cNvSpPr/>
          <p:nvPr/>
        </p:nvSpPr>
        <p:spPr>
          <a:xfrm>
            <a:off x="11741499" y="848430"/>
            <a:ext cx="221064" cy="22106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椭圆 43"/>
          <p:cNvSpPr/>
          <p:nvPr/>
        </p:nvSpPr>
        <p:spPr>
          <a:xfrm>
            <a:off x="10539969" y="706657"/>
            <a:ext cx="147376" cy="14737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EDEF2D3-D0B7-4FBF-9631-73220C064614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48663" y="1212875"/>
            <a:ext cx="9894673" cy="4804215"/>
          </a:xfrm>
          <a:prstGeom prst="rect">
            <a:avLst/>
          </a:prstGeom>
        </p:spPr>
      </p:pic>
      <p:sp>
        <p:nvSpPr>
          <p:cNvPr id="15" name="文本框 7">
            <a:extLst>
              <a:ext uri="{FF2B5EF4-FFF2-40B4-BE49-F238E27FC236}">
                <a16:creationId xmlns:a16="http://schemas.microsoft.com/office/drawing/2014/main" id="{69492FB3-934F-403A-88E5-D97EF2C970D5}"/>
              </a:ext>
            </a:extLst>
          </p:cNvPr>
          <p:cNvSpPr txBox="1"/>
          <p:nvPr/>
        </p:nvSpPr>
        <p:spPr>
          <a:xfrm>
            <a:off x="3598175" y="5724702"/>
            <a:ext cx="51956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Von Neumann architecture</a:t>
            </a:r>
          </a:p>
        </p:txBody>
      </p:sp>
      <p:sp>
        <p:nvSpPr>
          <p:cNvPr id="16" name="文本框 7">
            <a:extLst>
              <a:ext uri="{FF2B5EF4-FFF2-40B4-BE49-F238E27FC236}">
                <a16:creationId xmlns:a16="http://schemas.microsoft.com/office/drawing/2014/main" id="{93A75149-BCBE-42BC-A62E-694716E82A9A}"/>
              </a:ext>
            </a:extLst>
          </p:cNvPr>
          <p:cNvSpPr txBox="1"/>
          <p:nvPr/>
        </p:nvSpPr>
        <p:spPr>
          <a:xfrm>
            <a:off x="6006094" y="6211669"/>
            <a:ext cx="6724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F.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Traversa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and M. Di Ventra, </a:t>
            </a:r>
            <a:r>
              <a:rPr lang="en-US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IEEE transactions on neural networks and learning systems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26.11 (2015)</a:t>
            </a: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1668089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文本框 29"/>
          <p:cNvSpPr txBox="1"/>
          <p:nvPr/>
        </p:nvSpPr>
        <p:spPr>
          <a:xfrm>
            <a:off x="1504655" y="426402"/>
            <a:ext cx="55601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>
                <a:solidFill>
                  <a:srgbClr val="2B579A"/>
                </a:solidFill>
                <a:ea typeface="Microsoft YaHei" panose="020B0503020204020204" pitchFamily="34" charset="-122"/>
              </a:rPr>
              <a:t>What is Memcomputing? </a:t>
            </a:r>
            <a:endParaRPr lang="zh-CN" altLang="en-US" sz="4000" dirty="0">
              <a:solidFill>
                <a:srgbClr val="2B579A"/>
              </a:solidFill>
              <a:ea typeface="Microsoft YaHei" panose="020B0503020204020204" pitchFamily="34" charset="-122"/>
            </a:endParaRPr>
          </a:p>
        </p:txBody>
      </p:sp>
      <p:cxnSp>
        <p:nvCxnSpPr>
          <p:cNvPr id="32" name="直接连接符 31"/>
          <p:cNvCxnSpPr>
            <a:cxnSpLocks/>
          </p:cNvCxnSpPr>
          <p:nvPr/>
        </p:nvCxnSpPr>
        <p:spPr>
          <a:xfrm>
            <a:off x="328803" y="1175657"/>
            <a:ext cx="8011333" cy="0"/>
          </a:xfrm>
          <a:prstGeom prst="line">
            <a:avLst/>
          </a:prstGeom>
          <a:ln w="57150">
            <a:gradFill flip="none" rotWithShape="1">
              <a:gsLst>
                <a:gs pos="0">
                  <a:schemeClr val="accent1">
                    <a:lumMod val="5000"/>
                    <a:lumOff val="95000"/>
                    <a:alpha val="80000"/>
                  </a:schemeClr>
                </a:gs>
                <a:gs pos="51000">
                  <a:srgbClr val="2B579A"/>
                </a:gs>
                <a:gs pos="100000">
                  <a:schemeClr val="bg1">
                    <a:alpha val="8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椭圆 36"/>
          <p:cNvSpPr/>
          <p:nvPr/>
        </p:nvSpPr>
        <p:spPr>
          <a:xfrm>
            <a:off x="1497427" y="5424061"/>
            <a:ext cx="221064" cy="221064"/>
          </a:xfrm>
          <a:prstGeom prst="ellipse">
            <a:avLst/>
          </a:prstGeom>
          <a:solidFill>
            <a:srgbClr val="2B579A">
              <a:alpha val="72000"/>
            </a:srgbClr>
          </a:solidFill>
          <a:ln>
            <a:noFill/>
          </a:ln>
          <a:effectLst>
            <a:outerShdw blurRad="76200" dist="38100" dir="2700000" algn="tl" rotWithShape="0">
              <a:srgbClr val="2B579A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/>
          <p:cNvSpPr/>
          <p:nvPr/>
        </p:nvSpPr>
        <p:spPr>
          <a:xfrm>
            <a:off x="173892" y="6462369"/>
            <a:ext cx="309823" cy="309823"/>
          </a:xfrm>
          <a:prstGeom prst="ellipse">
            <a:avLst/>
          </a:prstGeom>
          <a:solidFill>
            <a:srgbClr val="2B57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70334" y="5388230"/>
            <a:ext cx="221064" cy="221064"/>
          </a:xfrm>
          <a:prstGeom prst="ellipse">
            <a:avLst/>
          </a:prstGeom>
          <a:ln>
            <a:noFill/>
          </a:ln>
          <a:effectLst>
            <a:outerShdw blurRad="76200" dist="38100" dir="2700000" algn="tl" rotWithShape="0">
              <a:srgbClr val="2B579A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>
            <a:off x="829845" y="5044364"/>
            <a:ext cx="147376" cy="14737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/>
          <p:cNvSpPr/>
          <p:nvPr/>
        </p:nvSpPr>
        <p:spPr>
          <a:xfrm>
            <a:off x="11559625" y="145184"/>
            <a:ext cx="221064" cy="221064"/>
          </a:xfrm>
          <a:prstGeom prst="ellipse">
            <a:avLst/>
          </a:prstGeom>
          <a:solidFill>
            <a:srgbClr val="2B579A">
              <a:alpha val="72000"/>
            </a:srgbClr>
          </a:solidFill>
          <a:ln>
            <a:noFill/>
          </a:ln>
          <a:effectLst>
            <a:outerShdw blurRad="76200" dist="38100" dir="2700000" algn="tl" rotWithShape="0">
              <a:srgbClr val="2B579A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椭圆 41"/>
          <p:cNvSpPr/>
          <p:nvPr/>
        </p:nvSpPr>
        <p:spPr>
          <a:xfrm>
            <a:off x="10966230" y="1358203"/>
            <a:ext cx="309823" cy="309823"/>
          </a:xfrm>
          <a:prstGeom prst="ellipse">
            <a:avLst/>
          </a:prstGeom>
          <a:solidFill>
            <a:srgbClr val="2B579A"/>
          </a:solidFill>
          <a:ln>
            <a:noFill/>
          </a:ln>
          <a:effectLst>
            <a:outerShdw blurRad="76200" dist="38100" dir="2700000" algn="tl" rotWithShape="0">
              <a:srgbClr val="2B579A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椭圆 42"/>
          <p:cNvSpPr/>
          <p:nvPr/>
        </p:nvSpPr>
        <p:spPr>
          <a:xfrm>
            <a:off x="11741499" y="848430"/>
            <a:ext cx="221064" cy="22106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椭圆 43"/>
          <p:cNvSpPr/>
          <p:nvPr/>
        </p:nvSpPr>
        <p:spPr>
          <a:xfrm>
            <a:off x="10539969" y="706657"/>
            <a:ext cx="147376" cy="14737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7">
            <a:extLst>
              <a:ext uri="{FF2B5EF4-FFF2-40B4-BE49-F238E27FC236}">
                <a16:creationId xmlns:a16="http://schemas.microsoft.com/office/drawing/2014/main" id="{69492FB3-934F-403A-88E5-D97EF2C970D5}"/>
              </a:ext>
            </a:extLst>
          </p:cNvPr>
          <p:cNvSpPr txBox="1"/>
          <p:nvPr/>
        </p:nvSpPr>
        <p:spPr>
          <a:xfrm>
            <a:off x="3595462" y="5704583"/>
            <a:ext cx="51956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Memcomputing architecture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957D21-61DE-4BA8-842F-03CD7A091009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942740" y="1243944"/>
            <a:ext cx="8306520" cy="4602879"/>
          </a:xfrm>
          <a:prstGeom prst="rect">
            <a:avLst/>
          </a:prstGeom>
        </p:spPr>
      </p:pic>
      <p:sp>
        <p:nvSpPr>
          <p:cNvPr id="16" name="文本框 7">
            <a:extLst>
              <a:ext uri="{FF2B5EF4-FFF2-40B4-BE49-F238E27FC236}">
                <a16:creationId xmlns:a16="http://schemas.microsoft.com/office/drawing/2014/main" id="{844B5D59-22A6-45BE-A1D3-53974D715657}"/>
              </a:ext>
            </a:extLst>
          </p:cNvPr>
          <p:cNvSpPr txBox="1"/>
          <p:nvPr/>
        </p:nvSpPr>
        <p:spPr>
          <a:xfrm>
            <a:off x="6006094" y="6211669"/>
            <a:ext cx="6724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F.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Traversa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and M. Di Ventra, </a:t>
            </a:r>
            <a:r>
              <a:rPr lang="en-US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IEEE transactions on neural networks and learning systems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26.11 (2015)</a:t>
            </a: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3329495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文本框 29"/>
          <p:cNvSpPr txBox="1"/>
          <p:nvPr/>
        </p:nvSpPr>
        <p:spPr>
          <a:xfrm>
            <a:off x="654615" y="525264"/>
            <a:ext cx="75124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rgbClr val="2B579A"/>
                </a:solidFill>
                <a:ea typeface="Microsoft YaHei" panose="020B0503020204020204" pitchFamily="34" charset="-122"/>
              </a:rPr>
              <a:t>Solving Boolean satisfiability (SAT) problems</a:t>
            </a:r>
            <a:endParaRPr lang="zh-CN" altLang="en-US" sz="3200" dirty="0">
              <a:solidFill>
                <a:srgbClr val="2B579A"/>
              </a:solidFill>
              <a:ea typeface="Microsoft YaHei" panose="020B0503020204020204" pitchFamily="34" charset="-122"/>
            </a:endParaRPr>
          </a:p>
        </p:txBody>
      </p:sp>
      <p:cxnSp>
        <p:nvCxnSpPr>
          <p:cNvPr id="32" name="直接连接符 31"/>
          <p:cNvCxnSpPr>
            <a:cxnSpLocks/>
          </p:cNvCxnSpPr>
          <p:nvPr/>
        </p:nvCxnSpPr>
        <p:spPr>
          <a:xfrm>
            <a:off x="328803" y="1175657"/>
            <a:ext cx="8011333" cy="0"/>
          </a:xfrm>
          <a:prstGeom prst="line">
            <a:avLst/>
          </a:prstGeom>
          <a:ln w="57150">
            <a:gradFill flip="none" rotWithShape="1">
              <a:gsLst>
                <a:gs pos="0">
                  <a:schemeClr val="accent1">
                    <a:lumMod val="5000"/>
                    <a:lumOff val="95000"/>
                    <a:alpha val="80000"/>
                  </a:schemeClr>
                </a:gs>
                <a:gs pos="51000">
                  <a:srgbClr val="2B579A"/>
                </a:gs>
                <a:gs pos="100000">
                  <a:schemeClr val="bg1">
                    <a:alpha val="8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椭圆 7">
            <a:extLst>
              <a:ext uri="{FF2B5EF4-FFF2-40B4-BE49-F238E27FC236}">
                <a16:creationId xmlns:a16="http://schemas.microsoft.com/office/drawing/2014/main" id="{5717AD92-A7B2-4AC8-9EC2-99DDA7AD6CD4}"/>
              </a:ext>
            </a:extLst>
          </p:cNvPr>
          <p:cNvSpPr/>
          <p:nvPr/>
        </p:nvSpPr>
        <p:spPr>
          <a:xfrm>
            <a:off x="11363962" y="752785"/>
            <a:ext cx="345832" cy="345832"/>
          </a:xfrm>
          <a:prstGeom prst="ellipse">
            <a:avLst/>
          </a:prstGeom>
          <a:solidFill>
            <a:srgbClr val="2B57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8">
            <a:extLst>
              <a:ext uri="{FF2B5EF4-FFF2-40B4-BE49-F238E27FC236}">
                <a16:creationId xmlns:a16="http://schemas.microsoft.com/office/drawing/2014/main" id="{049DF04E-2C38-41D4-8110-D8ED11546B24}"/>
              </a:ext>
            </a:extLst>
          </p:cNvPr>
          <p:cNvSpPr/>
          <p:nvPr/>
        </p:nvSpPr>
        <p:spPr>
          <a:xfrm>
            <a:off x="11681209" y="13227"/>
            <a:ext cx="510791" cy="510791"/>
          </a:xfrm>
          <a:prstGeom prst="ellipse">
            <a:avLst/>
          </a:prstGeom>
          <a:solidFill>
            <a:srgbClr val="2B579A">
              <a:alpha val="65000"/>
            </a:srgbClr>
          </a:solidFill>
          <a:ln>
            <a:noFill/>
          </a:ln>
          <a:effectLst>
            <a:outerShdw blurRad="76200" dist="38100" dir="2700000" algn="tl" rotWithShape="0">
              <a:srgbClr val="2B579A">
                <a:alpha val="5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9">
            <a:extLst>
              <a:ext uri="{FF2B5EF4-FFF2-40B4-BE49-F238E27FC236}">
                <a16:creationId xmlns:a16="http://schemas.microsoft.com/office/drawing/2014/main" id="{C036CB28-E75E-4E9E-9BE7-3E1AB5E7C29D}"/>
              </a:ext>
            </a:extLst>
          </p:cNvPr>
          <p:cNvSpPr/>
          <p:nvPr/>
        </p:nvSpPr>
        <p:spPr>
          <a:xfrm>
            <a:off x="10761062" y="540929"/>
            <a:ext cx="221063" cy="221063"/>
          </a:xfrm>
          <a:prstGeom prst="ellipse">
            <a:avLst/>
          </a:prstGeom>
          <a:solidFill>
            <a:srgbClr val="2B579A">
              <a:alpha val="75000"/>
            </a:srgbClr>
          </a:solidFill>
          <a:ln>
            <a:noFill/>
          </a:ln>
          <a:effectLst>
            <a:outerShdw blurRad="76200" dist="38100" dir="2700000" algn="tl" rotWithShape="0">
              <a:srgbClr val="2B579A">
                <a:alpha val="6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020F250-84AA-4A57-90DD-E1544F50984F}"/>
                  </a:ext>
                </a:extLst>
              </p:cNvPr>
              <p:cNvSpPr txBox="1"/>
              <p:nvPr/>
            </p:nvSpPr>
            <p:spPr>
              <a:xfrm>
                <a:off x="328803" y="5908144"/>
                <a:ext cx="227626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020F250-84AA-4A57-90DD-E1544F5098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803" y="5908144"/>
                <a:ext cx="2276264" cy="369332"/>
              </a:xfrm>
              <a:prstGeom prst="rect">
                <a:avLst/>
              </a:prstGeom>
              <a:blipFill>
                <a:blip r:embed="rId3"/>
                <a:stretch>
                  <a:fillRect l="-1609" r="-1072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文本框 29">
                <a:extLst>
                  <a:ext uri="{FF2B5EF4-FFF2-40B4-BE49-F238E27FC236}">
                    <a16:creationId xmlns:a16="http://schemas.microsoft.com/office/drawing/2014/main" id="{0D5EF8DB-2043-496A-971A-049931CB5241}"/>
                  </a:ext>
                </a:extLst>
              </p:cNvPr>
              <p:cNvSpPr txBox="1"/>
              <p:nvPr/>
            </p:nvSpPr>
            <p:spPr>
              <a:xfrm>
                <a:off x="269777" y="1449878"/>
                <a:ext cx="198054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dirty="0">
                    <a:ea typeface="Microsoft YaHei" panose="020B0503020204020204" pitchFamily="34" charset="-122"/>
                  </a:rPr>
                  <a:t>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Microsoft YaHei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Microsoft YaHei" panose="020B0503020204020204" pitchFamily="34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Microsoft YaHei" panose="020B0503020204020204" pitchFamily="34" charset="-122"/>
                          </a:rPr>
                          <m:t>𝑖</m:t>
                        </m:r>
                      </m:sub>
                    </m:sSub>
                  </m:oMath>
                </a14:m>
                <a:endParaRPr lang="zh-CN" altLang="en-US" sz="2800" dirty="0">
                  <a:ea typeface="Microsoft YaHei" panose="020B0503020204020204" pitchFamily="34" charset="-122"/>
                </a:endParaRPr>
              </a:p>
            </p:txBody>
          </p:sp>
        </mc:Choice>
        <mc:Fallback>
          <p:sp>
            <p:nvSpPr>
              <p:cNvPr id="34" name="文本框 29">
                <a:extLst>
                  <a:ext uri="{FF2B5EF4-FFF2-40B4-BE49-F238E27FC236}">
                    <a16:creationId xmlns:a16="http://schemas.microsoft.com/office/drawing/2014/main" id="{0D5EF8DB-2043-496A-971A-049931CB52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777" y="1449878"/>
                <a:ext cx="1980542" cy="523220"/>
              </a:xfrm>
              <a:prstGeom prst="rect">
                <a:avLst/>
              </a:prstGeom>
              <a:blipFill>
                <a:blip r:embed="rId4"/>
                <a:stretch>
                  <a:fillRect l="-3385" t="-11628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文本框 29">
                <a:extLst>
                  <a:ext uri="{FF2B5EF4-FFF2-40B4-BE49-F238E27FC236}">
                    <a16:creationId xmlns:a16="http://schemas.microsoft.com/office/drawing/2014/main" id="{9030D2F8-C6DB-4E44-885E-384703C0706E}"/>
                  </a:ext>
                </a:extLst>
              </p:cNvPr>
              <p:cNvSpPr txBox="1"/>
              <p:nvPr/>
            </p:nvSpPr>
            <p:spPr>
              <a:xfrm>
                <a:off x="286634" y="5197867"/>
                <a:ext cx="1980542" cy="5579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dirty="0">
                    <a:ea typeface="Microsoft YaHei" panose="020B0503020204020204" pitchFamily="34" charset="-122"/>
                  </a:rPr>
                  <a:t>Clauses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Microsoft YaHei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Microsoft YaHei" panose="020B0503020204020204" pitchFamily="34" charset="-122"/>
                          </a:rPr>
                          <m:t>𝑐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Microsoft YaHei" panose="020B0503020204020204" pitchFamily="34" charset="-122"/>
                          </a:rPr>
                          <m:t>𝑗</m:t>
                        </m:r>
                      </m:sub>
                    </m:sSub>
                  </m:oMath>
                </a14:m>
                <a:endParaRPr lang="zh-CN" altLang="en-US" sz="2800" dirty="0">
                  <a:ea typeface="Microsoft YaHei" panose="020B0503020204020204" pitchFamily="34" charset="-122"/>
                </a:endParaRPr>
              </a:p>
            </p:txBody>
          </p:sp>
        </mc:Choice>
        <mc:Fallback>
          <p:sp>
            <p:nvSpPr>
              <p:cNvPr id="35" name="文本框 29">
                <a:extLst>
                  <a:ext uri="{FF2B5EF4-FFF2-40B4-BE49-F238E27FC236}">
                    <a16:creationId xmlns:a16="http://schemas.microsoft.com/office/drawing/2014/main" id="{9030D2F8-C6DB-4E44-885E-384703C070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634" y="5197867"/>
                <a:ext cx="1980542" cy="557910"/>
              </a:xfrm>
              <a:prstGeom prst="rect">
                <a:avLst/>
              </a:prstGeom>
              <a:blipFill>
                <a:blip r:embed="rId5"/>
                <a:stretch>
                  <a:fillRect t="-10989" b="-252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29">
                <a:extLst>
                  <a:ext uri="{FF2B5EF4-FFF2-40B4-BE49-F238E27FC236}">
                    <a16:creationId xmlns:a16="http://schemas.microsoft.com/office/drawing/2014/main" id="{BC437C0B-645B-418E-AAE3-7858947403D6}"/>
                  </a:ext>
                </a:extLst>
              </p:cNvPr>
              <p:cNvSpPr txBox="1"/>
              <p:nvPr/>
            </p:nvSpPr>
            <p:spPr>
              <a:xfrm>
                <a:off x="8675489" y="1983224"/>
                <a:ext cx="2842060" cy="22814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>
                    <a:ea typeface="Microsoft YaHei" panose="020B0503020204020204" pitchFamily="34" charset="-122"/>
                  </a:rPr>
                  <a:t>Goal: find a set of Boolean variables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Microsoft YaHei" panose="020B0503020204020204" pitchFamily="34" charset="-122"/>
                      </a:rPr>
                      <m:t>{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Microsoft YaHei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Microsoft YaHei" panose="020B0503020204020204" pitchFamily="34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Microsoft YaHei" panose="020B0503020204020204" pitchFamily="34" charset="-122"/>
                          </a:rPr>
                          <m:t>𝑖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Microsoft YaHei" panose="020B0503020204020204" pitchFamily="34" charset="-122"/>
                      </a:rPr>
                      <m:t>}</m:t>
                    </m:r>
                  </m:oMath>
                </a14:m>
                <a:r>
                  <a:rPr lang="en-US" altLang="zh-CN" sz="2800" dirty="0">
                    <a:ea typeface="Microsoft YaHei" panose="020B0503020204020204" pitchFamily="34" charset="-122"/>
                  </a:rPr>
                  <a:t>, such that all clauses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Microsoft YaHei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Microsoft YaHei" panose="020B0503020204020204" pitchFamily="34" charset="-122"/>
                          </a:rPr>
                          <m:t>𝑐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Microsoft YaHei" panose="020B0503020204020204" pitchFamily="34" charset="-122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sz="2800" dirty="0">
                    <a:ea typeface="Microsoft YaHei" panose="020B0503020204020204" pitchFamily="34" charset="-122"/>
                  </a:rPr>
                  <a:t> evaluates to TRUE </a:t>
                </a:r>
                <a:endParaRPr lang="zh-CN" altLang="en-US" sz="2800" dirty="0">
                  <a:ea typeface="Microsoft YaHei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36" name="文本框 29">
                <a:extLst>
                  <a:ext uri="{FF2B5EF4-FFF2-40B4-BE49-F238E27FC236}">
                    <a16:creationId xmlns:a16="http://schemas.microsoft.com/office/drawing/2014/main" id="{BC437C0B-645B-418E-AAE3-7858947403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5489" y="1983224"/>
                <a:ext cx="2842060" cy="2281458"/>
              </a:xfrm>
              <a:prstGeom prst="rect">
                <a:avLst/>
              </a:prstGeom>
              <a:blipFill>
                <a:blip r:embed="rId7"/>
                <a:stretch>
                  <a:fillRect l="-4292" t="-2400" r="-5365" b="-64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文本框 7">
            <a:extLst>
              <a:ext uri="{FF2B5EF4-FFF2-40B4-BE49-F238E27FC236}">
                <a16:creationId xmlns:a16="http://schemas.microsoft.com/office/drawing/2014/main" id="{3FED8896-E3FC-4453-8506-7DB1A84D7461}"/>
              </a:ext>
            </a:extLst>
          </p:cNvPr>
          <p:cNvSpPr txBox="1"/>
          <p:nvPr/>
        </p:nvSpPr>
        <p:spPr>
          <a:xfrm>
            <a:off x="4982328" y="6339825"/>
            <a:ext cx="7386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S. Bearden, Y. R. Pei, and M. Di Ventra, </a:t>
            </a:r>
            <a:r>
              <a:rPr lang="en-US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Scientific reports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10.1 (2020)</a:t>
            </a:r>
            <a:endParaRPr lang="en-US" altLang="zh-CN" b="1" dirty="0"/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4A6BC3D3-380E-47A7-AE4A-6E8B23BE293C}"/>
              </a:ext>
            </a:extLst>
          </p:cNvPr>
          <p:cNvGrpSpPr/>
          <p:nvPr/>
        </p:nvGrpSpPr>
        <p:grpSpPr>
          <a:xfrm>
            <a:off x="1342349" y="1207243"/>
            <a:ext cx="6671973" cy="4161493"/>
            <a:chOff x="1177456" y="1541949"/>
            <a:chExt cx="6671973" cy="4161493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FE4ACAA1-6C59-4608-A0C5-2AA74E548B38}"/>
                </a:ext>
              </a:extLst>
            </p:cNvPr>
            <p:cNvGrpSpPr/>
            <p:nvPr/>
          </p:nvGrpSpPr>
          <p:grpSpPr>
            <a:xfrm>
              <a:off x="1177456" y="1541949"/>
              <a:ext cx="2717768" cy="3898646"/>
              <a:chOff x="3627911" y="1103421"/>
              <a:chExt cx="2717768" cy="3898646"/>
            </a:xfrm>
          </p:grpSpPr>
          <p:sp>
            <p:nvSpPr>
              <p:cNvPr id="3" name="Arc 2">
                <a:extLst>
                  <a:ext uri="{FF2B5EF4-FFF2-40B4-BE49-F238E27FC236}">
                    <a16:creationId xmlns:a16="http://schemas.microsoft.com/office/drawing/2014/main" id="{ED577DD0-F43F-4F73-8701-7642D0E557BD}"/>
                  </a:ext>
                </a:extLst>
              </p:cNvPr>
              <p:cNvSpPr/>
              <p:nvPr/>
            </p:nvSpPr>
            <p:spPr>
              <a:xfrm rot="10800000">
                <a:off x="4312231" y="2395997"/>
                <a:ext cx="2033448" cy="2606070"/>
              </a:xfrm>
              <a:prstGeom prst="arc">
                <a:avLst>
                  <a:gd name="adj1" fmla="val 17122834"/>
                  <a:gd name="adj2" fmla="val 0"/>
                </a:avLst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Arc 16">
                <a:extLst>
                  <a:ext uri="{FF2B5EF4-FFF2-40B4-BE49-F238E27FC236}">
                    <a16:creationId xmlns:a16="http://schemas.microsoft.com/office/drawing/2014/main" id="{25372108-5157-48A5-B87D-C4854998014C}"/>
                  </a:ext>
                </a:extLst>
              </p:cNvPr>
              <p:cNvSpPr/>
              <p:nvPr/>
            </p:nvSpPr>
            <p:spPr>
              <a:xfrm rot="10800000" flipH="1">
                <a:off x="3627911" y="2395997"/>
                <a:ext cx="2033449" cy="2606070"/>
              </a:xfrm>
              <a:prstGeom prst="arc">
                <a:avLst>
                  <a:gd name="adj1" fmla="val 17123976"/>
                  <a:gd name="adj2" fmla="val 0"/>
                </a:avLst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Arc 17">
                <a:extLst>
                  <a:ext uri="{FF2B5EF4-FFF2-40B4-BE49-F238E27FC236}">
                    <a16:creationId xmlns:a16="http://schemas.microsoft.com/office/drawing/2014/main" id="{1BBBD499-D9DF-4B1D-ACE9-7BB42D4E78D6}"/>
                  </a:ext>
                </a:extLst>
              </p:cNvPr>
              <p:cNvSpPr/>
              <p:nvPr/>
            </p:nvSpPr>
            <p:spPr>
              <a:xfrm rot="10800000" flipH="1">
                <a:off x="3853298" y="1103421"/>
                <a:ext cx="2258060" cy="2606070"/>
              </a:xfrm>
              <a:prstGeom prst="arc">
                <a:avLst>
                  <a:gd name="adj1" fmla="val 14251500"/>
                  <a:gd name="adj2" fmla="val 18199523"/>
                </a:avLst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606A601E-2F27-4B99-9CAA-782B7A637845}"/>
                  </a:ext>
                </a:extLst>
              </p:cNvPr>
              <p:cNvCxnSpPr>
                <a:cxnSpLocks/>
                <a:endCxn id="18" idx="0"/>
              </p:cNvCxnSpPr>
              <p:nvPr/>
            </p:nvCxnSpPr>
            <p:spPr>
              <a:xfrm flipV="1">
                <a:off x="4312231" y="3456622"/>
                <a:ext cx="1712" cy="24431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26E362FD-45AD-4081-9777-CA6B2218278B}"/>
                  </a:ext>
                </a:extLst>
              </p:cNvPr>
              <p:cNvCxnSpPr>
                <a:cxnSpLocks/>
                <a:endCxn id="18" idx="2"/>
              </p:cNvCxnSpPr>
              <p:nvPr/>
            </p:nvCxnSpPr>
            <p:spPr>
              <a:xfrm flipV="1">
                <a:off x="5661360" y="3444460"/>
                <a:ext cx="3467" cy="256478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F7520228-5D49-43FF-8EEB-0ED93F54148D}"/>
                </a:ext>
              </a:extLst>
            </p:cNvPr>
            <p:cNvGrpSpPr/>
            <p:nvPr/>
          </p:nvGrpSpPr>
          <p:grpSpPr>
            <a:xfrm>
              <a:off x="3143831" y="1541949"/>
              <a:ext cx="2717768" cy="3898646"/>
              <a:chOff x="3627911" y="1103421"/>
              <a:chExt cx="2717768" cy="3898646"/>
            </a:xfrm>
          </p:grpSpPr>
          <p:sp>
            <p:nvSpPr>
              <p:cNvPr id="25" name="Arc 24">
                <a:extLst>
                  <a:ext uri="{FF2B5EF4-FFF2-40B4-BE49-F238E27FC236}">
                    <a16:creationId xmlns:a16="http://schemas.microsoft.com/office/drawing/2014/main" id="{B9F0D327-2C02-4584-AD8E-1D4DD418AD53}"/>
                  </a:ext>
                </a:extLst>
              </p:cNvPr>
              <p:cNvSpPr/>
              <p:nvPr/>
            </p:nvSpPr>
            <p:spPr>
              <a:xfrm rot="10800000">
                <a:off x="4312231" y="2395997"/>
                <a:ext cx="2033448" cy="2606070"/>
              </a:xfrm>
              <a:prstGeom prst="arc">
                <a:avLst>
                  <a:gd name="adj1" fmla="val 17122834"/>
                  <a:gd name="adj2" fmla="val 0"/>
                </a:avLst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Arc 25">
                <a:extLst>
                  <a:ext uri="{FF2B5EF4-FFF2-40B4-BE49-F238E27FC236}">
                    <a16:creationId xmlns:a16="http://schemas.microsoft.com/office/drawing/2014/main" id="{96B8C294-05FC-4BEC-AA22-334762A7C8C5}"/>
                  </a:ext>
                </a:extLst>
              </p:cNvPr>
              <p:cNvSpPr/>
              <p:nvPr/>
            </p:nvSpPr>
            <p:spPr>
              <a:xfrm rot="10800000" flipH="1">
                <a:off x="3627911" y="2395997"/>
                <a:ext cx="2033449" cy="2606070"/>
              </a:xfrm>
              <a:prstGeom prst="arc">
                <a:avLst>
                  <a:gd name="adj1" fmla="val 17123976"/>
                  <a:gd name="adj2" fmla="val 0"/>
                </a:avLst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Arc 26">
                <a:extLst>
                  <a:ext uri="{FF2B5EF4-FFF2-40B4-BE49-F238E27FC236}">
                    <a16:creationId xmlns:a16="http://schemas.microsoft.com/office/drawing/2014/main" id="{673BF1B4-11DD-4B13-ACDB-AEAA5B521CAD}"/>
                  </a:ext>
                </a:extLst>
              </p:cNvPr>
              <p:cNvSpPr/>
              <p:nvPr/>
            </p:nvSpPr>
            <p:spPr>
              <a:xfrm rot="10800000" flipH="1">
                <a:off x="3853298" y="1103421"/>
                <a:ext cx="2258060" cy="2606070"/>
              </a:xfrm>
              <a:prstGeom prst="arc">
                <a:avLst>
                  <a:gd name="adj1" fmla="val 14251500"/>
                  <a:gd name="adj2" fmla="val 18199523"/>
                </a:avLst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CD31C15E-D9E7-403A-AA00-74EF93413D85}"/>
                  </a:ext>
                </a:extLst>
              </p:cNvPr>
              <p:cNvCxnSpPr>
                <a:cxnSpLocks/>
                <a:endCxn id="27" idx="0"/>
              </p:cNvCxnSpPr>
              <p:nvPr/>
            </p:nvCxnSpPr>
            <p:spPr>
              <a:xfrm flipV="1">
                <a:off x="4312231" y="3456622"/>
                <a:ext cx="1712" cy="24431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41B6DF34-712D-442B-97EE-DEF8B34BF527}"/>
                  </a:ext>
                </a:extLst>
              </p:cNvPr>
              <p:cNvCxnSpPr>
                <a:cxnSpLocks/>
                <a:endCxn id="27" idx="2"/>
              </p:cNvCxnSpPr>
              <p:nvPr/>
            </p:nvCxnSpPr>
            <p:spPr>
              <a:xfrm flipV="1">
                <a:off x="5661360" y="3444460"/>
                <a:ext cx="3467" cy="256478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C199EF4A-1CF1-4C66-913D-FAC45BDEE46B}"/>
                </a:ext>
              </a:extLst>
            </p:cNvPr>
            <p:cNvGrpSpPr/>
            <p:nvPr/>
          </p:nvGrpSpPr>
          <p:grpSpPr>
            <a:xfrm>
              <a:off x="5131661" y="1541949"/>
              <a:ext cx="2717768" cy="3898646"/>
              <a:chOff x="3627911" y="1103421"/>
              <a:chExt cx="2717768" cy="3898646"/>
            </a:xfrm>
          </p:grpSpPr>
          <p:sp>
            <p:nvSpPr>
              <p:cNvPr id="37" name="Arc 36">
                <a:extLst>
                  <a:ext uri="{FF2B5EF4-FFF2-40B4-BE49-F238E27FC236}">
                    <a16:creationId xmlns:a16="http://schemas.microsoft.com/office/drawing/2014/main" id="{AF3AC111-9AEE-47B9-8849-21C8C9E249DF}"/>
                  </a:ext>
                </a:extLst>
              </p:cNvPr>
              <p:cNvSpPr/>
              <p:nvPr/>
            </p:nvSpPr>
            <p:spPr>
              <a:xfrm rot="10800000">
                <a:off x="4312231" y="2395997"/>
                <a:ext cx="2033448" cy="2606070"/>
              </a:xfrm>
              <a:prstGeom prst="arc">
                <a:avLst>
                  <a:gd name="adj1" fmla="val 17122834"/>
                  <a:gd name="adj2" fmla="val 0"/>
                </a:avLst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Arc 37">
                <a:extLst>
                  <a:ext uri="{FF2B5EF4-FFF2-40B4-BE49-F238E27FC236}">
                    <a16:creationId xmlns:a16="http://schemas.microsoft.com/office/drawing/2014/main" id="{B5D6547C-4538-4476-A680-B562E267DCC7}"/>
                  </a:ext>
                </a:extLst>
              </p:cNvPr>
              <p:cNvSpPr/>
              <p:nvPr/>
            </p:nvSpPr>
            <p:spPr>
              <a:xfrm rot="10800000" flipH="1">
                <a:off x="3627911" y="2395997"/>
                <a:ext cx="2033449" cy="2606070"/>
              </a:xfrm>
              <a:prstGeom prst="arc">
                <a:avLst>
                  <a:gd name="adj1" fmla="val 17123976"/>
                  <a:gd name="adj2" fmla="val 0"/>
                </a:avLst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Arc 38">
                <a:extLst>
                  <a:ext uri="{FF2B5EF4-FFF2-40B4-BE49-F238E27FC236}">
                    <a16:creationId xmlns:a16="http://schemas.microsoft.com/office/drawing/2014/main" id="{93AF86A4-2540-4D7E-A5E1-93814E2545A1}"/>
                  </a:ext>
                </a:extLst>
              </p:cNvPr>
              <p:cNvSpPr/>
              <p:nvPr/>
            </p:nvSpPr>
            <p:spPr>
              <a:xfrm rot="10800000" flipH="1">
                <a:off x="3853298" y="1103421"/>
                <a:ext cx="2258060" cy="2606070"/>
              </a:xfrm>
              <a:prstGeom prst="arc">
                <a:avLst>
                  <a:gd name="adj1" fmla="val 14251500"/>
                  <a:gd name="adj2" fmla="val 18199523"/>
                </a:avLst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A688559C-D527-48CD-8047-3BF0B7489C37}"/>
                  </a:ext>
                </a:extLst>
              </p:cNvPr>
              <p:cNvCxnSpPr>
                <a:cxnSpLocks/>
                <a:endCxn id="39" idx="0"/>
              </p:cNvCxnSpPr>
              <p:nvPr/>
            </p:nvCxnSpPr>
            <p:spPr>
              <a:xfrm flipV="1">
                <a:off x="4312231" y="3456622"/>
                <a:ext cx="1712" cy="24431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B0FC1146-B433-4AD5-A582-61C2C0F37D6F}"/>
                  </a:ext>
                </a:extLst>
              </p:cNvPr>
              <p:cNvCxnSpPr>
                <a:cxnSpLocks/>
                <a:endCxn id="39" idx="2"/>
              </p:cNvCxnSpPr>
              <p:nvPr/>
            </p:nvCxnSpPr>
            <p:spPr>
              <a:xfrm flipV="1">
                <a:off x="5661360" y="3444460"/>
                <a:ext cx="3467" cy="256478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E93A54FC-9722-46B7-AD2D-3EC7D7982F52}"/>
                </a:ext>
              </a:extLst>
            </p:cNvPr>
            <p:cNvCxnSpPr/>
            <p:nvPr/>
          </p:nvCxnSpPr>
          <p:spPr>
            <a:xfrm flipV="1">
              <a:off x="2194486" y="2638350"/>
              <a:ext cx="0" cy="1429965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9890E02B-E102-46FF-AEDF-406717E7390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20563" y="2271941"/>
              <a:ext cx="0" cy="1796375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E6BECF90-84EF-482F-A81A-34C306829375}"/>
                </a:ext>
              </a:extLst>
            </p:cNvPr>
            <p:cNvCxnSpPr/>
            <p:nvPr/>
          </p:nvCxnSpPr>
          <p:spPr>
            <a:xfrm flipV="1">
              <a:off x="6122759" y="2638350"/>
              <a:ext cx="0" cy="1429965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261A61EE-DE5C-415C-9F25-4C0D979DC8D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44682" y="2834525"/>
              <a:ext cx="0" cy="1313494"/>
            </a:xfrm>
            <a:prstGeom prst="line">
              <a:avLst/>
            </a:prstGeom>
            <a:ln w="190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BAC27655-C339-48E5-997D-A7C6BF7A5B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03573" y="2271941"/>
              <a:ext cx="0" cy="1876078"/>
            </a:xfrm>
            <a:prstGeom prst="line">
              <a:avLst/>
            </a:prstGeom>
            <a:ln w="190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A7FCDBC7-C970-4182-AF0E-7EC1FFE11D1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03840" y="2834525"/>
              <a:ext cx="0" cy="1313494"/>
            </a:xfrm>
            <a:prstGeom prst="line">
              <a:avLst/>
            </a:prstGeom>
            <a:ln w="190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3D71F670-B68B-44AC-AA38-8FB44D4FD4D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24060" y="3085822"/>
              <a:ext cx="0" cy="982494"/>
            </a:xfrm>
            <a:prstGeom prst="line">
              <a:avLst/>
            </a:prstGeom>
            <a:ln w="190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F2BD1D42-0331-4FA7-8C8F-B636BC22D86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69592" y="2271941"/>
              <a:ext cx="0" cy="1796375"/>
            </a:xfrm>
            <a:prstGeom prst="line">
              <a:avLst/>
            </a:prstGeom>
            <a:ln w="190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0CC599CF-0368-4404-8096-ECF1438433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73490" y="3085822"/>
              <a:ext cx="0" cy="982494"/>
            </a:xfrm>
            <a:prstGeom prst="line">
              <a:avLst/>
            </a:prstGeom>
            <a:ln w="190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895E409F-A010-453A-99A6-713143E7FAE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94486" y="2638350"/>
              <a:ext cx="3928273" cy="0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67423B56-FCB0-4B6A-B04D-1D3EF0BFE21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44683" y="2846717"/>
              <a:ext cx="3955690" cy="0"/>
            </a:xfrm>
            <a:prstGeom prst="line">
              <a:avLst/>
            </a:prstGeom>
            <a:ln w="190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E08B795B-6735-43E0-9986-DCE9C1FED38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24060" y="3085822"/>
              <a:ext cx="3960861" cy="0"/>
            </a:xfrm>
            <a:prstGeom prst="line">
              <a:avLst/>
            </a:prstGeom>
            <a:ln w="190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34DB3F16-8379-4285-B33A-2023030127E9}"/>
                </a:ext>
              </a:extLst>
            </p:cNvPr>
            <p:cNvSpPr/>
            <p:nvPr/>
          </p:nvSpPr>
          <p:spPr>
            <a:xfrm>
              <a:off x="4078058" y="2591987"/>
              <a:ext cx="87243" cy="8724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86585F98-1AD3-431D-B49C-D9966BA01533}"/>
                </a:ext>
              </a:extLst>
            </p:cNvPr>
            <p:cNvSpPr/>
            <p:nvPr/>
          </p:nvSpPr>
          <p:spPr>
            <a:xfrm>
              <a:off x="4457595" y="2807139"/>
              <a:ext cx="87243" cy="87243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F050AACF-D9E2-46F4-844E-5E3FC82B42DE}"/>
                </a:ext>
              </a:extLst>
            </p:cNvPr>
            <p:cNvSpPr/>
            <p:nvPr/>
          </p:nvSpPr>
          <p:spPr>
            <a:xfrm>
              <a:off x="4824718" y="3042200"/>
              <a:ext cx="87243" cy="87243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6D91A12D-5021-42BE-A9B2-E4F225326B2C}"/>
                    </a:ext>
                  </a:extLst>
                </p:cNvPr>
                <p:cNvSpPr txBox="1"/>
                <p:nvPr/>
              </p:nvSpPr>
              <p:spPr>
                <a:xfrm>
                  <a:off x="3978097" y="1904130"/>
                  <a:ext cx="1173078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400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24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6D91A12D-5021-42BE-A9B2-E4F225326B2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78097" y="1904130"/>
                  <a:ext cx="1173078" cy="369332"/>
                </a:xfrm>
                <a:prstGeom prst="rect">
                  <a:avLst/>
                </a:prstGeom>
                <a:blipFill>
                  <a:blip r:embed="rId8"/>
                  <a:stretch>
                    <a:fillRect l="-3646" b="-1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2F3714FF-A447-4C69-B6D5-8C4CB8EE1229}"/>
                </a:ext>
              </a:extLst>
            </p:cNvPr>
            <p:cNvGrpSpPr/>
            <p:nvPr/>
          </p:nvGrpSpPr>
          <p:grpSpPr>
            <a:xfrm>
              <a:off x="3974675" y="3488632"/>
              <a:ext cx="294008" cy="329226"/>
              <a:chOff x="860060" y="3992612"/>
              <a:chExt cx="294008" cy="329226"/>
            </a:xfrm>
          </p:grpSpPr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B34E00F7-5C0D-40C4-B35E-BDD0ACD991AB}"/>
                  </a:ext>
                </a:extLst>
              </p:cNvPr>
              <p:cNvSpPr/>
              <p:nvPr/>
            </p:nvSpPr>
            <p:spPr>
              <a:xfrm>
                <a:off x="963442" y="4234595"/>
                <a:ext cx="87243" cy="8724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3" name="Isosceles Triangle 62">
                <a:extLst>
                  <a:ext uri="{FF2B5EF4-FFF2-40B4-BE49-F238E27FC236}">
                    <a16:creationId xmlns:a16="http://schemas.microsoft.com/office/drawing/2014/main" id="{D1496AB0-77F4-4938-A4F7-2098C6E08169}"/>
                  </a:ext>
                </a:extLst>
              </p:cNvPr>
              <p:cNvSpPr/>
              <p:nvPr/>
            </p:nvSpPr>
            <p:spPr>
              <a:xfrm rot="10800000">
                <a:off x="860060" y="3992612"/>
                <a:ext cx="294008" cy="272070"/>
              </a:xfrm>
              <a:prstGeom prst="triangl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245FBBD3-E306-4C63-9D1A-30132D9E8136}"/>
                </a:ext>
              </a:extLst>
            </p:cNvPr>
            <p:cNvGrpSpPr/>
            <p:nvPr/>
          </p:nvGrpSpPr>
          <p:grpSpPr>
            <a:xfrm>
              <a:off x="4361040" y="3488632"/>
              <a:ext cx="294008" cy="329226"/>
              <a:chOff x="860060" y="3992612"/>
              <a:chExt cx="294008" cy="329226"/>
            </a:xfrm>
          </p:grpSpPr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47529BA7-EC97-49BA-BE30-56E1A03CF12D}"/>
                  </a:ext>
                </a:extLst>
              </p:cNvPr>
              <p:cNvSpPr/>
              <p:nvPr/>
            </p:nvSpPr>
            <p:spPr>
              <a:xfrm>
                <a:off x="963442" y="4234595"/>
                <a:ext cx="87243" cy="8724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8" name="Isosceles Triangle 67">
                <a:extLst>
                  <a:ext uri="{FF2B5EF4-FFF2-40B4-BE49-F238E27FC236}">
                    <a16:creationId xmlns:a16="http://schemas.microsoft.com/office/drawing/2014/main" id="{40D5A853-11E1-45E2-85DD-2FBB391B26D7}"/>
                  </a:ext>
                </a:extLst>
              </p:cNvPr>
              <p:cNvSpPr/>
              <p:nvPr/>
            </p:nvSpPr>
            <p:spPr>
              <a:xfrm rot="10800000">
                <a:off x="860060" y="3992612"/>
                <a:ext cx="294008" cy="272070"/>
              </a:xfrm>
              <a:prstGeom prst="triangl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03F6EC7D-8C7A-43E1-BE17-3671E3D3DEB5}"/>
                </a:ext>
              </a:extLst>
            </p:cNvPr>
            <p:cNvGrpSpPr/>
            <p:nvPr/>
          </p:nvGrpSpPr>
          <p:grpSpPr>
            <a:xfrm>
              <a:off x="6357080" y="3488632"/>
              <a:ext cx="294008" cy="329226"/>
              <a:chOff x="860060" y="3992612"/>
              <a:chExt cx="294008" cy="329226"/>
            </a:xfrm>
          </p:grpSpPr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B62979C9-32C8-494A-8D7A-A860C4280998}"/>
                  </a:ext>
                </a:extLst>
              </p:cNvPr>
              <p:cNvSpPr/>
              <p:nvPr/>
            </p:nvSpPr>
            <p:spPr>
              <a:xfrm>
                <a:off x="963442" y="4234595"/>
                <a:ext cx="87243" cy="8724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1" name="Isosceles Triangle 70">
                <a:extLst>
                  <a:ext uri="{FF2B5EF4-FFF2-40B4-BE49-F238E27FC236}">
                    <a16:creationId xmlns:a16="http://schemas.microsoft.com/office/drawing/2014/main" id="{3BA3CD14-607E-4A7A-9DF9-A1B065DEA6E3}"/>
                  </a:ext>
                </a:extLst>
              </p:cNvPr>
              <p:cNvSpPr/>
              <p:nvPr/>
            </p:nvSpPr>
            <p:spPr>
              <a:xfrm rot="10800000">
                <a:off x="860060" y="3992612"/>
                <a:ext cx="294008" cy="272070"/>
              </a:xfrm>
              <a:prstGeom prst="triangl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A31A45E0-24EA-4745-A6C5-DB6795324650}"/>
                </a:ext>
              </a:extLst>
            </p:cNvPr>
            <p:cNvGrpSpPr/>
            <p:nvPr/>
          </p:nvGrpSpPr>
          <p:grpSpPr>
            <a:xfrm>
              <a:off x="6729228" y="3488632"/>
              <a:ext cx="294008" cy="329226"/>
              <a:chOff x="860060" y="3992612"/>
              <a:chExt cx="294008" cy="329226"/>
            </a:xfrm>
          </p:grpSpPr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DFC9C934-97C5-4E3F-9222-BF5F33AAD5F5}"/>
                  </a:ext>
                </a:extLst>
              </p:cNvPr>
              <p:cNvSpPr/>
              <p:nvPr/>
            </p:nvSpPr>
            <p:spPr>
              <a:xfrm>
                <a:off x="963442" y="4234595"/>
                <a:ext cx="87243" cy="8724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4" name="Isosceles Triangle 73">
                <a:extLst>
                  <a:ext uri="{FF2B5EF4-FFF2-40B4-BE49-F238E27FC236}">
                    <a16:creationId xmlns:a16="http://schemas.microsoft.com/office/drawing/2014/main" id="{CC1635A3-5CA4-4469-974B-9AECB40E0E65}"/>
                  </a:ext>
                </a:extLst>
              </p:cNvPr>
              <p:cNvSpPr/>
              <p:nvPr/>
            </p:nvSpPr>
            <p:spPr>
              <a:xfrm rot="10800000">
                <a:off x="860060" y="3992612"/>
                <a:ext cx="294008" cy="272070"/>
              </a:xfrm>
              <a:prstGeom prst="triangl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78C5AD34-809E-4E43-8F51-D0B163AFCB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37968" y="5361705"/>
              <a:ext cx="0" cy="34173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8C8EDB8D-785F-4233-B21B-62EB039CF4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03327" y="5361705"/>
              <a:ext cx="0" cy="34173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27CDCC24-DEDC-41E4-A6E3-1285E47FDC7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94993" y="5361705"/>
              <a:ext cx="0" cy="34173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AE101A94-B411-4B9C-BB64-89FD4A03D660}"/>
                  </a:ext>
                </a:extLst>
              </p:cNvPr>
              <p:cNvSpPr txBox="1"/>
              <p:nvPr/>
            </p:nvSpPr>
            <p:spPr>
              <a:xfrm>
                <a:off x="1276905" y="4076482"/>
                <a:ext cx="2867996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AE101A94-B411-4B9C-BB64-89FD4A03D6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6905" y="4076482"/>
                <a:ext cx="2867996" cy="3077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F4549FD1-8A3B-401A-AE32-FCD4E78EBAC7}"/>
                  </a:ext>
                </a:extLst>
              </p:cNvPr>
              <p:cNvSpPr txBox="1"/>
              <p:nvPr/>
            </p:nvSpPr>
            <p:spPr>
              <a:xfrm>
                <a:off x="3222308" y="4069273"/>
                <a:ext cx="2867996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¬</m:t>
                          </m:r>
                          <m:r>
                            <a:rPr lang="en-US" sz="1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¬</m:t>
                          </m:r>
                          <m:r>
                            <a:rPr lang="en-US" sz="14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F4549FD1-8A3B-401A-AE32-FCD4E78EBA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2308" y="4069273"/>
                <a:ext cx="2867996" cy="30777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FB018CC5-F032-4CC5-94DC-681BA7E64396}"/>
                  </a:ext>
                </a:extLst>
              </p:cNvPr>
              <p:cNvSpPr txBox="1"/>
              <p:nvPr/>
            </p:nvSpPr>
            <p:spPr>
              <a:xfrm>
                <a:off x="5234735" y="4069273"/>
                <a:ext cx="2867996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¬</m:t>
                          </m:r>
                          <m:r>
                            <a:rPr lang="en-US" sz="14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∨</m:t>
                      </m:r>
                      <m:r>
                        <a:rPr lang="en-US" sz="140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¬</m:t>
                      </m:r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FB018CC5-F032-4CC5-94DC-681BA7E643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4735" y="4069273"/>
                <a:ext cx="2867996" cy="30777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5EDE3DA5-7355-4727-831A-5BAE281BB33D}"/>
                  </a:ext>
                </a:extLst>
              </p:cNvPr>
              <p:cNvSpPr txBox="1"/>
              <p:nvPr/>
            </p:nvSpPr>
            <p:spPr>
              <a:xfrm>
                <a:off x="2544865" y="5318263"/>
                <a:ext cx="33797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5EDE3DA5-7355-4727-831A-5BAE281BB3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4865" y="5318263"/>
                <a:ext cx="337977" cy="369332"/>
              </a:xfrm>
              <a:prstGeom prst="rect">
                <a:avLst/>
              </a:prstGeom>
              <a:blipFill>
                <a:blip r:embed="rId12"/>
                <a:stretch>
                  <a:fillRect l="-10714" r="-7143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2C18A8B5-6AD5-4D21-B920-CC996BC8AE84}"/>
                  </a:ext>
                </a:extLst>
              </p:cNvPr>
              <p:cNvSpPr txBox="1"/>
              <p:nvPr/>
            </p:nvSpPr>
            <p:spPr>
              <a:xfrm>
                <a:off x="4503947" y="5318263"/>
                <a:ext cx="34509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2C18A8B5-6AD5-4D21-B920-CC996BC8AE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3947" y="5318263"/>
                <a:ext cx="345094" cy="369332"/>
              </a:xfrm>
              <a:prstGeom prst="rect">
                <a:avLst/>
              </a:prstGeom>
              <a:blipFill>
                <a:blip r:embed="rId13"/>
                <a:stretch>
                  <a:fillRect l="-12500" r="-8929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AA004390-3067-41EB-AAD8-9BC0209C7452}"/>
                  </a:ext>
                </a:extLst>
              </p:cNvPr>
              <p:cNvSpPr txBox="1"/>
              <p:nvPr/>
            </p:nvSpPr>
            <p:spPr>
              <a:xfrm>
                <a:off x="6499744" y="5318263"/>
                <a:ext cx="34509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AA004390-3067-41EB-AAD8-9BC0209C74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9744" y="5318263"/>
                <a:ext cx="345094" cy="369332"/>
              </a:xfrm>
              <a:prstGeom prst="rect">
                <a:avLst/>
              </a:prstGeom>
              <a:blipFill>
                <a:blip r:embed="rId14"/>
                <a:stretch>
                  <a:fillRect l="-10526" r="-7018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173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文本框 29"/>
          <p:cNvSpPr txBox="1"/>
          <p:nvPr/>
        </p:nvSpPr>
        <p:spPr>
          <a:xfrm>
            <a:off x="654615" y="525264"/>
            <a:ext cx="73597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rgbClr val="2B579A"/>
                </a:solidFill>
                <a:ea typeface="Microsoft YaHei" panose="020B0503020204020204" pitchFamily="34" charset="-122"/>
              </a:rPr>
              <a:t>Solving Boolean satisfiability problems</a:t>
            </a:r>
            <a:endParaRPr lang="zh-CN" altLang="en-US" sz="3600" dirty="0">
              <a:solidFill>
                <a:srgbClr val="2B579A"/>
              </a:solidFill>
              <a:ea typeface="Microsoft YaHei" panose="020B0503020204020204" pitchFamily="34" charset="-122"/>
            </a:endParaRPr>
          </a:p>
        </p:txBody>
      </p:sp>
      <p:cxnSp>
        <p:nvCxnSpPr>
          <p:cNvPr id="32" name="直接连接符 31"/>
          <p:cNvCxnSpPr>
            <a:cxnSpLocks/>
          </p:cNvCxnSpPr>
          <p:nvPr/>
        </p:nvCxnSpPr>
        <p:spPr>
          <a:xfrm>
            <a:off x="328803" y="1175657"/>
            <a:ext cx="8011333" cy="0"/>
          </a:xfrm>
          <a:prstGeom prst="line">
            <a:avLst/>
          </a:prstGeom>
          <a:ln w="57150">
            <a:gradFill flip="none" rotWithShape="1">
              <a:gsLst>
                <a:gs pos="0">
                  <a:schemeClr val="accent1">
                    <a:lumMod val="5000"/>
                    <a:lumOff val="95000"/>
                    <a:alpha val="80000"/>
                  </a:schemeClr>
                </a:gs>
                <a:gs pos="51000">
                  <a:srgbClr val="2B579A"/>
                </a:gs>
                <a:gs pos="100000">
                  <a:schemeClr val="bg1">
                    <a:alpha val="8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椭圆 7">
            <a:extLst>
              <a:ext uri="{FF2B5EF4-FFF2-40B4-BE49-F238E27FC236}">
                <a16:creationId xmlns:a16="http://schemas.microsoft.com/office/drawing/2014/main" id="{5717AD92-A7B2-4AC8-9EC2-99DDA7AD6CD4}"/>
              </a:ext>
            </a:extLst>
          </p:cNvPr>
          <p:cNvSpPr/>
          <p:nvPr/>
        </p:nvSpPr>
        <p:spPr>
          <a:xfrm>
            <a:off x="11363962" y="752785"/>
            <a:ext cx="345832" cy="345832"/>
          </a:xfrm>
          <a:prstGeom prst="ellipse">
            <a:avLst/>
          </a:prstGeom>
          <a:solidFill>
            <a:srgbClr val="2B57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8">
            <a:extLst>
              <a:ext uri="{FF2B5EF4-FFF2-40B4-BE49-F238E27FC236}">
                <a16:creationId xmlns:a16="http://schemas.microsoft.com/office/drawing/2014/main" id="{049DF04E-2C38-41D4-8110-D8ED11546B24}"/>
              </a:ext>
            </a:extLst>
          </p:cNvPr>
          <p:cNvSpPr/>
          <p:nvPr/>
        </p:nvSpPr>
        <p:spPr>
          <a:xfrm>
            <a:off x="11681209" y="13227"/>
            <a:ext cx="510791" cy="510791"/>
          </a:xfrm>
          <a:prstGeom prst="ellipse">
            <a:avLst/>
          </a:prstGeom>
          <a:solidFill>
            <a:srgbClr val="2B579A">
              <a:alpha val="65000"/>
            </a:srgbClr>
          </a:solidFill>
          <a:ln>
            <a:noFill/>
          </a:ln>
          <a:effectLst>
            <a:outerShdw blurRad="76200" dist="38100" dir="2700000" algn="tl" rotWithShape="0">
              <a:srgbClr val="2B579A">
                <a:alpha val="5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9">
            <a:extLst>
              <a:ext uri="{FF2B5EF4-FFF2-40B4-BE49-F238E27FC236}">
                <a16:creationId xmlns:a16="http://schemas.microsoft.com/office/drawing/2014/main" id="{C036CB28-E75E-4E9E-9BE7-3E1AB5E7C29D}"/>
              </a:ext>
            </a:extLst>
          </p:cNvPr>
          <p:cNvSpPr/>
          <p:nvPr/>
        </p:nvSpPr>
        <p:spPr>
          <a:xfrm>
            <a:off x="10761062" y="540929"/>
            <a:ext cx="221063" cy="221063"/>
          </a:xfrm>
          <a:prstGeom prst="ellipse">
            <a:avLst/>
          </a:prstGeom>
          <a:solidFill>
            <a:srgbClr val="2B579A">
              <a:alpha val="75000"/>
            </a:srgbClr>
          </a:solidFill>
          <a:ln>
            <a:noFill/>
          </a:ln>
          <a:effectLst>
            <a:outerShdw blurRad="76200" dist="38100" dir="2700000" algn="tl" rotWithShape="0">
              <a:srgbClr val="2B579A">
                <a:alpha val="6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020F250-84AA-4A57-90DD-E1544F50984F}"/>
                  </a:ext>
                </a:extLst>
              </p:cNvPr>
              <p:cNvSpPr txBox="1"/>
              <p:nvPr/>
            </p:nvSpPr>
            <p:spPr>
              <a:xfrm>
                <a:off x="328803" y="5908144"/>
                <a:ext cx="227626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020F250-84AA-4A57-90DD-E1544F5098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803" y="5908144"/>
                <a:ext cx="2276264" cy="369332"/>
              </a:xfrm>
              <a:prstGeom prst="rect">
                <a:avLst/>
              </a:prstGeom>
              <a:blipFill>
                <a:blip r:embed="rId3"/>
                <a:stretch>
                  <a:fillRect l="-1609" r="-1072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文本框 29">
                <a:extLst>
                  <a:ext uri="{FF2B5EF4-FFF2-40B4-BE49-F238E27FC236}">
                    <a16:creationId xmlns:a16="http://schemas.microsoft.com/office/drawing/2014/main" id="{0D5EF8DB-2043-496A-971A-049931CB5241}"/>
                  </a:ext>
                </a:extLst>
              </p:cNvPr>
              <p:cNvSpPr txBox="1"/>
              <p:nvPr/>
            </p:nvSpPr>
            <p:spPr>
              <a:xfrm>
                <a:off x="269777" y="1449878"/>
                <a:ext cx="198054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dirty="0">
                    <a:ea typeface="Microsoft YaHei" panose="020B0503020204020204" pitchFamily="34" charset="-122"/>
                  </a:rPr>
                  <a:t>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Microsoft YaHei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Microsoft YaHei" panose="020B0503020204020204" pitchFamily="34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Microsoft YaHei" panose="020B0503020204020204" pitchFamily="34" charset="-122"/>
                          </a:rPr>
                          <m:t>𝑖</m:t>
                        </m:r>
                      </m:sub>
                    </m:sSub>
                  </m:oMath>
                </a14:m>
                <a:endParaRPr lang="zh-CN" altLang="en-US" sz="2800" dirty="0">
                  <a:ea typeface="Microsoft YaHei" panose="020B0503020204020204" pitchFamily="34" charset="-122"/>
                </a:endParaRPr>
              </a:p>
            </p:txBody>
          </p:sp>
        </mc:Choice>
        <mc:Fallback>
          <p:sp>
            <p:nvSpPr>
              <p:cNvPr id="34" name="文本框 29">
                <a:extLst>
                  <a:ext uri="{FF2B5EF4-FFF2-40B4-BE49-F238E27FC236}">
                    <a16:creationId xmlns:a16="http://schemas.microsoft.com/office/drawing/2014/main" id="{0D5EF8DB-2043-496A-971A-049931CB52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777" y="1449878"/>
                <a:ext cx="1980542" cy="523220"/>
              </a:xfrm>
              <a:prstGeom prst="rect">
                <a:avLst/>
              </a:prstGeom>
              <a:blipFill>
                <a:blip r:embed="rId4"/>
                <a:stretch>
                  <a:fillRect l="-3385" t="-11628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文本框 29">
                <a:extLst>
                  <a:ext uri="{FF2B5EF4-FFF2-40B4-BE49-F238E27FC236}">
                    <a16:creationId xmlns:a16="http://schemas.microsoft.com/office/drawing/2014/main" id="{9030D2F8-C6DB-4E44-885E-384703C0706E}"/>
                  </a:ext>
                </a:extLst>
              </p:cNvPr>
              <p:cNvSpPr txBox="1"/>
              <p:nvPr/>
            </p:nvSpPr>
            <p:spPr>
              <a:xfrm>
                <a:off x="286634" y="5197867"/>
                <a:ext cx="1980542" cy="5579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dirty="0">
                    <a:ea typeface="Microsoft YaHei" panose="020B0503020204020204" pitchFamily="34" charset="-122"/>
                  </a:rPr>
                  <a:t>Clauses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Microsoft YaHei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Microsoft YaHei" panose="020B0503020204020204" pitchFamily="34" charset="-122"/>
                          </a:rPr>
                          <m:t>𝑐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Microsoft YaHei" panose="020B0503020204020204" pitchFamily="34" charset="-122"/>
                          </a:rPr>
                          <m:t>𝑗</m:t>
                        </m:r>
                      </m:sub>
                    </m:sSub>
                  </m:oMath>
                </a14:m>
                <a:endParaRPr lang="zh-CN" altLang="en-US" sz="2800" dirty="0">
                  <a:ea typeface="Microsoft YaHei" panose="020B0503020204020204" pitchFamily="34" charset="-122"/>
                </a:endParaRPr>
              </a:p>
            </p:txBody>
          </p:sp>
        </mc:Choice>
        <mc:Fallback>
          <p:sp>
            <p:nvSpPr>
              <p:cNvPr id="35" name="文本框 29">
                <a:extLst>
                  <a:ext uri="{FF2B5EF4-FFF2-40B4-BE49-F238E27FC236}">
                    <a16:creationId xmlns:a16="http://schemas.microsoft.com/office/drawing/2014/main" id="{9030D2F8-C6DB-4E44-885E-384703C070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634" y="5197867"/>
                <a:ext cx="1980542" cy="557910"/>
              </a:xfrm>
              <a:prstGeom prst="rect">
                <a:avLst/>
              </a:prstGeom>
              <a:blipFill>
                <a:blip r:embed="rId5"/>
                <a:stretch>
                  <a:fillRect t="-10989" b="-252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文本框 7">
            <a:extLst>
              <a:ext uri="{FF2B5EF4-FFF2-40B4-BE49-F238E27FC236}">
                <a16:creationId xmlns:a16="http://schemas.microsoft.com/office/drawing/2014/main" id="{3FED8896-E3FC-4453-8506-7DB1A84D7461}"/>
              </a:ext>
            </a:extLst>
          </p:cNvPr>
          <p:cNvSpPr txBox="1"/>
          <p:nvPr/>
        </p:nvSpPr>
        <p:spPr>
          <a:xfrm>
            <a:off x="4982328" y="6339825"/>
            <a:ext cx="7386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S. Bearden, Y. R. Pei, and M. Di Ventra, </a:t>
            </a:r>
            <a:r>
              <a:rPr lang="en-US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Scientific reports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10.1 (2020)</a:t>
            </a:r>
            <a:endParaRPr lang="en-US" altLang="zh-CN" b="1" dirty="0"/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4A6BC3D3-380E-47A7-AE4A-6E8B23BE293C}"/>
              </a:ext>
            </a:extLst>
          </p:cNvPr>
          <p:cNvGrpSpPr/>
          <p:nvPr/>
        </p:nvGrpSpPr>
        <p:grpSpPr>
          <a:xfrm>
            <a:off x="1342349" y="1207243"/>
            <a:ext cx="6671973" cy="4161493"/>
            <a:chOff x="1177456" y="1541949"/>
            <a:chExt cx="6671973" cy="4161493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FE4ACAA1-6C59-4608-A0C5-2AA74E548B38}"/>
                </a:ext>
              </a:extLst>
            </p:cNvPr>
            <p:cNvGrpSpPr/>
            <p:nvPr/>
          </p:nvGrpSpPr>
          <p:grpSpPr>
            <a:xfrm>
              <a:off x="1177456" y="1541949"/>
              <a:ext cx="2717768" cy="3898646"/>
              <a:chOff x="3627911" y="1103421"/>
              <a:chExt cx="2717768" cy="3898646"/>
            </a:xfrm>
          </p:grpSpPr>
          <p:sp>
            <p:nvSpPr>
              <p:cNvPr id="3" name="Arc 2">
                <a:extLst>
                  <a:ext uri="{FF2B5EF4-FFF2-40B4-BE49-F238E27FC236}">
                    <a16:creationId xmlns:a16="http://schemas.microsoft.com/office/drawing/2014/main" id="{ED577DD0-F43F-4F73-8701-7642D0E557BD}"/>
                  </a:ext>
                </a:extLst>
              </p:cNvPr>
              <p:cNvSpPr/>
              <p:nvPr/>
            </p:nvSpPr>
            <p:spPr>
              <a:xfrm rot="10800000">
                <a:off x="4312231" y="2395997"/>
                <a:ext cx="2033448" cy="2606070"/>
              </a:xfrm>
              <a:prstGeom prst="arc">
                <a:avLst>
                  <a:gd name="adj1" fmla="val 17122834"/>
                  <a:gd name="adj2" fmla="val 0"/>
                </a:avLst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Arc 16">
                <a:extLst>
                  <a:ext uri="{FF2B5EF4-FFF2-40B4-BE49-F238E27FC236}">
                    <a16:creationId xmlns:a16="http://schemas.microsoft.com/office/drawing/2014/main" id="{25372108-5157-48A5-B87D-C4854998014C}"/>
                  </a:ext>
                </a:extLst>
              </p:cNvPr>
              <p:cNvSpPr/>
              <p:nvPr/>
            </p:nvSpPr>
            <p:spPr>
              <a:xfrm rot="10800000" flipH="1">
                <a:off x="3627911" y="2395997"/>
                <a:ext cx="2033449" cy="2606070"/>
              </a:xfrm>
              <a:prstGeom prst="arc">
                <a:avLst>
                  <a:gd name="adj1" fmla="val 17123976"/>
                  <a:gd name="adj2" fmla="val 0"/>
                </a:avLst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Arc 17">
                <a:extLst>
                  <a:ext uri="{FF2B5EF4-FFF2-40B4-BE49-F238E27FC236}">
                    <a16:creationId xmlns:a16="http://schemas.microsoft.com/office/drawing/2014/main" id="{1BBBD499-D9DF-4B1D-ACE9-7BB42D4E78D6}"/>
                  </a:ext>
                </a:extLst>
              </p:cNvPr>
              <p:cNvSpPr/>
              <p:nvPr/>
            </p:nvSpPr>
            <p:spPr>
              <a:xfrm rot="10800000" flipH="1">
                <a:off x="3853298" y="1103421"/>
                <a:ext cx="2258060" cy="2606070"/>
              </a:xfrm>
              <a:prstGeom prst="arc">
                <a:avLst>
                  <a:gd name="adj1" fmla="val 14251500"/>
                  <a:gd name="adj2" fmla="val 18199523"/>
                </a:avLst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606A601E-2F27-4B99-9CAA-782B7A637845}"/>
                  </a:ext>
                </a:extLst>
              </p:cNvPr>
              <p:cNvCxnSpPr>
                <a:cxnSpLocks/>
                <a:endCxn id="18" idx="0"/>
              </p:cNvCxnSpPr>
              <p:nvPr/>
            </p:nvCxnSpPr>
            <p:spPr>
              <a:xfrm flipV="1">
                <a:off x="4312231" y="3456622"/>
                <a:ext cx="1712" cy="24431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26E362FD-45AD-4081-9777-CA6B2218278B}"/>
                  </a:ext>
                </a:extLst>
              </p:cNvPr>
              <p:cNvCxnSpPr>
                <a:cxnSpLocks/>
                <a:endCxn id="18" idx="2"/>
              </p:cNvCxnSpPr>
              <p:nvPr/>
            </p:nvCxnSpPr>
            <p:spPr>
              <a:xfrm flipV="1">
                <a:off x="5661360" y="3444460"/>
                <a:ext cx="3467" cy="256478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F7520228-5D49-43FF-8EEB-0ED93F54148D}"/>
                </a:ext>
              </a:extLst>
            </p:cNvPr>
            <p:cNvGrpSpPr/>
            <p:nvPr/>
          </p:nvGrpSpPr>
          <p:grpSpPr>
            <a:xfrm>
              <a:off x="3143831" y="1541949"/>
              <a:ext cx="2717768" cy="3898646"/>
              <a:chOff x="3627911" y="1103421"/>
              <a:chExt cx="2717768" cy="3898646"/>
            </a:xfrm>
          </p:grpSpPr>
          <p:sp>
            <p:nvSpPr>
              <p:cNvPr id="25" name="Arc 24">
                <a:extLst>
                  <a:ext uri="{FF2B5EF4-FFF2-40B4-BE49-F238E27FC236}">
                    <a16:creationId xmlns:a16="http://schemas.microsoft.com/office/drawing/2014/main" id="{B9F0D327-2C02-4584-AD8E-1D4DD418AD53}"/>
                  </a:ext>
                </a:extLst>
              </p:cNvPr>
              <p:cNvSpPr/>
              <p:nvPr/>
            </p:nvSpPr>
            <p:spPr>
              <a:xfrm rot="10800000">
                <a:off x="4312231" y="2395997"/>
                <a:ext cx="2033448" cy="2606070"/>
              </a:xfrm>
              <a:prstGeom prst="arc">
                <a:avLst>
                  <a:gd name="adj1" fmla="val 17122834"/>
                  <a:gd name="adj2" fmla="val 0"/>
                </a:avLst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Arc 25">
                <a:extLst>
                  <a:ext uri="{FF2B5EF4-FFF2-40B4-BE49-F238E27FC236}">
                    <a16:creationId xmlns:a16="http://schemas.microsoft.com/office/drawing/2014/main" id="{96B8C294-05FC-4BEC-AA22-334762A7C8C5}"/>
                  </a:ext>
                </a:extLst>
              </p:cNvPr>
              <p:cNvSpPr/>
              <p:nvPr/>
            </p:nvSpPr>
            <p:spPr>
              <a:xfrm rot="10800000" flipH="1">
                <a:off x="3627911" y="2395997"/>
                <a:ext cx="2033449" cy="2606070"/>
              </a:xfrm>
              <a:prstGeom prst="arc">
                <a:avLst>
                  <a:gd name="adj1" fmla="val 17123976"/>
                  <a:gd name="adj2" fmla="val 0"/>
                </a:avLst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Arc 26">
                <a:extLst>
                  <a:ext uri="{FF2B5EF4-FFF2-40B4-BE49-F238E27FC236}">
                    <a16:creationId xmlns:a16="http://schemas.microsoft.com/office/drawing/2014/main" id="{673BF1B4-11DD-4B13-ACDB-AEAA5B521CAD}"/>
                  </a:ext>
                </a:extLst>
              </p:cNvPr>
              <p:cNvSpPr/>
              <p:nvPr/>
            </p:nvSpPr>
            <p:spPr>
              <a:xfrm rot="10800000" flipH="1">
                <a:off x="3853298" y="1103421"/>
                <a:ext cx="2258060" cy="2606070"/>
              </a:xfrm>
              <a:prstGeom prst="arc">
                <a:avLst>
                  <a:gd name="adj1" fmla="val 14251500"/>
                  <a:gd name="adj2" fmla="val 18199523"/>
                </a:avLst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CD31C15E-D9E7-403A-AA00-74EF93413D85}"/>
                  </a:ext>
                </a:extLst>
              </p:cNvPr>
              <p:cNvCxnSpPr>
                <a:cxnSpLocks/>
                <a:endCxn id="27" idx="0"/>
              </p:cNvCxnSpPr>
              <p:nvPr/>
            </p:nvCxnSpPr>
            <p:spPr>
              <a:xfrm flipV="1">
                <a:off x="4312231" y="3456622"/>
                <a:ext cx="1712" cy="24431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41B6DF34-712D-442B-97EE-DEF8B34BF527}"/>
                  </a:ext>
                </a:extLst>
              </p:cNvPr>
              <p:cNvCxnSpPr>
                <a:cxnSpLocks/>
                <a:endCxn id="27" idx="2"/>
              </p:cNvCxnSpPr>
              <p:nvPr/>
            </p:nvCxnSpPr>
            <p:spPr>
              <a:xfrm flipV="1">
                <a:off x="5661360" y="3444460"/>
                <a:ext cx="3467" cy="256478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C199EF4A-1CF1-4C66-913D-FAC45BDEE46B}"/>
                </a:ext>
              </a:extLst>
            </p:cNvPr>
            <p:cNvGrpSpPr/>
            <p:nvPr/>
          </p:nvGrpSpPr>
          <p:grpSpPr>
            <a:xfrm>
              <a:off x="5131661" y="1541949"/>
              <a:ext cx="2717768" cy="3898646"/>
              <a:chOff x="3627911" y="1103421"/>
              <a:chExt cx="2717768" cy="3898646"/>
            </a:xfrm>
          </p:grpSpPr>
          <p:sp>
            <p:nvSpPr>
              <p:cNvPr id="37" name="Arc 36">
                <a:extLst>
                  <a:ext uri="{FF2B5EF4-FFF2-40B4-BE49-F238E27FC236}">
                    <a16:creationId xmlns:a16="http://schemas.microsoft.com/office/drawing/2014/main" id="{AF3AC111-9AEE-47B9-8849-21C8C9E249DF}"/>
                  </a:ext>
                </a:extLst>
              </p:cNvPr>
              <p:cNvSpPr/>
              <p:nvPr/>
            </p:nvSpPr>
            <p:spPr>
              <a:xfrm rot="10800000">
                <a:off x="4312231" y="2395997"/>
                <a:ext cx="2033448" cy="2606070"/>
              </a:xfrm>
              <a:prstGeom prst="arc">
                <a:avLst>
                  <a:gd name="adj1" fmla="val 17122834"/>
                  <a:gd name="adj2" fmla="val 0"/>
                </a:avLst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Arc 37">
                <a:extLst>
                  <a:ext uri="{FF2B5EF4-FFF2-40B4-BE49-F238E27FC236}">
                    <a16:creationId xmlns:a16="http://schemas.microsoft.com/office/drawing/2014/main" id="{B5D6547C-4538-4476-A680-B562E267DCC7}"/>
                  </a:ext>
                </a:extLst>
              </p:cNvPr>
              <p:cNvSpPr/>
              <p:nvPr/>
            </p:nvSpPr>
            <p:spPr>
              <a:xfrm rot="10800000" flipH="1">
                <a:off x="3627911" y="2395997"/>
                <a:ext cx="2033449" cy="2606070"/>
              </a:xfrm>
              <a:prstGeom prst="arc">
                <a:avLst>
                  <a:gd name="adj1" fmla="val 17123976"/>
                  <a:gd name="adj2" fmla="val 0"/>
                </a:avLst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Arc 38">
                <a:extLst>
                  <a:ext uri="{FF2B5EF4-FFF2-40B4-BE49-F238E27FC236}">
                    <a16:creationId xmlns:a16="http://schemas.microsoft.com/office/drawing/2014/main" id="{93AF86A4-2540-4D7E-A5E1-93814E2545A1}"/>
                  </a:ext>
                </a:extLst>
              </p:cNvPr>
              <p:cNvSpPr/>
              <p:nvPr/>
            </p:nvSpPr>
            <p:spPr>
              <a:xfrm rot="10800000" flipH="1">
                <a:off x="3853298" y="1103421"/>
                <a:ext cx="2258060" cy="2606070"/>
              </a:xfrm>
              <a:prstGeom prst="arc">
                <a:avLst>
                  <a:gd name="adj1" fmla="val 14251500"/>
                  <a:gd name="adj2" fmla="val 18199523"/>
                </a:avLst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A688559C-D527-48CD-8047-3BF0B7489C37}"/>
                  </a:ext>
                </a:extLst>
              </p:cNvPr>
              <p:cNvCxnSpPr>
                <a:cxnSpLocks/>
                <a:endCxn id="39" idx="0"/>
              </p:cNvCxnSpPr>
              <p:nvPr/>
            </p:nvCxnSpPr>
            <p:spPr>
              <a:xfrm flipV="1">
                <a:off x="4312231" y="3456622"/>
                <a:ext cx="1712" cy="24431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B0FC1146-B433-4AD5-A582-61C2C0F37D6F}"/>
                  </a:ext>
                </a:extLst>
              </p:cNvPr>
              <p:cNvCxnSpPr>
                <a:cxnSpLocks/>
                <a:endCxn id="39" idx="2"/>
              </p:cNvCxnSpPr>
              <p:nvPr/>
            </p:nvCxnSpPr>
            <p:spPr>
              <a:xfrm flipV="1">
                <a:off x="5661360" y="3444460"/>
                <a:ext cx="3467" cy="256478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E93A54FC-9722-46B7-AD2D-3EC7D7982F52}"/>
                </a:ext>
              </a:extLst>
            </p:cNvPr>
            <p:cNvCxnSpPr/>
            <p:nvPr/>
          </p:nvCxnSpPr>
          <p:spPr>
            <a:xfrm flipV="1">
              <a:off x="2194486" y="2638350"/>
              <a:ext cx="0" cy="1429965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9890E02B-E102-46FF-AEDF-406717E7390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20563" y="2271941"/>
              <a:ext cx="0" cy="1796375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E6BECF90-84EF-482F-A81A-34C306829375}"/>
                </a:ext>
              </a:extLst>
            </p:cNvPr>
            <p:cNvCxnSpPr/>
            <p:nvPr/>
          </p:nvCxnSpPr>
          <p:spPr>
            <a:xfrm flipV="1">
              <a:off x="6122759" y="2638350"/>
              <a:ext cx="0" cy="1429965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261A61EE-DE5C-415C-9F25-4C0D979DC8D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44682" y="2834525"/>
              <a:ext cx="0" cy="1313494"/>
            </a:xfrm>
            <a:prstGeom prst="line">
              <a:avLst/>
            </a:prstGeom>
            <a:ln w="190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BAC27655-C339-48E5-997D-A7C6BF7A5B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03573" y="2271941"/>
              <a:ext cx="0" cy="1876078"/>
            </a:xfrm>
            <a:prstGeom prst="line">
              <a:avLst/>
            </a:prstGeom>
            <a:ln w="190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A7FCDBC7-C970-4182-AF0E-7EC1FFE11D1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03840" y="2834525"/>
              <a:ext cx="0" cy="1313494"/>
            </a:xfrm>
            <a:prstGeom prst="line">
              <a:avLst/>
            </a:prstGeom>
            <a:ln w="190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3D71F670-B68B-44AC-AA38-8FB44D4FD4D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24060" y="3085822"/>
              <a:ext cx="0" cy="982494"/>
            </a:xfrm>
            <a:prstGeom prst="line">
              <a:avLst/>
            </a:prstGeom>
            <a:ln w="190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F2BD1D42-0331-4FA7-8C8F-B636BC22D86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69592" y="2271941"/>
              <a:ext cx="0" cy="1796375"/>
            </a:xfrm>
            <a:prstGeom prst="line">
              <a:avLst/>
            </a:prstGeom>
            <a:ln w="190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0CC599CF-0368-4404-8096-ECF1438433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73490" y="3085822"/>
              <a:ext cx="0" cy="982494"/>
            </a:xfrm>
            <a:prstGeom prst="line">
              <a:avLst/>
            </a:prstGeom>
            <a:ln w="190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895E409F-A010-453A-99A6-713143E7FAE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94486" y="2638350"/>
              <a:ext cx="3928273" cy="0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67423B56-FCB0-4B6A-B04D-1D3EF0BFE21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44683" y="2846717"/>
              <a:ext cx="3955690" cy="0"/>
            </a:xfrm>
            <a:prstGeom prst="line">
              <a:avLst/>
            </a:prstGeom>
            <a:ln w="190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E08B795B-6735-43E0-9986-DCE9C1FED38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24060" y="3085822"/>
              <a:ext cx="3960861" cy="0"/>
            </a:xfrm>
            <a:prstGeom prst="line">
              <a:avLst/>
            </a:prstGeom>
            <a:ln w="190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34DB3F16-8379-4285-B33A-2023030127E9}"/>
                </a:ext>
              </a:extLst>
            </p:cNvPr>
            <p:cNvSpPr/>
            <p:nvPr/>
          </p:nvSpPr>
          <p:spPr>
            <a:xfrm>
              <a:off x="4078058" y="2591987"/>
              <a:ext cx="87243" cy="8724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86585F98-1AD3-431D-B49C-D9966BA01533}"/>
                </a:ext>
              </a:extLst>
            </p:cNvPr>
            <p:cNvSpPr/>
            <p:nvPr/>
          </p:nvSpPr>
          <p:spPr>
            <a:xfrm>
              <a:off x="4457595" y="2807139"/>
              <a:ext cx="87243" cy="87243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F050AACF-D9E2-46F4-844E-5E3FC82B42DE}"/>
                </a:ext>
              </a:extLst>
            </p:cNvPr>
            <p:cNvSpPr/>
            <p:nvPr/>
          </p:nvSpPr>
          <p:spPr>
            <a:xfrm>
              <a:off x="4824718" y="3042200"/>
              <a:ext cx="87243" cy="87243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6D91A12D-5021-42BE-A9B2-E4F225326B2C}"/>
                    </a:ext>
                  </a:extLst>
                </p:cNvPr>
                <p:cNvSpPr txBox="1"/>
                <p:nvPr/>
              </p:nvSpPr>
              <p:spPr>
                <a:xfrm>
                  <a:off x="3978097" y="1904130"/>
                  <a:ext cx="1173078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400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24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6D91A12D-5021-42BE-A9B2-E4F225326B2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78097" y="1904130"/>
                  <a:ext cx="1173078" cy="369332"/>
                </a:xfrm>
                <a:prstGeom prst="rect">
                  <a:avLst/>
                </a:prstGeom>
                <a:blipFill>
                  <a:blip r:embed="rId8"/>
                  <a:stretch>
                    <a:fillRect l="-3646" b="-1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2F3714FF-A447-4C69-B6D5-8C4CB8EE1229}"/>
                </a:ext>
              </a:extLst>
            </p:cNvPr>
            <p:cNvGrpSpPr/>
            <p:nvPr/>
          </p:nvGrpSpPr>
          <p:grpSpPr>
            <a:xfrm>
              <a:off x="3974675" y="3488632"/>
              <a:ext cx="294008" cy="329226"/>
              <a:chOff x="860060" y="3992612"/>
              <a:chExt cx="294008" cy="329226"/>
            </a:xfrm>
          </p:grpSpPr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B34E00F7-5C0D-40C4-B35E-BDD0ACD991AB}"/>
                  </a:ext>
                </a:extLst>
              </p:cNvPr>
              <p:cNvSpPr/>
              <p:nvPr/>
            </p:nvSpPr>
            <p:spPr>
              <a:xfrm>
                <a:off x="963442" y="4234595"/>
                <a:ext cx="87243" cy="8724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3" name="Isosceles Triangle 62">
                <a:extLst>
                  <a:ext uri="{FF2B5EF4-FFF2-40B4-BE49-F238E27FC236}">
                    <a16:creationId xmlns:a16="http://schemas.microsoft.com/office/drawing/2014/main" id="{D1496AB0-77F4-4938-A4F7-2098C6E08169}"/>
                  </a:ext>
                </a:extLst>
              </p:cNvPr>
              <p:cNvSpPr/>
              <p:nvPr/>
            </p:nvSpPr>
            <p:spPr>
              <a:xfrm rot="10800000">
                <a:off x="860060" y="3992612"/>
                <a:ext cx="294008" cy="272070"/>
              </a:xfrm>
              <a:prstGeom prst="triangl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245FBBD3-E306-4C63-9D1A-30132D9E8136}"/>
                </a:ext>
              </a:extLst>
            </p:cNvPr>
            <p:cNvGrpSpPr/>
            <p:nvPr/>
          </p:nvGrpSpPr>
          <p:grpSpPr>
            <a:xfrm>
              <a:off x="4361040" y="3488632"/>
              <a:ext cx="294008" cy="329226"/>
              <a:chOff x="860060" y="3992612"/>
              <a:chExt cx="294008" cy="329226"/>
            </a:xfrm>
          </p:grpSpPr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47529BA7-EC97-49BA-BE30-56E1A03CF12D}"/>
                  </a:ext>
                </a:extLst>
              </p:cNvPr>
              <p:cNvSpPr/>
              <p:nvPr/>
            </p:nvSpPr>
            <p:spPr>
              <a:xfrm>
                <a:off x="963442" y="4234595"/>
                <a:ext cx="87243" cy="8724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8" name="Isosceles Triangle 67">
                <a:extLst>
                  <a:ext uri="{FF2B5EF4-FFF2-40B4-BE49-F238E27FC236}">
                    <a16:creationId xmlns:a16="http://schemas.microsoft.com/office/drawing/2014/main" id="{40D5A853-11E1-45E2-85DD-2FBB391B26D7}"/>
                  </a:ext>
                </a:extLst>
              </p:cNvPr>
              <p:cNvSpPr/>
              <p:nvPr/>
            </p:nvSpPr>
            <p:spPr>
              <a:xfrm rot="10800000">
                <a:off x="860060" y="3992612"/>
                <a:ext cx="294008" cy="272070"/>
              </a:xfrm>
              <a:prstGeom prst="triangl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03F6EC7D-8C7A-43E1-BE17-3671E3D3DEB5}"/>
                </a:ext>
              </a:extLst>
            </p:cNvPr>
            <p:cNvGrpSpPr/>
            <p:nvPr/>
          </p:nvGrpSpPr>
          <p:grpSpPr>
            <a:xfrm>
              <a:off x="6357080" y="3488632"/>
              <a:ext cx="294008" cy="329226"/>
              <a:chOff x="860060" y="3992612"/>
              <a:chExt cx="294008" cy="329226"/>
            </a:xfrm>
          </p:grpSpPr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B62979C9-32C8-494A-8D7A-A860C4280998}"/>
                  </a:ext>
                </a:extLst>
              </p:cNvPr>
              <p:cNvSpPr/>
              <p:nvPr/>
            </p:nvSpPr>
            <p:spPr>
              <a:xfrm>
                <a:off x="963442" y="4234595"/>
                <a:ext cx="87243" cy="8724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1" name="Isosceles Triangle 70">
                <a:extLst>
                  <a:ext uri="{FF2B5EF4-FFF2-40B4-BE49-F238E27FC236}">
                    <a16:creationId xmlns:a16="http://schemas.microsoft.com/office/drawing/2014/main" id="{3BA3CD14-607E-4A7A-9DF9-A1B065DEA6E3}"/>
                  </a:ext>
                </a:extLst>
              </p:cNvPr>
              <p:cNvSpPr/>
              <p:nvPr/>
            </p:nvSpPr>
            <p:spPr>
              <a:xfrm rot="10800000">
                <a:off x="860060" y="3992612"/>
                <a:ext cx="294008" cy="272070"/>
              </a:xfrm>
              <a:prstGeom prst="triangl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A31A45E0-24EA-4745-A6C5-DB6795324650}"/>
                </a:ext>
              </a:extLst>
            </p:cNvPr>
            <p:cNvGrpSpPr/>
            <p:nvPr/>
          </p:nvGrpSpPr>
          <p:grpSpPr>
            <a:xfrm>
              <a:off x="6729228" y="3488632"/>
              <a:ext cx="294008" cy="329226"/>
              <a:chOff x="860060" y="3992612"/>
              <a:chExt cx="294008" cy="329226"/>
            </a:xfrm>
          </p:grpSpPr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DFC9C934-97C5-4E3F-9222-BF5F33AAD5F5}"/>
                  </a:ext>
                </a:extLst>
              </p:cNvPr>
              <p:cNvSpPr/>
              <p:nvPr/>
            </p:nvSpPr>
            <p:spPr>
              <a:xfrm>
                <a:off x="963442" y="4234595"/>
                <a:ext cx="87243" cy="8724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4" name="Isosceles Triangle 73">
                <a:extLst>
                  <a:ext uri="{FF2B5EF4-FFF2-40B4-BE49-F238E27FC236}">
                    <a16:creationId xmlns:a16="http://schemas.microsoft.com/office/drawing/2014/main" id="{CC1635A3-5CA4-4469-974B-9AECB40E0E65}"/>
                  </a:ext>
                </a:extLst>
              </p:cNvPr>
              <p:cNvSpPr/>
              <p:nvPr/>
            </p:nvSpPr>
            <p:spPr>
              <a:xfrm rot="10800000">
                <a:off x="860060" y="3992612"/>
                <a:ext cx="294008" cy="272070"/>
              </a:xfrm>
              <a:prstGeom prst="triangl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78C5AD34-809E-4E43-8F51-D0B163AFCB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37968" y="5361705"/>
              <a:ext cx="0" cy="34173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8C8EDB8D-785F-4233-B21B-62EB039CF4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03327" y="5361705"/>
              <a:ext cx="0" cy="34173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27CDCC24-DEDC-41E4-A6E3-1285E47FDC7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94993" y="5361705"/>
              <a:ext cx="0" cy="34173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5EDE3DA5-7355-4727-831A-5BAE281BB33D}"/>
                  </a:ext>
                </a:extLst>
              </p:cNvPr>
              <p:cNvSpPr txBox="1"/>
              <p:nvPr/>
            </p:nvSpPr>
            <p:spPr>
              <a:xfrm>
                <a:off x="2585100" y="5368736"/>
                <a:ext cx="23884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5EDE3DA5-7355-4727-831A-5BAE281BB3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5100" y="5368736"/>
                <a:ext cx="238847" cy="369332"/>
              </a:xfrm>
              <a:prstGeom prst="rect">
                <a:avLst/>
              </a:prstGeom>
              <a:blipFill>
                <a:blip r:embed="rId9"/>
                <a:stretch>
                  <a:fillRect l="-28205" r="-33333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24E211C6-7F86-4CAA-BE48-7CC37FDF63A5}"/>
                  </a:ext>
                </a:extLst>
              </p:cNvPr>
              <p:cNvSpPr txBox="1"/>
              <p:nvPr/>
            </p:nvSpPr>
            <p:spPr>
              <a:xfrm>
                <a:off x="4553512" y="5368736"/>
                <a:ext cx="23884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24E211C6-7F86-4CAA-BE48-7CC37FDF63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3512" y="5368736"/>
                <a:ext cx="238847" cy="369332"/>
              </a:xfrm>
              <a:prstGeom prst="rect">
                <a:avLst/>
              </a:prstGeom>
              <a:blipFill>
                <a:blip r:embed="rId10"/>
                <a:stretch>
                  <a:fillRect l="-30769" r="-30769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058E45F4-CE5C-4A18-9574-DED65AAAA40A}"/>
                  </a:ext>
                </a:extLst>
              </p:cNvPr>
              <p:cNvSpPr txBox="1"/>
              <p:nvPr/>
            </p:nvSpPr>
            <p:spPr>
              <a:xfrm>
                <a:off x="6538644" y="5368736"/>
                <a:ext cx="23884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058E45F4-CE5C-4A18-9574-DED65AAAA4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8644" y="5368736"/>
                <a:ext cx="238847" cy="369332"/>
              </a:xfrm>
              <a:prstGeom prst="rect">
                <a:avLst/>
              </a:prstGeom>
              <a:blipFill>
                <a:blip r:embed="rId11"/>
                <a:stretch>
                  <a:fillRect l="-30769" r="-30769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文本框 29">
            <a:extLst>
              <a:ext uri="{FF2B5EF4-FFF2-40B4-BE49-F238E27FC236}">
                <a16:creationId xmlns:a16="http://schemas.microsoft.com/office/drawing/2014/main" id="{593ECFFE-AA17-48AD-AFBC-787913DA14D0}"/>
              </a:ext>
            </a:extLst>
          </p:cNvPr>
          <p:cNvSpPr txBox="1"/>
          <p:nvPr/>
        </p:nvSpPr>
        <p:spPr>
          <a:xfrm>
            <a:off x="7121519" y="2110685"/>
            <a:ext cx="479561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800" dirty="0">
                <a:ea typeface="Microsoft YaHei" panose="020B0503020204020204" pitchFamily="34" charset="-122"/>
              </a:rPr>
              <a:t>Self-organizing logic gate(SOLG):</a:t>
            </a:r>
          </a:p>
          <a:p>
            <a:pPr algn="r"/>
            <a:r>
              <a:rPr lang="en-US" altLang="zh-CN" sz="2800" dirty="0">
                <a:ea typeface="Microsoft YaHei" panose="020B0503020204020204" pitchFamily="34" charset="-122"/>
              </a:rPr>
              <a:t>receives input in either side, self-organize into logically consistent solutions</a:t>
            </a:r>
            <a:endParaRPr lang="zh-CN" altLang="en-US" sz="2800" dirty="0">
              <a:ea typeface="Microsoft YaHei" panose="020B0503020204020204" pitchFamily="34" charset="-122"/>
            </a:endParaRPr>
          </a:p>
        </p:txBody>
      </p:sp>
      <p:sp>
        <p:nvSpPr>
          <p:cNvPr id="2" name="Arrow: Up-Down 1">
            <a:extLst>
              <a:ext uri="{FF2B5EF4-FFF2-40B4-BE49-F238E27FC236}">
                <a16:creationId xmlns:a16="http://schemas.microsoft.com/office/drawing/2014/main" id="{03480FCF-1A80-4CBA-BBD4-A3BC914B24B2}"/>
              </a:ext>
            </a:extLst>
          </p:cNvPr>
          <p:cNvSpPr/>
          <p:nvPr/>
        </p:nvSpPr>
        <p:spPr>
          <a:xfrm>
            <a:off x="2533063" y="3989966"/>
            <a:ext cx="342919" cy="717965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Arrow: Up-Down 78">
            <a:extLst>
              <a:ext uri="{FF2B5EF4-FFF2-40B4-BE49-F238E27FC236}">
                <a16:creationId xmlns:a16="http://schemas.microsoft.com/office/drawing/2014/main" id="{6578E7F6-FB56-4563-B29F-8131B3319A66}"/>
              </a:ext>
            </a:extLst>
          </p:cNvPr>
          <p:cNvSpPr/>
          <p:nvPr/>
        </p:nvSpPr>
        <p:spPr>
          <a:xfrm>
            <a:off x="4497381" y="3989966"/>
            <a:ext cx="342919" cy="717965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Arrow: Up-Down 86">
            <a:extLst>
              <a:ext uri="{FF2B5EF4-FFF2-40B4-BE49-F238E27FC236}">
                <a16:creationId xmlns:a16="http://schemas.microsoft.com/office/drawing/2014/main" id="{4AF231E8-B1DF-4C42-BD00-F4B01BC22A21}"/>
              </a:ext>
            </a:extLst>
          </p:cNvPr>
          <p:cNvSpPr/>
          <p:nvPr/>
        </p:nvSpPr>
        <p:spPr>
          <a:xfrm>
            <a:off x="6492473" y="3989966"/>
            <a:ext cx="342919" cy="717965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Up 5">
            <a:extLst>
              <a:ext uri="{FF2B5EF4-FFF2-40B4-BE49-F238E27FC236}">
                <a16:creationId xmlns:a16="http://schemas.microsoft.com/office/drawing/2014/main" id="{50896AF5-B472-43D9-AC69-4CE427E3976F}"/>
              </a:ext>
            </a:extLst>
          </p:cNvPr>
          <p:cNvSpPr/>
          <p:nvPr/>
        </p:nvSpPr>
        <p:spPr>
          <a:xfrm>
            <a:off x="1114314" y="2407841"/>
            <a:ext cx="528812" cy="2385084"/>
          </a:xfrm>
          <a:prstGeom prst="upArrow">
            <a:avLst>
              <a:gd name="adj1" fmla="val 50000"/>
              <a:gd name="adj2" fmla="val 665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974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直接连接符 31"/>
          <p:cNvCxnSpPr>
            <a:cxnSpLocks/>
          </p:cNvCxnSpPr>
          <p:nvPr/>
        </p:nvCxnSpPr>
        <p:spPr>
          <a:xfrm>
            <a:off x="328803" y="1175657"/>
            <a:ext cx="8011333" cy="0"/>
          </a:xfrm>
          <a:prstGeom prst="line">
            <a:avLst/>
          </a:prstGeom>
          <a:ln w="57150">
            <a:gradFill flip="none" rotWithShape="1">
              <a:gsLst>
                <a:gs pos="0">
                  <a:schemeClr val="accent1">
                    <a:lumMod val="5000"/>
                    <a:lumOff val="95000"/>
                    <a:alpha val="80000"/>
                  </a:schemeClr>
                </a:gs>
                <a:gs pos="51000">
                  <a:srgbClr val="2B579A"/>
                </a:gs>
                <a:gs pos="100000">
                  <a:schemeClr val="bg1">
                    <a:alpha val="8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椭圆 36"/>
          <p:cNvSpPr/>
          <p:nvPr/>
        </p:nvSpPr>
        <p:spPr>
          <a:xfrm>
            <a:off x="1497427" y="5424061"/>
            <a:ext cx="221064" cy="221064"/>
          </a:xfrm>
          <a:prstGeom prst="ellipse">
            <a:avLst/>
          </a:prstGeom>
          <a:solidFill>
            <a:srgbClr val="2B579A">
              <a:alpha val="72000"/>
            </a:srgbClr>
          </a:solidFill>
          <a:ln>
            <a:noFill/>
          </a:ln>
          <a:effectLst>
            <a:outerShdw blurRad="76200" dist="38100" dir="2700000" algn="tl" rotWithShape="0">
              <a:srgbClr val="2B579A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/>
          <p:cNvSpPr/>
          <p:nvPr/>
        </p:nvSpPr>
        <p:spPr>
          <a:xfrm>
            <a:off x="173892" y="6462369"/>
            <a:ext cx="309823" cy="309823"/>
          </a:xfrm>
          <a:prstGeom prst="ellipse">
            <a:avLst/>
          </a:prstGeom>
          <a:solidFill>
            <a:srgbClr val="2B57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70334" y="5388230"/>
            <a:ext cx="221064" cy="221064"/>
          </a:xfrm>
          <a:prstGeom prst="ellipse">
            <a:avLst/>
          </a:prstGeom>
          <a:ln>
            <a:noFill/>
          </a:ln>
          <a:effectLst>
            <a:outerShdw blurRad="76200" dist="38100" dir="2700000" algn="tl" rotWithShape="0">
              <a:srgbClr val="2B579A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>
            <a:off x="829845" y="5044364"/>
            <a:ext cx="147376" cy="14737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/>
          <p:cNvSpPr/>
          <p:nvPr/>
        </p:nvSpPr>
        <p:spPr>
          <a:xfrm>
            <a:off x="11559625" y="145184"/>
            <a:ext cx="221064" cy="221064"/>
          </a:xfrm>
          <a:prstGeom prst="ellipse">
            <a:avLst/>
          </a:prstGeom>
          <a:solidFill>
            <a:srgbClr val="2B579A">
              <a:alpha val="72000"/>
            </a:srgbClr>
          </a:solidFill>
          <a:ln>
            <a:noFill/>
          </a:ln>
          <a:effectLst>
            <a:outerShdw blurRad="76200" dist="38100" dir="2700000" algn="tl" rotWithShape="0">
              <a:srgbClr val="2B579A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椭圆 41"/>
          <p:cNvSpPr/>
          <p:nvPr/>
        </p:nvSpPr>
        <p:spPr>
          <a:xfrm>
            <a:off x="10966230" y="1358203"/>
            <a:ext cx="309823" cy="309823"/>
          </a:xfrm>
          <a:prstGeom prst="ellipse">
            <a:avLst/>
          </a:prstGeom>
          <a:solidFill>
            <a:srgbClr val="2B579A"/>
          </a:solidFill>
          <a:ln>
            <a:noFill/>
          </a:ln>
          <a:effectLst>
            <a:outerShdw blurRad="76200" dist="38100" dir="2700000" algn="tl" rotWithShape="0">
              <a:srgbClr val="2B579A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椭圆 42"/>
          <p:cNvSpPr/>
          <p:nvPr/>
        </p:nvSpPr>
        <p:spPr>
          <a:xfrm>
            <a:off x="11741499" y="848430"/>
            <a:ext cx="221064" cy="22106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椭圆 43"/>
          <p:cNvSpPr/>
          <p:nvPr/>
        </p:nvSpPr>
        <p:spPr>
          <a:xfrm>
            <a:off x="10539969" y="706657"/>
            <a:ext cx="147376" cy="14737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29">
            <a:extLst>
              <a:ext uri="{FF2B5EF4-FFF2-40B4-BE49-F238E27FC236}">
                <a16:creationId xmlns:a16="http://schemas.microsoft.com/office/drawing/2014/main" id="{950B8E4B-FB43-4987-9531-085C26AC04A5}"/>
              </a:ext>
            </a:extLst>
          </p:cNvPr>
          <p:cNvSpPr txBox="1"/>
          <p:nvPr/>
        </p:nvSpPr>
        <p:spPr>
          <a:xfrm>
            <a:off x="654615" y="525264"/>
            <a:ext cx="73597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rgbClr val="2B579A"/>
                </a:solidFill>
                <a:ea typeface="Microsoft YaHei" panose="020B0503020204020204" pitchFamily="34" charset="-122"/>
              </a:rPr>
              <a:t>Solving Boolean satisfiability problems</a:t>
            </a:r>
            <a:endParaRPr lang="zh-CN" altLang="en-US" sz="3600" dirty="0">
              <a:solidFill>
                <a:srgbClr val="2B579A"/>
              </a:solidFill>
              <a:ea typeface="Microsoft YaHei" panose="020B0503020204020204" pitchFamily="34" charset="-122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79DA47-F8A8-4CF8-AAC3-3E3C18EE7B38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718491" y="1358203"/>
            <a:ext cx="8326210" cy="4981614"/>
          </a:xfrm>
          <a:prstGeom prst="rect">
            <a:avLst/>
          </a:prstGeom>
        </p:spPr>
      </p:pic>
      <p:sp>
        <p:nvSpPr>
          <p:cNvPr id="20" name="文本框 7">
            <a:extLst>
              <a:ext uri="{FF2B5EF4-FFF2-40B4-BE49-F238E27FC236}">
                <a16:creationId xmlns:a16="http://schemas.microsoft.com/office/drawing/2014/main" id="{C770CBCA-ADF7-4A74-9DDF-480A2179C8E0}"/>
              </a:ext>
            </a:extLst>
          </p:cNvPr>
          <p:cNvSpPr txBox="1"/>
          <p:nvPr/>
        </p:nvSpPr>
        <p:spPr>
          <a:xfrm>
            <a:off x="4982328" y="6339825"/>
            <a:ext cx="7386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S. Bearden, Y. R. Pei, and M. Di Ventra, </a:t>
            </a:r>
            <a:r>
              <a:rPr lang="en-US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Scientific reports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10.1 (2020)</a:t>
            </a: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2564818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直接连接符 31"/>
          <p:cNvCxnSpPr>
            <a:cxnSpLocks/>
          </p:cNvCxnSpPr>
          <p:nvPr/>
        </p:nvCxnSpPr>
        <p:spPr>
          <a:xfrm>
            <a:off x="328803" y="1175657"/>
            <a:ext cx="8011333" cy="0"/>
          </a:xfrm>
          <a:prstGeom prst="line">
            <a:avLst/>
          </a:prstGeom>
          <a:ln w="57150">
            <a:gradFill flip="none" rotWithShape="1">
              <a:gsLst>
                <a:gs pos="0">
                  <a:schemeClr val="accent1">
                    <a:lumMod val="5000"/>
                    <a:lumOff val="95000"/>
                    <a:alpha val="80000"/>
                  </a:schemeClr>
                </a:gs>
                <a:gs pos="51000">
                  <a:srgbClr val="2B579A"/>
                </a:gs>
                <a:gs pos="100000">
                  <a:schemeClr val="bg1">
                    <a:alpha val="8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椭圆 36"/>
          <p:cNvSpPr/>
          <p:nvPr/>
        </p:nvSpPr>
        <p:spPr>
          <a:xfrm>
            <a:off x="1497427" y="5424061"/>
            <a:ext cx="221064" cy="221064"/>
          </a:xfrm>
          <a:prstGeom prst="ellipse">
            <a:avLst/>
          </a:prstGeom>
          <a:solidFill>
            <a:srgbClr val="2B579A">
              <a:alpha val="72000"/>
            </a:srgbClr>
          </a:solidFill>
          <a:ln>
            <a:noFill/>
          </a:ln>
          <a:effectLst>
            <a:outerShdw blurRad="76200" dist="38100" dir="2700000" algn="tl" rotWithShape="0">
              <a:srgbClr val="2B579A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/>
          <p:cNvSpPr/>
          <p:nvPr/>
        </p:nvSpPr>
        <p:spPr>
          <a:xfrm>
            <a:off x="173892" y="6462369"/>
            <a:ext cx="309823" cy="309823"/>
          </a:xfrm>
          <a:prstGeom prst="ellipse">
            <a:avLst/>
          </a:prstGeom>
          <a:solidFill>
            <a:srgbClr val="2B57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70334" y="5388230"/>
            <a:ext cx="221064" cy="221064"/>
          </a:xfrm>
          <a:prstGeom prst="ellipse">
            <a:avLst/>
          </a:prstGeom>
          <a:ln>
            <a:noFill/>
          </a:ln>
          <a:effectLst>
            <a:outerShdw blurRad="76200" dist="38100" dir="2700000" algn="tl" rotWithShape="0">
              <a:srgbClr val="2B579A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>
            <a:off x="829845" y="5044364"/>
            <a:ext cx="147376" cy="14737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/>
          <p:cNvSpPr/>
          <p:nvPr/>
        </p:nvSpPr>
        <p:spPr>
          <a:xfrm>
            <a:off x="11559625" y="145184"/>
            <a:ext cx="221064" cy="221064"/>
          </a:xfrm>
          <a:prstGeom prst="ellipse">
            <a:avLst/>
          </a:prstGeom>
          <a:solidFill>
            <a:srgbClr val="2B579A">
              <a:alpha val="72000"/>
            </a:srgbClr>
          </a:solidFill>
          <a:ln>
            <a:noFill/>
          </a:ln>
          <a:effectLst>
            <a:outerShdw blurRad="76200" dist="38100" dir="2700000" algn="tl" rotWithShape="0">
              <a:srgbClr val="2B579A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椭圆 42"/>
          <p:cNvSpPr/>
          <p:nvPr/>
        </p:nvSpPr>
        <p:spPr>
          <a:xfrm>
            <a:off x="11741499" y="848430"/>
            <a:ext cx="221064" cy="22106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椭圆 43"/>
          <p:cNvSpPr/>
          <p:nvPr/>
        </p:nvSpPr>
        <p:spPr>
          <a:xfrm>
            <a:off x="10539969" y="706657"/>
            <a:ext cx="147376" cy="14737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29">
            <a:extLst>
              <a:ext uri="{FF2B5EF4-FFF2-40B4-BE49-F238E27FC236}">
                <a16:creationId xmlns:a16="http://schemas.microsoft.com/office/drawing/2014/main" id="{950B8E4B-FB43-4987-9531-085C26AC04A5}"/>
              </a:ext>
            </a:extLst>
          </p:cNvPr>
          <p:cNvSpPr txBox="1"/>
          <p:nvPr/>
        </p:nvSpPr>
        <p:spPr>
          <a:xfrm>
            <a:off x="1435758" y="501642"/>
            <a:ext cx="57974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>
                <a:solidFill>
                  <a:srgbClr val="2B579A"/>
                </a:solidFill>
                <a:ea typeface="Microsoft YaHei" panose="020B0503020204020204" pitchFamily="34" charset="-122"/>
              </a:rPr>
              <a:t>Computing with instantons</a:t>
            </a:r>
            <a:endParaRPr lang="zh-CN" altLang="en-US" sz="4000" dirty="0">
              <a:solidFill>
                <a:srgbClr val="2B579A"/>
              </a:solidFill>
              <a:ea typeface="Microsoft YaHei" panose="020B0503020204020204" pitchFamily="34" charset="-122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E275615-E8E5-4A63-AC91-FEAD58463F3E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419663" y="1150325"/>
            <a:ext cx="6713350" cy="521483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89B0506-02CE-417C-9F58-7A2961D0EC8F}"/>
                  </a:ext>
                </a:extLst>
              </p:cNvPr>
              <p:cNvSpPr txBox="1"/>
              <p:nvPr/>
            </p:nvSpPr>
            <p:spPr>
              <a:xfrm>
                <a:off x="1497427" y="1687021"/>
                <a:ext cx="3282424" cy="10520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3600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sz="36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3600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6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89B0506-02CE-417C-9F58-7A2961D0EC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7427" y="1687021"/>
                <a:ext cx="3282424" cy="105208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81F47E9C-81CF-45EF-A992-EE9A024A6D3F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424330" y="3939423"/>
            <a:ext cx="4289495" cy="2338611"/>
          </a:xfrm>
          <a:prstGeom prst="rect">
            <a:avLst/>
          </a:prstGeom>
        </p:spPr>
      </p:pic>
      <p:sp>
        <p:nvSpPr>
          <p:cNvPr id="19" name="文本框 7">
            <a:extLst>
              <a:ext uri="{FF2B5EF4-FFF2-40B4-BE49-F238E27FC236}">
                <a16:creationId xmlns:a16="http://schemas.microsoft.com/office/drawing/2014/main" id="{741D8E6B-6285-43DC-AE84-C212B5B5C8C9}"/>
              </a:ext>
            </a:extLst>
          </p:cNvPr>
          <p:cNvSpPr txBox="1"/>
          <p:nvPr/>
        </p:nvSpPr>
        <p:spPr>
          <a:xfrm>
            <a:off x="4850248" y="6339825"/>
            <a:ext cx="7386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M. Di Ventra and F.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Traversa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US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Journal of Applied Physics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123.18 (2018)</a:t>
            </a:r>
            <a:endParaRPr lang="en-US" altLang="zh-CN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93DD3EC5-8B21-4194-8B75-58DAE73B78C9}"/>
                  </a:ext>
                </a:extLst>
              </p:cNvPr>
              <p:cNvSpPr txBox="1"/>
              <p:nvPr/>
            </p:nvSpPr>
            <p:spPr>
              <a:xfrm>
                <a:off x="978241" y="2865260"/>
                <a:ext cx="439439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>
                    <a:ea typeface="Microsoft YaHei" panose="020B0503020204020204" pitchFamily="34" charset="-122"/>
                  </a:rPr>
                  <a:t>Critical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Microsoft YaHei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800" b="1" i="1" smtClean="0">
                            <a:latin typeface="Cambria Math" panose="02040503050406030204" pitchFamily="18" charset="0"/>
                            <a:ea typeface="Microsoft YaHei" panose="020B0503020204020204" pitchFamily="34" charset="-122"/>
                          </a:rPr>
                          <m:t>𝒙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Microsoft YaHei" panose="020B0503020204020204" pitchFamily="34" charset="-122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altLang="zh-CN" sz="2800" dirty="0">
                    <a:ea typeface="Microsoft YaHei" panose="020B0503020204020204" pitchFamily="34" charset="-122"/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Microsoft YaHei" panose="020B0503020204020204" pitchFamily="34" charset="-122"/>
                      </a:rPr>
                      <m:t>𝐹</m:t>
                    </m:r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Microsoft YaHei" panose="020B0503020204020204" pitchFamily="34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</a:rPr>
                              <m:t>𝑐</m:t>
                            </m:r>
                          </m:sub>
                        </m:sSub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Microsoft YaHei" panose="020B0503020204020204" pitchFamily="34" charset="-122"/>
                      </a:rPr>
                      <m:t>=0</m:t>
                    </m:r>
                  </m:oMath>
                </a14:m>
                <a:endParaRPr lang="zh-CN" altLang="en-US" sz="2800" dirty="0">
                  <a:ea typeface="Microsoft YaHei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93DD3EC5-8B21-4194-8B75-58DAE73B78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8241" y="2865260"/>
                <a:ext cx="4394392" cy="523220"/>
              </a:xfrm>
              <a:prstGeom prst="rect">
                <a:avLst/>
              </a:prstGeom>
              <a:blipFill>
                <a:blip r:embed="rId6"/>
                <a:stretch>
                  <a:fillRect l="-2774" t="-10465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8716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直接连接符 31"/>
          <p:cNvCxnSpPr>
            <a:cxnSpLocks/>
          </p:cNvCxnSpPr>
          <p:nvPr/>
        </p:nvCxnSpPr>
        <p:spPr>
          <a:xfrm>
            <a:off x="328803" y="1175657"/>
            <a:ext cx="8011333" cy="0"/>
          </a:xfrm>
          <a:prstGeom prst="line">
            <a:avLst/>
          </a:prstGeom>
          <a:ln w="57150">
            <a:gradFill flip="none" rotWithShape="1">
              <a:gsLst>
                <a:gs pos="0">
                  <a:schemeClr val="accent1">
                    <a:lumMod val="5000"/>
                    <a:lumOff val="95000"/>
                    <a:alpha val="80000"/>
                  </a:schemeClr>
                </a:gs>
                <a:gs pos="51000">
                  <a:srgbClr val="2B579A"/>
                </a:gs>
                <a:gs pos="100000">
                  <a:schemeClr val="bg1">
                    <a:alpha val="8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椭圆 36"/>
          <p:cNvSpPr/>
          <p:nvPr/>
        </p:nvSpPr>
        <p:spPr>
          <a:xfrm>
            <a:off x="1497427" y="5424061"/>
            <a:ext cx="221064" cy="221064"/>
          </a:xfrm>
          <a:prstGeom prst="ellipse">
            <a:avLst/>
          </a:prstGeom>
          <a:solidFill>
            <a:srgbClr val="2B579A">
              <a:alpha val="72000"/>
            </a:srgbClr>
          </a:solidFill>
          <a:ln>
            <a:noFill/>
          </a:ln>
          <a:effectLst>
            <a:outerShdw blurRad="76200" dist="38100" dir="2700000" algn="tl" rotWithShape="0">
              <a:srgbClr val="2B579A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/>
          <p:cNvSpPr/>
          <p:nvPr/>
        </p:nvSpPr>
        <p:spPr>
          <a:xfrm>
            <a:off x="173892" y="6462369"/>
            <a:ext cx="309823" cy="309823"/>
          </a:xfrm>
          <a:prstGeom prst="ellipse">
            <a:avLst/>
          </a:prstGeom>
          <a:solidFill>
            <a:srgbClr val="2B57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70334" y="5388230"/>
            <a:ext cx="221064" cy="221064"/>
          </a:xfrm>
          <a:prstGeom prst="ellipse">
            <a:avLst/>
          </a:prstGeom>
          <a:ln>
            <a:noFill/>
          </a:ln>
          <a:effectLst>
            <a:outerShdw blurRad="76200" dist="38100" dir="2700000" algn="tl" rotWithShape="0">
              <a:srgbClr val="2B579A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>
            <a:off x="829845" y="5044364"/>
            <a:ext cx="147376" cy="14737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/>
          <p:cNvSpPr/>
          <p:nvPr/>
        </p:nvSpPr>
        <p:spPr>
          <a:xfrm>
            <a:off x="11559625" y="145184"/>
            <a:ext cx="221064" cy="221064"/>
          </a:xfrm>
          <a:prstGeom prst="ellipse">
            <a:avLst/>
          </a:prstGeom>
          <a:solidFill>
            <a:srgbClr val="2B579A">
              <a:alpha val="72000"/>
            </a:srgbClr>
          </a:solidFill>
          <a:ln>
            <a:noFill/>
          </a:ln>
          <a:effectLst>
            <a:outerShdw blurRad="76200" dist="38100" dir="2700000" algn="tl" rotWithShape="0">
              <a:srgbClr val="2B579A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椭圆 42"/>
          <p:cNvSpPr/>
          <p:nvPr/>
        </p:nvSpPr>
        <p:spPr>
          <a:xfrm>
            <a:off x="11741499" y="848430"/>
            <a:ext cx="221064" cy="22106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椭圆 43"/>
          <p:cNvSpPr/>
          <p:nvPr/>
        </p:nvSpPr>
        <p:spPr>
          <a:xfrm>
            <a:off x="10539969" y="706657"/>
            <a:ext cx="147376" cy="14737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29">
            <a:extLst>
              <a:ext uri="{FF2B5EF4-FFF2-40B4-BE49-F238E27FC236}">
                <a16:creationId xmlns:a16="http://schemas.microsoft.com/office/drawing/2014/main" id="{950B8E4B-FB43-4987-9531-085C26AC04A5}"/>
              </a:ext>
            </a:extLst>
          </p:cNvPr>
          <p:cNvSpPr txBox="1"/>
          <p:nvPr/>
        </p:nvSpPr>
        <p:spPr>
          <a:xfrm>
            <a:off x="697916" y="555240"/>
            <a:ext cx="71495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rgbClr val="2B579A"/>
                </a:solidFill>
                <a:ea typeface="Microsoft YaHei" panose="020B0503020204020204" pitchFamily="34" charset="-122"/>
              </a:rPr>
              <a:t>Simulating Memcomputing machines</a:t>
            </a:r>
            <a:endParaRPr lang="zh-CN" altLang="en-US" sz="3600" dirty="0">
              <a:solidFill>
                <a:srgbClr val="2B579A"/>
              </a:solidFill>
              <a:ea typeface="Microsoft YaHei" panose="020B0503020204020204" pitchFamily="34" charset="-122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E275615-E8E5-4A63-AC91-FEAD58463F3E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419663" y="1150325"/>
            <a:ext cx="6713350" cy="521483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89B0506-02CE-417C-9F58-7A2961D0EC8F}"/>
                  </a:ext>
                </a:extLst>
              </p:cNvPr>
              <p:cNvSpPr txBox="1"/>
              <p:nvPr/>
            </p:nvSpPr>
            <p:spPr>
              <a:xfrm>
                <a:off x="1497427" y="1687021"/>
                <a:ext cx="3282424" cy="10520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3600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sz="36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3600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6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89B0506-02CE-417C-9F58-7A2961D0EC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7427" y="1687021"/>
                <a:ext cx="3282424" cy="105208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E067344-B7B3-4AE3-AAB1-3AD657CE14FA}"/>
                  </a:ext>
                </a:extLst>
              </p:cNvPr>
              <p:cNvSpPr txBox="1"/>
              <p:nvPr/>
            </p:nvSpPr>
            <p:spPr>
              <a:xfrm>
                <a:off x="343118" y="2833012"/>
                <a:ext cx="4791837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m:rPr>
                          <m:sty m:val="p"/>
                        </m:rPr>
                        <a:rPr lang="en-US" sz="3600" b="0" i="0" smtClean="0">
                          <a:latin typeface="Cambria Math" panose="02040503050406030204" pitchFamily="18" charset="0"/>
                        </a:rPr>
                        <m:t>Δt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E067344-B7B3-4AE3-AAB1-3AD657CE14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118" y="2833012"/>
                <a:ext cx="4791837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34892D2-3BA4-4F3C-8B96-616FC6307BF9}"/>
              </a:ext>
            </a:extLst>
          </p:cNvPr>
          <p:cNvCxnSpPr>
            <a:cxnSpLocks/>
          </p:cNvCxnSpPr>
          <p:nvPr/>
        </p:nvCxnSpPr>
        <p:spPr>
          <a:xfrm>
            <a:off x="7808595" y="3345020"/>
            <a:ext cx="666750" cy="0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FB6D4B3-73B7-4DA3-96B8-4FFA044899EE}"/>
              </a:ext>
            </a:extLst>
          </p:cNvPr>
          <p:cNvCxnSpPr>
            <a:cxnSpLocks/>
          </p:cNvCxnSpPr>
          <p:nvPr/>
        </p:nvCxnSpPr>
        <p:spPr>
          <a:xfrm>
            <a:off x="8473440" y="3348830"/>
            <a:ext cx="487680" cy="100490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F5E6487-98D7-4DE3-A994-FC53365BD6B9}"/>
              </a:ext>
            </a:extLst>
          </p:cNvPr>
          <p:cNvCxnSpPr>
            <a:cxnSpLocks/>
          </p:cNvCxnSpPr>
          <p:nvPr/>
        </p:nvCxnSpPr>
        <p:spPr>
          <a:xfrm>
            <a:off x="8961120" y="3449320"/>
            <a:ext cx="518160" cy="177230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DC2816E-640E-41D6-BEF5-7E980DB36313}"/>
              </a:ext>
            </a:extLst>
          </p:cNvPr>
          <p:cNvCxnSpPr>
            <a:cxnSpLocks/>
          </p:cNvCxnSpPr>
          <p:nvPr/>
        </p:nvCxnSpPr>
        <p:spPr>
          <a:xfrm>
            <a:off x="9479280" y="3626550"/>
            <a:ext cx="774700" cy="28510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3634A6A-36FE-4BC9-8C36-7B1765B6ECCC}"/>
              </a:ext>
            </a:extLst>
          </p:cNvPr>
          <p:cNvCxnSpPr>
            <a:cxnSpLocks/>
          </p:cNvCxnSpPr>
          <p:nvPr/>
        </p:nvCxnSpPr>
        <p:spPr>
          <a:xfrm flipH="1">
            <a:off x="10285095" y="3728662"/>
            <a:ext cx="36195" cy="378518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1A83479-074F-4FB5-AA74-63556B3C39D4}"/>
              </a:ext>
            </a:extLst>
          </p:cNvPr>
          <p:cNvCxnSpPr>
            <a:cxnSpLocks/>
          </p:cNvCxnSpPr>
          <p:nvPr/>
        </p:nvCxnSpPr>
        <p:spPr>
          <a:xfrm flipH="1">
            <a:off x="10037356" y="4107180"/>
            <a:ext cx="249568" cy="296292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0ADA973-4A53-40FF-B85F-8A5D68A8CAA2}"/>
              </a:ext>
            </a:extLst>
          </p:cNvPr>
          <p:cNvCxnSpPr>
            <a:cxnSpLocks/>
          </p:cNvCxnSpPr>
          <p:nvPr/>
        </p:nvCxnSpPr>
        <p:spPr>
          <a:xfrm flipH="1">
            <a:off x="9545955" y="4403472"/>
            <a:ext cx="491402" cy="80093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BAA4649E-4C21-4E90-BD1C-DB4A04B53FF3}"/>
              </a:ext>
            </a:extLst>
          </p:cNvPr>
          <p:cNvCxnSpPr>
            <a:cxnSpLocks/>
          </p:cNvCxnSpPr>
          <p:nvPr/>
        </p:nvCxnSpPr>
        <p:spPr>
          <a:xfrm flipH="1">
            <a:off x="9220200" y="4483565"/>
            <a:ext cx="325755" cy="463720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29">
            <a:extLst>
              <a:ext uri="{FF2B5EF4-FFF2-40B4-BE49-F238E27FC236}">
                <a16:creationId xmlns:a16="http://schemas.microsoft.com/office/drawing/2014/main" id="{A67ABB23-983A-43E5-9F6D-652D3A0C488E}"/>
              </a:ext>
            </a:extLst>
          </p:cNvPr>
          <p:cNvSpPr txBox="1"/>
          <p:nvPr/>
        </p:nvSpPr>
        <p:spPr>
          <a:xfrm>
            <a:off x="1087849" y="3501777"/>
            <a:ext cx="43943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ea typeface="Microsoft YaHei" panose="020B0503020204020204" pitchFamily="34" charset="-122"/>
              </a:rPr>
              <a:t>Discretization introduces numerical errors</a:t>
            </a:r>
            <a:endParaRPr lang="zh-CN" altLang="en-US" sz="2800" dirty="0"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02006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1375</TotalTime>
  <Words>434</Words>
  <PresentationFormat>Widescreen</PresentationFormat>
  <Paragraphs>75</Paragraphs>
  <Slides>13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Microsoft YaHei</vt:lpstr>
      <vt:lpstr>Arial</vt:lpstr>
      <vt:lpstr>Calibri</vt:lpstr>
      <vt:lpstr>Calibri Light</vt:lpstr>
      <vt:lpstr>Cambria Math</vt:lpstr>
      <vt:lpstr>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2017-04-26T08:43:00Z</dcterms:created>
  <dcterms:modified xsi:type="dcterms:W3CDTF">2021-03-19T07:04:08Z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1033-11.2.0.10017</vt:lpwstr>
  </property>
</Properties>
</file>