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5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 autoAdjust="0"/>
    <p:restoredTop sz="96272" autoAdjust="0"/>
  </p:normalViewPr>
  <p:slideViewPr>
    <p:cSldViewPr snapToGrid="0" snapToObjects="1">
      <p:cViewPr varScale="1">
        <p:scale>
          <a:sx n="126" d="100"/>
          <a:sy n="126" d="100"/>
        </p:scale>
        <p:origin x="336" y="1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lifecycle/Transformations.html#map(android.arch.lifecycle.LiveData%3CX%3E,%20android.arch.core.util.Function%3CX,%20Y%3E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ancraft.com/blog/2015/06/android-support-libra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fx090703/article/details/7748753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0%A6%E5%90%88%E6%80%A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LiveData</a:t>
            </a:r>
            <a:r>
              <a:rPr lang="zh-CN" altLang="en-US" dirty="0"/>
              <a:t>不是只能在生命周期组件中使用。如果在其他地方使用，当不需要监听数据对象变化时，需要调用</a:t>
            </a:r>
            <a:r>
              <a:rPr lang="en-US" altLang="zh-CN" dirty="0" err="1"/>
              <a:t>LiveData</a:t>
            </a:r>
            <a:r>
              <a:rPr lang="zh-CN" altLang="en-US" dirty="0"/>
              <a:t>的</a:t>
            </a:r>
            <a:r>
              <a:rPr lang="en-US" altLang="zh-CN" dirty="0" err="1"/>
              <a:t>removeObserver</a:t>
            </a:r>
            <a:r>
              <a:rPr lang="en-US" altLang="zh-CN" dirty="0"/>
              <a:t>()</a:t>
            </a:r>
            <a:r>
              <a:rPr lang="zh-CN" altLang="en-US" dirty="0"/>
              <a:t>方法，否则可能会导致内存泄漏。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i="0" u="none" strike="noStrike" dirty="0" err="1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Transformations.map</a:t>
            </a:r>
            <a:r>
              <a:rPr lang="en-US" altLang="zh-CN" b="1" i="0" u="none" strike="noStrike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1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1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support-v4</a:t>
            </a:r>
            <a:r>
              <a:rPr lang="zh-CN" altLang="en-US" dirty="0"/>
              <a:t>最低支持</a:t>
            </a:r>
            <a:r>
              <a:rPr lang="en-US" altLang="zh-CN" dirty="0"/>
              <a:t>android1.6</a:t>
            </a:r>
            <a:r>
              <a:rPr lang="zh-CN" altLang="en-US" dirty="0"/>
              <a:t>，</a:t>
            </a:r>
            <a:r>
              <a:rPr lang="en-US" altLang="zh-CN" dirty="0"/>
              <a:t>2011</a:t>
            </a:r>
            <a:r>
              <a:rPr lang="zh-CN" altLang="en-US" dirty="0"/>
              <a:t>年推出。包含了</a:t>
            </a:r>
            <a:r>
              <a:rPr lang="en-US" altLang="zh-CN" dirty="0"/>
              <a:t>Fragment</a:t>
            </a:r>
            <a:r>
              <a:rPr lang="zh-CN" altLang="en-US" dirty="0"/>
              <a:t>、</a:t>
            </a:r>
            <a:r>
              <a:rPr lang="en-US" altLang="zh-CN" dirty="0" err="1"/>
              <a:t>ViewPager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support-v7</a:t>
            </a:r>
            <a:r>
              <a:rPr lang="zh-CN" altLang="en-US" dirty="0"/>
              <a:t>最低支持</a:t>
            </a:r>
            <a:r>
              <a:rPr lang="en-US" altLang="zh-CN" dirty="0"/>
              <a:t>android2.1</a:t>
            </a:r>
            <a:r>
              <a:rPr lang="zh-CN" altLang="en-US" dirty="0"/>
              <a:t>，</a:t>
            </a:r>
            <a:r>
              <a:rPr lang="en-US" altLang="zh-CN" dirty="0"/>
              <a:t>v7</a:t>
            </a:r>
            <a:r>
              <a:rPr lang="zh-CN" altLang="en-US" dirty="0"/>
              <a:t>依赖于</a:t>
            </a:r>
            <a:r>
              <a:rPr lang="en-US" altLang="zh-CN" dirty="0"/>
              <a:t>v4</a:t>
            </a:r>
            <a:r>
              <a:rPr lang="zh-CN" altLang="en-US" dirty="0"/>
              <a:t>包，</a:t>
            </a:r>
            <a:r>
              <a:rPr lang="en-US" altLang="zh-CN" dirty="0"/>
              <a:t>2014</a:t>
            </a:r>
            <a:r>
              <a:rPr lang="zh-CN" altLang="en-US" dirty="0"/>
              <a:t>年推出。增加了</a:t>
            </a:r>
            <a:r>
              <a:rPr lang="en-US" altLang="zh-CN" dirty="0"/>
              <a:t>material design</a:t>
            </a:r>
            <a:r>
              <a:rPr lang="zh-CN" altLang="en-US" dirty="0"/>
              <a:t>兼容类、</a:t>
            </a:r>
            <a:r>
              <a:rPr lang="en-US" altLang="zh-CN" dirty="0" err="1"/>
              <a:t>recyclerview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26.0.0</a:t>
            </a:r>
            <a:r>
              <a:rPr lang="zh-CN" altLang="en-US" dirty="0"/>
              <a:t>开始的</a:t>
            </a:r>
            <a:r>
              <a:rPr lang="en-US" altLang="zh-CN" dirty="0"/>
              <a:t>v4</a:t>
            </a:r>
            <a:r>
              <a:rPr lang="zh-CN" altLang="en-US" dirty="0"/>
              <a:t>、</a:t>
            </a:r>
            <a:r>
              <a:rPr lang="en-US" altLang="zh-CN" dirty="0"/>
              <a:t>v7</a:t>
            </a:r>
            <a:r>
              <a:rPr lang="zh-CN" altLang="en-US" dirty="0"/>
              <a:t>包最低支持</a:t>
            </a:r>
            <a:r>
              <a:rPr lang="en-US" altLang="zh-CN" dirty="0"/>
              <a:t>android4.0</a:t>
            </a:r>
            <a:r>
              <a:rPr lang="zh-CN" altLang="en-US" dirty="0"/>
              <a:t>（</a:t>
            </a:r>
            <a:r>
              <a:rPr lang="en-US" altLang="zh-CN" dirty="0"/>
              <a:t>14</a:t>
            </a:r>
            <a:r>
              <a:rPr lang="zh-CN" altLang="en-US" dirty="0"/>
              <a:t>）及以上版本</a:t>
            </a:r>
            <a:endParaRPr lang="en-US" altLang="zh-CN" dirty="0"/>
          </a:p>
          <a:p>
            <a:r>
              <a:rPr lang="en-US" altLang="zh-CN" dirty="0"/>
              <a:t>support-v13</a:t>
            </a:r>
            <a:r>
              <a:rPr lang="zh-CN" altLang="en-US" dirty="0"/>
              <a:t>最低支持</a:t>
            </a:r>
            <a:r>
              <a:rPr lang="en-US" altLang="zh-CN" dirty="0"/>
              <a:t>android3.2</a:t>
            </a:r>
            <a:r>
              <a:rPr lang="zh-CN" altLang="en-US" dirty="0"/>
              <a:t>，为平板开发推出的版本兼容包。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http://martiancraft.com/blog/2015/06/android-support-library/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新项目必须使用</a:t>
            </a:r>
            <a:r>
              <a:rPr lang="en-US" altLang="zh-CN" dirty="0" err="1"/>
              <a:t>AndroidX</a:t>
            </a:r>
            <a:r>
              <a:rPr lang="zh-CN" altLang="en-US" dirty="0"/>
              <a:t>，老项目建议迁移到</a:t>
            </a:r>
            <a:r>
              <a:rPr lang="en-US" altLang="zh-CN" dirty="0" err="1"/>
              <a:t>AndroidX</a:t>
            </a:r>
            <a:r>
              <a:rPr lang="zh-CN" altLang="en-US" dirty="0"/>
              <a:t>，迁移过程中可能会存在问题</a:t>
            </a:r>
            <a:endParaRPr lang="en-US" altLang="zh-CN" dirty="0"/>
          </a:p>
          <a:p>
            <a:r>
              <a:rPr lang="zh-CN" altLang="en-US" dirty="0"/>
              <a:t>迁移到</a:t>
            </a:r>
            <a:r>
              <a:rPr lang="en-US" altLang="zh-CN" dirty="0" err="1"/>
              <a:t>AndroidX</a:t>
            </a:r>
            <a:r>
              <a:rPr lang="en-US" altLang="zh-CN" dirty="0"/>
              <a:t>:</a:t>
            </a:r>
            <a:r>
              <a:rPr lang="en-US" altLang="zh-CN" baseline="0" dirty="0"/>
              <a:t> Refactor -&gt; Migrate to </a:t>
            </a:r>
            <a:r>
              <a:rPr lang="en-US" altLang="zh-CN" baseline="0" dirty="0" err="1"/>
              <a:t>AndroidX</a:t>
            </a:r>
            <a:r>
              <a:rPr lang="en-US" altLang="zh-CN" baseline="0" dirty="0"/>
              <a:t>…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包括了</a:t>
            </a:r>
            <a:r>
              <a:rPr lang="en-US" altLang="zh-CN" baseline="0" dirty="0" err="1"/>
              <a:t>ViewModel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LiveData</a:t>
            </a:r>
            <a:r>
              <a:rPr lang="zh-CN" altLang="en-US" baseline="0" dirty="0"/>
              <a:t>、</a:t>
            </a:r>
            <a:r>
              <a:rPr lang="en-US" altLang="zh-CN" baseline="0" dirty="0"/>
              <a:t>Room</a:t>
            </a:r>
            <a:r>
              <a:rPr lang="zh-CN" altLang="en-US" baseline="0" dirty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6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还有三方库，</a:t>
            </a:r>
            <a:r>
              <a:rPr lang="en-US" altLang="zh-CN" dirty="0" err="1"/>
              <a:t>RxJava</a:t>
            </a:r>
            <a:r>
              <a:rPr lang="zh-CN" altLang="en-US" dirty="0"/>
              <a:t>、</a:t>
            </a:r>
            <a:r>
              <a:rPr lang="en-US" altLang="zh-CN" dirty="0" err="1"/>
              <a:t>okHttp</a:t>
            </a:r>
            <a:r>
              <a:rPr lang="zh-CN" altLang="en-US" dirty="0"/>
              <a:t>、</a:t>
            </a:r>
            <a:r>
              <a:rPr lang="en-US" altLang="zh-CN" dirty="0"/>
              <a:t>Retrofit</a:t>
            </a:r>
            <a:r>
              <a:rPr lang="zh-CN" altLang="en-US" dirty="0"/>
              <a:t>、</a:t>
            </a:r>
            <a:r>
              <a:rPr lang="en-US" altLang="zh-CN" dirty="0" err="1"/>
              <a:t>AndroidAutoSize</a:t>
            </a:r>
            <a:r>
              <a:rPr lang="zh-CN" altLang="en-US" dirty="0"/>
              <a:t>，根据项目需要自行使用。</a:t>
            </a:r>
          </a:p>
        </p:txBody>
      </p:sp>
    </p:spTree>
    <p:extLst>
      <p:ext uri="{BB962C8B-B14F-4D97-AF65-F5344CB8AC3E}">
        <p14:creationId xmlns:p14="http://schemas.microsoft.com/office/powerpoint/2010/main" val="258487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293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布局加载流程：</a:t>
            </a:r>
            <a:endParaRPr lang="en-US" altLang="zh-CN" dirty="0"/>
          </a:p>
          <a:p>
            <a:r>
              <a:rPr lang="en-US" altLang="zh-CN" dirty="0" err="1"/>
              <a:t>Activity#onCreate</a:t>
            </a:r>
            <a:r>
              <a:rPr lang="en-US" altLang="zh-CN" dirty="0"/>
              <a:t>()</a:t>
            </a:r>
            <a:r>
              <a:rPr lang="en-US" altLang="zh-CN" baseline="0" dirty="0"/>
              <a:t> -&gt; </a:t>
            </a:r>
            <a:r>
              <a:rPr lang="en-US" altLang="zh-CN" baseline="0" dirty="0" err="1"/>
              <a:t>PhoneWindow#setContentView</a:t>
            </a:r>
            <a:r>
              <a:rPr lang="en-US" altLang="zh-CN" baseline="0" dirty="0"/>
              <a:t>() -&gt; </a:t>
            </a:r>
            <a:r>
              <a:rPr lang="en-US" altLang="zh-CN" baseline="0" dirty="0" err="1"/>
              <a:t>LayoutInflater#inflate</a:t>
            </a:r>
            <a:r>
              <a:rPr lang="en-US" altLang="zh-CN" baseline="0" dirty="0"/>
              <a:t>() -&gt; </a:t>
            </a:r>
            <a:r>
              <a:rPr lang="en-US" altLang="zh-CN" baseline="0" dirty="0" err="1"/>
              <a:t>LayoutInflater#createViewFromTag</a:t>
            </a:r>
            <a:r>
              <a:rPr lang="en-US" altLang="zh-CN" baseline="0" dirty="0"/>
              <a:t>;</a:t>
            </a:r>
          </a:p>
          <a:p>
            <a:r>
              <a:rPr lang="en-US" altLang="zh-CN" baseline="0" dirty="0" err="1"/>
              <a:t>LayoutInflater#inflate</a:t>
            </a:r>
            <a:r>
              <a:rPr lang="en-US" altLang="zh-CN" baseline="0" dirty="0"/>
              <a:t>()</a:t>
            </a:r>
            <a:r>
              <a:rPr lang="zh-CN" altLang="en-US" baseline="0" dirty="0"/>
              <a:t>中加载布局文件，对</a:t>
            </a:r>
            <a:r>
              <a:rPr lang="en-US" altLang="zh-CN" baseline="0" dirty="0"/>
              <a:t>Xml</a:t>
            </a:r>
            <a:r>
              <a:rPr lang="zh-CN" altLang="en-US" baseline="0" dirty="0"/>
              <a:t>中的</a:t>
            </a:r>
            <a:r>
              <a:rPr lang="en-US" altLang="zh-CN" baseline="0" dirty="0"/>
              <a:t>UI</a:t>
            </a:r>
            <a:r>
              <a:rPr lang="zh-CN" altLang="en-US" baseline="0" dirty="0"/>
              <a:t>元素由外层到内存逐个解析，加载到视图树中。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View</a:t>
            </a:r>
            <a:r>
              <a:rPr lang="zh-CN" altLang="en-US" baseline="0" dirty="0"/>
              <a:t>的解析包括创建</a:t>
            </a:r>
            <a:r>
              <a:rPr lang="en-US" altLang="zh-CN" baseline="0" dirty="0"/>
              <a:t>View</a:t>
            </a:r>
            <a:r>
              <a:rPr lang="zh-CN" altLang="en-US" baseline="0" dirty="0"/>
              <a:t>对象，解析</a:t>
            </a:r>
            <a:r>
              <a:rPr lang="en-US" altLang="zh-CN" baseline="0" dirty="0"/>
              <a:t>View</a:t>
            </a:r>
            <a:r>
              <a:rPr lang="zh-CN" altLang="en-US" baseline="0" dirty="0"/>
              <a:t>属性参数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Measure -&gt; layout -&gt; draw</a:t>
            </a:r>
          </a:p>
          <a:p>
            <a:endParaRPr lang="en-US" altLang="zh-CN" baseline="0" dirty="0"/>
          </a:p>
          <a:p>
            <a:r>
              <a:rPr lang="en-US" altLang="zh-CN" b="1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 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属性的解析过程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dirty="0">
                <a:hlinkClick r:id="rId3"/>
              </a:rPr>
              <a:t>https://blog.csdn.net/lfx090703/article/details/77487532</a:t>
            </a:r>
            <a:endParaRPr lang="en-US" altLang="zh-CN" baseline="0" dirty="0"/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1.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将布局文件的属性解析到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 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属性解析到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LayoutParams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 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width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域中。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不管是什么单位的尺寸值，通过解析布局和</a:t>
            </a:r>
            <a:r>
              <a:rPr lang="en-US" altLang="zh-CN" dirty="0" err="1"/>
              <a:t>Resources#getDimensionXXX</a:t>
            </a:r>
            <a:r>
              <a:rPr lang="zh-CN" altLang="en-US" dirty="0"/>
              <a:t>方法获取，最终都通过</a:t>
            </a:r>
            <a:r>
              <a:rPr lang="en-US" altLang="zh-CN" dirty="0" err="1"/>
              <a:t>TypedValue#applyDimension</a:t>
            </a:r>
            <a:r>
              <a:rPr lang="zh-CN" altLang="en-US" dirty="0"/>
              <a:t>方法转换成</a:t>
            </a:r>
            <a:r>
              <a:rPr lang="en-US" altLang="zh-CN" dirty="0" err="1"/>
              <a:t>px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修改系统字体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61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假设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设计稿为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1024x768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1024×768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1920×1080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3.7px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2.8px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060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柔记项目的思路是以上两种方案的结合，生成的</a:t>
            </a:r>
            <a:r>
              <a:rPr lang="en-US" altLang="zh-CN" dirty="0"/>
              <a:t>lay_x.xml</a:t>
            </a:r>
            <a:r>
              <a:rPr lang="zh-CN" altLang="en-US" dirty="0"/>
              <a:t>是</a:t>
            </a:r>
            <a:r>
              <a:rPr lang="en-US" altLang="zh-CN" dirty="0" err="1"/>
              <a:t>pt</a:t>
            </a:r>
            <a:r>
              <a:rPr lang="zh-CN" altLang="en-US" dirty="0"/>
              <a:t>为单位，然后重写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getResources</a:t>
            </a:r>
            <a:r>
              <a:rPr lang="zh-CN" altLang="en-US" dirty="0"/>
              <a:t>方法，对</a:t>
            </a:r>
            <a:r>
              <a:rPr lang="en-US" altLang="zh-CN" dirty="0" err="1"/>
              <a:t>DisplayMetrics</a:t>
            </a:r>
            <a:r>
              <a:rPr lang="zh-CN" altLang="en-US" dirty="0"/>
              <a:t>的</a:t>
            </a:r>
            <a:r>
              <a:rPr lang="en-US" altLang="zh-CN" dirty="0" err="1"/>
              <a:t>xdpi</a:t>
            </a:r>
            <a:r>
              <a:rPr lang="zh-CN" altLang="en-US" dirty="0"/>
              <a:t>进行修改</a:t>
            </a:r>
            <a:endParaRPr lang="en-US" altLang="zh-CN" dirty="0"/>
          </a:p>
          <a:p>
            <a:r>
              <a:rPr lang="en-US" altLang="zh-CN" dirty="0" err="1">
                <a:effectLst/>
                <a:latin typeface="+mj-lt"/>
                <a:ea typeface="+mj-ea"/>
                <a:cs typeface="+mj-cs"/>
                <a:sym typeface="Helvetica Neue"/>
              </a:rPr>
              <a:t>xdpi</a:t>
            </a:r>
            <a:r>
              <a:rPr lang="en-US" altLang="zh-CN" baseline="0" dirty="0">
                <a:effectLst/>
                <a:latin typeface="+mj-lt"/>
                <a:ea typeface="+mj-ea"/>
                <a:cs typeface="+mj-cs"/>
                <a:sym typeface="Helvetica Neue"/>
              </a:rPr>
              <a:t> = </a:t>
            </a:r>
            <a:r>
              <a:rPr lang="en-US" altLang="zh-CN" dirty="0">
                <a:effectLst/>
                <a:latin typeface="+mj-lt"/>
                <a:ea typeface="+mj-ea"/>
                <a:cs typeface="+mj-cs"/>
                <a:sym typeface="Helvetica Neue"/>
              </a:rPr>
              <a:t>72 </a:t>
            </a:r>
            <a:r>
              <a:rPr lang="en-US" altLang="zh-CN" dirty="0"/>
              <a:t>* </a:t>
            </a:r>
            <a:r>
              <a:rPr lang="zh-CN" altLang="en-US" dirty="0"/>
              <a:t>屏幕宽度</a:t>
            </a:r>
            <a:r>
              <a:rPr lang="en-US" altLang="zh-CN" b="1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altLang="zh-CN" dirty="0"/>
              <a:t>/ </a:t>
            </a:r>
            <a:r>
              <a:rPr lang="zh-CN" altLang="en-US" dirty="0"/>
              <a:t>设计稿宽度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88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在开发过程中应该注意数据状态的保存与恢复。</a:t>
            </a:r>
          </a:p>
        </p:txBody>
      </p:sp>
    </p:spTree>
    <p:extLst>
      <p:ext uri="{BB962C8B-B14F-4D97-AF65-F5344CB8AC3E}">
        <p14:creationId xmlns:p14="http://schemas.microsoft.com/office/powerpoint/2010/main" val="60237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做好静态适配，新项目推荐使用三方库</a:t>
            </a:r>
            <a:r>
              <a:rPr lang="en-US" altLang="zh-CN" dirty="0" err="1"/>
              <a:t>AndroidAutoSize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动态适配：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）对于简单可打断的界面，</a:t>
            </a:r>
            <a:r>
              <a:rPr lang="en-US" altLang="zh-CN" dirty="0"/>
              <a:t>Activity</a:t>
            </a:r>
            <a:r>
              <a:rPr lang="zh-CN" altLang="en-US" dirty="0"/>
              <a:t>走销毁重建方式，注意数据的保存与恢复。配合</a:t>
            </a:r>
            <a:r>
              <a:rPr lang="en-US" altLang="zh-CN" dirty="0"/>
              <a:t>MVP</a:t>
            </a:r>
            <a:r>
              <a:rPr lang="zh-CN" altLang="en-US" dirty="0"/>
              <a:t>架构，将组件的数据与状态放到</a:t>
            </a:r>
            <a:r>
              <a:rPr lang="en-US" altLang="zh-CN" dirty="0"/>
              <a:t>Presenter</a:t>
            </a:r>
            <a:r>
              <a:rPr lang="zh-CN" altLang="en-US" dirty="0"/>
              <a:t>中，数据不会跟着</a:t>
            </a:r>
            <a:r>
              <a:rPr lang="en-US" altLang="zh-CN" dirty="0"/>
              <a:t>Activity</a:t>
            </a:r>
            <a:r>
              <a:rPr lang="zh-CN" altLang="en-US" dirty="0"/>
              <a:t>的销毁重建而丢失。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）对于复杂的界面，</a:t>
            </a:r>
            <a:r>
              <a:rPr lang="en-US" altLang="zh-CN" dirty="0"/>
              <a:t>Activity</a:t>
            </a:r>
            <a:r>
              <a:rPr lang="zh-CN" altLang="en-US" dirty="0"/>
              <a:t>不销毁重建，在</a:t>
            </a:r>
            <a:r>
              <a:rPr lang="en-US" altLang="zh-CN" dirty="0" err="1"/>
              <a:t>onConfigurationChanged</a:t>
            </a:r>
            <a:r>
              <a:rPr lang="zh-CN" altLang="en-US" dirty="0"/>
              <a:t>回调中，重新设置布局参数。对于第三方适配</a:t>
            </a:r>
            <a:r>
              <a:rPr lang="en-US" altLang="zh-CN" dirty="0" err="1"/>
              <a:t>AndroidAutoSize</a:t>
            </a:r>
            <a:r>
              <a:rPr lang="zh-CN" altLang="en-US" dirty="0"/>
              <a:t>库，需要在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 err="1"/>
              <a:t>onConfigurationChanged</a:t>
            </a:r>
            <a:r>
              <a:rPr lang="zh-CN" altLang="en-US" dirty="0"/>
              <a:t>中重新配置屏幕分辨率等配置信息。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7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应用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架构介绍：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应用架构指南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架构说明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框架代码说明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应用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依赖库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模板工程的依赖库说明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应用与</a:t>
            </a:r>
            <a:r>
              <a:rPr lang="en-US" altLang="zh-CN" dirty="0"/>
              <a:t>PC</a:t>
            </a:r>
            <a:r>
              <a:rPr lang="zh-CN" altLang="en-US" dirty="0"/>
              <a:t>应用的不同。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编写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应用应该注意什么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组件之间不可以相互依赖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不可以在应用组件存储应用的数据和状态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分离关注点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协议将计算机网络分为链路层、网络层、传输层、应用层，每一层关注</a:t>
            </a:r>
            <a:r>
              <a:rPr lang="en-US" altLang="zh-CN" dirty="0"/>
              <a:t>/</a:t>
            </a:r>
            <a:r>
              <a:rPr lang="zh-CN" altLang="en-US" dirty="0"/>
              <a:t>处理不同的问题，将复杂的网络问题拆分成若干易于解决的问题。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模型驱动界面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Activity/Fragment</a:t>
            </a:r>
            <a:r>
              <a:rPr lang="zh-CN" altLang="en-US" dirty="0"/>
              <a:t>不可靠、随时可能被销毁，应该将应用的业务逻辑与数据与界面拆分开来。当</a:t>
            </a:r>
            <a:r>
              <a:rPr lang="en-US" altLang="zh-CN" dirty="0"/>
              <a:t>Activity/Fragment</a:t>
            </a:r>
            <a:r>
              <a:rPr lang="zh-CN" altLang="en-US" dirty="0"/>
              <a:t>恢复时，你的应用能继续运行。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常见的问题是，在</a:t>
            </a:r>
            <a:r>
              <a:rPr lang="en-US" altLang="zh-CN" dirty="0"/>
              <a:t>Activity</a:t>
            </a:r>
            <a:r>
              <a:rPr lang="zh-CN" altLang="en-US" dirty="0"/>
              <a:t>中处理所有的业务逻辑，</a:t>
            </a:r>
            <a:r>
              <a:rPr lang="en-US" altLang="zh-CN" dirty="0"/>
              <a:t>Activity</a:t>
            </a:r>
            <a:r>
              <a:rPr lang="zh-CN" altLang="en-US" dirty="0"/>
              <a:t>代码臃肿，</a:t>
            </a:r>
            <a:r>
              <a:rPr lang="en-US" altLang="zh-CN" dirty="0"/>
              <a:t>Activity</a:t>
            </a:r>
            <a:r>
              <a:rPr lang="zh-CN" altLang="en-US" dirty="0"/>
              <a:t>销毁时，所有的数据状态都都丢失了。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、</a:t>
            </a:r>
            <a:r>
              <a:rPr lang="en-US" altLang="zh-CN" dirty="0"/>
              <a:t>Fragment</a:t>
            </a:r>
            <a:r>
              <a:rPr lang="zh-CN" altLang="en-US" dirty="0"/>
              <a:t>只是</a:t>
            </a:r>
            <a:r>
              <a:rPr lang="en-US" altLang="zh-CN" dirty="0"/>
              <a:t>android</a:t>
            </a:r>
            <a:r>
              <a:rPr lang="zh-CN" altLang="en-US" dirty="0"/>
              <a:t>系统提供给开发者使用系统服务，比如显示、接收用户输入、打开外设（蓝牙）的“窗口” ，这些“窗口” 有可能随时会关闭，开发者不应该把自己的业务逻辑放到这些不稳定的“窗口” 中。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3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协议将计算机网络分为链路层、网络层、传输层、应用层，每一层关注</a:t>
            </a:r>
            <a:r>
              <a:rPr lang="en-US" altLang="zh-CN" dirty="0"/>
              <a:t>/</a:t>
            </a:r>
            <a:r>
              <a:rPr lang="zh-CN" altLang="en-US" dirty="0"/>
              <a:t>处理不同的问题，将复杂的网络问题拆分成若干易于解决的问题。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Activity/Fragment</a:t>
            </a:r>
            <a:r>
              <a:rPr lang="zh-CN" altLang="en-US" dirty="0"/>
              <a:t>不可靠、随时可能被销毁，应该将应用的业务逻辑与数据与界面拆分开来。当</a:t>
            </a:r>
            <a:r>
              <a:rPr lang="en-US" altLang="zh-CN" dirty="0"/>
              <a:t>Activity/Fragment</a:t>
            </a:r>
            <a:r>
              <a:rPr lang="zh-CN" altLang="en-US" dirty="0"/>
              <a:t>恢复时，你的应用能继续运行。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常见的问题是，在</a:t>
            </a:r>
            <a:r>
              <a:rPr lang="en-US" altLang="zh-CN" dirty="0"/>
              <a:t>Activity</a:t>
            </a:r>
            <a:r>
              <a:rPr lang="zh-CN" altLang="en-US" dirty="0"/>
              <a:t>中处理所有的业务逻辑，</a:t>
            </a:r>
            <a:r>
              <a:rPr lang="en-US" altLang="zh-CN" dirty="0"/>
              <a:t>Activity</a:t>
            </a:r>
            <a:r>
              <a:rPr lang="zh-CN" altLang="en-US" dirty="0"/>
              <a:t>代码臃肿，</a:t>
            </a:r>
            <a:r>
              <a:rPr lang="en-US" altLang="zh-CN" dirty="0"/>
              <a:t>Activity</a:t>
            </a:r>
            <a:r>
              <a:rPr lang="zh-CN" altLang="en-US" dirty="0"/>
              <a:t>销毁时，所有的数据状态都都丢失了。</a:t>
            </a:r>
          </a:p>
        </p:txBody>
      </p:sp>
    </p:spTree>
    <p:extLst>
      <p:ext uri="{BB962C8B-B14F-4D97-AF65-F5344CB8AC3E}">
        <p14:creationId xmlns:p14="http://schemas.microsoft.com/office/powerpoint/2010/main" val="82690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耦合性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低：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因为模型与控制器和视图相分离，所以很容易改变应用程序的数据层和业务规则。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重用性高：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因为多个视图能共享一个模型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可维护性高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：分离视图层和业务逻辑层也使得</a:t>
            </a:r>
            <a:r>
              <a:rPr lang="en-US" altLang="zh-CN" b="1" i="0" dirty="0">
                <a:effectLst/>
                <a:latin typeface="+mj-lt"/>
                <a:ea typeface="+mj-ea"/>
                <a:cs typeface="+mj-cs"/>
                <a:sym typeface="Helvetica Neue"/>
              </a:rPr>
              <a:t>WEB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应用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更易于维护和修改。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Android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对应的是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中却又具有操作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的功能，我们在实际的项目中也会有很多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操作在这一层，也做了很多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中应该做的事情，当然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中也包含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应该做的事情，比如各种事件的派发回调，以及业务逻辑处理等。导致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代码臃肿，各层次之间耦合比较严重。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9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Model: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从网络，数据库，文件，传感器，第三方等数据源读写数据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对外部的数据类型进行解析转换为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APP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内部数据交由上层处理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的控制下修改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将业务事件交由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层不存储数据，不与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直接交互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是被动的显示：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我接收到用户的输入，现在交给你，你看要怎么处理，如果需要我的协助就告诉我。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我接受到用户的输入，我现在需要你的协助，因为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只跟你打交道。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是控制的中心，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只是辅助，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中只处理简单的判断筛选逻辑，不应该有业务相关的操作。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显示用户信息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UserInfo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*View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实现的接口，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通过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 interface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进行交互，降低耦合，方便进行单元测试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*Presenter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MVP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的缺点：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中有大量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之间的交互，会导致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联系紧密，一旦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变动，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也要更改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7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只处理界面显示，接受用户输入</a:t>
            </a:r>
            <a:endParaRPr kumimoji="1" lang="en-US" altLang="zh-CN" dirty="0"/>
          </a:p>
          <a:p>
            <a:r>
              <a:rPr kumimoji="1" lang="zh-CN" altLang="en-US" dirty="0"/>
              <a:t>所有的业务逻辑在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中实现</a:t>
            </a:r>
            <a:endParaRPr kumimoji="1" lang="en-US" altLang="zh-CN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完全解耦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随着业务的增多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的代码会急剧膨胀，导致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代码复杂，后期难以扩展与维护。</a:t>
            </a:r>
            <a:endParaRPr kumimoji="1" lang="en-US" altLang="zh-CN" dirty="0"/>
          </a:p>
          <a:p>
            <a:r>
              <a:rPr kumimoji="1" lang="en-US" altLang="zh-CN" dirty="0"/>
              <a:t>2.Presenter</a:t>
            </a:r>
            <a:r>
              <a:rPr kumimoji="1" lang="zh-CN" altLang="en-US" dirty="0"/>
              <a:t>的数据与状态会随着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的销毁而丢失。</a:t>
            </a:r>
          </a:p>
        </p:txBody>
      </p:sp>
    </p:spTree>
    <p:extLst>
      <p:ext uri="{BB962C8B-B14F-4D97-AF65-F5344CB8AC3E}">
        <p14:creationId xmlns:p14="http://schemas.microsoft.com/office/powerpoint/2010/main" val="242738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66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82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2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7056" y="6413937"/>
            <a:ext cx="12219056" cy="444116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829622" y="6501376"/>
            <a:ext cx="237428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457200">
              <a:defRPr sz="1200">
                <a:solidFill>
                  <a:srgbClr val="FFFFFF"/>
                </a:solidFill>
              </a:defRPr>
            </a:lvl1pPr>
          </a:lstStyle>
          <a:p>
            <a:r>
              <a:rPr dirty="0"/>
              <a:t>Royole Public. All rights reserved.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" y="6493087"/>
            <a:ext cx="1445974" cy="29697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9018" y="-21983"/>
            <a:ext cx="12310035" cy="6901965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5640386" y="6169023"/>
            <a:ext cx="6197606" cy="396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1000" b="1">
                <a:solidFill>
                  <a:srgbClr val="EAEAEA"/>
                </a:solidFill>
              </a:defRPr>
            </a:pPr>
            <a:r>
              <a:t>Royole Public. </a:t>
            </a:r>
          </a:p>
          <a:p>
            <a:pPr algn="r">
              <a:defRPr sz="1000" b="1">
                <a:solidFill>
                  <a:srgbClr val="EAEAEA"/>
                </a:solidFill>
              </a:defRPr>
            </a:pPr>
            <a:r>
              <a:t>Copyright © 2017 Royole Corporation. 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" y="457374"/>
            <a:ext cx="2337055" cy="4799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63950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8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―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117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74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116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4688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260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3832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8404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0" y="2904331"/>
            <a:ext cx="12192000" cy="795342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200" dirty="0"/>
              <a:t>APP</a:t>
            </a:r>
            <a:r>
              <a:rPr lang="zh-CN" altLang="en-US" sz="4200" dirty="0"/>
              <a:t>模板与柔派适配说明</a:t>
            </a:r>
            <a:endParaRPr sz="4200"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4294967295"/>
          </p:nvPr>
        </p:nvSpPr>
        <p:spPr>
          <a:xfrm>
            <a:off x="0" y="4056062"/>
            <a:ext cx="12192000" cy="1079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721995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200" dirty="0">
                <a:latin typeface="+mn-lt"/>
                <a:ea typeface="+mn-ea"/>
                <a:cs typeface="+mn-cs"/>
                <a:sym typeface="Helvetica"/>
              </a:rPr>
              <a:t>袁洪烈</a:t>
            </a: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buSzTx/>
              <a:buNone/>
              <a:defRPr sz="900">
                <a:solidFill>
                  <a:srgbClr val="00649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Royole Corporation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EMAIL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2019/6/21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827" y="162708"/>
            <a:ext cx="2540115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（可选）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458" y="1060118"/>
            <a:ext cx="11119630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是一个可被观察的数据包装器类，可以用来包装任何数据，包括集合类等。被包装的数据发生变化时，观察者能接收到通知。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可以感知应用组件生命周期变化，不需要手动处理生命周期。当应用组件处于非活跃状态时，即使被</a:t>
            </a:r>
            <a:r>
              <a:rPr lang="en-US" altLang="zh-CN" dirty="0" err="1"/>
              <a:t>LiveData</a:t>
            </a:r>
            <a:r>
              <a:rPr lang="zh-CN" altLang="en-US" dirty="0"/>
              <a:t>包装的数据发生变化，观察者也不会接收到通知。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Fragment</a:t>
            </a:r>
            <a:r>
              <a:rPr lang="zh-CN" altLang="en-US" dirty="0"/>
              <a:t>由于配置更改（如设备旋转）而重新创建，它会立即收到最新的可用数据。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应用组件</a:t>
            </a:r>
            <a:r>
              <a:rPr lang="en-US" altLang="zh-CN" dirty="0"/>
              <a:t>)</a:t>
            </a:r>
            <a:r>
              <a:rPr lang="zh-CN" altLang="en-US" dirty="0"/>
              <a:t>通过监听</a:t>
            </a:r>
            <a:r>
              <a:rPr lang="en-US" altLang="zh-CN" dirty="0" err="1"/>
              <a:t>LiveData</a:t>
            </a:r>
            <a:r>
              <a:rPr lang="zh-CN" altLang="en-US" dirty="0"/>
              <a:t>来更新界面，可以减少</a:t>
            </a:r>
            <a:r>
              <a:rPr lang="en-US" altLang="zh-CN" dirty="0"/>
              <a:t>Presenter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之间的调用，简化</a:t>
            </a:r>
            <a:r>
              <a:rPr lang="en-US" altLang="zh-CN" dirty="0"/>
              <a:t>Presenter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的代码。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不是只能在生命周期组件中使用。如果在其他地方使用，当不需要监听数据对象变化时，需要调用</a:t>
            </a:r>
            <a:r>
              <a:rPr lang="en-US" altLang="zh-CN" dirty="0" err="1"/>
              <a:t>LiveData</a:t>
            </a:r>
            <a:r>
              <a:rPr lang="zh-CN" altLang="en-US" dirty="0"/>
              <a:t>的</a:t>
            </a:r>
            <a:r>
              <a:rPr lang="en-US" altLang="zh-CN" dirty="0" err="1"/>
              <a:t>removeObserver</a:t>
            </a:r>
            <a:r>
              <a:rPr lang="en-US" altLang="zh-CN" dirty="0"/>
              <a:t>()</a:t>
            </a:r>
            <a:r>
              <a:rPr lang="zh-CN" altLang="en-US" dirty="0"/>
              <a:t>方法，否则可能会导致内存泄漏。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41853" y="4611297"/>
            <a:ext cx="1462311" cy="929192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009293" y="5241120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4009293" y="5075893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>
            <a:off x="6379028" y="5296994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6338835" y="509730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圆角矩形 23"/>
          <p:cNvSpPr/>
          <p:nvPr/>
        </p:nvSpPr>
        <p:spPr>
          <a:xfrm>
            <a:off x="7141459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1656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43305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46782" y="5184908"/>
            <a:ext cx="109260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6775" y="4912645"/>
            <a:ext cx="5924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2534" y="5184908"/>
            <a:ext cx="72070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96777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4700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115" y="1596549"/>
            <a:ext cx="5497655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lang="en-US" altLang="zh-CN" dirty="0"/>
              <a:t>Android</a:t>
            </a:r>
            <a:r>
              <a:rPr lang="zh-CN" altLang="en-US" dirty="0"/>
              <a:t>的架构组件相结合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dirty="0"/>
              <a:t>来实现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关注点的分离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 err="1"/>
              <a:t>ViewModel</a:t>
            </a:r>
            <a:r>
              <a:rPr lang="zh-CN" altLang="en-US" dirty="0"/>
              <a:t>来保存数据与状态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当业务逻辑复杂时，可以根据业务拆分成多个</a:t>
            </a:r>
            <a:r>
              <a:rPr lang="en-US" altLang="zh-CN" dirty="0"/>
              <a:t>MVP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5979" y="1042557"/>
            <a:ext cx="174662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架构特点：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6304" y="4635584"/>
            <a:ext cx="636327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新项目必须使用此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b="1" dirty="0"/>
              <a:t>框架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，旧项目建议按照此架构逐步重构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6304" y="3670064"/>
            <a:ext cx="723851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/>
              <a:t>git@172.16.100.140:ANDROID_APP_GROUP/common-demo-</a:t>
            </a:r>
            <a:r>
              <a:rPr lang="en-US" altLang="zh-CN" dirty="0" err="1"/>
              <a:t>app.git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1347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2" y="170866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/>
              <a:t>APP</a:t>
            </a:r>
            <a:r>
              <a:rPr lang="zh-CN" altLang="en-US" sz="2400" dirty="0"/>
              <a:t>依赖库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887" y="878070"/>
            <a:ext cx="11310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AndroidX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9411" y="1358535"/>
            <a:ext cx="1009859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 Google</a:t>
            </a:r>
            <a:r>
              <a:rPr lang="zh-CN" altLang="en-US" dirty="0"/>
              <a:t>提供了</a:t>
            </a:r>
            <a:r>
              <a:rPr lang="en-US" altLang="zh-CN" dirty="0"/>
              <a:t>Android Support Library package</a:t>
            </a:r>
            <a:r>
              <a:rPr lang="zh-CN" altLang="en-US" dirty="0"/>
              <a:t>（</a:t>
            </a:r>
            <a:r>
              <a:rPr lang="en-US" altLang="zh-CN" dirty="0"/>
              <a:t>Android</a:t>
            </a:r>
            <a:r>
              <a:rPr lang="zh-CN" altLang="en-US" dirty="0"/>
              <a:t>支持包）系列的包来保证来高版本</a:t>
            </a:r>
            <a:r>
              <a:rPr lang="en-US" altLang="zh-CN" dirty="0" err="1"/>
              <a:t>sdk</a:t>
            </a:r>
            <a:r>
              <a:rPr lang="zh-CN" altLang="en-US" dirty="0"/>
              <a:t>开发的向下兼容性。</a:t>
            </a:r>
            <a:r>
              <a:rPr lang="en-US" altLang="zh-CN" dirty="0" err="1"/>
              <a:t>AndroidX</a:t>
            </a:r>
            <a:r>
              <a:rPr lang="zh-CN" altLang="en-US" dirty="0"/>
              <a:t>（</a:t>
            </a:r>
            <a:r>
              <a:rPr lang="en-US" altLang="zh-CN" dirty="0"/>
              <a:t>Android</a:t>
            </a:r>
            <a:r>
              <a:rPr lang="zh-CN" altLang="en-US" dirty="0"/>
              <a:t>扩展库）就是用来替换</a:t>
            </a:r>
            <a:r>
              <a:rPr lang="en-US" altLang="zh-CN" dirty="0"/>
              <a:t>Android Support Library package</a:t>
            </a:r>
            <a:r>
              <a:rPr lang="zh-CN" altLang="en-US" dirty="0"/>
              <a:t>的。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9412" y="2865276"/>
            <a:ext cx="431933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新项目必须使用</a:t>
            </a:r>
            <a:r>
              <a:rPr lang="en-US" altLang="zh-CN" b="1" dirty="0" err="1"/>
              <a:t>AndroidX</a:t>
            </a:r>
            <a:r>
              <a:rPr lang="zh-CN" altLang="en-US" b="1" dirty="0"/>
              <a:t>，老项目建议迁移到</a:t>
            </a:r>
            <a:r>
              <a:rPr lang="en-US" altLang="zh-CN" b="1" dirty="0" err="1"/>
              <a:t>AndroidX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12" y="2162166"/>
            <a:ext cx="5113672" cy="37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6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642" y="208452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/>
              <a:t>APP</a:t>
            </a:r>
            <a:r>
              <a:rPr lang="zh-CN" altLang="en-US" sz="2400" dirty="0"/>
              <a:t>依赖库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878" y="741198"/>
            <a:ext cx="15542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Royole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基础库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278" y="1110526"/>
            <a:ext cx="923746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工具类库：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com.royole.app:common-util-android:1.0.0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权限申请库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com.royole.service.permission:common-service-permission:1.1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日志管理库：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com.royole.app:commonlog:1.0.2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蓝牙连接库：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com.royole.app:ryblutetooth:1.1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框架库：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com.royole.app:mvp-base:1.1.0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45278" y="3844922"/>
            <a:ext cx="8323749" cy="2308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allprojects 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repositories 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maven{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url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"http://172.16.100.140:8081/repository/releases/"</a:t>
            </a:r>
            <a:b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1667" y="3003635"/>
            <a:ext cx="844736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以上基础库都发布到了公司的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服务器上。引入这些基础库时，需要在项目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build.gradle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中，加入公司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服务器的地址：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55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7778" y="2539202"/>
            <a:ext cx="3170095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/>
              <a:t>柔派屏幕适配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5022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6" y="259967"/>
            <a:ext cx="286231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400" dirty="0"/>
              <a:t>柔派屏幕形态与参数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6182"/>
              </p:ext>
            </p:extLst>
          </p:nvPr>
        </p:nvGraphicFramePr>
        <p:xfrm>
          <a:off x="1493984" y="1706255"/>
          <a:ext cx="9322405" cy="2300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481">
                  <a:extLst>
                    <a:ext uri="{9D8B030D-6E8A-4147-A177-3AD203B41FA5}">
                      <a16:colId xmlns:a16="http://schemas.microsoft.com/office/drawing/2014/main" val="3348583332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022842435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228105519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492128916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855475523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屏幕密度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屏幕分辨率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最小宽度限定符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分辨率限定符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145645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1920x1440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xxx-sw720dp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xxx-1920x1344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3308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小屏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主屏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1440x810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xxx-sw405dp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xxx-1344x810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081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小屏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辅屏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1440x720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xxx-sw360dp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xxx-1344x720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35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1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7" y="212378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534" y="942115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布局加载绘制流程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34" y="1458829"/>
            <a:ext cx="4257675" cy="422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03" y="2023081"/>
            <a:ext cx="4996029" cy="3174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62343" y="1704888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26218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674" y="105877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百分比适配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425" y="15418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12" y="1243442"/>
            <a:ext cx="2066925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37" y="4553700"/>
            <a:ext cx="2857500" cy="109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88" y="493295"/>
            <a:ext cx="2827479" cy="57764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0338" y="1529699"/>
            <a:ext cx="5373324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UI</a:t>
            </a:r>
            <a:r>
              <a:rPr lang="zh-CN" altLang="en-US" dirty="0"/>
              <a:t>设计稿缩放到目标屏幕，宽高上每个刻度对应的像素值生成到</a:t>
            </a:r>
            <a:r>
              <a:rPr lang="en-US" altLang="zh-CN" dirty="0"/>
              <a:t>lay_x.xml</a:t>
            </a:r>
            <a:r>
              <a:rPr lang="zh-CN" altLang="en-US" dirty="0"/>
              <a:t>和</a:t>
            </a:r>
            <a:r>
              <a:rPr lang="en-US" altLang="zh-CN" dirty="0"/>
              <a:t>lay_y.xml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系统根据屏幕</a:t>
            </a:r>
            <a:r>
              <a:rPr lang="zh-CN" altLang="en-US" dirty="0"/>
              <a:t>分辨率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选择对应的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lay_x.xml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lay_y.xml</a:t>
            </a:r>
            <a:r>
              <a:rPr lang="zh-CN" altLang="en-US" dirty="0"/>
              <a:t>的尺寸值。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90338" y="2899611"/>
            <a:ext cx="5277072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>
                <a:sym typeface="Helvetica Neue"/>
              </a:rPr>
              <a:t>问题：</a:t>
            </a:r>
            <a:endParaRPr lang="en-US" altLang="zh-CN" b="1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Helvetica Neue"/>
              </a:rPr>
              <a:t>当目标屏幕的宽高比与</a:t>
            </a:r>
            <a:r>
              <a:rPr lang="en-US" altLang="zh-CN" dirty="0">
                <a:sym typeface="Helvetica Neue"/>
              </a:rPr>
              <a:t>UI</a:t>
            </a:r>
            <a:r>
              <a:rPr lang="zh-CN" altLang="en-US" dirty="0">
                <a:sym typeface="Helvetica Neue"/>
              </a:rPr>
              <a:t>稿的宽高比不一致时，</a:t>
            </a:r>
            <a:r>
              <a:rPr lang="en-US" altLang="zh-CN" dirty="0">
                <a:sym typeface="Helvetica Neue"/>
              </a:rPr>
              <a:t>x</a:t>
            </a:r>
            <a:r>
              <a:rPr lang="zh-CN" altLang="en-US" dirty="0">
                <a:sym typeface="Helvetica Neue"/>
              </a:rPr>
              <a:t>、</a:t>
            </a:r>
            <a:r>
              <a:rPr lang="en-US" altLang="zh-CN" dirty="0">
                <a:sym typeface="Helvetica Neue"/>
              </a:rPr>
              <a:t>y</a:t>
            </a:r>
            <a:r>
              <a:rPr lang="zh-CN" altLang="en-US" dirty="0">
                <a:sym typeface="Helvetica Neue"/>
              </a:rPr>
              <a:t>方向缩放系数不一致，界面会出现变形。</a:t>
            </a:r>
            <a:endParaRPr lang="en-US" altLang="zh-CN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Helvetica Neue"/>
              </a:rPr>
              <a:t>新出一种尺寸的屏幕的时候，需要制作一份对应的尺寸资源，否则使用默认的尺寸资源。</a:t>
            </a:r>
            <a:endParaRPr lang="en-US" altLang="zh-CN" dirty="0"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747" y="5113421"/>
            <a:ext cx="240065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不建议使用此适配方法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39141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493" y="216532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3155" y="1022683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今日头条适配方案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9569" y="1515978"/>
            <a:ext cx="991922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根据设计稿的尺寸与目标屏幕的尺寸，计算缩放系数，修改</a:t>
            </a:r>
            <a:r>
              <a:rPr lang="en-US" altLang="zh-CN" dirty="0" err="1"/>
              <a:t>DisplayMatrix</a:t>
            </a:r>
            <a:r>
              <a:rPr lang="zh-CN" altLang="en-US" dirty="0"/>
              <a:t>的</a:t>
            </a:r>
            <a:r>
              <a:rPr lang="en-US" altLang="zh-CN" dirty="0"/>
              <a:t>density</a:t>
            </a:r>
            <a:r>
              <a:rPr lang="zh-CN" altLang="en-US" dirty="0"/>
              <a:t>、</a:t>
            </a:r>
            <a:r>
              <a:rPr lang="en-US" altLang="zh-CN" dirty="0" err="1"/>
              <a:t>densityDpi</a:t>
            </a:r>
            <a:r>
              <a:rPr lang="zh-CN" altLang="en-US" dirty="0"/>
              <a:t>、</a:t>
            </a:r>
            <a:r>
              <a:rPr lang="en-US" altLang="zh-CN" dirty="0" err="1"/>
              <a:t>xdpi</a:t>
            </a:r>
            <a:r>
              <a:rPr lang="zh-CN" altLang="en-US" dirty="0"/>
              <a:t>等变量，以实现一套</a:t>
            </a:r>
            <a:r>
              <a:rPr lang="en-US" altLang="zh-CN" dirty="0"/>
              <a:t>UI</a:t>
            </a:r>
            <a:r>
              <a:rPr lang="zh-CN" altLang="en-US" dirty="0"/>
              <a:t>尺寸适配所有机型屏幕尺寸。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2757008"/>
            <a:ext cx="3962400" cy="2517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5407" y="4671154"/>
            <a:ext cx="537582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开源库</a:t>
            </a:r>
            <a:r>
              <a:rPr lang="en-US" altLang="zh-CN" dirty="0" err="1"/>
              <a:t>AndroidAutoSize</a:t>
            </a:r>
            <a:endParaRPr lang="en-US" altLang="zh-CN" dirty="0"/>
          </a:p>
          <a:p>
            <a:r>
              <a:rPr lang="en-US" altLang="zh-CN" dirty="0"/>
              <a:t>me.jessyan:autosize:1.1.2</a:t>
            </a:r>
          </a:p>
          <a:p>
            <a:r>
              <a:rPr lang="en-US" altLang="zh-CN" dirty="0"/>
              <a:t>https://github.com/JessYanCoding/AndroidAutoSize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407" y="2757008"/>
            <a:ext cx="557062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方向的缩放系数都是一致的，不存在界面变形的问题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只需一套尺寸资源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适用于新项目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1453" y="2375649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97852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46" y="225894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930" y="1004674"/>
            <a:ext cx="4247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屏幕形态切换：大小屏切换、横竖屏切换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951" y="1633035"/>
            <a:ext cx="13875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重建</a:t>
            </a:r>
            <a:r>
              <a:rPr lang="en-US" altLang="zh-CN" b="1" dirty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082" y="2131880"/>
            <a:ext cx="89280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如果不对</a:t>
            </a:r>
            <a:r>
              <a:rPr lang="en-US" altLang="zh-CN" dirty="0" err="1"/>
              <a:t>android:configChanges</a:t>
            </a:r>
            <a:r>
              <a:rPr lang="zh-CN" altLang="en-US" dirty="0"/>
              <a:t>进行配置时的默认处理方式，只要做好静态适配即可。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954943" y="2760241"/>
            <a:ext cx="349069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lang="en-US" altLang="zh-CN" dirty="0"/>
              <a:t>/Fragment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状态恢复与保存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80082" y="3117537"/>
            <a:ext cx="6036264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onSaveInstanceState</a:t>
            </a:r>
            <a:r>
              <a:rPr lang="zh-CN" altLang="en-US" dirty="0"/>
              <a:t>中保存数据与状态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onRestoreInstanceState</a:t>
            </a:r>
            <a:r>
              <a:rPr lang="zh-CN" altLang="en-US" dirty="0"/>
              <a:t>和</a:t>
            </a:r>
            <a:r>
              <a:rPr lang="en-US" altLang="zh-CN" dirty="0" err="1"/>
              <a:t>onCreate</a:t>
            </a:r>
            <a:r>
              <a:rPr lang="zh-CN" altLang="en-US" dirty="0"/>
              <a:t>方法中恢复数据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大部分系统控件已经处理了数据状态的保存与恢复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4943" y="429989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0082" y="4682226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会被销毁重建，操作会被打断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需要恢复</a:t>
            </a:r>
            <a:r>
              <a:rPr lang="en-US" altLang="zh-CN" dirty="0"/>
              <a:t>Activity</a:t>
            </a:r>
            <a:r>
              <a:rPr lang="zh-CN" altLang="en-US" dirty="0"/>
              <a:t>销毁前的状态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适用于相对简单、可打断的界面，如登陆界面、个人信息界面等</a:t>
            </a:r>
          </a:p>
        </p:txBody>
      </p:sp>
    </p:spTree>
    <p:extLst>
      <p:ext uri="{BB962C8B-B14F-4D97-AF65-F5344CB8AC3E}">
        <p14:creationId xmlns:p14="http://schemas.microsoft.com/office/powerpoint/2010/main" val="3140636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01704" y="2141620"/>
            <a:ext cx="2142570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8646284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53" y="13239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113" y="902414"/>
            <a:ext cx="16183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不重建</a:t>
            </a:r>
            <a:r>
              <a:rPr lang="en-US" altLang="zh-CN" b="1" dirty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777" y="1810935"/>
            <a:ext cx="8492064" cy="738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&lt;activity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=“xxx "  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android:configChanges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screenSize|screenLayout|smallestScreenSize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&lt;/activity&gt;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777" y="1364077"/>
            <a:ext cx="264431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AndroidManifest.xml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4777" y="2638879"/>
            <a:ext cx="673517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需要在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onConfiguration</a:t>
            </a:r>
            <a:r>
              <a:rPr lang="en-US" altLang="zh-CN" dirty="0" err="1"/>
              <a:t>Changed</a:t>
            </a:r>
            <a:r>
              <a:rPr lang="en-US" altLang="zh-CN" dirty="0"/>
              <a:t>()</a:t>
            </a:r>
            <a:r>
              <a:rPr lang="zh-CN" altLang="en-US" dirty="0"/>
              <a:t>回调重新设置</a:t>
            </a:r>
            <a:r>
              <a:rPr lang="en-US" altLang="zh-CN" dirty="0"/>
              <a:t>UI</a:t>
            </a:r>
            <a:r>
              <a:rPr lang="zh-CN" altLang="en-US" dirty="0"/>
              <a:t>元素的布局参数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464750" y="488897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6974" y="5277600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不会被销毁重建，操作不会被打断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屏幕形态切换结束之后，需要更新</a:t>
            </a:r>
            <a:r>
              <a:rPr lang="en-US" altLang="zh-CN" dirty="0"/>
              <a:t>UI</a:t>
            </a:r>
            <a:r>
              <a:rPr lang="zh-CN" altLang="en-US" dirty="0"/>
              <a:t>参数，以适配新的屏幕尺寸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适用于比较复杂、不能被打断的界面，比如蓝牙传输过程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92264" y="3008207"/>
            <a:ext cx="9761643" cy="18158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onConfigurationChanged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(Configuration configuration) {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super.onConfigurationChanged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(configuration);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Resources res = getResources();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ViewGroup.LayoutParams layoutParams =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view.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getLayoutParams()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layoutParams.width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res.getDimensionPixelOffset(R.dimen.note_split_progress_bar_width)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view.setLayoutParams(layoutParams);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274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022" y="226707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屏幕适配建议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126" y="1078816"/>
            <a:ext cx="9853863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尽量少用绝对尺寸值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尽量使用</a:t>
            </a:r>
            <a:r>
              <a:rPr lang="en-US" altLang="zh-CN" dirty="0" err="1"/>
              <a:t>match_parent</a:t>
            </a:r>
            <a:r>
              <a:rPr lang="zh-CN" altLang="en-US" dirty="0"/>
              <a:t>、</a:t>
            </a:r>
            <a:r>
              <a:rPr lang="en-US" altLang="zh-CN" dirty="0" err="1"/>
              <a:t>wrap_content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当使用线性布局时，可以使用权重布局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使用相对布局时，使用</a:t>
            </a:r>
            <a:r>
              <a:rPr lang="en-US" altLang="zh-CN" dirty="0"/>
              <a:t>align</a:t>
            </a:r>
            <a:r>
              <a:rPr lang="zh-CN" altLang="en-US" dirty="0"/>
              <a:t>*来减少绝对尺寸值的使用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在布局文件中，使用尺寸值时，应该使用有实际意义命名，比如应该使用</a:t>
            </a:r>
            <a:r>
              <a:rPr lang="en-US" altLang="zh-CN" dirty="0"/>
              <a:t>@</a:t>
            </a:r>
            <a:r>
              <a:rPr lang="en-US" altLang="zh-CN" dirty="0" err="1"/>
              <a:t>dimen</a:t>
            </a:r>
            <a:r>
              <a:rPr lang="en-US" altLang="zh-CN" dirty="0"/>
              <a:t>/</a:t>
            </a:r>
            <a:r>
              <a:rPr lang="en-US" altLang="zh-CN" dirty="0" err="1"/>
              <a:t>note_split_progress_bar_width</a:t>
            </a:r>
            <a:r>
              <a:rPr lang="zh-CN" altLang="en-US" dirty="0"/>
              <a:t>而不是</a:t>
            </a:r>
            <a:r>
              <a:rPr lang="en-US" altLang="zh-CN" dirty="0"/>
              <a:t>@</a:t>
            </a:r>
            <a:r>
              <a:rPr lang="en-US" altLang="zh-CN" dirty="0" err="1"/>
              <a:t>dimen</a:t>
            </a:r>
            <a:r>
              <a:rPr lang="en-US" altLang="zh-CN" dirty="0"/>
              <a:t>/x919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0" y="4885573"/>
            <a:ext cx="5795197" cy="961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684" y="4528276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v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15" y="4946481"/>
            <a:ext cx="4277978" cy="9006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5315" y="4589576"/>
            <a:ext cx="320856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v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alues-1920x1344/dimens.xml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99370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4168" y="2709608"/>
            <a:ext cx="4454100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Thank</a:t>
            </a:r>
            <a:r>
              <a:rPr kumimoji="0" lang="en-US" altLang="zh-CN" sz="6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you</a:t>
            </a:r>
            <a:r>
              <a:rPr kumimoji="0" lang="zh-CN" altLang="en-US" sz="6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！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08966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F61284-B9ED-8746-9F3F-D4B1C5B6B163}"/>
              </a:ext>
            </a:extLst>
          </p:cNvPr>
          <p:cNvSpPr txBox="1"/>
          <p:nvPr/>
        </p:nvSpPr>
        <p:spPr>
          <a:xfrm>
            <a:off x="382568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44257-48F5-8D43-B8FA-79CBBF2C4652}"/>
              </a:ext>
            </a:extLst>
          </p:cNvPr>
          <p:cNvSpPr txBox="1"/>
          <p:nvPr/>
        </p:nvSpPr>
        <p:spPr>
          <a:xfrm>
            <a:off x="1255881" y="989942"/>
            <a:ext cx="213134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zh-CN" b="1" dirty="0"/>
              <a:t>Android</a:t>
            </a:r>
            <a:r>
              <a:rPr lang="zh-CN" altLang="en-US" b="1" dirty="0"/>
              <a:t>应用的特点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2F13E2-4B22-F74F-B634-1609BAE34D85}"/>
              </a:ext>
            </a:extLst>
          </p:cNvPr>
          <p:cNvSpPr txBox="1"/>
          <p:nvPr/>
        </p:nvSpPr>
        <p:spPr>
          <a:xfrm>
            <a:off x="2031115" y="1378046"/>
            <a:ext cx="4997518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应用组件不按固定的顺序启动，可以单独启动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应用组件随时可能被终止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255881" y="2731581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689482" y="3278961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分离关注点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689482" y="4715146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模型驱动界面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178879" y="5084474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178879" y="3613768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1149304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EAE66-E360-DC4A-ACDC-11937A06D7F9}"/>
              </a:ext>
            </a:extLst>
          </p:cNvPr>
          <p:cNvSpPr txBox="1"/>
          <p:nvPr/>
        </p:nvSpPr>
        <p:spPr>
          <a:xfrm>
            <a:off x="322959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180290" y="1168972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918952" y="1824277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分离关注点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918952" y="3585322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模型驱动界面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408349" y="3954650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408349" y="2159084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511348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526F-B929-7045-9916-ECF12065F23D}"/>
              </a:ext>
            </a:extLst>
          </p:cNvPr>
          <p:cNvSpPr txBox="1"/>
          <p:nvPr/>
        </p:nvSpPr>
        <p:spPr>
          <a:xfrm>
            <a:off x="879178" y="1149025"/>
            <a:ext cx="10439245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lang="zh-CN" altLang="en" dirty="0"/>
              <a:t>（</a:t>
            </a:r>
            <a:r>
              <a:rPr lang="en" altLang="zh-CN" dirty="0"/>
              <a:t>Model-View-Controller</a:t>
            </a:r>
            <a:r>
              <a:rPr lang="zh-CN" altLang="en" dirty="0"/>
              <a:t>，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控制器），一种软件设计典范，用一种业务逻辑、数据、界面显示分离的方法组织代码，在改进和个性化定制界面及用户交互的同时，不需要重新编写业务逻辑。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056069" y="1931802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处理应用程序数据及业务逻辑的部分。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处理数据显示的部分，将模型数据展示给用户。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Controller</a:t>
            </a:r>
            <a:r>
              <a:rPr lang="zh-CN" altLang="en-US" b="1" dirty="0"/>
              <a:t>（控制器）：</a:t>
            </a:r>
            <a:r>
              <a:rPr lang="zh-CN" altLang="en-US" dirty="0"/>
              <a:t>响应用户输入，负责从视图读取数据，并向模型发送数据。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023023" y="4947533"/>
            <a:ext cx="1295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Controller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792725" y="3694985"/>
            <a:ext cx="1153886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00528" y="4950631"/>
            <a:ext cx="1115785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8308312" y="4247734"/>
            <a:ext cx="658585" cy="5873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8928796" y="5215479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9772439" y="4247734"/>
            <a:ext cx="751115" cy="6435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/>
          <p:cNvCxnSpPr/>
          <p:nvPr/>
        </p:nvCxnSpPr>
        <p:spPr>
          <a:xfrm flipH="1">
            <a:off x="8928796" y="5128393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1056069" y="3576130"/>
            <a:ext cx="5834743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ym typeface="Helvetica Neue"/>
              </a:rPr>
              <a:t>MVC </a:t>
            </a:r>
            <a:r>
              <a:rPr lang="zh-CN" altLang="en-US" dirty="0">
                <a:sym typeface="Helvetica Neue"/>
              </a:rPr>
              <a:t>分层有助于管理复杂的应用程序，因为您可以在一个时间内专门关注程序的一个方面。具有耦合性低、重用性高、可维护性高等特点。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6069" y="4892173"/>
            <a:ext cx="356763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中应用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模式的问题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330" y="5263827"/>
            <a:ext cx="583474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即是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视图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又是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控制器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</a:t>
            </a: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代码臃肿，层次之间耦合严重，后期难以扩展与维护</a:t>
            </a:r>
          </a:p>
        </p:txBody>
      </p:sp>
    </p:spTree>
    <p:extLst>
      <p:ext uri="{BB962C8B-B14F-4D97-AF65-F5344CB8AC3E}">
        <p14:creationId xmlns:p14="http://schemas.microsoft.com/office/powerpoint/2010/main" val="24240989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4746" y="2285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056069" y="1132504"/>
            <a:ext cx="1083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表示器）从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演变而来，它们的基本思想有相通的地方：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Controller/Presenter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负责逻辑的处理，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负责显示。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232960" y="1982393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负责存储、检索、操纵数据。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负责绘制</a:t>
            </a:r>
            <a:r>
              <a:rPr lang="en-US" altLang="zh-CN" dirty="0"/>
              <a:t>UI</a:t>
            </a:r>
            <a:r>
              <a:rPr lang="zh-CN" altLang="en-US" dirty="0"/>
              <a:t>元素、与用户进行交互。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Presenter</a:t>
            </a:r>
            <a:r>
              <a:rPr lang="zh-CN" altLang="en-US" b="1" dirty="0"/>
              <a:t>（控制器）：</a:t>
            </a:r>
            <a:r>
              <a:rPr lang="zh-CN" altLang="en-US" dirty="0"/>
              <a:t>作为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交互的中间纽带，处理与用户交互逻辑。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32960" y="3513889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5373" y="3984171"/>
            <a:ext cx="4048540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不直接交互，完全解耦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模块职责分明，层次清晰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Presenter</a:t>
            </a:r>
            <a:r>
              <a:rPr lang="zh-CN" altLang="en-US" dirty="0"/>
              <a:t>的复用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与业务分离，可以实现组件化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50293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87522" y="4564009"/>
            <a:ext cx="1469571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839450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07087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>
            <a:off x="7707086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10036630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10036629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2275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ADCB86-3445-A745-A15C-133E424F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50850"/>
            <a:ext cx="10312400" cy="595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0A63C7-35B2-244B-BD85-8296F988EAD1}"/>
              </a:ext>
            </a:extLst>
          </p:cNvPr>
          <p:cNvSpPr txBox="1"/>
          <p:nvPr/>
        </p:nvSpPr>
        <p:spPr>
          <a:xfrm>
            <a:off x="354072" y="293914"/>
            <a:ext cx="137473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024667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7663" y="1737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架构</a:t>
            </a:r>
            <a:r>
              <a:rPr lang="zh-CN" altLang="en-US" sz="2400" dirty="0"/>
              <a:t>优化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01" y="635425"/>
            <a:ext cx="7690443" cy="5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70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eveloper.android.google.cn/images/topic/libraries/architecture/viewmodel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3" y="609600"/>
            <a:ext cx="4972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8086" y="337457"/>
            <a:ext cx="283186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ViewModel</a:t>
            </a:r>
            <a:r>
              <a:rPr lang="zh-CN" altLang="en-US" sz="2400" dirty="0"/>
              <a:t>生命周期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715" y="1436914"/>
            <a:ext cx="5431971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当屏幕旋转的时候，</a:t>
            </a:r>
            <a:r>
              <a:rPr lang="en-US" altLang="zh-CN" dirty="0"/>
              <a:t>Activity</a:t>
            </a:r>
            <a:r>
              <a:rPr lang="zh-CN" altLang="en-US" dirty="0"/>
              <a:t>会被销毁重建，</a:t>
            </a:r>
            <a:r>
              <a:rPr lang="en-US" altLang="zh-CN" dirty="0"/>
              <a:t>Activity</a:t>
            </a:r>
            <a:r>
              <a:rPr lang="zh-CN" altLang="en-US" dirty="0"/>
              <a:t>会经过几个生命周期方法，但是这个时候</a:t>
            </a:r>
            <a:r>
              <a:rPr lang="en-US" altLang="zh-CN" dirty="0" err="1"/>
              <a:t>ViewModel</a:t>
            </a:r>
            <a:r>
              <a:rPr lang="zh-CN" altLang="en-US" dirty="0"/>
              <a:t>还是之前的对象，并没有被重新创建。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8715" y="2775857"/>
            <a:ext cx="6117771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正常结束时，</a:t>
            </a:r>
            <a:r>
              <a:rPr lang="en-US" altLang="zh-CN" dirty="0" err="1"/>
              <a:t>ViewModel.onCleared</a:t>
            </a:r>
            <a:r>
              <a:rPr lang="en-US" altLang="zh-CN" dirty="0"/>
              <a:t>()</a:t>
            </a:r>
            <a:r>
              <a:rPr lang="zh-CN" altLang="en-US" dirty="0"/>
              <a:t>方法会被调用，</a:t>
            </a:r>
            <a:r>
              <a:rPr lang="en-US" altLang="zh-CN" dirty="0" err="1"/>
              <a:t>ViewModel</a:t>
            </a:r>
            <a:r>
              <a:rPr lang="zh-CN" altLang="en-US" dirty="0"/>
              <a:t>对象才会被销毁。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716" y="4038600"/>
            <a:ext cx="6033858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的生命周期比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的生命周期长，原则上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不应该持有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的引用。</a:t>
            </a:r>
          </a:p>
        </p:txBody>
      </p:sp>
    </p:spTree>
    <p:extLst>
      <p:ext uri="{BB962C8B-B14F-4D97-AF65-F5344CB8AC3E}">
        <p14:creationId xmlns:p14="http://schemas.microsoft.com/office/powerpoint/2010/main" val="8214660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2739</Words>
  <Application>Microsoft Macintosh PowerPoint</Application>
  <PresentationFormat>宽屏</PresentationFormat>
  <Paragraphs>276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微软雅黑</vt:lpstr>
      <vt:lpstr>Arial</vt:lpstr>
      <vt:lpstr>Consolas</vt:lpstr>
      <vt:lpstr>Helvetica</vt:lpstr>
      <vt:lpstr>Helvetica Neue</vt:lpstr>
      <vt:lpstr>Wingdings</vt:lpstr>
      <vt:lpstr>1_Default Design</vt:lpstr>
      <vt:lpstr>APP模板与柔派适配说明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/>
  <cp:lastModifiedBy>Microsoft Office User</cp:lastModifiedBy>
  <cp:revision>479</cp:revision>
  <dcterms:created xsi:type="dcterms:W3CDTF">2018-10-16T15:02:00Z</dcterms:created>
  <dcterms:modified xsi:type="dcterms:W3CDTF">2020-07-06T14:58:58Z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