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0.jpg" ContentType="image/jpeg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18" r:id="rId2"/>
    <p:sldId id="633" r:id="rId3"/>
    <p:sldId id="617" r:id="rId4"/>
    <p:sldId id="624" r:id="rId5"/>
    <p:sldId id="641" r:id="rId6"/>
    <p:sldId id="634" r:id="rId7"/>
    <p:sldId id="635" r:id="rId8"/>
    <p:sldId id="638" r:id="rId9"/>
    <p:sldId id="639" r:id="rId10"/>
    <p:sldId id="640" r:id="rId11"/>
    <p:sldId id="616" r:id="rId12"/>
    <p:sldId id="623" r:id="rId13"/>
    <p:sldId id="63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nie Tan" initials="TT" lastIdx="2" clrIdx="0">
    <p:extLst>
      <p:ext uri="{19B8F6BF-5375-455C-9EA6-DF929625EA0E}">
        <p15:presenceInfo xmlns:p15="http://schemas.microsoft.com/office/powerpoint/2012/main" userId="S-1-5-21-4189376513-2615855955-2695452731-118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2E75B6"/>
    <a:srgbClr val="7F7F7F"/>
    <a:srgbClr val="0033CC"/>
    <a:srgbClr val="0000FF"/>
    <a:srgbClr val="ED7D31"/>
    <a:srgbClr val="00FF00"/>
    <a:srgbClr val="D2DEEF"/>
    <a:srgbClr val="EAEFF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4562" autoAdjust="0"/>
  </p:normalViewPr>
  <p:slideViewPr>
    <p:cSldViewPr showGuides="1">
      <p:cViewPr varScale="1">
        <p:scale>
          <a:sx n="97" d="100"/>
          <a:sy n="97" d="100"/>
        </p:scale>
        <p:origin x="1206" y="84"/>
      </p:cViewPr>
      <p:guideLst>
        <p:guide pos="3840"/>
        <p:guide orient="horz" pos="2160"/>
        <p:guide pos="3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78" d="100"/>
          <a:sy n="78" d="100"/>
        </p:scale>
        <p:origin x="4044" y="4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EF56D-E8FB-F04E-93DD-DBD3A2307664}" type="datetimeFigureOut">
              <a:rPr kumimoji="1" lang="zh-CN" altLang="en-US" smtClean="0"/>
              <a:t>2019/9/23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F94D1-228B-0E40-AC1D-E2C02508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545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7D311-6F62-4240-82CA-05478B0E05DF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A82F9-6A21-4C1E-8A33-CA093E27F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_code_analysis" TargetMode="External"/><Relationship Id="rId7" Type="http://schemas.openxmlformats.org/officeDocument/2006/relationships/hyperlink" Target="https://en.wikipedia.org/wiki/Programming_sty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ource_code" TargetMode="External"/><Relationship Id="rId5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Software_developmen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16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8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项目包括标准化和自动化两大部分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00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5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模板工程中集成了实现快速架构，新项目的架构时间节省</a:t>
            </a:r>
            <a:r>
              <a:rPr lang="en-US" altLang="zh-CN" dirty="0" smtClean="0"/>
              <a:t>50%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3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开发库为众多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提供基础服务，实现代码复用，减少重复劳动，提高团队效率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3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200" b="1" noProof="1" smtClean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2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采用服务器自动化构建发布版本，提升工作效率，规避人为操作而引入的错误；</a:t>
            </a:r>
            <a:endParaRPr lang="en-US" altLang="zh-CN" sz="12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2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2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自动执行静态代码扫描，不良代码禁止入库；</a:t>
            </a:r>
          </a:p>
          <a:p>
            <a:endParaRPr lang="zh-CN" altLang="en-US" sz="1200" b="0" dirty="0" smtClean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9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Checkstyle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c code analysis"/>
              </a:rPr>
              <a:t>static code analysis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used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oftware development"/>
              </a:rPr>
              <a:t>software development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checking if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Java (programming language)"/>
              </a:rPr>
              <a:t>Java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ource code"/>
              </a:rPr>
              <a:t>source code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complies with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rogramming style"/>
              </a:rPr>
              <a:t>coding rules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dirty="0" smtClean="0"/>
          </a:p>
          <a:p>
            <a:r>
              <a:rPr lang="en-US" altLang="zh-CN" dirty="0" err="1" smtClean="0"/>
              <a:t>FindBugs</a:t>
            </a:r>
            <a:r>
              <a:rPr lang="en-US" altLang="zh-CN" dirty="0" smtClean="0"/>
              <a:t> is an open-source static code </a:t>
            </a:r>
            <a:r>
              <a:rPr lang="en-US" altLang="zh-CN" dirty="0" err="1" smtClean="0"/>
              <a:t>analyser</a:t>
            </a:r>
            <a:r>
              <a:rPr lang="en-US" altLang="zh-CN" baseline="0" dirty="0" smtClean="0"/>
              <a:t> which detects possible bugs in java programs</a:t>
            </a:r>
            <a:endParaRPr lang="en-US" altLang="zh-CN" dirty="0" smtClean="0"/>
          </a:p>
          <a:p>
            <a:r>
              <a:rPr lang="en-US" altLang="zh-CN" dirty="0" smtClean="0"/>
              <a:t>PMD – Programming Mistake Detector, an open-source static code </a:t>
            </a:r>
            <a:r>
              <a:rPr lang="en-US" altLang="zh-CN" dirty="0" err="1" smtClean="0"/>
              <a:t>analyser</a:t>
            </a:r>
            <a:endParaRPr lang="en-US" altLang="zh-CN" dirty="0" smtClean="0"/>
          </a:p>
          <a:p>
            <a:r>
              <a:rPr lang="en-US" altLang="zh-CN" dirty="0" smtClean="0"/>
              <a:t>Lint is a tool that analyzes source code to flag programming errors, bugs, stylistic</a:t>
            </a:r>
            <a:r>
              <a:rPr lang="en-US" altLang="zh-CN" baseline="0" dirty="0" smtClean="0"/>
              <a:t> errors,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suspicious constructs.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自定义扫描规则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2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A82F9-6A21-4C1E-8A33-CA093E27FE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20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8" y="511278"/>
            <a:ext cx="2271882" cy="403889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022086" y="5978013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+mn-lt"/>
                <a:ea typeface="Noto Sans S Chinese Medium" panose="020B0600000000000000" pitchFamily="34" charset="-122"/>
              </a:rPr>
              <a:t>Royole</a:t>
            </a:r>
            <a:r>
              <a:rPr lang="en-US" altLang="zh-CN" sz="1100" baseline="0" dirty="0" smtClean="0">
                <a:solidFill>
                  <a:schemeClr val="bg1"/>
                </a:solidFill>
                <a:latin typeface="+mn-lt"/>
                <a:ea typeface="Noto Sans S Chinese Medium" panose="020B0600000000000000" pitchFamily="34" charset="-122"/>
              </a:rPr>
              <a:t> Strictly Confidential.</a:t>
            </a:r>
            <a:endParaRPr lang="zh-CN" altLang="en-US" sz="1100" dirty="0">
              <a:solidFill>
                <a:schemeClr val="bg1"/>
              </a:solidFill>
              <a:latin typeface="+mn-lt"/>
              <a:ea typeface="Noto Sans S Chinese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9432180" y="6148146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kern="1200" dirty="0" smtClean="0">
                <a:solidFill>
                  <a:schemeClr val="bg1"/>
                </a:solidFill>
                <a:latin typeface="+mn-lt"/>
                <a:ea typeface="Noto Sans S Chinese Medium" panose="020B0600000000000000" pitchFamily="34" charset="-122"/>
                <a:cs typeface="+mn-cs"/>
              </a:rPr>
              <a:t>Copyright ©2018 Royole Corporation.</a:t>
            </a:r>
            <a:endParaRPr lang="zh-CN" altLang="en-US" sz="1100" kern="1200" dirty="0">
              <a:solidFill>
                <a:schemeClr val="bg1"/>
              </a:solidFill>
              <a:latin typeface="+mn-lt"/>
              <a:ea typeface="Noto Sans S Chinese Medium" panose="020B0600000000000000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泪滴形 14"/>
          <p:cNvSpPr/>
          <p:nvPr/>
        </p:nvSpPr>
        <p:spPr bwMode="auto">
          <a:xfrm>
            <a:off x="4080000" y="2797610"/>
            <a:ext cx="2006881" cy="200688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kern="1200" dirty="0" smtClean="0">
              <a:solidFill>
                <a:srgbClr val="EAE7D4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 bwMode="auto">
          <a:xfrm flipH="1">
            <a:off x="6135993" y="2797610"/>
            <a:ext cx="1587198" cy="1587198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7" name="泪滴形 16"/>
          <p:cNvSpPr/>
          <p:nvPr/>
        </p:nvSpPr>
        <p:spPr bwMode="auto">
          <a:xfrm rot="16200000" flipH="1">
            <a:off x="6128178" y="1606654"/>
            <a:ext cx="1147427" cy="1149658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8" name="泪滴形 17"/>
          <p:cNvSpPr/>
          <p:nvPr/>
        </p:nvSpPr>
        <p:spPr bwMode="auto">
          <a:xfrm rot="10800000" flipH="1">
            <a:off x="5193942" y="1871185"/>
            <a:ext cx="886241" cy="88401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852483" y="2563214"/>
            <a:ext cx="466561" cy="4665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36" name="内容占位符 27"/>
          <p:cNvSpPr>
            <a:spLocks noGrp="1"/>
          </p:cNvSpPr>
          <p:nvPr userDrawn="1">
            <p:ph sz="half" idx="17" hasCustomPrompt="1"/>
          </p:nvPr>
        </p:nvSpPr>
        <p:spPr>
          <a:xfrm>
            <a:off x="5211126" y="2054130"/>
            <a:ext cx="875755" cy="553738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37" name="内容占位符 27"/>
          <p:cNvSpPr>
            <a:spLocks noGrp="1"/>
          </p:cNvSpPr>
          <p:nvPr userDrawn="1">
            <p:ph sz="half" idx="18" hasCustomPrompt="1"/>
          </p:nvPr>
        </p:nvSpPr>
        <p:spPr>
          <a:xfrm>
            <a:off x="6168000" y="1932392"/>
            <a:ext cx="1101220" cy="553738"/>
          </a:xfrm>
          <a:prstGeom prst="rect">
            <a:avLst/>
          </a:prstGeom>
        </p:spPr>
        <p:txBody>
          <a:bodyPr anchor="ctr" anchorCtr="1"/>
          <a:lstStyle>
            <a:lvl1pPr>
              <a:lnSpc>
                <a:spcPct val="50000"/>
              </a:lnSpc>
              <a:def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lvl="0" indent="0">
              <a:lnSpc>
                <a:spcPct val="70000"/>
              </a:lnSpc>
              <a:spcAft>
                <a:spcPts val="0"/>
              </a:spcAft>
              <a:buFontTx/>
              <a:buNone/>
            </a:pPr>
            <a:r>
              <a:rPr lang="zh-CN" altLang="en-US" dirty="0" smtClean="0"/>
              <a:t>单击</a:t>
            </a:r>
            <a:endParaRPr lang="en-US" altLang="zh-CN" dirty="0" smtClean="0"/>
          </a:p>
          <a:p>
            <a:pPr marL="0" lvl="0" indent="0">
              <a:lnSpc>
                <a:spcPct val="70000"/>
              </a:lnSpc>
              <a:spcAft>
                <a:spcPts val="0"/>
              </a:spcAft>
              <a:buFontTx/>
              <a:buNone/>
            </a:pP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38" name="内容占位符 27"/>
          <p:cNvSpPr>
            <a:spLocks noGrp="1"/>
          </p:cNvSpPr>
          <p:nvPr userDrawn="1">
            <p:ph sz="half" idx="19" hasCustomPrompt="1"/>
          </p:nvPr>
        </p:nvSpPr>
        <p:spPr>
          <a:xfrm>
            <a:off x="4080000" y="3516392"/>
            <a:ext cx="2000183" cy="553738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40" name="内容占位符 27"/>
          <p:cNvSpPr>
            <a:spLocks noGrp="1"/>
          </p:cNvSpPr>
          <p:nvPr userDrawn="1">
            <p:ph sz="half" idx="13" hasCustomPrompt="1"/>
          </p:nvPr>
        </p:nvSpPr>
        <p:spPr>
          <a:xfrm>
            <a:off x="585485" y="1559248"/>
            <a:ext cx="3751003" cy="1446815"/>
          </a:xfrm>
          <a:prstGeom prst="rect">
            <a:avLst/>
          </a:prstGeom>
        </p:spPr>
        <p:txBody>
          <a:bodyPr/>
          <a:lstStyle>
            <a:lvl1pPr marL="514350" indent="-514350" algn="l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 algn="l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1" name="内容占位符 27"/>
          <p:cNvSpPr>
            <a:spLocks noGrp="1"/>
          </p:cNvSpPr>
          <p:nvPr userDrawn="1">
            <p:ph sz="half" idx="21" hasCustomPrompt="1"/>
          </p:nvPr>
        </p:nvSpPr>
        <p:spPr>
          <a:xfrm>
            <a:off x="592938" y="4063315"/>
            <a:ext cx="3751003" cy="1446815"/>
          </a:xfrm>
          <a:prstGeom prst="rect">
            <a:avLst/>
          </a:prstGeom>
        </p:spPr>
        <p:txBody>
          <a:bodyPr/>
          <a:lstStyle>
            <a:lvl1pPr marL="514350" indent="-514350" algn="l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 algn="l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2" name="内容占位符 27"/>
          <p:cNvSpPr>
            <a:spLocks noGrp="1"/>
          </p:cNvSpPr>
          <p:nvPr userDrawn="1">
            <p:ph sz="half" idx="22" hasCustomPrompt="1"/>
          </p:nvPr>
        </p:nvSpPr>
        <p:spPr>
          <a:xfrm>
            <a:off x="7888547" y="1550130"/>
            <a:ext cx="3751003" cy="1446815"/>
          </a:xfrm>
          <a:prstGeom prst="rect">
            <a:avLst/>
          </a:prstGeom>
        </p:spPr>
        <p:txBody>
          <a:bodyPr/>
          <a:lstStyle>
            <a:lvl1pPr marL="514350" indent="-514350" algn="l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 algn="l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43" name="内容占位符 27"/>
          <p:cNvSpPr>
            <a:spLocks noGrp="1"/>
          </p:cNvSpPr>
          <p:nvPr userDrawn="1">
            <p:ph sz="half" idx="23" hasCustomPrompt="1"/>
          </p:nvPr>
        </p:nvSpPr>
        <p:spPr>
          <a:xfrm>
            <a:off x="7896000" y="4054197"/>
            <a:ext cx="3751003" cy="1446815"/>
          </a:xfrm>
          <a:prstGeom prst="rect">
            <a:avLst/>
          </a:prstGeom>
        </p:spPr>
        <p:txBody>
          <a:bodyPr/>
          <a:lstStyle>
            <a:lvl1pPr marL="514350" indent="-514350" algn="l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 algn="l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21" name="内容占位符 27"/>
          <p:cNvSpPr>
            <a:spLocks noGrp="1"/>
          </p:cNvSpPr>
          <p:nvPr>
            <p:ph sz="half" idx="24" hasCustomPrompt="1"/>
          </p:nvPr>
        </p:nvSpPr>
        <p:spPr>
          <a:xfrm>
            <a:off x="5895817" y="3326650"/>
            <a:ext cx="2000183" cy="553738"/>
          </a:xfrm>
          <a:prstGeom prst="rect">
            <a:avLst/>
          </a:prstGeom>
        </p:spPr>
        <p:txBody>
          <a:bodyPr anchor="ctr" anchorCtr="1"/>
          <a:lstStyle>
            <a:lvl1pPr>
              <a:lnSpc>
                <a:spcPct val="70000"/>
              </a:lnSpc>
              <a:def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indent="0">
              <a:lnSpc>
                <a:spcPct val="70000"/>
              </a:lnSpc>
              <a:spcAft>
                <a:spcPts val="0"/>
              </a:spcAft>
              <a:buFontTx/>
              <a:buNone/>
            </a:pPr>
            <a:r>
              <a:rPr lang="zh-CN" altLang="en-US" dirty="0" smtClean="0"/>
              <a:t>单击</a:t>
            </a:r>
            <a:endParaRPr lang="en-US" altLang="zh-CN" dirty="0" smtClean="0"/>
          </a:p>
          <a:p>
            <a:pPr marL="0" lvl="0" indent="0">
              <a:lnSpc>
                <a:spcPct val="70000"/>
              </a:lnSpc>
              <a:spcAft>
                <a:spcPts val="0"/>
              </a:spcAft>
              <a:buFontTx/>
              <a:buNone/>
            </a:pP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427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图片占位符 2"/>
          <p:cNvSpPr>
            <a:spLocks noGrp="1"/>
          </p:cNvSpPr>
          <p:nvPr>
            <p:ph type="pic" idx="14"/>
          </p:nvPr>
        </p:nvSpPr>
        <p:spPr>
          <a:xfrm>
            <a:off x="6240000" y="1118131"/>
            <a:ext cx="5399550" cy="483101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txBody>
          <a:bodyPr/>
          <a:lstStyle>
            <a:lvl1pPr>
              <a:def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indent="0">
              <a:buNone/>
            </a:pPr>
            <a:endParaRPr lang="zh-CN" altLang="en-US" dirty="0"/>
          </a:p>
        </p:txBody>
      </p:sp>
      <p:sp>
        <p:nvSpPr>
          <p:cNvPr id="13" name="图片占位符 2"/>
          <p:cNvSpPr>
            <a:spLocks noGrp="1"/>
          </p:cNvSpPr>
          <p:nvPr>
            <p:ph type="pic" idx="15"/>
          </p:nvPr>
        </p:nvSpPr>
        <p:spPr>
          <a:xfrm>
            <a:off x="567123" y="1118131"/>
            <a:ext cx="5399550" cy="483101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892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 userDrawn="1">
          <p15:clr>
            <a:srgbClr val="FBAE40"/>
          </p15:clr>
        </p15:guide>
        <p15:guide id="4" pos="3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1" y="306910"/>
            <a:ext cx="527353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75813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552000" y="1938442"/>
            <a:ext cx="653958" cy="1326509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项目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进展</a:t>
            </a:r>
            <a:endParaRPr lang="en-US" altLang="zh-CN" sz="18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557915" y="3496970"/>
            <a:ext cx="648043" cy="11054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后续</a:t>
            </a:r>
            <a:endParaRPr lang="en-US" altLang="zh-CN" dirty="0" smtClean="0">
              <a:solidFill>
                <a:schemeClr val="bg1"/>
              </a:solidFill>
              <a:sym typeface="Helvetica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任务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51" name="内容占位符 27"/>
          <p:cNvSpPr>
            <a:spLocks noGrp="1"/>
          </p:cNvSpPr>
          <p:nvPr>
            <p:ph sz="half" idx="1" hasCustomPrompt="1"/>
          </p:nvPr>
        </p:nvSpPr>
        <p:spPr>
          <a:xfrm>
            <a:off x="1324668" y="2371019"/>
            <a:ext cx="5259122" cy="870846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54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1324668" y="3516416"/>
            <a:ext cx="5259122" cy="106294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55" name="文本框 54"/>
          <p:cNvSpPr txBox="1"/>
          <p:nvPr userDrawn="1"/>
        </p:nvSpPr>
        <p:spPr>
          <a:xfrm>
            <a:off x="552000" y="4860927"/>
            <a:ext cx="653958" cy="1109515"/>
          </a:xfrm>
          <a:prstGeom prst="rect">
            <a:avLst/>
          </a:prstGeom>
          <a:solidFill>
            <a:srgbClr val="ED7D3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lvl="0"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待决策项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57" name="图片占位符 2"/>
          <p:cNvSpPr>
            <a:spLocks noGrp="1"/>
          </p:cNvSpPr>
          <p:nvPr>
            <p:ph type="pic" idx="15"/>
          </p:nvPr>
        </p:nvSpPr>
        <p:spPr>
          <a:xfrm>
            <a:off x="6960000" y="1917000"/>
            <a:ext cx="4679550" cy="4032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8" name="内容占位符 27"/>
          <p:cNvSpPr>
            <a:spLocks noGrp="1"/>
          </p:cNvSpPr>
          <p:nvPr>
            <p:ph sz="half" idx="16" hasCustomPrompt="1"/>
          </p:nvPr>
        </p:nvSpPr>
        <p:spPr>
          <a:xfrm>
            <a:off x="1341564" y="4860927"/>
            <a:ext cx="5259122" cy="106294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62" name="矩形 61"/>
          <p:cNvSpPr/>
          <p:nvPr userDrawn="1"/>
        </p:nvSpPr>
        <p:spPr>
          <a:xfrm>
            <a:off x="1358643" y="1958952"/>
            <a:ext cx="5225148" cy="301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sp>
        <p:nvSpPr>
          <p:cNvPr id="60" name="矩形 59"/>
          <p:cNvSpPr/>
          <p:nvPr userDrawn="1"/>
        </p:nvSpPr>
        <p:spPr>
          <a:xfrm>
            <a:off x="1303317" y="1964452"/>
            <a:ext cx="1013803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需求评估</a:t>
            </a:r>
            <a:r>
              <a:rPr lang="zh-CN" altLang="en-US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baseline="0" dirty="0" smtClean="0">
                <a:latin typeface="+mj-ea"/>
                <a:ea typeface="+mj-ea"/>
              </a:rPr>
              <a:t>OR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2424001" y="1964452"/>
            <a:ext cx="1080000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规划阶段 </a:t>
            </a:r>
            <a:r>
              <a:rPr lang="en-US" altLang="zh-CN" sz="1100" dirty="0" smtClean="0">
                <a:latin typeface="+mj-ea"/>
                <a:ea typeface="+mj-ea"/>
              </a:rPr>
              <a:t>CDP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3610882" y="1964452"/>
            <a:ext cx="138014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开发阶段 </a:t>
            </a:r>
            <a:r>
              <a:rPr lang="en-US" altLang="zh-CN" sz="1100" dirty="0" smtClean="0">
                <a:latin typeface="+mj-ea"/>
                <a:ea typeface="+mj-ea"/>
              </a:rPr>
              <a:t>IPD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5527359" y="1964452"/>
            <a:ext cx="105643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量产交付</a:t>
            </a:r>
            <a:r>
              <a:rPr lang="en-US" altLang="zh-CN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dirty="0" smtClean="0">
                <a:latin typeface="+mj-ea"/>
                <a:ea typeface="+mj-ea"/>
              </a:rPr>
              <a:t>MP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" name="菱形 3"/>
          <p:cNvSpPr/>
          <p:nvPr userDrawn="1"/>
        </p:nvSpPr>
        <p:spPr>
          <a:xfrm>
            <a:off x="5088000" y="1958952"/>
            <a:ext cx="337090" cy="30178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8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GTM</a:t>
            </a:r>
            <a:endParaRPr lang="zh-CN" altLang="en-US" sz="800" b="0" dirty="0">
              <a:solidFill>
                <a:schemeClr val="tx1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6947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 userDrawn="1">
          <p15:clr>
            <a:srgbClr val="FBAE40"/>
          </p15:clr>
        </p15:guide>
        <p15:guide id="4" pos="3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内容占位符 1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589208567"/>
              </p:ext>
            </p:extLst>
          </p:nvPr>
        </p:nvGraphicFramePr>
        <p:xfrm>
          <a:off x="6280771" y="333000"/>
          <a:ext cx="5367642" cy="6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607">
                  <a:extLst>
                    <a:ext uri="{9D8B030D-6E8A-4147-A177-3AD203B41FA5}">
                      <a16:colId xmlns:a16="http://schemas.microsoft.com/office/drawing/2014/main" val="31101166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389714923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4087195644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23202922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14792879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957686605"/>
                    </a:ext>
                  </a:extLst>
                </a:gridCol>
              </a:tblGrid>
              <a:tr h="32683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行业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项目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SAM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ATP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ODP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76740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91373"/>
                  </a:ext>
                </a:extLst>
              </a:tr>
            </a:tbl>
          </a:graphicData>
        </a:graphic>
      </p:graphicFrame>
      <p:sp>
        <p:nvSpPr>
          <p:cNvPr id="62" name="内容占位符 27"/>
          <p:cNvSpPr>
            <a:spLocks noGrp="1"/>
          </p:cNvSpPr>
          <p:nvPr>
            <p:ph sz="half" idx="35" hasCustomPrompt="1"/>
          </p:nvPr>
        </p:nvSpPr>
        <p:spPr>
          <a:xfrm>
            <a:off x="6280771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476885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5636007" y="4903523"/>
            <a:ext cx="653958" cy="1333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产品卖点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559450" y="5188509"/>
            <a:ext cx="4672100" cy="8324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lvl="0" indent="-228600">
              <a:lnSpc>
                <a:spcPct val="70000"/>
              </a:lnSpc>
              <a:spcAft>
                <a:spcPts val="0"/>
              </a:spcAft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57" name="图片占位符 2"/>
          <p:cNvSpPr>
            <a:spLocks noGrp="1"/>
          </p:cNvSpPr>
          <p:nvPr>
            <p:ph type="pic" idx="15"/>
          </p:nvPr>
        </p:nvSpPr>
        <p:spPr>
          <a:xfrm>
            <a:off x="559450" y="1173079"/>
            <a:ext cx="4672100" cy="3730444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5636007" y="1154700"/>
            <a:ext cx="653958" cy="2051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产品规格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endParaRPr kumimoji="0" lang="en-US" altLang="zh-CN" sz="12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Key</a:t>
            </a:r>
          </a:p>
          <a:p>
            <a:pPr algn="ctr"/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Spec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5636007" y="3300488"/>
            <a:ext cx="653958" cy="1508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关键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场景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endParaRPr kumimoji="0" lang="en-US" altLang="zh-CN" sz="12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Use</a:t>
            </a:r>
          </a:p>
          <a:p>
            <a:pPr algn="ctr"/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Case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 flipV="1">
            <a:off x="559450" y="5004804"/>
            <a:ext cx="4672100" cy="1232196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  <a:extLst/>
        </p:spPr>
        <p:txBody>
          <a:bodyPr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内容占位符 27"/>
          <p:cNvSpPr>
            <a:spLocks noGrp="1"/>
          </p:cNvSpPr>
          <p:nvPr>
            <p:ph sz="half" idx="36" hasCustomPrompt="1"/>
          </p:nvPr>
        </p:nvSpPr>
        <p:spPr>
          <a:xfrm>
            <a:off x="7176000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25" name="内容占位符 27"/>
          <p:cNvSpPr>
            <a:spLocks noGrp="1"/>
          </p:cNvSpPr>
          <p:nvPr>
            <p:ph sz="half" idx="37" hasCustomPrompt="1"/>
          </p:nvPr>
        </p:nvSpPr>
        <p:spPr>
          <a:xfrm>
            <a:off x="8065545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26" name="内容占位符 27"/>
          <p:cNvSpPr>
            <a:spLocks noGrp="1"/>
          </p:cNvSpPr>
          <p:nvPr>
            <p:ph sz="half" idx="38" hasCustomPrompt="1"/>
          </p:nvPr>
        </p:nvSpPr>
        <p:spPr>
          <a:xfrm>
            <a:off x="8942435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27" name="内容占位符 27"/>
          <p:cNvSpPr>
            <a:spLocks noGrp="1"/>
          </p:cNvSpPr>
          <p:nvPr>
            <p:ph sz="half" idx="39" hasCustomPrompt="1"/>
          </p:nvPr>
        </p:nvSpPr>
        <p:spPr>
          <a:xfrm>
            <a:off x="9831980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28" name="内容占位符 27"/>
          <p:cNvSpPr>
            <a:spLocks noGrp="1"/>
          </p:cNvSpPr>
          <p:nvPr>
            <p:ph sz="half" idx="40" hasCustomPrompt="1"/>
          </p:nvPr>
        </p:nvSpPr>
        <p:spPr>
          <a:xfrm>
            <a:off x="10735844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38" name="图片占位符 2"/>
          <p:cNvSpPr>
            <a:spLocks noGrp="1"/>
          </p:cNvSpPr>
          <p:nvPr>
            <p:ph type="pic" idx="45"/>
          </p:nvPr>
        </p:nvSpPr>
        <p:spPr>
          <a:xfrm>
            <a:off x="6382975" y="3300488"/>
            <a:ext cx="1682570" cy="1508676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39" name="图片占位符 2"/>
          <p:cNvSpPr>
            <a:spLocks noGrp="1"/>
          </p:cNvSpPr>
          <p:nvPr>
            <p:ph type="pic" idx="46"/>
          </p:nvPr>
        </p:nvSpPr>
        <p:spPr>
          <a:xfrm>
            <a:off x="8168144" y="3300488"/>
            <a:ext cx="1682570" cy="1508676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0" name="图片占位符 2"/>
          <p:cNvSpPr>
            <a:spLocks noGrp="1"/>
          </p:cNvSpPr>
          <p:nvPr>
            <p:ph type="pic" idx="47"/>
          </p:nvPr>
        </p:nvSpPr>
        <p:spPr>
          <a:xfrm>
            <a:off x="9956980" y="3300488"/>
            <a:ext cx="1682570" cy="1508676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1" name="矩形 40"/>
          <p:cNvSpPr/>
          <p:nvPr userDrawn="1"/>
        </p:nvSpPr>
        <p:spPr bwMode="auto">
          <a:xfrm>
            <a:off x="6408675" y="1167872"/>
            <a:ext cx="5237900" cy="203825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 anchor="ctr">
            <a:spAutoFit/>
          </a:bodyPr>
          <a:lstStyle/>
          <a:p>
            <a:pPr marL="273050" indent="-273050" algn="ctr">
              <a:lnSpc>
                <a:spcPct val="120000"/>
              </a:lnSpc>
              <a:buFont typeface="+mj-lt"/>
              <a:buAutoNum type="arabicPeriod"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内容占位符 27"/>
          <p:cNvSpPr>
            <a:spLocks noGrp="1"/>
          </p:cNvSpPr>
          <p:nvPr>
            <p:ph sz="half" idx="23" hasCustomPrompt="1"/>
          </p:nvPr>
        </p:nvSpPr>
        <p:spPr>
          <a:xfrm>
            <a:off x="6382975" y="1269000"/>
            <a:ext cx="5248098" cy="1814183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44" name="矩形 43"/>
          <p:cNvSpPr/>
          <p:nvPr userDrawn="1"/>
        </p:nvSpPr>
        <p:spPr bwMode="auto">
          <a:xfrm flipV="1">
            <a:off x="6382975" y="1173078"/>
            <a:ext cx="5248098" cy="2033051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  <a:extLst/>
        </p:spPr>
        <p:txBody>
          <a:bodyPr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51400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6408675" y="1167872"/>
            <a:ext cx="5237900" cy="203825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 anchor="ctr">
            <a:spAutoFit/>
          </a:bodyPr>
          <a:lstStyle/>
          <a:p>
            <a:pPr marL="273050" indent="-273050" algn="ctr">
              <a:lnSpc>
                <a:spcPct val="120000"/>
              </a:lnSpc>
              <a:buFont typeface="+mj-lt"/>
              <a:buAutoNum type="arabicPeriod"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1" y="306910"/>
            <a:ext cx="476884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5636007" y="1147408"/>
            <a:ext cx="653958" cy="2058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产品规格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endParaRPr kumimoji="0" lang="en-US" altLang="zh-CN" sz="12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Key</a:t>
            </a:r>
          </a:p>
          <a:p>
            <a:pPr algn="ctr"/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Spec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5636007" y="5166050"/>
            <a:ext cx="653958" cy="998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产品进展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636007" y="3279276"/>
            <a:ext cx="653958" cy="1796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产品定位</a:t>
            </a:r>
            <a:endParaRPr kumimoji="0" lang="en-US" altLang="zh-CN" sz="1800" b="1" i="0" u="none" strike="noStrike" cap="none" spc="0" normalizeH="0" baseline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endParaRPr kumimoji="0" lang="en-US" altLang="zh-CN" sz="1200" b="1" i="0" u="none" strike="noStrike" cap="none" spc="0" normalizeH="0" baseline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kumimoji="0" lang="en-US" altLang="zh-CN" sz="1800" b="1" i="0" u="none" strike="noStrike" cap="none" spc="0" normalizeH="0" baseline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POS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内容占位符 27"/>
          <p:cNvSpPr>
            <a:spLocks noGrp="1"/>
          </p:cNvSpPr>
          <p:nvPr>
            <p:ph sz="half" idx="23" hasCustomPrompt="1"/>
          </p:nvPr>
        </p:nvSpPr>
        <p:spPr>
          <a:xfrm>
            <a:off x="6382975" y="1269000"/>
            <a:ext cx="5248098" cy="1814183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25" name="矩形 24"/>
          <p:cNvSpPr/>
          <p:nvPr userDrawn="1"/>
        </p:nvSpPr>
        <p:spPr bwMode="auto">
          <a:xfrm flipV="1">
            <a:off x="6382975" y="1173078"/>
            <a:ext cx="5248098" cy="2033051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  <a:extLst/>
        </p:spPr>
        <p:txBody>
          <a:bodyPr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559450" y="5212338"/>
            <a:ext cx="4672100" cy="8324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lvl="0" indent="-228600">
              <a:lnSpc>
                <a:spcPct val="70000"/>
              </a:lnSpc>
              <a:spcAft>
                <a:spcPts val="0"/>
              </a:spcAft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40" name="图片占位符 2"/>
          <p:cNvSpPr>
            <a:spLocks noGrp="1"/>
          </p:cNvSpPr>
          <p:nvPr>
            <p:ph type="pic" idx="15"/>
          </p:nvPr>
        </p:nvSpPr>
        <p:spPr>
          <a:xfrm>
            <a:off x="559450" y="1173080"/>
            <a:ext cx="4672100" cy="378238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 bwMode="auto">
          <a:xfrm flipV="1">
            <a:off x="559450" y="5075630"/>
            <a:ext cx="4672100" cy="108937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  <a:extLst/>
        </p:spPr>
        <p:txBody>
          <a:bodyPr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 userDrawn="1"/>
        </p:nvSpPr>
        <p:spPr bwMode="auto">
          <a:xfrm>
            <a:off x="6408675" y="5022050"/>
            <a:ext cx="5237900" cy="203825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 anchor="ctr">
            <a:spAutoFit/>
          </a:bodyPr>
          <a:lstStyle/>
          <a:p>
            <a:pPr marL="273050" indent="-273050" algn="ctr">
              <a:lnSpc>
                <a:spcPct val="120000"/>
              </a:lnSpc>
              <a:buFont typeface="+mj-lt"/>
              <a:buAutoNum type="arabicPeriod"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内容占位符 27"/>
          <p:cNvSpPr>
            <a:spLocks noGrp="1"/>
          </p:cNvSpPr>
          <p:nvPr>
            <p:ph sz="half" idx="41" hasCustomPrompt="1"/>
          </p:nvPr>
        </p:nvSpPr>
        <p:spPr>
          <a:xfrm>
            <a:off x="6382975" y="5260509"/>
            <a:ext cx="5248098" cy="832491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49" name="矩形 48"/>
          <p:cNvSpPr/>
          <p:nvPr userDrawn="1"/>
        </p:nvSpPr>
        <p:spPr bwMode="auto">
          <a:xfrm flipV="1">
            <a:off x="6382975" y="5166048"/>
            <a:ext cx="5248098" cy="99895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  <a:extLst/>
        </p:spPr>
        <p:txBody>
          <a:bodyPr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0" name="内容占位符 1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21798740"/>
              </p:ext>
            </p:extLst>
          </p:nvPr>
        </p:nvGraphicFramePr>
        <p:xfrm>
          <a:off x="6280771" y="333000"/>
          <a:ext cx="5367642" cy="6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607">
                  <a:extLst>
                    <a:ext uri="{9D8B030D-6E8A-4147-A177-3AD203B41FA5}">
                      <a16:colId xmlns:a16="http://schemas.microsoft.com/office/drawing/2014/main" val="31101166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389714923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4087195644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23202922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14792879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957686605"/>
                    </a:ext>
                  </a:extLst>
                </a:gridCol>
              </a:tblGrid>
              <a:tr h="32683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行业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项目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SAM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ATP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ODP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76740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91373"/>
                  </a:ext>
                </a:extLst>
              </a:tr>
            </a:tbl>
          </a:graphicData>
        </a:graphic>
      </p:graphicFrame>
      <p:sp>
        <p:nvSpPr>
          <p:cNvPr id="51" name="内容占位符 27"/>
          <p:cNvSpPr>
            <a:spLocks noGrp="1"/>
          </p:cNvSpPr>
          <p:nvPr>
            <p:ph sz="half" idx="35" hasCustomPrompt="1"/>
          </p:nvPr>
        </p:nvSpPr>
        <p:spPr>
          <a:xfrm>
            <a:off x="6280771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52" name="内容占位符 27"/>
          <p:cNvSpPr>
            <a:spLocks noGrp="1"/>
          </p:cNvSpPr>
          <p:nvPr>
            <p:ph sz="half" idx="36" hasCustomPrompt="1"/>
          </p:nvPr>
        </p:nvSpPr>
        <p:spPr>
          <a:xfrm>
            <a:off x="7176000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53" name="内容占位符 27"/>
          <p:cNvSpPr>
            <a:spLocks noGrp="1"/>
          </p:cNvSpPr>
          <p:nvPr>
            <p:ph sz="half" idx="37" hasCustomPrompt="1"/>
          </p:nvPr>
        </p:nvSpPr>
        <p:spPr>
          <a:xfrm>
            <a:off x="8065545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55" name="内容占位符 27"/>
          <p:cNvSpPr>
            <a:spLocks noGrp="1"/>
          </p:cNvSpPr>
          <p:nvPr>
            <p:ph sz="half" idx="38" hasCustomPrompt="1"/>
          </p:nvPr>
        </p:nvSpPr>
        <p:spPr>
          <a:xfrm>
            <a:off x="8942435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56" name="内容占位符 27"/>
          <p:cNvSpPr>
            <a:spLocks noGrp="1"/>
          </p:cNvSpPr>
          <p:nvPr>
            <p:ph sz="half" idx="39" hasCustomPrompt="1"/>
          </p:nvPr>
        </p:nvSpPr>
        <p:spPr>
          <a:xfrm>
            <a:off x="9831980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58" name="内容占位符 27"/>
          <p:cNvSpPr>
            <a:spLocks noGrp="1"/>
          </p:cNvSpPr>
          <p:nvPr>
            <p:ph sz="half" idx="40" hasCustomPrompt="1"/>
          </p:nvPr>
        </p:nvSpPr>
        <p:spPr>
          <a:xfrm>
            <a:off x="10735844" y="647869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4612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 userDrawn="1"/>
        </p:nvSpPr>
        <p:spPr>
          <a:xfrm>
            <a:off x="3499371" y="6426115"/>
            <a:ext cx="2542976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2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D1F31-72E2-46D9-9F38-6464ED01C324}" type="slidenum">
              <a:rPr lang="zh-CN" altLang="en-US" sz="1680" smtClean="0"/>
              <a:pPr/>
              <a:t>‹#›</a:t>
            </a:fld>
            <a:endParaRPr lang="zh-CN" altLang="en-US" sz="1680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00567" y="331133"/>
            <a:ext cx="4988984" cy="0"/>
          </a:xfrm>
          <a:prstGeom prst="line">
            <a:avLst/>
          </a:prstGeom>
          <a:ln w="12700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300567" y="777751"/>
            <a:ext cx="4988984" cy="0"/>
          </a:xfrm>
          <a:prstGeom prst="line">
            <a:avLst/>
          </a:prstGeom>
          <a:ln w="12700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64733" y="233469"/>
            <a:ext cx="6359459" cy="603243"/>
          </a:xfrm>
          <a:noFill/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2400">
                <a:solidFill>
                  <a:srgbClr val="181715"/>
                </a:solidFill>
                <a:latin typeface="Century Gothic" panose="020B0502020202020204" pitchFamily="34" charset="0"/>
                <a:cs typeface="+mn-cs"/>
              </a:defRPr>
            </a:lvl1pPr>
          </a:lstStyle>
          <a:p>
            <a:pPr marL="0"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09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52978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50927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103155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48387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552000" y="2277000"/>
            <a:ext cx="653958" cy="13265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项目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进展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557915" y="3835528"/>
            <a:ext cx="648043" cy="1105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sym typeface="Helvetica"/>
              </a:rPr>
              <a:t>后续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sym typeface="Helvetica"/>
            </a:endParaRPr>
          </a:p>
          <a:p>
            <a:pPr lvl="0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sym typeface="Helvetica"/>
              </a:rPr>
              <a:t>任务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Helvetica"/>
            </a:endParaRPr>
          </a:p>
        </p:txBody>
      </p:sp>
      <p:sp>
        <p:nvSpPr>
          <p:cNvPr id="51" name="内容占位符 27"/>
          <p:cNvSpPr>
            <a:spLocks noGrp="1"/>
          </p:cNvSpPr>
          <p:nvPr>
            <p:ph sz="half" idx="1" hasCustomPrompt="1"/>
          </p:nvPr>
        </p:nvSpPr>
        <p:spPr>
          <a:xfrm>
            <a:off x="1324668" y="2709577"/>
            <a:ext cx="5259122" cy="870846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54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1324668" y="3854974"/>
            <a:ext cx="5259122" cy="106294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55" name="文本框 54"/>
          <p:cNvSpPr txBox="1"/>
          <p:nvPr userDrawn="1"/>
        </p:nvSpPr>
        <p:spPr>
          <a:xfrm>
            <a:off x="552000" y="5199485"/>
            <a:ext cx="653958" cy="1109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lvl="0"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sym typeface="Helvetica"/>
              </a:rPr>
              <a:t>待决策项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Helvetica"/>
            </a:endParaRPr>
          </a:p>
        </p:txBody>
      </p:sp>
      <p:sp>
        <p:nvSpPr>
          <p:cNvPr id="57" name="图片占位符 2"/>
          <p:cNvSpPr>
            <a:spLocks noGrp="1"/>
          </p:cNvSpPr>
          <p:nvPr>
            <p:ph type="pic" idx="15"/>
          </p:nvPr>
        </p:nvSpPr>
        <p:spPr>
          <a:xfrm>
            <a:off x="6960000" y="2277000"/>
            <a:ext cx="4679550" cy="4032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8" name="内容占位符 27"/>
          <p:cNvSpPr>
            <a:spLocks noGrp="1"/>
          </p:cNvSpPr>
          <p:nvPr>
            <p:ph sz="half" idx="16" hasCustomPrompt="1"/>
          </p:nvPr>
        </p:nvSpPr>
        <p:spPr>
          <a:xfrm>
            <a:off x="1341564" y="5199485"/>
            <a:ext cx="5259122" cy="106294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62" name="矩形 61"/>
          <p:cNvSpPr/>
          <p:nvPr userDrawn="1"/>
        </p:nvSpPr>
        <p:spPr>
          <a:xfrm>
            <a:off x="1358643" y="2297510"/>
            <a:ext cx="5225148" cy="301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sp>
        <p:nvSpPr>
          <p:cNvPr id="60" name="矩形 59"/>
          <p:cNvSpPr/>
          <p:nvPr userDrawn="1"/>
        </p:nvSpPr>
        <p:spPr>
          <a:xfrm>
            <a:off x="1303317" y="2303010"/>
            <a:ext cx="1013803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需求评估</a:t>
            </a:r>
            <a:r>
              <a:rPr lang="zh-CN" altLang="en-US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baseline="0" dirty="0" smtClean="0">
                <a:latin typeface="+mj-ea"/>
                <a:ea typeface="+mj-ea"/>
              </a:rPr>
              <a:t>OR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2424001" y="2303010"/>
            <a:ext cx="1080000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规划阶段 </a:t>
            </a:r>
            <a:r>
              <a:rPr lang="en-US" altLang="zh-CN" sz="1100" dirty="0" smtClean="0">
                <a:latin typeface="+mj-ea"/>
                <a:ea typeface="+mj-ea"/>
              </a:rPr>
              <a:t>CDP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3610882" y="2303010"/>
            <a:ext cx="138014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开发阶段 </a:t>
            </a:r>
            <a:r>
              <a:rPr lang="en-US" altLang="zh-CN" sz="1100" dirty="0" smtClean="0">
                <a:latin typeface="+mj-ea"/>
                <a:ea typeface="+mj-ea"/>
              </a:rPr>
              <a:t>IPD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5527359" y="2303010"/>
            <a:ext cx="105643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量产交付</a:t>
            </a:r>
            <a:r>
              <a:rPr lang="en-US" altLang="zh-CN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dirty="0" smtClean="0">
                <a:latin typeface="+mj-ea"/>
                <a:ea typeface="+mj-ea"/>
              </a:rPr>
              <a:t>MP</a:t>
            </a:r>
            <a:endParaRPr lang="zh-CN" altLang="en-US" sz="1100" dirty="0">
              <a:latin typeface="+mj-ea"/>
              <a:ea typeface="+mj-ea"/>
            </a:endParaRPr>
          </a:p>
        </p:txBody>
      </p:sp>
      <p:graphicFrame>
        <p:nvGraphicFramePr>
          <p:cNvPr id="67" name="内容占位符 14"/>
          <p:cNvGraphicFramePr>
            <a:graphicFrameLocks/>
          </p:cNvGraphicFramePr>
          <p:nvPr userDrawn="1">
            <p:extLst/>
          </p:nvPr>
        </p:nvGraphicFramePr>
        <p:xfrm>
          <a:off x="1324668" y="1356041"/>
          <a:ext cx="4328166" cy="52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61">
                  <a:extLst>
                    <a:ext uri="{9D8B030D-6E8A-4147-A177-3AD203B41FA5}">
                      <a16:colId xmlns:a16="http://schemas.microsoft.com/office/drawing/2014/main" val="311011660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3897149230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4087195644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232029220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147928790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957686605"/>
                    </a:ext>
                  </a:extLst>
                </a:gridCol>
              </a:tblGrid>
              <a:tr h="263543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行业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项目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SAM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ATP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ODP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76740"/>
                  </a:ext>
                </a:extLst>
              </a:tr>
              <a:tr h="263543"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91373"/>
                  </a:ext>
                </a:extLst>
              </a:tr>
            </a:tbl>
          </a:graphicData>
        </a:graphic>
      </p:graphicFrame>
      <p:sp>
        <p:nvSpPr>
          <p:cNvPr id="68" name="内容占位符 27"/>
          <p:cNvSpPr>
            <a:spLocks noGrp="1"/>
          </p:cNvSpPr>
          <p:nvPr userDrawn="1">
            <p:ph sz="half" idx="17" hasCustomPrompt="1"/>
          </p:nvPr>
        </p:nvSpPr>
        <p:spPr>
          <a:xfrm>
            <a:off x="1314268" y="1667127"/>
            <a:ext cx="712718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0" name="内容占位符 27"/>
          <p:cNvSpPr>
            <a:spLocks noGrp="1"/>
          </p:cNvSpPr>
          <p:nvPr userDrawn="1">
            <p:ph sz="half" idx="18" hasCustomPrompt="1"/>
          </p:nvPr>
        </p:nvSpPr>
        <p:spPr>
          <a:xfrm>
            <a:off x="2053286" y="1667127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1" name="内容占位符 27"/>
          <p:cNvSpPr>
            <a:spLocks noGrp="1"/>
          </p:cNvSpPr>
          <p:nvPr userDrawn="1">
            <p:ph sz="half" idx="19" hasCustomPrompt="1"/>
          </p:nvPr>
        </p:nvSpPr>
        <p:spPr>
          <a:xfrm>
            <a:off x="2770478" y="1670727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2" name="内容占位符 27"/>
          <p:cNvSpPr>
            <a:spLocks noGrp="1"/>
          </p:cNvSpPr>
          <p:nvPr userDrawn="1">
            <p:ph sz="half" idx="20" hasCustomPrompt="1"/>
          </p:nvPr>
        </p:nvSpPr>
        <p:spPr>
          <a:xfrm>
            <a:off x="3461370" y="1667127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3" name="内容占位符 27"/>
          <p:cNvSpPr>
            <a:spLocks noGrp="1"/>
          </p:cNvSpPr>
          <p:nvPr userDrawn="1">
            <p:ph sz="half" idx="21" hasCustomPrompt="1"/>
          </p:nvPr>
        </p:nvSpPr>
        <p:spPr>
          <a:xfrm>
            <a:off x="4195854" y="1670727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4" name="内容占位符 27"/>
          <p:cNvSpPr>
            <a:spLocks noGrp="1"/>
          </p:cNvSpPr>
          <p:nvPr userDrawn="1">
            <p:ph sz="half" idx="22" hasCustomPrompt="1"/>
          </p:nvPr>
        </p:nvSpPr>
        <p:spPr>
          <a:xfrm>
            <a:off x="4933286" y="1677754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4" name="菱形 3"/>
          <p:cNvSpPr/>
          <p:nvPr userDrawn="1"/>
        </p:nvSpPr>
        <p:spPr>
          <a:xfrm>
            <a:off x="5088000" y="2297510"/>
            <a:ext cx="337090" cy="30178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8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GTM</a:t>
            </a:r>
            <a:endParaRPr lang="zh-CN" altLang="en-US" sz="800" b="0" dirty="0">
              <a:solidFill>
                <a:schemeClr val="tx1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5989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52978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50927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103155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48387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552000" y="2277000"/>
            <a:ext cx="653958" cy="13265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项目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进展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557915" y="3835528"/>
            <a:ext cx="648043" cy="1105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sym typeface="Helvetica"/>
              </a:rPr>
              <a:t>后续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sym typeface="Helvetica"/>
            </a:endParaRPr>
          </a:p>
          <a:p>
            <a:pPr lvl="0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sym typeface="Helvetica"/>
              </a:rPr>
              <a:t>任务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Helvetica"/>
            </a:endParaRPr>
          </a:p>
        </p:txBody>
      </p:sp>
      <p:sp>
        <p:nvSpPr>
          <p:cNvPr id="51" name="内容占位符 27"/>
          <p:cNvSpPr>
            <a:spLocks noGrp="1"/>
          </p:cNvSpPr>
          <p:nvPr>
            <p:ph sz="half" idx="1" hasCustomPrompt="1"/>
          </p:nvPr>
        </p:nvSpPr>
        <p:spPr>
          <a:xfrm>
            <a:off x="1324668" y="2709577"/>
            <a:ext cx="5259122" cy="870846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54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1324668" y="3854974"/>
            <a:ext cx="5259122" cy="106294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55" name="文本框 54"/>
          <p:cNvSpPr txBox="1"/>
          <p:nvPr userDrawn="1"/>
        </p:nvSpPr>
        <p:spPr>
          <a:xfrm>
            <a:off x="552000" y="5199485"/>
            <a:ext cx="653958" cy="1109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lvl="0"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sym typeface="Helvetica"/>
              </a:rPr>
              <a:t>待决策项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Helvetica"/>
            </a:endParaRPr>
          </a:p>
        </p:txBody>
      </p:sp>
      <p:sp>
        <p:nvSpPr>
          <p:cNvPr id="57" name="图片占位符 2"/>
          <p:cNvSpPr>
            <a:spLocks noGrp="1"/>
          </p:cNvSpPr>
          <p:nvPr>
            <p:ph type="pic" idx="15"/>
          </p:nvPr>
        </p:nvSpPr>
        <p:spPr>
          <a:xfrm>
            <a:off x="6960000" y="2277000"/>
            <a:ext cx="4679550" cy="4032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8" name="内容占位符 27"/>
          <p:cNvSpPr>
            <a:spLocks noGrp="1"/>
          </p:cNvSpPr>
          <p:nvPr>
            <p:ph sz="half" idx="16" hasCustomPrompt="1"/>
          </p:nvPr>
        </p:nvSpPr>
        <p:spPr>
          <a:xfrm>
            <a:off x="1341564" y="5199485"/>
            <a:ext cx="5259122" cy="106294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62" name="矩形 61"/>
          <p:cNvSpPr/>
          <p:nvPr userDrawn="1"/>
        </p:nvSpPr>
        <p:spPr>
          <a:xfrm>
            <a:off x="1358643" y="2297510"/>
            <a:ext cx="5225148" cy="301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sp>
        <p:nvSpPr>
          <p:cNvPr id="60" name="矩形 59"/>
          <p:cNvSpPr/>
          <p:nvPr userDrawn="1"/>
        </p:nvSpPr>
        <p:spPr>
          <a:xfrm>
            <a:off x="1303317" y="2303010"/>
            <a:ext cx="1013803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需求评估</a:t>
            </a:r>
            <a:r>
              <a:rPr lang="zh-CN" altLang="en-US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baseline="0" dirty="0" smtClean="0">
                <a:latin typeface="+mj-ea"/>
                <a:ea typeface="+mj-ea"/>
              </a:rPr>
              <a:t>OR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2424001" y="2303010"/>
            <a:ext cx="1080000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规划阶段 </a:t>
            </a:r>
            <a:r>
              <a:rPr lang="en-US" altLang="zh-CN" sz="1100" dirty="0" smtClean="0">
                <a:latin typeface="+mj-ea"/>
                <a:ea typeface="+mj-ea"/>
              </a:rPr>
              <a:t>CDP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3610882" y="2303010"/>
            <a:ext cx="138014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开发阶段 </a:t>
            </a:r>
            <a:r>
              <a:rPr lang="en-US" altLang="zh-CN" sz="1100" dirty="0" smtClean="0">
                <a:latin typeface="+mj-ea"/>
                <a:ea typeface="+mj-ea"/>
              </a:rPr>
              <a:t>IPD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5527359" y="2303010"/>
            <a:ext cx="105643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量产交付</a:t>
            </a:r>
            <a:r>
              <a:rPr lang="en-US" altLang="zh-CN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dirty="0" smtClean="0">
                <a:latin typeface="+mj-ea"/>
                <a:ea typeface="+mj-ea"/>
              </a:rPr>
              <a:t>MP</a:t>
            </a:r>
            <a:endParaRPr lang="zh-CN" altLang="en-US" sz="1100" dirty="0">
              <a:latin typeface="+mj-ea"/>
              <a:ea typeface="+mj-ea"/>
            </a:endParaRPr>
          </a:p>
        </p:txBody>
      </p:sp>
      <p:graphicFrame>
        <p:nvGraphicFramePr>
          <p:cNvPr id="67" name="内容占位符 14"/>
          <p:cNvGraphicFramePr>
            <a:graphicFrameLocks/>
          </p:cNvGraphicFramePr>
          <p:nvPr userDrawn="1">
            <p:extLst/>
          </p:nvPr>
        </p:nvGraphicFramePr>
        <p:xfrm>
          <a:off x="1324668" y="1356041"/>
          <a:ext cx="4328166" cy="52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61">
                  <a:extLst>
                    <a:ext uri="{9D8B030D-6E8A-4147-A177-3AD203B41FA5}">
                      <a16:colId xmlns:a16="http://schemas.microsoft.com/office/drawing/2014/main" val="311011660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3897149230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4087195644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232029220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147928790"/>
                    </a:ext>
                  </a:extLst>
                </a:gridCol>
                <a:gridCol w="721361">
                  <a:extLst>
                    <a:ext uri="{9D8B030D-6E8A-4147-A177-3AD203B41FA5}">
                      <a16:colId xmlns:a16="http://schemas.microsoft.com/office/drawing/2014/main" val="957686605"/>
                    </a:ext>
                  </a:extLst>
                </a:gridCol>
              </a:tblGrid>
              <a:tr h="263543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行业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项目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SAM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ATP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ODP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76740"/>
                  </a:ext>
                </a:extLst>
              </a:tr>
              <a:tr h="263543"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91373"/>
                  </a:ext>
                </a:extLst>
              </a:tr>
            </a:tbl>
          </a:graphicData>
        </a:graphic>
      </p:graphicFrame>
      <p:sp>
        <p:nvSpPr>
          <p:cNvPr id="68" name="内容占位符 27"/>
          <p:cNvSpPr>
            <a:spLocks noGrp="1"/>
          </p:cNvSpPr>
          <p:nvPr userDrawn="1">
            <p:ph sz="half" idx="17" hasCustomPrompt="1"/>
          </p:nvPr>
        </p:nvSpPr>
        <p:spPr>
          <a:xfrm>
            <a:off x="1314268" y="1667127"/>
            <a:ext cx="712718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0" name="内容占位符 27"/>
          <p:cNvSpPr>
            <a:spLocks noGrp="1"/>
          </p:cNvSpPr>
          <p:nvPr userDrawn="1">
            <p:ph sz="half" idx="18" hasCustomPrompt="1"/>
          </p:nvPr>
        </p:nvSpPr>
        <p:spPr>
          <a:xfrm>
            <a:off x="2053286" y="1667127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1" name="内容占位符 27"/>
          <p:cNvSpPr>
            <a:spLocks noGrp="1"/>
          </p:cNvSpPr>
          <p:nvPr userDrawn="1">
            <p:ph sz="half" idx="19" hasCustomPrompt="1"/>
          </p:nvPr>
        </p:nvSpPr>
        <p:spPr>
          <a:xfrm>
            <a:off x="2770478" y="1670727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2" name="内容占位符 27"/>
          <p:cNvSpPr>
            <a:spLocks noGrp="1"/>
          </p:cNvSpPr>
          <p:nvPr userDrawn="1">
            <p:ph sz="half" idx="20" hasCustomPrompt="1"/>
          </p:nvPr>
        </p:nvSpPr>
        <p:spPr>
          <a:xfrm>
            <a:off x="3461370" y="1667127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3" name="内容占位符 27"/>
          <p:cNvSpPr>
            <a:spLocks noGrp="1"/>
          </p:cNvSpPr>
          <p:nvPr userDrawn="1">
            <p:ph sz="half" idx="21" hasCustomPrompt="1"/>
          </p:nvPr>
        </p:nvSpPr>
        <p:spPr>
          <a:xfrm>
            <a:off x="4195854" y="1670727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74" name="内容占位符 27"/>
          <p:cNvSpPr>
            <a:spLocks noGrp="1"/>
          </p:cNvSpPr>
          <p:nvPr userDrawn="1">
            <p:ph sz="half" idx="22" hasCustomPrompt="1"/>
          </p:nvPr>
        </p:nvSpPr>
        <p:spPr>
          <a:xfrm>
            <a:off x="4933286" y="1677754"/>
            <a:ext cx="690892" cy="212400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70000"/>
              </a:lnSpc>
              <a:spcAft>
                <a:spcPts val="0"/>
              </a:spcAft>
              <a:buFontTx/>
              <a:buNone/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</a:t>
            </a:r>
            <a:r>
              <a:rPr lang="zh-CN" altLang="en-US" dirty="0" smtClean="0"/>
              <a:t>此处</a:t>
            </a:r>
            <a:endParaRPr lang="zh-CN" altLang="en-US" dirty="0"/>
          </a:p>
        </p:txBody>
      </p:sp>
      <p:sp>
        <p:nvSpPr>
          <p:cNvPr id="4" name="菱形 3"/>
          <p:cNvSpPr/>
          <p:nvPr userDrawn="1"/>
        </p:nvSpPr>
        <p:spPr>
          <a:xfrm>
            <a:off x="5088000" y="2297510"/>
            <a:ext cx="337090" cy="30178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8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GTM</a:t>
            </a:r>
            <a:endParaRPr lang="zh-CN" altLang="en-US" sz="800" b="0" dirty="0">
              <a:solidFill>
                <a:schemeClr val="tx1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037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552000" y="1938442"/>
            <a:ext cx="653958" cy="1326509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项目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进展</a:t>
            </a:r>
            <a:endParaRPr lang="en-US" altLang="zh-CN" sz="18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557915" y="3496970"/>
            <a:ext cx="648043" cy="11054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后续</a:t>
            </a:r>
            <a:endParaRPr lang="en-US" altLang="zh-CN" dirty="0" smtClean="0">
              <a:solidFill>
                <a:schemeClr val="bg1"/>
              </a:solidFill>
              <a:sym typeface="Helvetica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任务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34" name="内容占位符 27"/>
          <p:cNvSpPr>
            <a:spLocks noGrp="1"/>
          </p:cNvSpPr>
          <p:nvPr>
            <p:ph sz="half" idx="1" hasCustomPrompt="1"/>
          </p:nvPr>
        </p:nvSpPr>
        <p:spPr>
          <a:xfrm>
            <a:off x="1324668" y="2371019"/>
            <a:ext cx="5259122" cy="870846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35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1324668" y="3516416"/>
            <a:ext cx="5259122" cy="106294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552000" y="4860927"/>
            <a:ext cx="653958" cy="1109515"/>
          </a:xfrm>
          <a:prstGeom prst="rect">
            <a:avLst/>
          </a:prstGeom>
          <a:solidFill>
            <a:srgbClr val="ED7D3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lvl="0"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待决策项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37" name="图片占位符 2"/>
          <p:cNvSpPr>
            <a:spLocks noGrp="1"/>
          </p:cNvSpPr>
          <p:nvPr>
            <p:ph type="pic" idx="15"/>
          </p:nvPr>
        </p:nvSpPr>
        <p:spPr>
          <a:xfrm>
            <a:off x="6960000" y="1917000"/>
            <a:ext cx="4679550" cy="4032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38" name="内容占位符 27"/>
          <p:cNvSpPr>
            <a:spLocks noGrp="1"/>
          </p:cNvSpPr>
          <p:nvPr>
            <p:ph sz="half" idx="16" hasCustomPrompt="1"/>
          </p:nvPr>
        </p:nvSpPr>
        <p:spPr>
          <a:xfrm>
            <a:off x="1341564" y="4860927"/>
            <a:ext cx="5259122" cy="106294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9" name="矩形 38"/>
          <p:cNvSpPr/>
          <p:nvPr userDrawn="1"/>
        </p:nvSpPr>
        <p:spPr>
          <a:xfrm>
            <a:off x="1358643" y="1958952"/>
            <a:ext cx="5225148" cy="301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sp>
        <p:nvSpPr>
          <p:cNvPr id="40" name="矩形 39"/>
          <p:cNvSpPr/>
          <p:nvPr userDrawn="1"/>
        </p:nvSpPr>
        <p:spPr>
          <a:xfrm>
            <a:off x="1303317" y="1964452"/>
            <a:ext cx="1013803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需求评估</a:t>
            </a:r>
            <a:r>
              <a:rPr lang="zh-CN" altLang="en-US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baseline="0" dirty="0" smtClean="0">
                <a:latin typeface="+mj-ea"/>
                <a:ea typeface="+mj-ea"/>
              </a:rPr>
              <a:t>OR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2424001" y="1964452"/>
            <a:ext cx="1080000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规划阶段 </a:t>
            </a:r>
            <a:r>
              <a:rPr lang="en-US" altLang="zh-CN" sz="1100" dirty="0" smtClean="0">
                <a:latin typeface="+mj-ea"/>
                <a:ea typeface="+mj-ea"/>
              </a:rPr>
              <a:t>CDP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3610882" y="1964452"/>
            <a:ext cx="138014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开发阶段 </a:t>
            </a:r>
            <a:r>
              <a:rPr lang="en-US" altLang="zh-CN" sz="1100" dirty="0" smtClean="0">
                <a:latin typeface="+mj-ea"/>
                <a:ea typeface="+mj-ea"/>
              </a:rPr>
              <a:t>IPD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5527359" y="1964452"/>
            <a:ext cx="105643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量产交付</a:t>
            </a:r>
            <a:r>
              <a:rPr lang="en-US" altLang="zh-CN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dirty="0" smtClean="0">
                <a:latin typeface="+mj-ea"/>
                <a:ea typeface="+mj-ea"/>
              </a:rPr>
              <a:t>MP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5" name="菱形 44"/>
          <p:cNvSpPr/>
          <p:nvPr userDrawn="1"/>
        </p:nvSpPr>
        <p:spPr>
          <a:xfrm>
            <a:off x="5088000" y="1958952"/>
            <a:ext cx="337090" cy="30178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8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GTM</a:t>
            </a:r>
            <a:endParaRPr lang="zh-CN" altLang="en-US" sz="800" b="0" dirty="0">
              <a:solidFill>
                <a:schemeClr val="tx1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740092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1" name="内容占位符 14"/>
          <p:cNvGraphicFramePr>
            <a:graphicFrameLocks/>
          </p:cNvGraphicFramePr>
          <p:nvPr userDrawn="1">
            <p:extLst/>
          </p:nvPr>
        </p:nvGraphicFramePr>
        <p:xfrm>
          <a:off x="552000" y="1036729"/>
          <a:ext cx="5367642" cy="6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607">
                  <a:extLst>
                    <a:ext uri="{9D8B030D-6E8A-4147-A177-3AD203B41FA5}">
                      <a16:colId xmlns:a16="http://schemas.microsoft.com/office/drawing/2014/main" val="31101166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389714923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4087195644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23202922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14792879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957686605"/>
                    </a:ext>
                  </a:extLst>
                </a:gridCol>
              </a:tblGrid>
              <a:tr h="32683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行业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项目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SAM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ATP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ODP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76740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91373"/>
                  </a:ext>
                </a:extLst>
              </a:tr>
            </a:tbl>
          </a:graphicData>
        </a:graphic>
      </p:graphicFrame>
      <p:sp>
        <p:nvSpPr>
          <p:cNvPr id="66" name="内容占位符 27"/>
          <p:cNvSpPr>
            <a:spLocks noGrp="1"/>
          </p:cNvSpPr>
          <p:nvPr>
            <p:ph sz="half" idx="35" hasCustomPrompt="1"/>
          </p:nvPr>
        </p:nvSpPr>
        <p:spPr>
          <a:xfrm>
            <a:off x="552000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69" name="内容占位符 27"/>
          <p:cNvSpPr>
            <a:spLocks noGrp="1"/>
          </p:cNvSpPr>
          <p:nvPr>
            <p:ph sz="half" idx="36" hasCustomPrompt="1"/>
          </p:nvPr>
        </p:nvSpPr>
        <p:spPr>
          <a:xfrm>
            <a:off x="1447229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5" name="内容占位符 27"/>
          <p:cNvSpPr>
            <a:spLocks noGrp="1"/>
          </p:cNvSpPr>
          <p:nvPr>
            <p:ph sz="half" idx="37" hasCustomPrompt="1"/>
          </p:nvPr>
        </p:nvSpPr>
        <p:spPr>
          <a:xfrm>
            <a:off x="2336774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6" name="内容占位符 27"/>
          <p:cNvSpPr>
            <a:spLocks noGrp="1"/>
          </p:cNvSpPr>
          <p:nvPr>
            <p:ph sz="half" idx="38" hasCustomPrompt="1"/>
          </p:nvPr>
        </p:nvSpPr>
        <p:spPr>
          <a:xfrm>
            <a:off x="3213664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7" name="内容占位符 27"/>
          <p:cNvSpPr>
            <a:spLocks noGrp="1"/>
          </p:cNvSpPr>
          <p:nvPr>
            <p:ph sz="half" idx="39" hasCustomPrompt="1"/>
          </p:nvPr>
        </p:nvSpPr>
        <p:spPr>
          <a:xfrm>
            <a:off x="4103209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8" name="内容占位符 27"/>
          <p:cNvSpPr>
            <a:spLocks noGrp="1"/>
          </p:cNvSpPr>
          <p:nvPr>
            <p:ph sz="half" idx="40" hasCustomPrompt="1"/>
          </p:nvPr>
        </p:nvSpPr>
        <p:spPr>
          <a:xfrm>
            <a:off x="5007073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76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578850" y="2207665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8850" y="2981485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578850" y="3743305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850" y="1415430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2558530" y="1517982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0"/>
          <p:cNvSpPr txBox="1">
            <a:spLocks noChangeArrowheads="1"/>
          </p:cNvSpPr>
          <p:nvPr userDrawn="1"/>
        </p:nvSpPr>
        <p:spPr bwMode="auto">
          <a:xfrm>
            <a:off x="2558530" y="2310217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</a:p>
        </p:txBody>
      </p:sp>
      <p:sp>
        <p:nvSpPr>
          <p:cNvPr id="17" name="TextBox 10"/>
          <p:cNvSpPr txBox="1">
            <a:spLocks noChangeArrowheads="1"/>
          </p:cNvSpPr>
          <p:nvPr userDrawn="1"/>
        </p:nvSpPr>
        <p:spPr bwMode="auto">
          <a:xfrm>
            <a:off x="2558530" y="3084037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</a:p>
        </p:txBody>
      </p:sp>
      <p:sp>
        <p:nvSpPr>
          <p:cNvPr id="18" name="TextBox 10"/>
          <p:cNvSpPr txBox="1">
            <a:spLocks noChangeArrowheads="1"/>
          </p:cNvSpPr>
          <p:nvPr userDrawn="1"/>
        </p:nvSpPr>
        <p:spPr bwMode="auto">
          <a:xfrm>
            <a:off x="2558530" y="3845857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</a:p>
        </p:txBody>
      </p:sp>
      <p:sp>
        <p:nvSpPr>
          <p:cNvPr id="40" name="内容占位符 27"/>
          <p:cNvSpPr>
            <a:spLocks noGrp="1"/>
          </p:cNvSpPr>
          <p:nvPr>
            <p:ph sz="half" idx="1" hasCustomPrompt="1"/>
          </p:nvPr>
        </p:nvSpPr>
        <p:spPr>
          <a:xfrm>
            <a:off x="3301655" y="1415430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42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6100064" y="1415430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43" name="内容占位符 27"/>
          <p:cNvSpPr>
            <a:spLocks noGrp="1"/>
          </p:cNvSpPr>
          <p:nvPr>
            <p:ph sz="half" idx="14" hasCustomPrompt="1"/>
          </p:nvPr>
        </p:nvSpPr>
        <p:spPr>
          <a:xfrm>
            <a:off x="3309326" y="2198130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46" name="内容占位符 27"/>
          <p:cNvSpPr>
            <a:spLocks noGrp="1"/>
          </p:cNvSpPr>
          <p:nvPr>
            <p:ph sz="half" idx="17" hasCustomPrompt="1"/>
          </p:nvPr>
        </p:nvSpPr>
        <p:spPr>
          <a:xfrm>
            <a:off x="6109655" y="2197505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47" name="内容占位符 27"/>
          <p:cNvSpPr>
            <a:spLocks noGrp="1"/>
          </p:cNvSpPr>
          <p:nvPr>
            <p:ph sz="half" idx="18" hasCustomPrompt="1"/>
          </p:nvPr>
        </p:nvSpPr>
        <p:spPr>
          <a:xfrm>
            <a:off x="3301655" y="2959260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48" name="内容占位符 27"/>
          <p:cNvSpPr>
            <a:spLocks noGrp="1"/>
          </p:cNvSpPr>
          <p:nvPr>
            <p:ph sz="half" idx="19" hasCustomPrompt="1"/>
          </p:nvPr>
        </p:nvSpPr>
        <p:spPr>
          <a:xfrm>
            <a:off x="6100064" y="2959260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49" name="内容占位符 27"/>
          <p:cNvSpPr>
            <a:spLocks noGrp="1"/>
          </p:cNvSpPr>
          <p:nvPr>
            <p:ph sz="half" idx="20" hasCustomPrompt="1"/>
          </p:nvPr>
        </p:nvSpPr>
        <p:spPr>
          <a:xfrm>
            <a:off x="3309326" y="3743930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52" name="内容占位符 27"/>
          <p:cNvSpPr>
            <a:spLocks noGrp="1"/>
          </p:cNvSpPr>
          <p:nvPr>
            <p:ph sz="half" idx="23" hasCustomPrompt="1"/>
          </p:nvPr>
        </p:nvSpPr>
        <p:spPr>
          <a:xfrm>
            <a:off x="6109655" y="3743305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3" name="TextBox 10"/>
          <p:cNvSpPr txBox="1">
            <a:spLocks noChangeArrowheads="1"/>
          </p:cNvSpPr>
          <p:nvPr userDrawn="1"/>
        </p:nvSpPr>
        <p:spPr bwMode="auto">
          <a:xfrm>
            <a:off x="2558530" y="4613522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en-US" altLang="zh-C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内容占位符 27"/>
          <p:cNvSpPr>
            <a:spLocks noGrp="1"/>
          </p:cNvSpPr>
          <p:nvPr>
            <p:ph sz="half" idx="24" hasCustomPrompt="1"/>
          </p:nvPr>
        </p:nvSpPr>
        <p:spPr>
          <a:xfrm>
            <a:off x="3309326" y="4511595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5" name="内容占位符 27"/>
          <p:cNvSpPr>
            <a:spLocks noGrp="1"/>
          </p:cNvSpPr>
          <p:nvPr>
            <p:ph sz="half" idx="25" hasCustomPrompt="1"/>
          </p:nvPr>
        </p:nvSpPr>
        <p:spPr>
          <a:xfrm>
            <a:off x="6109655" y="4510970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6" name="矩形 25"/>
          <p:cNvSpPr/>
          <p:nvPr userDrawn="1"/>
        </p:nvSpPr>
        <p:spPr>
          <a:xfrm>
            <a:off x="2599170" y="4510970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 userDrawn="1"/>
        </p:nvSpPr>
        <p:spPr bwMode="auto">
          <a:xfrm>
            <a:off x="2578850" y="4613522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en-US" altLang="zh-C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00841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552000" y="1938442"/>
            <a:ext cx="653958" cy="1326509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项目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进展</a:t>
            </a:r>
            <a:endParaRPr lang="en-US" altLang="zh-CN" sz="18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557915" y="3496970"/>
            <a:ext cx="648043" cy="11054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后续</a:t>
            </a:r>
            <a:endParaRPr lang="en-US" altLang="zh-CN" dirty="0" smtClean="0">
              <a:solidFill>
                <a:schemeClr val="bg1"/>
              </a:solidFill>
              <a:sym typeface="Helvetica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任务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34" name="内容占位符 27"/>
          <p:cNvSpPr>
            <a:spLocks noGrp="1"/>
          </p:cNvSpPr>
          <p:nvPr>
            <p:ph sz="half" idx="1" hasCustomPrompt="1"/>
          </p:nvPr>
        </p:nvSpPr>
        <p:spPr>
          <a:xfrm>
            <a:off x="1324668" y="2371019"/>
            <a:ext cx="5259122" cy="870846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35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1324668" y="3516416"/>
            <a:ext cx="5259122" cy="106294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552000" y="4860927"/>
            <a:ext cx="653958" cy="1109515"/>
          </a:xfrm>
          <a:prstGeom prst="rect">
            <a:avLst/>
          </a:prstGeom>
          <a:solidFill>
            <a:srgbClr val="ED7D3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lvl="0"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待决策项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37" name="图片占位符 2"/>
          <p:cNvSpPr>
            <a:spLocks noGrp="1"/>
          </p:cNvSpPr>
          <p:nvPr>
            <p:ph type="pic" idx="15"/>
          </p:nvPr>
        </p:nvSpPr>
        <p:spPr>
          <a:xfrm>
            <a:off x="6960000" y="1917000"/>
            <a:ext cx="4679550" cy="4032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38" name="内容占位符 27"/>
          <p:cNvSpPr>
            <a:spLocks noGrp="1"/>
          </p:cNvSpPr>
          <p:nvPr>
            <p:ph sz="half" idx="16" hasCustomPrompt="1"/>
          </p:nvPr>
        </p:nvSpPr>
        <p:spPr>
          <a:xfrm>
            <a:off x="1341564" y="4860927"/>
            <a:ext cx="5259122" cy="106294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9" name="矩形 38"/>
          <p:cNvSpPr/>
          <p:nvPr userDrawn="1"/>
        </p:nvSpPr>
        <p:spPr>
          <a:xfrm>
            <a:off x="1358643" y="1958952"/>
            <a:ext cx="5225148" cy="301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sp>
        <p:nvSpPr>
          <p:cNvPr id="40" name="矩形 39"/>
          <p:cNvSpPr/>
          <p:nvPr userDrawn="1"/>
        </p:nvSpPr>
        <p:spPr>
          <a:xfrm>
            <a:off x="1303317" y="1964452"/>
            <a:ext cx="1013803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需求评估</a:t>
            </a:r>
            <a:r>
              <a:rPr lang="zh-CN" altLang="en-US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baseline="0" dirty="0" smtClean="0">
                <a:latin typeface="+mj-ea"/>
                <a:ea typeface="+mj-ea"/>
              </a:rPr>
              <a:t>OR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2424001" y="1964452"/>
            <a:ext cx="1080000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规划阶段 </a:t>
            </a:r>
            <a:r>
              <a:rPr lang="en-US" altLang="zh-CN" sz="1100" dirty="0" smtClean="0">
                <a:latin typeface="+mj-ea"/>
                <a:ea typeface="+mj-ea"/>
              </a:rPr>
              <a:t>CDP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3610882" y="1964452"/>
            <a:ext cx="138014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开发阶段 </a:t>
            </a:r>
            <a:r>
              <a:rPr lang="en-US" altLang="zh-CN" sz="1100" dirty="0" smtClean="0">
                <a:latin typeface="+mj-ea"/>
                <a:ea typeface="+mj-ea"/>
              </a:rPr>
              <a:t>IPD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5527359" y="1964452"/>
            <a:ext cx="105643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量产交付</a:t>
            </a:r>
            <a:r>
              <a:rPr lang="en-US" altLang="zh-CN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dirty="0" smtClean="0">
                <a:latin typeface="+mj-ea"/>
                <a:ea typeface="+mj-ea"/>
              </a:rPr>
              <a:t>MP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5" name="菱形 44"/>
          <p:cNvSpPr/>
          <p:nvPr userDrawn="1"/>
        </p:nvSpPr>
        <p:spPr>
          <a:xfrm>
            <a:off x="5088000" y="1958952"/>
            <a:ext cx="337090" cy="30178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8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GTM</a:t>
            </a:r>
            <a:endParaRPr lang="zh-CN" altLang="en-US" sz="800" b="0" dirty="0">
              <a:solidFill>
                <a:schemeClr val="tx1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740092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1" name="内容占位符 14"/>
          <p:cNvGraphicFramePr>
            <a:graphicFrameLocks/>
          </p:cNvGraphicFramePr>
          <p:nvPr userDrawn="1">
            <p:extLst/>
          </p:nvPr>
        </p:nvGraphicFramePr>
        <p:xfrm>
          <a:off x="552000" y="1036729"/>
          <a:ext cx="5367642" cy="6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607">
                  <a:extLst>
                    <a:ext uri="{9D8B030D-6E8A-4147-A177-3AD203B41FA5}">
                      <a16:colId xmlns:a16="http://schemas.microsoft.com/office/drawing/2014/main" val="31101166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389714923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4087195644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23202922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14792879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957686605"/>
                    </a:ext>
                  </a:extLst>
                </a:gridCol>
              </a:tblGrid>
              <a:tr h="32683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行业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项目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SAM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ATP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ODP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76740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91373"/>
                  </a:ext>
                </a:extLst>
              </a:tr>
            </a:tbl>
          </a:graphicData>
        </a:graphic>
      </p:graphicFrame>
      <p:sp>
        <p:nvSpPr>
          <p:cNvPr id="66" name="内容占位符 27"/>
          <p:cNvSpPr>
            <a:spLocks noGrp="1"/>
          </p:cNvSpPr>
          <p:nvPr>
            <p:ph sz="half" idx="35" hasCustomPrompt="1"/>
          </p:nvPr>
        </p:nvSpPr>
        <p:spPr>
          <a:xfrm>
            <a:off x="552000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69" name="内容占位符 27"/>
          <p:cNvSpPr>
            <a:spLocks noGrp="1"/>
          </p:cNvSpPr>
          <p:nvPr>
            <p:ph sz="half" idx="36" hasCustomPrompt="1"/>
          </p:nvPr>
        </p:nvSpPr>
        <p:spPr>
          <a:xfrm>
            <a:off x="1447229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5" name="内容占位符 27"/>
          <p:cNvSpPr>
            <a:spLocks noGrp="1"/>
          </p:cNvSpPr>
          <p:nvPr>
            <p:ph sz="half" idx="37" hasCustomPrompt="1"/>
          </p:nvPr>
        </p:nvSpPr>
        <p:spPr>
          <a:xfrm>
            <a:off x="2336774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6" name="内容占位符 27"/>
          <p:cNvSpPr>
            <a:spLocks noGrp="1"/>
          </p:cNvSpPr>
          <p:nvPr>
            <p:ph sz="half" idx="38" hasCustomPrompt="1"/>
          </p:nvPr>
        </p:nvSpPr>
        <p:spPr>
          <a:xfrm>
            <a:off x="3213664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7" name="内容占位符 27"/>
          <p:cNvSpPr>
            <a:spLocks noGrp="1"/>
          </p:cNvSpPr>
          <p:nvPr>
            <p:ph sz="half" idx="39" hasCustomPrompt="1"/>
          </p:nvPr>
        </p:nvSpPr>
        <p:spPr>
          <a:xfrm>
            <a:off x="4103209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8" name="内容占位符 27"/>
          <p:cNvSpPr>
            <a:spLocks noGrp="1"/>
          </p:cNvSpPr>
          <p:nvPr>
            <p:ph sz="half" idx="40" hasCustomPrompt="1"/>
          </p:nvPr>
        </p:nvSpPr>
        <p:spPr>
          <a:xfrm>
            <a:off x="5007073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170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552000" y="1938442"/>
            <a:ext cx="653958" cy="1326509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项目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进展</a:t>
            </a:r>
            <a:endParaRPr lang="en-US" altLang="zh-CN" sz="18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557915" y="3496970"/>
            <a:ext cx="648043" cy="11054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后续</a:t>
            </a:r>
            <a:endParaRPr lang="en-US" altLang="zh-CN" dirty="0" smtClean="0">
              <a:solidFill>
                <a:schemeClr val="bg1"/>
              </a:solidFill>
              <a:sym typeface="Helvetica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任务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34" name="内容占位符 27"/>
          <p:cNvSpPr>
            <a:spLocks noGrp="1"/>
          </p:cNvSpPr>
          <p:nvPr>
            <p:ph sz="half" idx="1" hasCustomPrompt="1"/>
          </p:nvPr>
        </p:nvSpPr>
        <p:spPr>
          <a:xfrm>
            <a:off x="1324668" y="2371019"/>
            <a:ext cx="5259122" cy="870846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35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1324668" y="3516416"/>
            <a:ext cx="5259122" cy="106294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552000" y="4860927"/>
            <a:ext cx="653958" cy="1109515"/>
          </a:xfrm>
          <a:prstGeom prst="rect">
            <a:avLst/>
          </a:prstGeom>
          <a:solidFill>
            <a:srgbClr val="ED7D3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lvl="0"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待决策项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37" name="图片占位符 2"/>
          <p:cNvSpPr>
            <a:spLocks noGrp="1"/>
          </p:cNvSpPr>
          <p:nvPr>
            <p:ph type="pic" idx="15"/>
          </p:nvPr>
        </p:nvSpPr>
        <p:spPr>
          <a:xfrm>
            <a:off x="6960000" y="1917000"/>
            <a:ext cx="4679550" cy="4032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38" name="内容占位符 27"/>
          <p:cNvSpPr>
            <a:spLocks noGrp="1"/>
          </p:cNvSpPr>
          <p:nvPr>
            <p:ph sz="half" idx="16" hasCustomPrompt="1"/>
          </p:nvPr>
        </p:nvSpPr>
        <p:spPr>
          <a:xfrm>
            <a:off x="1341564" y="4860927"/>
            <a:ext cx="5259122" cy="106294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9" name="矩形 38"/>
          <p:cNvSpPr/>
          <p:nvPr userDrawn="1"/>
        </p:nvSpPr>
        <p:spPr>
          <a:xfrm>
            <a:off x="1358643" y="1958952"/>
            <a:ext cx="5225148" cy="301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sp>
        <p:nvSpPr>
          <p:cNvPr id="40" name="矩形 39"/>
          <p:cNvSpPr/>
          <p:nvPr userDrawn="1"/>
        </p:nvSpPr>
        <p:spPr>
          <a:xfrm>
            <a:off x="1303317" y="1964452"/>
            <a:ext cx="1013803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需求评估</a:t>
            </a:r>
            <a:r>
              <a:rPr lang="zh-CN" altLang="en-US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baseline="0" dirty="0" smtClean="0">
                <a:latin typeface="+mj-ea"/>
                <a:ea typeface="+mj-ea"/>
              </a:rPr>
              <a:t>OR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2424001" y="1964452"/>
            <a:ext cx="1080000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规划阶段 </a:t>
            </a:r>
            <a:r>
              <a:rPr lang="en-US" altLang="zh-CN" sz="1100" dirty="0" smtClean="0">
                <a:latin typeface="+mj-ea"/>
                <a:ea typeface="+mj-ea"/>
              </a:rPr>
              <a:t>CDP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3610882" y="1964452"/>
            <a:ext cx="138014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开发阶段 </a:t>
            </a:r>
            <a:r>
              <a:rPr lang="en-US" altLang="zh-CN" sz="1100" dirty="0" smtClean="0">
                <a:latin typeface="+mj-ea"/>
                <a:ea typeface="+mj-ea"/>
              </a:rPr>
              <a:t>IPD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5527359" y="1964452"/>
            <a:ext cx="105643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量产交付</a:t>
            </a:r>
            <a:r>
              <a:rPr lang="en-US" altLang="zh-CN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dirty="0" smtClean="0">
                <a:latin typeface="+mj-ea"/>
                <a:ea typeface="+mj-ea"/>
              </a:rPr>
              <a:t>MP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5" name="菱形 44"/>
          <p:cNvSpPr/>
          <p:nvPr userDrawn="1"/>
        </p:nvSpPr>
        <p:spPr>
          <a:xfrm>
            <a:off x="5088000" y="1958952"/>
            <a:ext cx="337090" cy="30178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8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GTM</a:t>
            </a:r>
            <a:endParaRPr lang="zh-CN" altLang="en-US" sz="800" b="0" dirty="0">
              <a:solidFill>
                <a:schemeClr val="tx1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740092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1" name="内容占位符 14"/>
          <p:cNvGraphicFramePr>
            <a:graphicFrameLocks/>
          </p:cNvGraphicFramePr>
          <p:nvPr userDrawn="1">
            <p:extLst/>
          </p:nvPr>
        </p:nvGraphicFramePr>
        <p:xfrm>
          <a:off x="552000" y="1036729"/>
          <a:ext cx="5367642" cy="6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607">
                  <a:extLst>
                    <a:ext uri="{9D8B030D-6E8A-4147-A177-3AD203B41FA5}">
                      <a16:colId xmlns:a16="http://schemas.microsoft.com/office/drawing/2014/main" val="31101166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389714923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4087195644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23202922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14792879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957686605"/>
                    </a:ext>
                  </a:extLst>
                </a:gridCol>
              </a:tblGrid>
              <a:tr h="32683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行业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项目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SAM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ATP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ODP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76740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91373"/>
                  </a:ext>
                </a:extLst>
              </a:tr>
            </a:tbl>
          </a:graphicData>
        </a:graphic>
      </p:graphicFrame>
      <p:sp>
        <p:nvSpPr>
          <p:cNvPr id="66" name="内容占位符 27"/>
          <p:cNvSpPr>
            <a:spLocks noGrp="1"/>
          </p:cNvSpPr>
          <p:nvPr>
            <p:ph sz="half" idx="35" hasCustomPrompt="1"/>
          </p:nvPr>
        </p:nvSpPr>
        <p:spPr>
          <a:xfrm>
            <a:off x="552000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69" name="内容占位符 27"/>
          <p:cNvSpPr>
            <a:spLocks noGrp="1"/>
          </p:cNvSpPr>
          <p:nvPr>
            <p:ph sz="half" idx="36" hasCustomPrompt="1"/>
          </p:nvPr>
        </p:nvSpPr>
        <p:spPr>
          <a:xfrm>
            <a:off x="1447229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5" name="内容占位符 27"/>
          <p:cNvSpPr>
            <a:spLocks noGrp="1"/>
          </p:cNvSpPr>
          <p:nvPr>
            <p:ph sz="half" idx="37" hasCustomPrompt="1"/>
          </p:nvPr>
        </p:nvSpPr>
        <p:spPr>
          <a:xfrm>
            <a:off x="2336774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6" name="内容占位符 27"/>
          <p:cNvSpPr>
            <a:spLocks noGrp="1"/>
          </p:cNvSpPr>
          <p:nvPr>
            <p:ph sz="half" idx="38" hasCustomPrompt="1"/>
          </p:nvPr>
        </p:nvSpPr>
        <p:spPr>
          <a:xfrm>
            <a:off x="3213664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7" name="内容占位符 27"/>
          <p:cNvSpPr>
            <a:spLocks noGrp="1"/>
          </p:cNvSpPr>
          <p:nvPr>
            <p:ph sz="half" idx="39" hasCustomPrompt="1"/>
          </p:nvPr>
        </p:nvSpPr>
        <p:spPr>
          <a:xfrm>
            <a:off x="4103209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8" name="内容占位符 27"/>
          <p:cNvSpPr>
            <a:spLocks noGrp="1"/>
          </p:cNvSpPr>
          <p:nvPr>
            <p:ph sz="half" idx="40" hasCustomPrompt="1"/>
          </p:nvPr>
        </p:nvSpPr>
        <p:spPr>
          <a:xfrm>
            <a:off x="5007073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1361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552000" y="1938442"/>
            <a:ext cx="653958" cy="1326509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/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项目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进展</a:t>
            </a:r>
            <a:endParaRPr lang="en-US" altLang="zh-CN" sz="18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557915" y="3496970"/>
            <a:ext cx="648043" cy="11054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后续</a:t>
            </a:r>
            <a:endParaRPr lang="en-US" altLang="zh-CN" dirty="0" smtClean="0">
              <a:solidFill>
                <a:schemeClr val="bg1"/>
              </a:solidFill>
              <a:sym typeface="Helvetica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任务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34" name="内容占位符 27"/>
          <p:cNvSpPr>
            <a:spLocks noGrp="1"/>
          </p:cNvSpPr>
          <p:nvPr>
            <p:ph sz="half" idx="1" hasCustomPrompt="1"/>
          </p:nvPr>
        </p:nvSpPr>
        <p:spPr>
          <a:xfrm>
            <a:off x="1324668" y="2371019"/>
            <a:ext cx="5259122" cy="870846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35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1324668" y="3516416"/>
            <a:ext cx="5259122" cy="106294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552000" y="4860927"/>
            <a:ext cx="653958" cy="1109515"/>
          </a:xfrm>
          <a:prstGeom prst="rect">
            <a:avLst/>
          </a:prstGeom>
          <a:solidFill>
            <a:srgbClr val="ED7D3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>
            <a:defPPr>
              <a:defRPr lang="zh-CN"/>
            </a:defPPr>
            <a:lvl1pPr lvl="0" algn="ctr">
              <a:defRPr kumimoji="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 smtClean="0">
                <a:solidFill>
                  <a:schemeClr val="bg1"/>
                </a:solidFill>
                <a:sym typeface="Helvetica"/>
              </a:rPr>
              <a:t>待决策项</a:t>
            </a:r>
            <a:endParaRPr lang="zh-CN" altLang="en-US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37" name="图片占位符 2"/>
          <p:cNvSpPr>
            <a:spLocks noGrp="1"/>
          </p:cNvSpPr>
          <p:nvPr>
            <p:ph type="pic" idx="15"/>
          </p:nvPr>
        </p:nvSpPr>
        <p:spPr>
          <a:xfrm>
            <a:off x="6960000" y="1917000"/>
            <a:ext cx="4679550" cy="40320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  <a:prstDash val="sysDash"/>
          </a:ln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38" name="内容占位符 27"/>
          <p:cNvSpPr>
            <a:spLocks noGrp="1"/>
          </p:cNvSpPr>
          <p:nvPr>
            <p:ph sz="half" idx="16" hasCustomPrompt="1"/>
          </p:nvPr>
        </p:nvSpPr>
        <p:spPr>
          <a:xfrm>
            <a:off x="1341564" y="4860927"/>
            <a:ext cx="5259122" cy="106294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71463" lvl="0" indent="-271463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9" name="矩形 38"/>
          <p:cNvSpPr/>
          <p:nvPr userDrawn="1"/>
        </p:nvSpPr>
        <p:spPr>
          <a:xfrm>
            <a:off x="1358643" y="1958952"/>
            <a:ext cx="5225148" cy="301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sp>
        <p:nvSpPr>
          <p:cNvPr id="40" name="矩形 39"/>
          <p:cNvSpPr/>
          <p:nvPr userDrawn="1"/>
        </p:nvSpPr>
        <p:spPr>
          <a:xfrm>
            <a:off x="1303317" y="1964452"/>
            <a:ext cx="1013803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需求评估</a:t>
            </a:r>
            <a:r>
              <a:rPr lang="zh-CN" altLang="en-US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baseline="0" dirty="0" smtClean="0">
                <a:latin typeface="+mj-ea"/>
                <a:ea typeface="+mj-ea"/>
              </a:rPr>
              <a:t>OR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2424001" y="1964452"/>
            <a:ext cx="1080000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规划阶段 </a:t>
            </a:r>
            <a:r>
              <a:rPr lang="en-US" altLang="zh-CN" sz="1100" dirty="0" smtClean="0">
                <a:latin typeface="+mj-ea"/>
                <a:ea typeface="+mj-ea"/>
              </a:rPr>
              <a:t>CDP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3610882" y="1964452"/>
            <a:ext cx="138014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开发阶段 </a:t>
            </a:r>
            <a:r>
              <a:rPr lang="en-US" altLang="zh-CN" sz="1100" dirty="0" smtClean="0">
                <a:latin typeface="+mj-ea"/>
                <a:ea typeface="+mj-ea"/>
              </a:rPr>
              <a:t>IPD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5527359" y="1964452"/>
            <a:ext cx="1056432" cy="29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latin typeface="+mj-ea"/>
                <a:ea typeface="+mj-ea"/>
              </a:rPr>
              <a:t>量产交付</a:t>
            </a:r>
            <a:r>
              <a:rPr lang="en-US" altLang="zh-CN" sz="1100" baseline="0" dirty="0" smtClean="0">
                <a:latin typeface="+mj-ea"/>
                <a:ea typeface="+mj-ea"/>
              </a:rPr>
              <a:t> </a:t>
            </a:r>
            <a:r>
              <a:rPr lang="en-US" altLang="zh-CN" sz="1100" dirty="0" smtClean="0">
                <a:latin typeface="+mj-ea"/>
                <a:ea typeface="+mj-ea"/>
              </a:rPr>
              <a:t>MP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45" name="菱形 44"/>
          <p:cNvSpPr/>
          <p:nvPr userDrawn="1"/>
        </p:nvSpPr>
        <p:spPr>
          <a:xfrm>
            <a:off x="5088000" y="1958952"/>
            <a:ext cx="337090" cy="30178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800" b="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GTM</a:t>
            </a:r>
            <a:endParaRPr lang="zh-CN" altLang="en-US" sz="800" b="0" dirty="0">
              <a:solidFill>
                <a:schemeClr val="tx1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740092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1" name="内容占位符 14"/>
          <p:cNvGraphicFramePr>
            <a:graphicFrameLocks/>
          </p:cNvGraphicFramePr>
          <p:nvPr userDrawn="1">
            <p:extLst/>
          </p:nvPr>
        </p:nvGraphicFramePr>
        <p:xfrm>
          <a:off x="552000" y="1036729"/>
          <a:ext cx="5367642" cy="65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607">
                  <a:extLst>
                    <a:ext uri="{9D8B030D-6E8A-4147-A177-3AD203B41FA5}">
                      <a16:colId xmlns:a16="http://schemas.microsoft.com/office/drawing/2014/main" val="31101166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389714923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4087195644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23202922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147928790"/>
                    </a:ext>
                  </a:extLst>
                </a:gridCol>
                <a:gridCol w="894607">
                  <a:extLst>
                    <a:ext uri="{9D8B030D-6E8A-4147-A177-3AD203B41FA5}">
                      <a16:colId xmlns:a16="http://schemas.microsoft.com/office/drawing/2014/main" val="957686605"/>
                    </a:ext>
                  </a:extLst>
                </a:gridCol>
              </a:tblGrid>
              <a:tr h="32683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行业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项目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j-ea"/>
                          <a:ea typeface="+mj-ea"/>
                        </a:rPr>
                        <a:t>产品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SAM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ATP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j-ea"/>
                          <a:ea typeface="+mj-ea"/>
                        </a:rPr>
                        <a:t>ODP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76740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 marL="0" marR="0" marT="0" marB="0" anchor="ctr" anchorCtr="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91373"/>
                  </a:ext>
                </a:extLst>
              </a:tr>
            </a:tbl>
          </a:graphicData>
        </a:graphic>
      </p:graphicFrame>
      <p:sp>
        <p:nvSpPr>
          <p:cNvPr id="66" name="内容占位符 27"/>
          <p:cNvSpPr>
            <a:spLocks noGrp="1"/>
          </p:cNvSpPr>
          <p:nvPr>
            <p:ph sz="half" idx="35" hasCustomPrompt="1"/>
          </p:nvPr>
        </p:nvSpPr>
        <p:spPr>
          <a:xfrm>
            <a:off x="552000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69" name="内容占位符 27"/>
          <p:cNvSpPr>
            <a:spLocks noGrp="1"/>
          </p:cNvSpPr>
          <p:nvPr>
            <p:ph sz="half" idx="36" hasCustomPrompt="1"/>
          </p:nvPr>
        </p:nvSpPr>
        <p:spPr>
          <a:xfrm>
            <a:off x="1447229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5" name="内容占位符 27"/>
          <p:cNvSpPr>
            <a:spLocks noGrp="1"/>
          </p:cNvSpPr>
          <p:nvPr>
            <p:ph sz="half" idx="37" hasCustomPrompt="1"/>
          </p:nvPr>
        </p:nvSpPr>
        <p:spPr>
          <a:xfrm>
            <a:off x="2336774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6" name="内容占位符 27"/>
          <p:cNvSpPr>
            <a:spLocks noGrp="1"/>
          </p:cNvSpPr>
          <p:nvPr>
            <p:ph sz="half" idx="38" hasCustomPrompt="1"/>
          </p:nvPr>
        </p:nvSpPr>
        <p:spPr>
          <a:xfrm>
            <a:off x="3213664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7" name="内容占位符 27"/>
          <p:cNvSpPr>
            <a:spLocks noGrp="1"/>
          </p:cNvSpPr>
          <p:nvPr>
            <p:ph sz="half" idx="39" hasCustomPrompt="1"/>
          </p:nvPr>
        </p:nvSpPr>
        <p:spPr>
          <a:xfrm>
            <a:off x="4103209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  <p:sp>
        <p:nvSpPr>
          <p:cNvPr id="78" name="内容占位符 27"/>
          <p:cNvSpPr>
            <a:spLocks noGrp="1"/>
          </p:cNvSpPr>
          <p:nvPr>
            <p:ph sz="half" idx="40" hasCustomPrompt="1"/>
          </p:nvPr>
        </p:nvSpPr>
        <p:spPr>
          <a:xfrm>
            <a:off x="5007073" y="1351598"/>
            <a:ext cx="895229" cy="349402"/>
          </a:xfrm>
          <a:prstGeom prst="rect">
            <a:avLst/>
          </a:prstGeom>
        </p:spPr>
        <p:txBody>
          <a:bodyPr tIns="108000" anchor="ctr" anchorCtr="0"/>
          <a:lstStyle>
            <a:lvl1pPr marL="0" indent="0" algn="ctr">
              <a:lnSpc>
                <a:spcPct val="70000"/>
              </a:lnSpc>
              <a:spcAft>
                <a:spcPts val="0"/>
              </a:spcAft>
              <a:buFontTx/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05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页2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16929"/>
            <a:ext cx="971550" cy="533400"/>
          </a:xfrm>
          <a:prstGeom prst="rect">
            <a:avLst/>
          </a:prstGeom>
          <a:solidFill>
            <a:srgbClr val="00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15898" y="915604"/>
            <a:ext cx="5148263" cy="0"/>
          </a:xfrm>
          <a:prstGeom prst="line">
            <a:avLst/>
          </a:prstGeom>
          <a:ln w="28575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16038" y="335750"/>
            <a:ext cx="5148262" cy="623300"/>
          </a:xfrm>
        </p:spPr>
        <p:txBody>
          <a:bodyPr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-27056" y="6413936"/>
            <a:ext cx="12219056" cy="444116"/>
          </a:xfrm>
          <a:prstGeom prst="rect">
            <a:avLst/>
          </a:prstGeom>
          <a:solidFill>
            <a:srgbClr val="007CB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Helvetic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95" y="6518153"/>
            <a:ext cx="1280160" cy="245133"/>
          </a:xfrm>
          <a:prstGeom prst="rect">
            <a:avLst/>
          </a:prstGeom>
        </p:spPr>
      </p:pic>
      <p:sp>
        <p:nvSpPr>
          <p:cNvPr id="13" name="Shape 23"/>
          <p:cNvSpPr/>
          <p:nvPr userDrawn="1"/>
        </p:nvSpPr>
        <p:spPr>
          <a:xfrm>
            <a:off x="453457" y="6525337"/>
            <a:ext cx="2128143" cy="22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just" defTabSz="457200">
              <a:defRPr sz="1200">
                <a:solidFill>
                  <a:srgbClr val="FFFFFF"/>
                </a:solidFill>
              </a:defRPr>
            </a:lvl1pPr>
          </a:lstStyle>
          <a:p>
            <a:pPr marL="0" marR="0" lvl="0" indent="0" algn="just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rPr>
              <a:t>Royole</a:t>
            </a: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rPr>
              <a:t> </a:t>
            </a:r>
            <a:r>
              <a:rPr kumimoji="0" lang="en-US" sz="8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rPr>
              <a:t> Confidential 1</a:t>
            </a: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4878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578850" y="2207665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78850" y="2981485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578850" y="3743305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578850" y="4510970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8850" y="1415430"/>
            <a:ext cx="544830" cy="57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 userDrawn="1"/>
        </p:nvSpPr>
        <p:spPr bwMode="auto">
          <a:xfrm>
            <a:off x="2558530" y="1517982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2558530" y="2310217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</a:p>
        </p:txBody>
      </p:sp>
      <p:sp>
        <p:nvSpPr>
          <p:cNvPr id="14" name="TextBox 10"/>
          <p:cNvSpPr txBox="1">
            <a:spLocks noChangeArrowheads="1"/>
          </p:cNvSpPr>
          <p:nvPr userDrawn="1"/>
        </p:nvSpPr>
        <p:spPr bwMode="auto">
          <a:xfrm>
            <a:off x="2558530" y="3084037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2558530" y="3845857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</a:p>
        </p:txBody>
      </p:sp>
      <p:sp>
        <p:nvSpPr>
          <p:cNvPr id="16" name="TextBox 10"/>
          <p:cNvSpPr txBox="1">
            <a:spLocks noChangeArrowheads="1"/>
          </p:cNvSpPr>
          <p:nvPr userDrawn="1"/>
        </p:nvSpPr>
        <p:spPr bwMode="auto">
          <a:xfrm>
            <a:off x="2558530" y="4613522"/>
            <a:ext cx="585470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</a:p>
        </p:txBody>
      </p:sp>
      <p:sp>
        <p:nvSpPr>
          <p:cNvPr id="17" name="内容占位符 27"/>
          <p:cNvSpPr>
            <a:spLocks noGrp="1"/>
          </p:cNvSpPr>
          <p:nvPr>
            <p:ph sz="half" idx="1" hasCustomPrompt="1"/>
          </p:nvPr>
        </p:nvSpPr>
        <p:spPr>
          <a:xfrm>
            <a:off x="3301655" y="1415430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18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6100064" y="1415430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19" name="内容占位符 27"/>
          <p:cNvSpPr>
            <a:spLocks noGrp="1"/>
          </p:cNvSpPr>
          <p:nvPr>
            <p:ph sz="half" idx="14" hasCustomPrompt="1"/>
          </p:nvPr>
        </p:nvSpPr>
        <p:spPr>
          <a:xfrm>
            <a:off x="3309326" y="2198130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0" name="内容占位符 27"/>
          <p:cNvSpPr>
            <a:spLocks noGrp="1"/>
          </p:cNvSpPr>
          <p:nvPr>
            <p:ph sz="half" idx="17" hasCustomPrompt="1"/>
          </p:nvPr>
        </p:nvSpPr>
        <p:spPr>
          <a:xfrm>
            <a:off x="6109655" y="2197505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1" name="内容占位符 27"/>
          <p:cNvSpPr>
            <a:spLocks noGrp="1"/>
          </p:cNvSpPr>
          <p:nvPr>
            <p:ph sz="half" idx="18" hasCustomPrompt="1"/>
          </p:nvPr>
        </p:nvSpPr>
        <p:spPr>
          <a:xfrm>
            <a:off x="3301655" y="2959260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2" name="内容占位符 27"/>
          <p:cNvSpPr>
            <a:spLocks noGrp="1"/>
          </p:cNvSpPr>
          <p:nvPr>
            <p:ph sz="half" idx="19" hasCustomPrompt="1"/>
          </p:nvPr>
        </p:nvSpPr>
        <p:spPr>
          <a:xfrm>
            <a:off x="6100064" y="2959260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3" name="内容占位符 27"/>
          <p:cNvSpPr>
            <a:spLocks noGrp="1"/>
          </p:cNvSpPr>
          <p:nvPr>
            <p:ph sz="half" idx="20" hasCustomPrompt="1"/>
          </p:nvPr>
        </p:nvSpPr>
        <p:spPr>
          <a:xfrm>
            <a:off x="3309326" y="3743930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4" name="内容占位符 27"/>
          <p:cNvSpPr>
            <a:spLocks noGrp="1"/>
          </p:cNvSpPr>
          <p:nvPr>
            <p:ph sz="half" idx="23" hasCustomPrompt="1"/>
          </p:nvPr>
        </p:nvSpPr>
        <p:spPr>
          <a:xfrm>
            <a:off x="6109655" y="3743305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5" name="内容占位符 27"/>
          <p:cNvSpPr>
            <a:spLocks noGrp="1"/>
          </p:cNvSpPr>
          <p:nvPr>
            <p:ph sz="half" idx="24" hasCustomPrompt="1"/>
          </p:nvPr>
        </p:nvSpPr>
        <p:spPr>
          <a:xfrm>
            <a:off x="3309326" y="4511595"/>
            <a:ext cx="243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6" name="内容占位符 27"/>
          <p:cNvSpPr>
            <a:spLocks noGrp="1"/>
          </p:cNvSpPr>
          <p:nvPr>
            <p:ph sz="half" idx="27" hasCustomPrompt="1"/>
          </p:nvPr>
        </p:nvSpPr>
        <p:spPr>
          <a:xfrm>
            <a:off x="6109655" y="4510970"/>
            <a:ext cx="3514345" cy="5734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88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552000" y="2126130"/>
            <a:ext cx="5360846" cy="3746012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539750" y="1190130"/>
            <a:ext cx="5360846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 sz="28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zh-CN" dirty="0" smtClean="0"/>
              <a:t>LOWLIGHT </a:t>
            </a:r>
            <a:r>
              <a:rPr lang="zh-CN" altLang="en-US" dirty="0" smtClean="0"/>
              <a:t>暗点</a:t>
            </a:r>
          </a:p>
          <a:p>
            <a:pPr lvl="0"/>
            <a:endParaRPr lang="zh-CN" altLang="en-US" dirty="0"/>
          </a:p>
        </p:txBody>
      </p:sp>
      <p:sp>
        <p:nvSpPr>
          <p:cNvPr id="29" name="文本框 28"/>
          <p:cNvSpPr txBox="1"/>
          <p:nvPr userDrawn="1"/>
        </p:nvSpPr>
        <p:spPr>
          <a:xfrm>
            <a:off x="6309527" y="1190130"/>
            <a:ext cx="5360846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 sz="28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亮点</a:t>
            </a:r>
          </a:p>
          <a:p>
            <a:pPr lvl="0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内容占位符 27"/>
          <p:cNvSpPr>
            <a:spLocks noGrp="1"/>
          </p:cNvSpPr>
          <p:nvPr>
            <p:ph sz="half" idx="14" hasCustomPrompt="1"/>
          </p:nvPr>
        </p:nvSpPr>
        <p:spPr>
          <a:xfrm>
            <a:off x="6312000" y="2126130"/>
            <a:ext cx="5327550" cy="3746012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2" userDrawn="1">
          <p15:clr>
            <a:srgbClr val="FBAE40"/>
          </p15:clr>
        </p15:guide>
        <p15:guide id="4" pos="3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内容占位符 27"/>
          <p:cNvSpPr>
            <a:spLocks noGrp="1"/>
          </p:cNvSpPr>
          <p:nvPr>
            <p:ph sz="half" idx="1"/>
          </p:nvPr>
        </p:nvSpPr>
        <p:spPr>
          <a:xfrm>
            <a:off x="552450" y="1118130"/>
            <a:ext cx="11087100" cy="4826012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4181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48">
          <p15:clr>
            <a:srgbClr val="FBAE40"/>
          </p15:clr>
        </p15:guide>
        <p15:guide id="4" pos="73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内容占位符 27"/>
          <p:cNvSpPr>
            <a:spLocks noGrp="1"/>
          </p:cNvSpPr>
          <p:nvPr>
            <p:ph sz="half" idx="1"/>
          </p:nvPr>
        </p:nvSpPr>
        <p:spPr>
          <a:xfrm>
            <a:off x="1327150" y="1118130"/>
            <a:ext cx="9520850" cy="4826012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189865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424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48">
          <p15:clr>
            <a:srgbClr val="FBAE40"/>
          </p15:clr>
        </p15:guide>
        <p15:guide id="4" pos="73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4980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552000" y="2414129"/>
            <a:ext cx="5412250" cy="352769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idx="14"/>
          </p:nvPr>
        </p:nvSpPr>
        <p:spPr>
          <a:xfrm>
            <a:off x="6240000" y="1118131"/>
            <a:ext cx="5399550" cy="4821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2" name="内容占位符 27"/>
          <p:cNvSpPr>
            <a:spLocks noGrp="1"/>
          </p:cNvSpPr>
          <p:nvPr>
            <p:ph sz="half" idx="15" hasCustomPrompt="1"/>
          </p:nvPr>
        </p:nvSpPr>
        <p:spPr>
          <a:xfrm>
            <a:off x="1704000" y="1118130"/>
            <a:ext cx="4260250" cy="1151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1"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1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2000" y="1124945"/>
            <a:ext cx="1080000" cy="11451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1">
            <a:noAutofit/>
          </a:bodyPr>
          <a:lstStyle/>
          <a:p>
            <a:pPr algn="ctr"/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反思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内容</a:t>
            </a:r>
            <a:endParaRPr lang="en-US" altLang="zh-CN" sz="24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803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 userDrawn="1">
          <p15:clr>
            <a:srgbClr val="FBAE40"/>
          </p15:clr>
        </p15:guide>
        <p15:guide id="4" pos="3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 bwMode="auto">
          <a:xfrm>
            <a:off x="1327150" y="306910"/>
            <a:ext cx="805243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8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060450" y="286400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60450" y="808688"/>
            <a:ext cx="3409950" cy="0"/>
          </a:xfrm>
          <a:prstGeom prst="line">
            <a:avLst/>
          </a:prstGeom>
          <a:ln w="12700" cap="rnd">
            <a:solidFill>
              <a:srgbClr val="18171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39750" y="261000"/>
            <a:ext cx="690880" cy="5759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27"/>
          <p:cNvSpPr>
            <a:spLocks noGrp="1"/>
          </p:cNvSpPr>
          <p:nvPr>
            <p:ph sz="half" idx="13" hasCustomPrompt="1"/>
          </p:nvPr>
        </p:nvSpPr>
        <p:spPr>
          <a:xfrm>
            <a:off x="552000" y="2414129"/>
            <a:ext cx="5412250" cy="3525009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2" name="内容占位符 27"/>
          <p:cNvSpPr>
            <a:spLocks noGrp="1"/>
          </p:cNvSpPr>
          <p:nvPr>
            <p:ph sz="half" idx="15" hasCustomPrompt="1"/>
          </p:nvPr>
        </p:nvSpPr>
        <p:spPr>
          <a:xfrm>
            <a:off x="1704000" y="1118130"/>
            <a:ext cx="4260250" cy="1151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1"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1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2000" y="1124945"/>
            <a:ext cx="1080000" cy="114518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1">
            <a:noAutofit/>
          </a:bodyPr>
          <a:lstStyle/>
          <a:p>
            <a:pPr algn="ctr"/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反思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"/>
            </a:endParaRPr>
          </a:p>
          <a:p>
            <a:pPr algn="ctr"/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"/>
              </a:rPr>
              <a:t>内容</a:t>
            </a:r>
            <a:endParaRPr lang="en-US" altLang="zh-CN" sz="24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内容占位符 27"/>
          <p:cNvSpPr>
            <a:spLocks noGrp="1"/>
          </p:cNvSpPr>
          <p:nvPr>
            <p:ph sz="half" idx="16" hasCustomPrompt="1"/>
          </p:nvPr>
        </p:nvSpPr>
        <p:spPr>
          <a:xfrm>
            <a:off x="6227300" y="2414129"/>
            <a:ext cx="5412250" cy="3525009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6" name="内容占位符 27"/>
          <p:cNvSpPr>
            <a:spLocks noGrp="1"/>
          </p:cNvSpPr>
          <p:nvPr>
            <p:ph sz="half" idx="17" hasCustomPrompt="1"/>
          </p:nvPr>
        </p:nvSpPr>
        <p:spPr>
          <a:xfrm>
            <a:off x="6227300" y="1118130"/>
            <a:ext cx="5412250" cy="1151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1"/>
          <a:lstStyle>
            <a:lvl1pPr marL="0" indent="0">
              <a:lnSpc>
                <a:spcPct val="120000"/>
              </a:lnSpc>
              <a:spcAft>
                <a:spcPts val="0"/>
              </a:spcAft>
              <a:buFont typeface="+mj-lt"/>
              <a:buNone/>
              <a:defRPr sz="1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75665" indent="-417195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Char char="ü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300" y="6492875"/>
            <a:ext cx="4374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01159A52-063E-4C2F-A41B-78B41F674C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876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2">
          <p15:clr>
            <a:srgbClr val="FBAE40"/>
          </p15:clr>
        </p15:guide>
        <p15:guide id="4" pos="3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6113172" y="6536001"/>
            <a:ext cx="648000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200" i="0" dirty="0" smtClean="0">
                <a:solidFill>
                  <a:schemeClr val="bg1"/>
                </a:solidFill>
                <a:latin typeface="+mj-ea"/>
                <a:ea typeface="+mj-ea"/>
              </a:rPr>
              <a:t>@ all</a:t>
            </a:r>
            <a:endParaRPr lang="zh-CN" altLang="en-US" sz="1200" i="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711" r:id="rId3"/>
    <p:sldLayoutId id="2147483650" r:id="rId4"/>
    <p:sldLayoutId id="2147483661" r:id="rId5"/>
    <p:sldLayoutId id="2147483675" r:id="rId6"/>
    <p:sldLayoutId id="2147483663" r:id="rId7"/>
    <p:sldLayoutId id="2147483662" r:id="rId8"/>
    <p:sldLayoutId id="2147483669" r:id="rId9"/>
    <p:sldLayoutId id="2147483667" r:id="rId10"/>
    <p:sldLayoutId id="2147483666" r:id="rId11"/>
    <p:sldLayoutId id="2147483664" r:id="rId12"/>
    <p:sldLayoutId id="2147483671" r:id="rId13"/>
    <p:sldLayoutId id="2147483672" r:id="rId14"/>
    <p:sldLayoutId id="2147483656" r:id="rId15"/>
    <p:sldLayoutId id="2147483670" r:id="rId16"/>
    <p:sldLayoutId id="2147483681" r:id="rId17"/>
    <p:sldLayoutId id="2147483682" r:id="rId18"/>
    <p:sldLayoutId id="2147483694" r:id="rId19"/>
    <p:sldLayoutId id="2147483705" r:id="rId20"/>
    <p:sldLayoutId id="2147483706" r:id="rId21"/>
    <p:sldLayoutId id="2147483707" r:id="rId22"/>
    <p:sldLayoutId id="2147483712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/>
          <p:cNvSpPr txBox="1">
            <a:spLocks/>
          </p:cNvSpPr>
          <p:nvPr/>
        </p:nvSpPr>
        <p:spPr>
          <a:xfrm>
            <a:off x="0" y="3953933"/>
            <a:ext cx="12192000" cy="191241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22376"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900" dirty="0" smtClean="0">
              <a:solidFill>
                <a:srgbClr val="FFFFFF"/>
              </a:solidFill>
              <a:latin typeface="黑体"/>
              <a:ea typeface="黑体"/>
              <a:cs typeface="黑体"/>
              <a:sym typeface="黑体"/>
            </a:endParaRPr>
          </a:p>
          <a:p>
            <a:pPr marL="0" indent="0" algn="ctr" defTabSz="722376">
              <a:buFont typeface="Arial" panose="020B0604020202020204" pitchFamily="34" charset="0"/>
              <a:buNone/>
              <a:defRPr sz="900">
                <a:solidFill>
                  <a:srgbClr val="00649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lang="en-US" sz="900" dirty="0" smtClean="0">
              <a:latin typeface="黑体"/>
              <a:ea typeface="黑体"/>
              <a:cs typeface="黑体"/>
              <a:sym typeface="黑体"/>
            </a:endParaRPr>
          </a:p>
          <a:p>
            <a:pPr marL="0" indent="0" algn="ctr" defTabSz="722376">
              <a:spcBef>
                <a:spcPts val="200"/>
              </a:spcBef>
              <a:buFont typeface="Arial" panose="020B0604020202020204" pitchFamily="34" charset="0"/>
              <a:buNone/>
              <a:defRPr sz="11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Royole Corporation</a:t>
            </a:r>
          </a:p>
          <a:p>
            <a:pPr marL="0" indent="0" algn="ctr" defTabSz="722376">
              <a:spcBef>
                <a:spcPts val="200"/>
              </a:spcBef>
              <a:buFont typeface="Arial" panose="020B0604020202020204" pitchFamily="34" charset="0"/>
              <a:buNone/>
              <a:defRPr sz="11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altLang="zh-CN" sz="1100" dirty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hlyu</a:t>
            </a:r>
            <a:r>
              <a:rPr lang="en-US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@royole.com</a:t>
            </a:r>
            <a:endParaRPr lang="en-US" sz="1100" dirty="0" smtClean="0">
              <a:solidFill>
                <a:srgbClr val="BFBFB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algn="ctr" defTabSz="722376">
              <a:spcBef>
                <a:spcPts val="200"/>
              </a:spcBef>
              <a:buFont typeface="Arial" panose="020B0604020202020204" pitchFamily="34" charset="0"/>
              <a:buNone/>
              <a:defRPr sz="11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2019.0</a:t>
            </a:r>
            <a:r>
              <a:rPr lang="en-US" altLang="zh-CN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9</a:t>
            </a:r>
            <a:r>
              <a:rPr lang="en-US" sz="1100" dirty="0" smtClean="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rPr>
              <a:t>.23</a:t>
            </a:r>
            <a:endParaRPr lang="en-US" sz="1100" dirty="0">
              <a:solidFill>
                <a:srgbClr val="BFBFBF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Shape 32"/>
          <p:cNvSpPr txBox="1">
            <a:spLocks/>
          </p:cNvSpPr>
          <p:nvPr/>
        </p:nvSpPr>
        <p:spPr>
          <a:xfrm>
            <a:off x="0" y="2904331"/>
            <a:ext cx="12192000" cy="79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79552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7955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200" kern="0" noProof="0" dirty="0" smtClean="0"/>
              <a:t>Android</a:t>
            </a:r>
            <a:r>
              <a:rPr lang="zh-CN" altLang="en-US" sz="4200" kern="0" noProof="0" dirty="0" smtClean="0"/>
              <a:t>组件化说明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601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静态代码扫描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1773000"/>
            <a:ext cx="7704000" cy="43928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312" y="1170917"/>
            <a:ext cx="85776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服务器端自动执行静态代码扫描，不良代码禁止入库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</a:rPr>
              <a:t>7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94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</a:rPr>
              <a:t>8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000" y="1803285"/>
            <a:ext cx="9432000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800" b="1" noProof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同规范、提效率、保质量</a:t>
            </a:r>
            <a:endParaRPr lang="en-US" altLang="zh-CN" sz="2800" b="1" noProof="1" smtClean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800" b="1" noProof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新项目架构节省</a:t>
            </a:r>
            <a:r>
              <a:rPr lang="en-US" altLang="zh-CN" sz="2800" b="1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50%+</a:t>
            </a:r>
            <a:r>
              <a:rPr lang="zh-CN" altLang="en-US" sz="2800" b="1" noProof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时间</a:t>
            </a:r>
            <a:endParaRPr lang="en-US" altLang="zh-CN" sz="2800" b="1" noProof="1" smtClean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800" b="1" noProof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自动化构建与代码静态扫描，预计降低缺陷</a:t>
            </a:r>
            <a:r>
              <a:rPr lang="en-US" altLang="zh-CN" sz="2800" b="1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10%~20%</a:t>
            </a:r>
            <a:endParaRPr lang="en-US" altLang="zh-CN" sz="2800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项目投入与产出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3700" y="3294836"/>
            <a:ext cx="4430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人力投入：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7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人月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81300" y="2322056"/>
            <a:ext cx="0" cy="30938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915051" y="1987057"/>
            <a:ext cx="1874400" cy="875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j-ea"/>
                <a:ea typeface="+mj-ea"/>
              </a:rPr>
              <a:t>产出</a:t>
            </a:r>
            <a:endParaRPr lang="zh-CN" altLang="en-US" sz="3200" b="1" dirty="0" smtClean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50" y="1987058"/>
            <a:ext cx="1874400" cy="875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投入</a:t>
            </a:r>
          </a:p>
        </p:txBody>
      </p:sp>
      <p:sp>
        <p:nvSpPr>
          <p:cNvPr id="11" name="矩形 10"/>
          <p:cNvSpPr/>
          <p:nvPr/>
        </p:nvSpPr>
        <p:spPr>
          <a:xfrm>
            <a:off x="6853791" y="3172261"/>
            <a:ext cx="4464000" cy="21930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完成开发库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10+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模板工程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完成自动化部署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69570"/>
              </p:ext>
            </p:extLst>
          </p:nvPr>
        </p:nvGraphicFramePr>
        <p:xfrm>
          <a:off x="696000" y="4157309"/>
          <a:ext cx="51813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00">
                  <a:extLst>
                    <a:ext uri="{9D8B030D-6E8A-4147-A177-3AD203B41FA5}">
                      <a16:colId xmlns:a16="http://schemas.microsoft.com/office/drawing/2014/main" val="4217638959"/>
                    </a:ext>
                  </a:extLst>
                </a:gridCol>
                <a:gridCol w="1727100">
                  <a:extLst>
                    <a:ext uri="{9D8B030D-6E8A-4147-A177-3AD203B41FA5}">
                      <a16:colId xmlns:a16="http://schemas.microsoft.com/office/drawing/2014/main" val="2148706835"/>
                    </a:ext>
                  </a:extLst>
                </a:gridCol>
                <a:gridCol w="1727100">
                  <a:extLst>
                    <a:ext uri="{9D8B030D-6E8A-4147-A177-3AD203B41FA5}">
                      <a16:colId xmlns:a16="http://schemas.microsoft.com/office/drawing/2014/main" val="1215663838"/>
                    </a:ext>
                  </a:extLst>
                </a:gridCol>
              </a:tblGrid>
              <a:tr h="2976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标准化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自动化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41561"/>
                  </a:ext>
                </a:extLst>
              </a:tr>
              <a:tr h="29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Android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人月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r>
                        <a:rPr lang="zh-CN" altLang="en-US" dirty="0" smtClean="0"/>
                        <a:t>人月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85270"/>
                  </a:ext>
                </a:extLst>
              </a:tr>
              <a:tr h="297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IOS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人月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r>
                        <a:rPr lang="zh-CN" altLang="en-US" dirty="0" smtClean="0"/>
                        <a:t>人月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7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652224" y="2124269"/>
            <a:ext cx="8540332" cy="60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796224" y="1986330"/>
            <a:ext cx="0" cy="4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141634" y="2455362"/>
            <a:ext cx="1446590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9/10</a:t>
            </a:r>
          </a:p>
          <a:p>
            <a:pPr algn="ctr"/>
            <a:r>
              <a:rPr lang="zh-CN" altLang="en-US" sz="1400" dirty="0" smtClean="0"/>
              <a:t>模板框架搭建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3588224" y="1869164"/>
            <a:ext cx="0" cy="4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818369" y="1197000"/>
            <a:ext cx="1626345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9/20</a:t>
            </a:r>
            <a:endParaRPr lang="en-US" altLang="zh-CN" dirty="0"/>
          </a:p>
          <a:p>
            <a:pPr algn="ctr"/>
            <a:r>
              <a:rPr lang="zh-CN" altLang="en-US" sz="1400" dirty="0" smtClean="0"/>
              <a:t>组件化路由框架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4668224" y="2011771"/>
            <a:ext cx="0" cy="4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957233" y="2478754"/>
            <a:ext cx="1236690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10/5</a:t>
            </a:r>
          </a:p>
          <a:p>
            <a:pPr algn="ctr"/>
            <a:r>
              <a:rPr lang="zh-CN" altLang="en-US" sz="1400" dirty="0" smtClean="0"/>
              <a:t>组件化</a:t>
            </a:r>
            <a:r>
              <a:rPr lang="en-US" altLang="zh-CN" sz="1400" dirty="0" smtClean="0"/>
              <a:t>Demo</a:t>
            </a:r>
            <a:endParaRPr lang="zh-CN" altLang="en-US" sz="1400" dirty="0" smtClean="0"/>
          </a:p>
        </p:txBody>
      </p:sp>
      <p:cxnSp>
        <p:nvCxnSpPr>
          <p:cNvPr id="40" name="直接连接符 39"/>
          <p:cNvCxnSpPr/>
          <p:nvPr/>
        </p:nvCxnSpPr>
        <p:spPr>
          <a:xfrm>
            <a:off x="5460224" y="1781775"/>
            <a:ext cx="0" cy="4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841879" y="1197000"/>
            <a:ext cx="1236690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800" dirty="0" smtClean="0"/>
              <a:t>  10/20</a:t>
            </a:r>
          </a:p>
          <a:p>
            <a:r>
              <a:rPr lang="zh-CN" altLang="en-US" sz="1400" dirty="0" smtClean="0"/>
              <a:t>集成开发库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10360954" y="2076280"/>
            <a:ext cx="0" cy="4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595867" y="2492712"/>
            <a:ext cx="1524689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11/27</a:t>
            </a:r>
          </a:p>
          <a:p>
            <a:pPr algn="ctr"/>
            <a:r>
              <a:rPr lang="zh-CN" altLang="en-US" sz="1400" dirty="0" smtClean="0"/>
              <a:t>集成自动构建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10688556" y="1795771"/>
            <a:ext cx="0" cy="4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816738" y="1178137"/>
            <a:ext cx="1743635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12/7</a:t>
            </a:r>
          </a:p>
          <a:p>
            <a:pPr algn="ctr"/>
            <a:r>
              <a:rPr lang="zh-CN" altLang="en-US" sz="1400" dirty="0" smtClean="0"/>
              <a:t>输出说明文档</a:t>
            </a:r>
            <a:endParaRPr lang="zh-CN" altLang="en-US" sz="1400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6411725" y="3623374"/>
            <a:ext cx="25361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349473" y="3479374"/>
            <a:ext cx="0" cy="432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702506" y="3924225"/>
            <a:ext cx="1398865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10/30</a:t>
            </a:r>
          </a:p>
          <a:p>
            <a:pPr algn="ctr"/>
            <a:r>
              <a:rPr lang="zh-CN" altLang="en-US" sz="1400" dirty="0" smtClean="0"/>
              <a:t>整理说明文档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7861473" y="3504815"/>
            <a:ext cx="0" cy="432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137877" y="3924225"/>
            <a:ext cx="1550419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1800" dirty="0" smtClean="0"/>
              <a:t>    11/15</a:t>
            </a:r>
          </a:p>
          <a:p>
            <a:r>
              <a:rPr lang="zh-CN" altLang="en-US" sz="1400" dirty="0"/>
              <a:t>开发</a:t>
            </a:r>
            <a:r>
              <a:rPr lang="zh-CN" altLang="en-US" sz="1400" dirty="0" smtClean="0"/>
              <a:t>库迭代维护</a:t>
            </a:r>
            <a:endParaRPr lang="en-US" altLang="zh-CN" sz="1400" dirty="0" smtClean="0"/>
          </a:p>
        </p:txBody>
      </p:sp>
      <p:cxnSp>
        <p:nvCxnSpPr>
          <p:cNvPr id="57" name="直接连接符 56"/>
          <p:cNvCxnSpPr/>
          <p:nvPr/>
        </p:nvCxnSpPr>
        <p:spPr>
          <a:xfrm>
            <a:off x="8729188" y="5020819"/>
            <a:ext cx="0" cy="4320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023979" y="5046260"/>
            <a:ext cx="0" cy="4320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377188" y="5467446"/>
            <a:ext cx="1467220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11/22</a:t>
            </a:r>
            <a:endParaRPr lang="en-US" altLang="zh-CN" dirty="0"/>
          </a:p>
          <a:p>
            <a:pPr algn="ctr"/>
            <a:r>
              <a:rPr lang="zh-CN" altLang="en-US" sz="1400" dirty="0" smtClean="0"/>
              <a:t>生成插件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23554" y="5468354"/>
            <a:ext cx="1977029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11/15</a:t>
            </a:r>
            <a:endParaRPr lang="en-US" altLang="zh-CN" dirty="0"/>
          </a:p>
          <a:p>
            <a:pPr algn="ctr"/>
            <a:r>
              <a:rPr lang="zh-CN" altLang="en-US" sz="1400" dirty="0" smtClean="0"/>
              <a:t>集成三方扫描工具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52000" y="1893437"/>
            <a:ext cx="1524689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模板工程</a:t>
            </a:r>
            <a:endParaRPr lang="zh-CN" alt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920025" y="3462882"/>
            <a:ext cx="1524689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开发库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568556" y="5092426"/>
            <a:ext cx="204541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自动化</a:t>
            </a: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928301" y="3623374"/>
            <a:ext cx="159524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981473" y="3487848"/>
            <a:ext cx="0" cy="432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757150" y="3623374"/>
            <a:ext cx="159524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136556" y="3919848"/>
            <a:ext cx="1613911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10/15</a:t>
            </a:r>
          </a:p>
          <a:p>
            <a:pPr algn="ctr"/>
            <a:r>
              <a:rPr lang="zh-CN" altLang="en-US" sz="1400" dirty="0" smtClean="0"/>
              <a:t>建立开发库索引页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6886053" y="5229000"/>
            <a:ext cx="4289926" cy="0"/>
          </a:xfrm>
          <a:prstGeom prst="straightConnector1">
            <a:avLst/>
          </a:prstGeom>
          <a:ln w="412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284407" y="5478260"/>
            <a:ext cx="1701990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800" dirty="0" smtClean="0"/>
              <a:t>11/8</a:t>
            </a:r>
          </a:p>
          <a:p>
            <a:pPr algn="ctr"/>
            <a:r>
              <a:rPr lang="zh-CN" altLang="en-US" sz="1400" dirty="0" smtClean="0"/>
              <a:t>确定编码规范规则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143979" y="5020819"/>
            <a:ext cx="0" cy="4320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7150" y="306910"/>
            <a:ext cx="8052435" cy="523220"/>
          </a:xfrm>
        </p:spPr>
        <p:txBody>
          <a:bodyPr/>
          <a:lstStyle/>
          <a:p>
            <a:pPr lvl="0"/>
            <a:r>
              <a:rPr lang="zh-CN" altLang="en-US" dirty="0" smtClean="0"/>
              <a:t>应用开发</a:t>
            </a:r>
            <a:r>
              <a:rPr lang="zh-CN" altLang="zh-CN" dirty="0" smtClean="0"/>
              <a:t>标准化</a:t>
            </a:r>
            <a:r>
              <a:rPr lang="zh-CN" altLang="zh-CN" dirty="0"/>
              <a:t>与自动化</a:t>
            </a:r>
            <a:r>
              <a:rPr lang="zh-CN" altLang="zh-CN" dirty="0" smtClean="0"/>
              <a:t>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5918623" y="405000"/>
            <a:ext cx="5355108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marL="273050" indent="-273050" algn="ctr">
              <a:lnSpc>
                <a:spcPct val="120000"/>
              </a:lnSpc>
              <a:buFont typeface="+mj-lt"/>
              <a:buAutoNum type="arabicPeriod"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8000" y="2205000"/>
            <a:ext cx="7848001" cy="1440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7211" y="2773887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A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20705" y="2781000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+mj-ea"/>
                <a:ea typeface="+mj-ea"/>
              </a:rPr>
              <a:t>B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9411" y="2781000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+mj-ea"/>
                <a:ea typeface="+mj-ea"/>
              </a:rPr>
              <a:t>C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65936" y="2773887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+mj-ea"/>
                <a:ea typeface="+mj-ea"/>
              </a:rPr>
              <a:t>D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96602" y="2773887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…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9776" y="2326067"/>
            <a:ext cx="144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主工程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48000" y="3789000"/>
            <a:ext cx="7848001" cy="144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7211" y="4365000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日志库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20705" y="4361762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蓝牙库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49411" y="4361762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工具库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5936" y="4354649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</a:rPr>
              <a:t>权限库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96602" y="4354649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…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58752" y="3896801"/>
            <a:ext cx="144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依赖库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31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27150" y="306910"/>
            <a:ext cx="8052435" cy="523220"/>
          </a:xfrm>
        </p:spPr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46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1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072000" y="2493000"/>
            <a:ext cx="1800000" cy="1656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A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44000" y="1845000"/>
            <a:ext cx="1656000" cy="1296000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B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24000" y="2493000"/>
            <a:ext cx="3528000" cy="2376000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C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320000" y="2133000"/>
            <a:ext cx="2448000" cy="2736000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D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02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27150" y="306910"/>
            <a:ext cx="8052435" cy="52322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46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96609" y="1180129"/>
            <a:ext cx="2448000" cy="6154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壳</a:t>
            </a:r>
            <a:r>
              <a:rPr lang="zh-CN" altLang="en-US" sz="2000" b="1" dirty="0" smtClean="0">
                <a:latin typeface="+mj-ea"/>
                <a:ea typeface="+mj-ea"/>
              </a:rPr>
              <a:t>工程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858" y="2927847"/>
            <a:ext cx="1656000" cy="11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A</a:t>
            </a:r>
            <a:r>
              <a:rPr lang="zh-CN" altLang="en-US" sz="2000" b="1" dirty="0" smtClean="0">
                <a:latin typeface="+mj-ea"/>
                <a:ea typeface="+mj-ea"/>
              </a:rPr>
              <a:t>业务组件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2000" y="2421000"/>
            <a:ext cx="1909858" cy="1800000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9858" y="2421000"/>
            <a:ext cx="144000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测试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Host</a:t>
            </a:r>
            <a:endParaRPr lang="zh-CN" altLang="en-US" sz="16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>
            <a:stCxn id="5" idx="0"/>
            <a:endCxn id="2" idx="2"/>
          </p:cNvCxnSpPr>
          <p:nvPr/>
        </p:nvCxnSpPr>
        <p:spPr>
          <a:xfrm flipV="1">
            <a:off x="2569858" y="1795564"/>
            <a:ext cx="3650751" cy="1132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87267" y="4714649"/>
            <a:ext cx="7848001" cy="144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9068" y="5445000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日志库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2562" y="5441762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蓝牙库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1268" y="5441762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工具库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07793" y="5434649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</a:rPr>
              <a:t>权限库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38459" y="5434649"/>
            <a:ext cx="1440000" cy="64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…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0609" y="4976801"/>
            <a:ext cx="144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依赖库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27716" y="2927847"/>
            <a:ext cx="1656000" cy="11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+mj-ea"/>
                <a:ea typeface="+mj-ea"/>
              </a:rPr>
              <a:t>B</a:t>
            </a:r>
            <a:r>
              <a:rPr lang="zh-CN" altLang="en-US" sz="2000" b="1" dirty="0" smtClean="0">
                <a:latin typeface="+mj-ea"/>
                <a:ea typeface="+mj-ea"/>
              </a:rPr>
              <a:t>业务组件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17858" y="2421000"/>
            <a:ext cx="1909858" cy="1800000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35716" y="2421000"/>
            <a:ext cx="144000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测试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Host</a:t>
            </a:r>
            <a:endParaRPr lang="zh-CN" altLang="en-US" sz="16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37858" y="2927847"/>
            <a:ext cx="1656000" cy="11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+mj-ea"/>
                <a:ea typeface="+mj-ea"/>
              </a:rPr>
              <a:t>C</a:t>
            </a:r>
            <a:r>
              <a:rPr lang="zh-CN" altLang="en-US" sz="2000" b="1" dirty="0" smtClean="0">
                <a:latin typeface="+mj-ea"/>
                <a:ea typeface="+mj-ea"/>
              </a:rPr>
              <a:t>业务组件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8000" y="2421000"/>
            <a:ext cx="1909858" cy="1800000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45858" y="2421000"/>
            <a:ext cx="144000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测试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Host</a:t>
            </a:r>
            <a:endParaRPr lang="zh-CN" altLang="en-US" sz="16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42736" y="2915985"/>
            <a:ext cx="1656000" cy="11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…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32878" y="2409138"/>
            <a:ext cx="1909858" cy="1800000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50736" y="2409138"/>
            <a:ext cx="144000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测试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Host</a:t>
            </a:r>
            <a:endParaRPr lang="zh-CN" altLang="en-US" sz="16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9" name="直接箭头连接符 28"/>
          <p:cNvCxnSpPr>
            <a:stCxn id="19" idx="0"/>
            <a:endCxn id="2" idx="2"/>
          </p:cNvCxnSpPr>
          <p:nvPr/>
        </p:nvCxnSpPr>
        <p:spPr>
          <a:xfrm flipV="1">
            <a:off x="5055716" y="1795564"/>
            <a:ext cx="1164893" cy="1132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2" idx="2"/>
          </p:cNvCxnSpPr>
          <p:nvPr/>
        </p:nvCxnSpPr>
        <p:spPr>
          <a:xfrm flipH="1" flipV="1">
            <a:off x="6220609" y="1795564"/>
            <a:ext cx="1245249" cy="1132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0"/>
            <a:endCxn id="2" idx="2"/>
          </p:cNvCxnSpPr>
          <p:nvPr/>
        </p:nvCxnSpPr>
        <p:spPr>
          <a:xfrm flipH="1" flipV="1">
            <a:off x="6220609" y="1795564"/>
            <a:ext cx="3650127" cy="11204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0"/>
            <a:endCxn id="5" idx="2"/>
          </p:cNvCxnSpPr>
          <p:nvPr/>
        </p:nvCxnSpPr>
        <p:spPr>
          <a:xfrm flipH="1" flipV="1">
            <a:off x="2569858" y="4079847"/>
            <a:ext cx="3741410" cy="63480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0"/>
            <a:endCxn id="19" idx="2"/>
          </p:cNvCxnSpPr>
          <p:nvPr/>
        </p:nvCxnSpPr>
        <p:spPr>
          <a:xfrm flipH="1" flipV="1">
            <a:off x="5055716" y="4079847"/>
            <a:ext cx="1255552" cy="63480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0"/>
            <a:endCxn id="22" idx="2"/>
          </p:cNvCxnSpPr>
          <p:nvPr/>
        </p:nvCxnSpPr>
        <p:spPr>
          <a:xfrm flipV="1">
            <a:off x="6311268" y="4079847"/>
            <a:ext cx="1154590" cy="63480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2" idx="0"/>
            <a:endCxn id="25" idx="2"/>
          </p:cNvCxnSpPr>
          <p:nvPr/>
        </p:nvCxnSpPr>
        <p:spPr>
          <a:xfrm flipV="1">
            <a:off x="6311268" y="4067985"/>
            <a:ext cx="3559468" cy="6466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27150" y="306910"/>
            <a:ext cx="8052435" cy="523220"/>
          </a:xfrm>
        </p:spPr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46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1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80679" y="2421000"/>
            <a:ext cx="1800000" cy="1656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A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12725" y="2781000"/>
            <a:ext cx="1656000" cy="1296000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B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86362" y="1701000"/>
            <a:ext cx="3528000" cy="2376000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C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976000" y="1341000"/>
            <a:ext cx="2448000" cy="2736000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D</a:t>
            </a:r>
            <a:r>
              <a:rPr lang="zh-CN" altLang="en-US" sz="2000" b="1" dirty="0" smtClean="0">
                <a:latin typeface="+mj-ea"/>
                <a:ea typeface="+mj-ea"/>
              </a:rPr>
              <a:t>业务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000" y="4725000"/>
            <a:ext cx="10728000" cy="720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</a:rPr>
              <a:t>路由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351321" y="4149000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32000" y="4149000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511321" y="4149000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792000" y="4149000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535321" y="4172594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816000" y="4172594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0063321" y="4172594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344000" y="4172594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7150" y="3498398"/>
            <a:ext cx="9376850" cy="23786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模板工程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60001" y="3642398"/>
            <a:ext cx="6441870" cy="1080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6492" y="3822399"/>
            <a:ext cx="864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BLE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4712" y="3822399"/>
            <a:ext cx="864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+mj-ea"/>
                <a:ea typeface="+mj-ea"/>
              </a:rPr>
              <a:t>LOG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52932" y="3822399"/>
            <a:ext cx="864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MVP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1152" y="3810942"/>
            <a:ext cx="864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UI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0000" y="2565000"/>
            <a:ext cx="6441871" cy="79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APP</a:t>
            </a:r>
            <a:r>
              <a:rPr lang="zh-CN" altLang="en-US" sz="2000" b="1" dirty="0" smtClean="0">
                <a:latin typeface="+mj-ea"/>
                <a:ea typeface="+mj-ea"/>
              </a:rPr>
              <a:t>依赖库</a:t>
            </a:r>
          </a:p>
        </p:txBody>
      </p:sp>
      <p:sp>
        <p:nvSpPr>
          <p:cNvPr id="17" name="矩形 16"/>
          <p:cNvSpPr/>
          <p:nvPr/>
        </p:nvSpPr>
        <p:spPr>
          <a:xfrm>
            <a:off x="7629372" y="3822399"/>
            <a:ext cx="864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DB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6390" y="1484671"/>
            <a:ext cx="1481151" cy="740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</a:rPr>
              <a:t>分享</a:t>
            </a:r>
          </a:p>
        </p:txBody>
      </p:sp>
      <p:sp>
        <p:nvSpPr>
          <p:cNvPr id="21" name="矩形 20"/>
          <p:cNvSpPr/>
          <p:nvPr/>
        </p:nvSpPr>
        <p:spPr>
          <a:xfrm>
            <a:off x="6532780" y="1486097"/>
            <a:ext cx="1603066" cy="740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个人</a:t>
            </a:r>
            <a:r>
              <a:rPr lang="zh-CN" altLang="en-US" sz="2000" b="1" dirty="0" smtClean="0">
                <a:latin typeface="+mj-ea"/>
                <a:ea typeface="+mj-ea"/>
              </a:rPr>
              <a:t>页</a:t>
            </a:r>
          </a:p>
        </p:txBody>
      </p:sp>
      <p:sp>
        <p:nvSpPr>
          <p:cNvPr id="22" name="矩形 21"/>
          <p:cNvSpPr/>
          <p:nvPr/>
        </p:nvSpPr>
        <p:spPr>
          <a:xfrm>
            <a:off x="8225660" y="1484671"/>
            <a:ext cx="1555404" cy="742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…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16001" y="3829928"/>
            <a:ext cx="864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…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04001" y="2418399"/>
            <a:ext cx="8208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704001" y="3498399"/>
            <a:ext cx="8208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57117" y="1679736"/>
            <a:ext cx="87716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zh-CN" altLang="en-US" sz="1800" dirty="0" smtClean="0"/>
              <a:t>业务层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926284" y="2773733"/>
            <a:ext cx="133882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en-US" altLang="zh-CN" sz="1800" dirty="0" smtClean="0"/>
              <a:t>APP</a:t>
            </a:r>
            <a:r>
              <a:rPr lang="zh-CN" altLang="en-US" sz="1800" dirty="0" smtClean="0"/>
              <a:t>依赖库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133301" y="3961733"/>
            <a:ext cx="87716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zh-CN" altLang="en-US" sz="1800" dirty="0" smtClean="0"/>
              <a:t>开发库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1704001" y="4866399"/>
            <a:ext cx="8208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60001" y="5038398"/>
            <a:ext cx="2015999" cy="62260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</a:rPr>
              <a:t>自动化</a:t>
            </a:r>
            <a:r>
              <a:rPr lang="zh-CN" altLang="en-US" sz="2000" b="1" dirty="0">
                <a:latin typeface="+mj-ea"/>
                <a:ea typeface="+mj-ea"/>
              </a:rPr>
              <a:t>支持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02468" y="5149733"/>
            <a:ext cx="110799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r>
              <a:rPr lang="zh-CN" altLang="en-US" dirty="0" smtClean="0"/>
              <a:t>基础支持</a:t>
            </a:r>
            <a:endParaRPr lang="zh-CN" altLang="en-US" sz="1800" dirty="0" smtClean="0"/>
          </a:p>
        </p:txBody>
      </p:sp>
      <p:sp>
        <p:nvSpPr>
          <p:cNvPr id="36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60000" y="1484671"/>
            <a:ext cx="1481151" cy="740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登录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43530" y="5038396"/>
            <a:ext cx="2085842" cy="622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+mj-ea"/>
                <a:ea typeface="+mj-ea"/>
              </a:rPr>
              <a:t>组件化支持</a:t>
            </a:r>
          </a:p>
        </p:txBody>
      </p:sp>
      <p:sp>
        <p:nvSpPr>
          <p:cNvPr id="39" name="矩形 38"/>
          <p:cNvSpPr/>
          <p:nvPr/>
        </p:nvSpPr>
        <p:spPr>
          <a:xfrm>
            <a:off x="7796902" y="5034116"/>
            <a:ext cx="1984162" cy="6292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三方</a:t>
            </a:r>
            <a:r>
              <a:rPr lang="zh-CN" altLang="en-US" sz="2000" b="1" dirty="0" smtClean="0">
                <a:latin typeface="+mj-ea"/>
                <a:ea typeface="+mj-ea"/>
              </a:rPr>
              <a:t>库支持</a:t>
            </a:r>
          </a:p>
        </p:txBody>
      </p:sp>
    </p:spTree>
    <p:extLst>
      <p:ext uri="{BB962C8B-B14F-4D97-AF65-F5344CB8AC3E}">
        <p14:creationId xmlns:p14="http://schemas.microsoft.com/office/powerpoint/2010/main" val="36791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</a:rPr>
              <a:t>4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8000" y="1341000"/>
            <a:ext cx="2168920" cy="38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000" y="1881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8000" y="1845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蓝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牙库</a:t>
            </a:r>
          </a:p>
        </p:txBody>
      </p:sp>
      <p:sp>
        <p:nvSpPr>
          <p:cNvPr id="9" name="矩形 8"/>
          <p:cNvSpPr/>
          <p:nvPr/>
        </p:nvSpPr>
        <p:spPr>
          <a:xfrm>
            <a:off x="840000" y="2529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8000" y="2493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日志库</a:t>
            </a:r>
          </a:p>
        </p:txBody>
      </p:sp>
      <p:sp>
        <p:nvSpPr>
          <p:cNvPr id="11" name="矩形 10"/>
          <p:cNvSpPr/>
          <p:nvPr/>
        </p:nvSpPr>
        <p:spPr>
          <a:xfrm>
            <a:off x="840000" y="3177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8000" y="3141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权限库</a:t>
            </a:r>
          </a:p>
        </p:txBody>
      </p:sp>
      <p:sp>
        <p:nvSpPr>
          <p:cNvPr id="13" name="矩形 12"/>
          <p:cNvSpPr/>
          <p:nvPr/>
        </p:nvSpPr>
        <p:spPr>
          <a:xfrm>
            <a:off x="840000" y="3825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8000" y="3789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账号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组件库</a:t>
            </a:r>
          </a:p>
        </p:txBody>
      </p:sp>
      <p:sp>
        <p:nvSpPr>
          <p:cNvPr id="15" name="矩形 14"/>
          <p:cNvSpPr/>
          <p:nvPr/>
        </p:nvSpPr>
        <p:spPr>
          <a:xfrm>
            <a:off x="840000" y="4473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8000" y="4437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工具库</a:t>
            </a:r>
            <a:endParaRPr lang="zh-CN" altLang="en-US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101585" y="579749"/>
            <a:ext cx="2556000" cy="1583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+mj-ea"/>
                <a:ea typeface="+mj-ea"/>
              </a:rPr>
              <a:t>RoWrite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469585" y="2455210"/>
            <a:ext cx="2376000" cy="16976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+mj-ea"/>
                <a:ea typeface="+mj-ea"/>
              </a:rPr>
              <a:t>RoStyle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101585" y="4441092"/>
            <a:ext cx="2988000" cy="17862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latin typeface="+mj-ea"/>
                <a:ea typeface="+mj-ea"/>
              </a:rPr>
              <a:t>M</a:t>
            </a:r>
            <a:r>
              <a:rPr lang="en-US" altLang="zh-CN" sz="2000" b="1" dirty="0" err="1" smtClean="0">
                <a:latin typeface="+mj-ea"/>
                <a:ea typeface="+mj-ea"/>
              </a:rPr>
              <a:t>eetingPlate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754015" y="2609174"/>
            <a:ext cx="2661300" cy="138646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8051" y="5335965"/>
            <a:ext cx="6480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开发库为众多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APP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提供基础服务，实现代码复用，减少重复劳动，提高团队效率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8000" y="1449000"/>
            <a:ext cx="1548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7030A0"/>
                </a:solidFill>
                <a:latin typeface="+mj-ea"/>
                <a:ea typeface="+mj-ea"/>
              </a:rPr>
              <a:t>ANDROID</a:t>
            </a:r>
            <a:endParaRPr lang="zh-CN" altLang="en-US" sz="2000" b="1" dirty="0" smtClean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64000" y="1341000"/>
            <a:ext cx="2168920" cy="38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36000" y="1881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44000" y="1845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</a:rPr>
              <a:t>蓝牙基础库</a:t>
            </a:r>
          </a:p>
        </p:txBody>
      </p:sp>
      <p:sp>
        <p:nvSpPr>
          <p:cNvPr id="38" name="矩形 37"/>
          <p:cNvSpPr/>
          <p:nvPr/>
        </p:nvSpPr>
        <p:spPr>
          <a:xfrm>
            <a:off x="3036000" y="2529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44000" y="2493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</a:rPr>
              <a:t>摇一摇日志库</a:t>
            </a:r>
          </a:p>
        </p:txBody>
      </p:sp>
      <p:sp>
        <p:nvSpPr>
          <p:cNvPr id="40" name="矩形 39"/>
          <p:cNvSpPr/>
          <p:nvPr/>
        </p:nvSpPr>
        <p:spPr>
          <a:xfrm>
            <a:off x="3036000" y="3177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44000" y="3141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</a:rPr>
              <a:t>通用数据库</a:t>
            </a:r>
          </a:p>
        </p:txBody>
      </p:sp>
      <p:sp>
        <p:nvSpPr>
          <p:cNvPr id="42" name="矩形 41"/>
          <p:cNvSpPr/>
          <p:nvPr/>
        </p:nvSpPr>
        <p:spPr>
          <a:xfrm>
            <a:off x="3036000" y="3825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44000" y="3789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账号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组件库</a:t>
            </a:r>
          </a:p>
        </p:txBody>
      </p:sp>
      <p:sp>
        <p:nvSpPr>
          <p:cNvPr id="44" name="矩形 43"/>
          <p:cNvSpPr/>
          <p:nvPr/>
        </p:nvSpPr>
        <p:spPr>
          <a:xfrm>
            <a:off x="3036000" y="4473000"/>
            <a:ext cx="2016000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44000" y="4437000"/>
            <a:ext cx="1800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</a:rPr>
              <a:t>基础请求库</a:t>
            </a:r>
          </a:p>
        </p:txBody>
      </p:sp>
      <p:sp>
        <p:nvSpPr>
          <p:cNvPr id="46" name="矩形 45"/>
          <p:cNvSpPr/>
          <p:nvPr/>
        </p:nvSpPr>
        <p:spPr>
          <a:xfrm>
            <a:off x="3324000" y="1449000"/>
            <a:ext cx="1548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endParaRPr lang="zh-CN" altLang="en-US" sz="2000" b="1" dirty="0" smtClean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31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持续构建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</a:rPr>
              <a:t>5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03" y="1341000"/>
            <a:ext cx="5803585" cy="42946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3970" y="1750189"/>
            <a:ext cx="51840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成员每次提交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代码到服务器，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服务器自动执行编译、单元测试等，可尽早发现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问题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970" y="4483711"/>
            <a:ext cx="5184000" cy="96128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自动执行静态代码扫描，不良代码禁止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入库，</a:t>
            </a:r>
            <a:r>
              <a:rPr lang="zh-CN" altLang="en-US" sz="2000" b="1" noProof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预计</a:t>
            </a:r>
            <a:r>
              <a:rPr lang="zh-CN" altLang="en-US" sz="2000" b="1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降低缺陷</a:t>
            </a:r>
            <a:r>
              <a:rPr lang="en-US" altLang="zh-CN" sz="2000" b="1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10%~20</a:t>
            </a:r>
            <a:r>
              <a:rPr lang="en-US" altLang="zh-CN" sz="2000" b="1" noProof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%</a:t>
            </a:r>
            <a:endParaRPr lang="en-US" altLang="zh-CN" sz="2000" b="1" noProof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970" y="3361376"/>
            <a:ext cx="5184000" cy="96128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采用服务器自动化构建发布版本，提升效率，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规避人为操作而引入的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错误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静态</a:t>
            </a:r>
            <a:r>
              <a:rPr lang="zh-CN" altLang="en-US" dirty="0"/>
              <a:t>代码</a:t>
            </a:r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9A52-063E-4C2F-A41B-78B41F674CDD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1366369"/>
            <a:ext cx="4371975" cy="314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00" y="930195"/>
            <a:ext cx="2486372" cy="933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085" y="2009307"/>
            <a:ext cx="1905000" cy="1857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85" y="4182049"/>
            <a:ext cx="2160000" cy="1584000"/>
          </a:xfrm>
          <a:prstGeom prst="rect">
            <a:avLst/>
          </a:prstGeom>
        </p:spPr>
      </p:pic>
      <p:sp>
        <p:nvSpPr>
          <p:cNvPr id="10" name="矩形 1"/>
          <p:cNvSpPr txBox="1">
            <a:spLocks noChangeArrowheads="1"/>
          </p:cNvSpPr>
          <p:nvPr/>
        </p:nvSpPr>
        <p:spPr bwMode="auto">
          <a:xfrm>
            <a:off x="378460" y="261000"/>
            <a:ext cx="1013460" cy="575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en-US" altLang="zh-CN" sz="2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</a:rPr>
              <a:t>6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4000" y="5031120"/>
            <a:ext cx="6480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通过静态代码扫描工具，并制定规则来统一团队成员的编码风格，保证代码质量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anchor="ctr"/>
      <a:lstStyle>
        <a:defPPr algn="ctr">
          <a:defRPr sz="2000" b="1" dirty="0" smtClean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anchor="ctr" anchorCtr="1"/>
      <a:lstStyle>
        <a:defPPr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12119</TotalTime>
  <Words>537</Words>
  <Application>Microsoft Office PowerPoint</Application>
  <PresentationFormat>宽屏</PresentationFormat>
  <Paragraphs>184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Noto Sans S Chinese Medium</vt:lpstr>
      <vt:lpstr>等线</vt:lpstr>
      <vt:lpstr>黑体</vt:lpstr>
      <vt:lpstr>宋体</vt:lpstr>
      <vt:lpstr>Microsoft YaHei</vt:lpstr>
      <vt:lpstr>Microsoft YaHei</vt:lpstr>
      <vt:lpstr>Arial</vt:lpstr>
      <vt:lpstr>Arial Narrow</vt:lpstr>
      <vt:lpstr>Calibri</vt:lpstr>
      <vt:lpstr>Century Gothic</vt:lpstr>
      <vt:lpstr>Helvetica</vt:lpstr>
      <vt:lpstr>Wingdings</vt:lpstr>
      <vt:lpstr>Office 主题</vt:lpstr>
      <vt:lpstr>PowerPoint 演示文稿</vt:lpstr>
      <vt:lpstr>应用开发标准化与自动化项目</vt:lpstr>
      <vt:lpstr>项目背景</vt:lpstr>
      <vt:lpstr>项目结构</vt:lpstr>
      <vt:lpstr>项目背景</vt:lpstr>
      <vt:lpstr>标准化-模板工程</vt:lpstr>
      <vt:lpstr>标准化-开发库</vt:lpstr>
      <vt:lpstr>自动化-持续构建</vt:lpstr>
      <vt:lpstr>自动化-静态代码扫描</vt:lpstr>
      <vt:lpstr>自动化-静态代码扫描</vt:lpstr>
      <vt:lpstr>项目目标</vt:lpstr>
      <vt:lpstr>项目投入与产出</vt:lpstr>
      <vt:lpstr>开发计划</vt:lpstr>
    </vt:vector>
  </TitlesOfParts>
  <Company>Royole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Moon Huang</dc:creator>
  <cp:lastModifiedBy>Leo Yuan</cp:lastModifiedBy>
  <cp:revision>1286</cp:revision>
  <dcterms:created xsi:type="dcterms:W3CDTF">2018-03-05T03:47:00Z</dcterms:created>
  <dcterms:modified xsi:type="dcterms:W3CDTF">2019-09-24T11:13:13Z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