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Lst>
  <p:notesMasterIdLst>
    <p:notesMasterId r:id="rId5"/>
  </p:notesMasterIdLst>
  <p:sldIdLst>
    <p:sldId id="256" r:id="rId4"/>
    <p:sldId id="257" r:id="rId6"/>
    <p:sldId id="300" r:id="rId7"/>
    <p:sldId id="280" r:id="rId8"/>
    <p:sldId id="281" r:id="rId9"/>
    <p:sldId id="282" r:id="rId10"/>
    <p:sldId id="284" r:id="rId11"/>
    <p:sldId id="285" r:id="rId12"/>
    <p:sldId id="290" r:id="rId13"/>
    <p:sldId id="296" r:id="rId14"/>
    <p:sldId id="288" r:id="rId15"/>
    <p:sldId id="289" r:id="rId16"/>
    <p:sldId id="316" r:id="rId17"/>
    <p:sldId id="318" r:id="rId18"/>
    <p:sldId id="322" r:id="rId19"/>
    <p:sldId id="345" r:id="rId20"/>
    <p:sldId id="321" r:id="rId21"/>
    <p:sldId id="319" r:id="rId22"/>
    <p:sldId id="365" r:id="rId23"/>
    <p:sldId id="359" r:id="rId24"/>
    <p:sldId id="363" r:id="rId25"/>
    <p:sldId id="279" r:id="rId2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7C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07" autoAdjust="0"/>
    <p:restoredTop sz="76834" autoAdjust="0"/>
  </p:normalViewPr>
  <p:slideViewPr>
    <p:cSldViewPr snapToGrid="0" snapToObjects="1">
      <p:cViewPr varScale="1">
        <p:scale>
          <a:sx n="88" d="100"/>
          <a:sy n="88" d="100"/>
        </p:scale>
        <p:origin x="1320"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 name="Shape 30"/>
          <p:cNvSpPr>
            <a:spLocks noGrp="1" noRot="1" noChangeAspect="1"/>
          </p:cNvSpPr>
          <p:nvPr>
            <p:ph type="sldImg"/>
          </p:nvPr>
        </p:nvSpPr>
        <p:spPr>
          <a:xfrm>
            <a:off x="1143000" y="685800"/>
            <a:ext cx="4572000" cy="3429000"/>
          </a:xfrm>
          <a:prstGeom prst="rect">
            <a:avLst/>
          </a:prstGeom>
        </p:spPr>
        <p:txBody>
          <a:bodyPr/>
          <a:lstStyle/>
          <a:p/>
        </p:txBody>
      </p:sp>
      <p:sp>
        <p:nvSpPr>
          <p:cNvPr id="31" name="Shape 31"/>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a:latin typeface="+mj-lt"/>
        <a:ea typeface="+mj-ea"/>
        <a:cs typeface="+mj-cs"/>
        <a:sym typeface="Helvetica Neue"/>
      </a:defRPr>
    </a:lvl1pPr>
    <a:lvl2pPr indent="228600" latinLnBrk="0">
      <a:defRPr>
        <a:latin typeface="+mj-lt"/>
        <a:ea typeface="+mj-ea"/>
        <a:cs typeface="+mj-cs"/>
        <a:sym typeface="Helvetica Neue"/>
      </a:defRPr>
    </a:lvl2pPr>
    <a:lvl3pPr indent="457200" latinLnBrk="0">
      <a:defRPr>
        <a:latin typeface="+mj-lt"/>
        <a:ea typeface="+mj-ea"/>
        <a:cs typeface="+mj-cs"/>
        <a:sym typeface="Helvetica Neue"/>
      </a:defRPr>
    </a:lvl3pPr>
    <a:lvl4pPr indent="685800" latinLnBrk="0">
      <a:defRPr>
        <a:latin typeface="+mj-lt"/>
        <a:ea typeface="+mj-ea"/>
        <a:cs typeface="+mj-cs"/>
        <a:sym typeface="Helvetica Neue"/>
      </a:defRPr>
    </a:lvl4pPr>
    <a:lvl5pPr indent="914400" latinLnBrk="0">
      <a:defRPr>
        <a:latin typeface="+mj-lt"/>
        <a:ea typeface="+mj-ea"/>
        <a:cs typeface="+mj-cs"/>
        <a:sym typeface="Helvetica Neue"/>
      </a:defRPr>
    </a:lvl5pPr>
    <a:lvl6pPr indent="1143000" latinLnBrk="0">
      <a:defRPr>
        <a:latin typeface="+mj-lt"/>
        <a:ea typeface="+mj-ea"/>
        <a:cs typeface="+mj-cs"/>
        <a:sym typeface="Helvetica Neue"/>
      </a:defRPr>
    </a:lvl6pPr>
    <a:lvl7pPr indent="1371600" latinLnBrk="0">
      <a:defRPr>
        <a:latin typeface="+mj-lt"/>
        <a:ea typeface="+mj-ea"/>
        <a:cs typeface="+mj-cs"/>
        <a:sym typeface="Helvetica Neue"/>
      </a:defRPr>
    </a:lvl7pPr>
    <a:lvl8pPr indent="1600200" latinLnBrk="0">
      <a:defRPr>
        <a:latin typeface="+mj-lt"/>
        <a:ea typeface="+mj-ea"/>
        <a:cs typeface="+mj-cs"/>
        <a:sym typeface="Helvetica Neue"/>
      </a:defRPr>
    </a:lvl8pPr>
    <a:lvl9pPr indent="1828800" latinLnBrk="0">
      <a:defRPr>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RxJava2</a:t>
            </a:r>
            <a:r>
              <a:rPr lang="zh-CN" altLang="en-US" dirty="0" smtClean="0"/>
              <a:t>中数据是怎么流动的</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r>
              <a:rPr lang="en-US" altLang="zh-CN" dirty="0"/>
              <a:t>Observer</a:t>
            </a:r>
            <a:r>
              <a:rPr lang="zh-CN" altLang="zh-CN" dirty="0"/>
              <a:t>：</a:t>
            </a:r>
            <a:r>
              <a:rPr lang="zh-CN" altLang="en-US" dirty="0">
                <a:ln>
                  <a:noFill/>
                </a:ln>
                <a:solidFill>
                  <a:srgbClr val="000000"/>
                </a:solidFill>
                <a:effectLst/>
                <a:uFillTx/>
                <a:latin typeface="+mn-lt"/>
                <a:ea typeface="+mn-ea"/>
                <a:cs typeface="+mn-cs"/>
                <a:sym typeface="Helvetica"/>
              </a:rPr>
              <a:t>目标通过调用观察者的方法来向观察者发送数据或通知</a:t>
            </a:r>
            <a:endParaRPr lang="zh-CN" altLang="en-US" dirty="0"/>
          </a:p>
          <a:p>
            <a:r>
              <a:rPr lang="zh-CN" altLang="en-US" dirty="0"/>
              <a:t>onSubscribe：表示Observable已经准备就绪，可以接收Observer的请求消息了；</a:t>
            </a:r>
            <a:br>
              <a:rPr lang="zh-CN" altLang="en-US" dirty="0"/>
            </a:br>
            <a:r>
              <a:rPr lang="zh-CN" altLang="en-US" dirty="0">
                <a:sym typeface="+mn-ea"/>
              </a:rPr>
              <a:t>onNext：</a:t>
            </a:r>
            <a:r>
              <a:rPr lang="zh-CN" altLang="en-US" dirty="0"/>
              <a:t>Observable通过onNext接口，将数据传递给Observer；</a:t>
            </a:r>
            <a:endParaRPr lang="zh-CN" altLang="en-US" dirty="0"/>
          </a:p>
          <a:p>
            <a:r>
              <a:rPr lang="en-US" altLang="zh-CN" dirty="0" err="1"/>
              <a:t>onComplete</a:t>
            </a:r>
            <a:r>
              <a:rPr lang="zh-CN" altLang="zh-CN" dirty="0"/>
              <a:t>：</a:t>
            </a:r>
            <a:r>
              <a:rPr lang="zh-CN" altLang="en-US" dirty="0"/>
              <a:t>当Observable已经执行结束，会调用Observer的onComplete方法通知Observer，此后Observable不会再发送数据给Observer了；</a:t>
            </a:r>
            <a:endParaRPr lang="zh-CN" altLang="en-US" dirty="0"/>
          </a:p>
          <a:p>
            <a:r>
              <a:rPr lang="en-US" altLang="zh-CN" dirty="0" err="1"/>
              <a:t>onError</a:t>
            </a:r>
            <a:r>
              <a:rPr lang="zh-CN" altLang="zh-CN" dirty="0"/>
              <a:t>：</a:t>
            </a:r>
            <a:r>
              <a:rPr lang="zh-CN" altLang="en-US" dirty="0"/>
              <a:t>当Observable因为异常而终止时，会调用Observer的onError方法告知Observer，此后Observable不会再发送数据给Observer了。</a:t>
            </a:r>
            <a:endParaRPr lang="zh-CN" altLang="en-US" dirty="0"/>
          </a:p>
          <a:p>
            <a:r>
              <a:rPr lang="en-US" altLang="zh-CN" dirty="0" err="1"/>
              <a:t>onComplete和onError必须唯一并且互斥</a:t>
            </a:r>
            <a:r>
              <a:rPr lang="en-US" altLang="zh-CN" dirty="0"/>
              <a:t>, </a:t>
            </a:r>
            <a:r>
              <a:rPr lang="en-US" altLang="zh-CN" dirty="0" err="1"/>
              <a:t>即不能发多个onComplete</a:t>
            </a:r>
            <a:r>
              <a:rPr lang="en-US" altLang="zh-CN" dirty="0"/>
              <a:t>, </a:t>
            </a:r>
            <a:r>
              <a:rPr lang="en-US" altLang="zh-CN" dirty="0" err="1"/>
              <a:t>也不能发多个onError</a:t>
            </a:r>
            <a:r>
              <a:rPr lang="en-US" altLang="zh-CN" dirty="0"/>
              <a:t>, </a:t>
            </a:r>
            <a:r>
              <a:rPr lang="en-US" altLang="zh-CN" dirty="0" err="1"/>
              <a:t>也不能先发一个onComplete</a:t>
            </a:r>
            <a:r>
              <a:rPr lang="en-US" altLang="zh-CN" dirty="0"/>
              <a:t>, </a:t>
            </a:r>
            <a:r>
              <a:rPr lang="en-US" altLang="zh-CN" dirty="0" err="1"/>
              <a:t>然后再发一个onError</a:t>
            </a:r>
            <a:r>
              <a:rPr lang="en-US" altLang="zh-CN" dirty="0"/>
              <a:t>, </a:t>
            </a:r>
            <a:r>
              <a:rPr lang="en-US" altLang="zh-CN" dirty="0" err="1"/>
              <a:t>反之亦然</a:t>
            </a:r>
            <a:endParaRPr lang="en-US" altLang="zh-CN" dirty="0"/>
          </a:p>
          <a:p>
            <a:br>
              <a:rPr lang="en-US" altLang="zh-CN" dirty="0"/>
            </a:br>
            <a:r>
              <a:rPr lang="en-US" altLang="zh-CN" dirty="0"/>
              <a:t>Observable</a:t>
            </a:r>
            <a:endParaRPr lang="en-US" altLang="zh-CN" dirty="0"/>
          </a:p>
          <a:p>
            <a:r>
              <a:rPr lang="en-US" altLang="zh-CN" dirty="0"/>
              <a:t>subscribe</a:t>
            </a:r>
            <a:r>
              <a:rPr lang="zh-CN" altLang="zh-CN" dirty="0"/>
              <a:t>：表示Observer已经准备就绪，可以接受Observable的消息/数据了；</a:t>
            </a:r>
            <a:endParaRPr lang="zh-CN" altLang="zh-CN" dirty="0"/>
          </a:p>
          <a:p>
            <a:r>
              <a:rPr lang="en-US" altLang="zh-CN" dirty="0" err="1"/>
              <a:t>subscribeActual</a:t>
            </a:r>
            <a:r>
              <a:rPr lang="zh-CN" altLang="en-US" dirty="0"/>
              <a:t>：抽象方法，所有</a:t>
            </a:r>
            <a:r>
              <a:rPr lang="en-US" altLang="zh-CN" dirty="0"/>
              <a:t>Observable</a:t>
            </a:r>
            <a:r>
              <a:rPr lang="zh-CN" altLang="en-US" dirty="0"/>
              <a:t>子类都必须实现这个方法；</a:t>
            </a:r>
            <a:endParaRPr lang="zh-CN" altLang="zh-CN" dirty="0"/>
          </a:p>
          <a:p>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r>
              <a:rPr lang="zh-CN" altLang="zh-CN" dirty="0"/>
              <a:t>流式调用</a:t>
            </a:r>
            <a:r>
              <a:rPr lang="zh-CN" altLang="zh-CN" dirty="0" smtClean="0"/>
              <a:t>、</a:t>
            </a:r>
            <a:r>
              <a:rPr lang="zh-CN" altLang="en-US" dirty="0" smtClean="0"/>
              <a:t>链式</a:t>
            </a:r>
            <a:r>
              <a:rPr lang="zh-CN" altLang="zh-CN" dirty="0" smtClean="0"/>
              <a:t>调用</a:t>
            </a:r>
            <a:endParaRPr lang="zh-CN" altLang="zh-CN" dirty="0"/>
          </a:p>
          <a:p>
            <a:r>
              <a:rPr lang="zh-CN" altLang="zh-CN" dirty="0"/>
              <a:t>困惑：不容易理解，每个方法的返回值是什么？为什么可以这么组合？还可以怎么组合？数据到底是怎么流动的？为什么会这么流动？</a:t>
            </a:r>
            <a:endParaRPr lang="en-US"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Observable</a:t>
            </a:r>
            <a:r>
              <a:rPr lang="zh-CN" altLang="en-US" dirty="0" smtClean="0"/>
              <a:t>继承者</a:t>
            </a:r>
            <a:r>
              <a:rPr lang="en-US" altLang="zh-CN" dirty="0" err="1" smtClean="0"/>
              <a:t>ObservableSource</a:t>
            </a:r>
            <a:endParaRPr lang="en-US" altLang="zh-CN" dirty="0" smtClean="0"/>
          </a:p>
          <a:p>
            <a:r>
              <a:rPr lang="en-US" altLang="zh-CN" dirty="0" smtClean="0"/>
              <a:t>map()</a:t>
            </a:r>
            <a:r>
              <a:rPr lang="zh-CN" altLang="en-US" dirty="0" smtClean="0"/>
              <a:t>方法创建一个</a:t>
            </a:r>
            <a:r>
              <a:rPr lang="en-US" altLang="zh-CN" dirty="0" err="1" smtClean="0"/>
              <a:t>ObservableFromArray</a:t>
            </a:r>
            <a:r>
              <a:rPr lang="zh-CN" altLang="en-US" dirty="0" smtClean="0"/>
              <a:t>对象，调用</a:t>
            </a:r>
            <a:r>
              <a:rPr lang="en-US" altLang="zh-CN" dirty="0" smtClean="0"/>
              <a:t>map</a:t>
            </a:r>
            <a:r>
              <a:rPr lang="zh-CN" altLang="en-US" dirty="0" smtClean="0"/>
              <a:t>方法时，会创建一个</a:t>
            </a:r>
            <a:r>
              <a:rPr lang="en-US" altLang="zh-CN" dirty="0" err="1" smtClean="0"/>
              <a:t>ObservableMap</a:t>
            </a:r>
            <a:r>
              <a:rPr lang="zh-CN" altLang="en-US" dirty="0" smtClean="0"/>
              <a:t>方法。</a:t>
            </a:r>
            <a:r>
              <a:rPr lang="en-US" altLang="zh-CN" dirty="0" err="1" smtClean="0"/>
              <a:t>ObservableMap</a:t>
            </a:r>
            <a:r>
              <a:rPr lang="zh-CN" altLang="en-US" dirty="0" smtClean="0"/>
              <a:t>继承自</a:t>
            </a:r>
            <a:r>
              <a:rPr lang="en-US" altLang="zh-CN" dirty="0" err="1" smtClean="0"/>
              <a:t>AbstractObservableWithUpstream</a:t>
            </a:r>
            <a:r>
              <a:rPr lang="zh-CN" altLang="en-US" dirty="0" smtClean="0"/>
              <a:t>，</a:t>
            </a:r>
            <a:r>
              <a:rPr lang="en-US" altLang="zh-CN" dirty="0" err="1" smtClean="0"/>
              <a:t>AbstractObservableWithUpstream</a:t>
            </a:r>
            <a:r>
              <a:rPr lang="zh-CN" altLang="en-US" dirty="0" smtClean="0"/>
              <a:t>实现了</a:t>
            </a:r>
            <a:r>
              <a:rPr lang="en-US" altLang="zh-CN" dirty="0" err="1" smtClean="0"/>
              <a:t>HasUpstreamObservableSource</a:t>
            </a:r>
            <a:r>
              <a:rPr lang="zh-CN" altLang="en-US" dirty="0" smtClean="0"/>
              <a:t>接口，所以</a:t>
            </a:r>
            <a:r>
              <a:rPr lang="en-US" altLang="zh-CN" dirty="0" err="1" smtClean="0"/>
              <a:t>AbstractObservableWithUpstream</a:t>
            </a:r>
            <a:r>
              <a:rPr lang="zh-CN" altLang="en-US" dirty="0" smtClean="0"/>
              <a:t>的子类需要持有一个上游</a:t>
            </a:r>
            <a:r>
              <a:rPr lang="en-US" altLang="zh-CN" dirty="0" smtClean="0"/>
              <a:t>Observable</a:t>
            </a:r>
            <a:r>
              <a:rPr lang="zh-CN" altLang="en-US" dirty="0" smtClean="0"/>
              <a:t>对象。</a:t>
            </a:r>
            <a:endParaRPr lang="en-US" altLang="zh-CN" dirty="0" smtClean="0"/>
          </a:p>
          <a:p>
            <a:r>
              <a:rPr lang="en-US" altLang="zh-CN" dirty="0" smtClean="0"/>
              <a:t>subscribe()</a:t>
            </a:r>
            <a:r>
              <a:rPr lang="zh-CN" altLang="en-US" dirty="0" smtClean="0"/>
              <a:t>方法是</a:t>
            </a:r>
            <a:r>
              <a:rPr lang="en-US" altLang="zh-CN" dirty="0" smtClean="0"/>
              <a:t>final</a:t>
            </a:r>
            <a:r>
              <a:rPr lang="zh-CN" altLang="en-US" dirty="0" smtClean="0"/>
              <a:t>，不能被子类继承。</a:t>
            </a:r>
            <a:r>
              <a:rPr lang="en-US" altLang="zh-CN" dirty="0" smtClean="0"/>
              <a:t>subscribe()</a:t>
            </a:r>
            <a:r>
              <a:rPr lang="zh-CN" altLang="en-US" dirty="0" smtClean="0"/>
              <a:t>会调用</a:t>
            </a:r>
            <a:r>
              <a:rPr lang="en-US" altLang="zh-CN" dirty="0" err="1" smtClean="0"/>
              <a:t>subscribeActual</a:t>
            </a:r>
            <a:r>
              <a:rPr lang="zh-CN" altLang="en-US" dirty="0" smtClean="0"/>
              <a:t>方法来执行真正的订阅操作。</a:t>
            </a:r>
            <a:r>
              <a:rPr lang="en-US" altLang="zh-CN" dirty="0" smtClean="0"/>
              <a:t>Observable</a:t>
            </a:r>
            <a:r>
              <a:rPr lang="zh-CN" altLang="en-US" dirty="0" smtClean="0"/>
              <a:t>的</a:t>
            </a:r>
            <a:r>
              <a:rPr lang="en-US" altLang="zh-CN" dirty="0" err="1" smtClean="0"/>
              <a:t>subscribeAtual</a:t>
            </a:r>
            <a:r>
              <a:rPr lang="zh-CN" altLang="en-US" dirty="0" smtClean="0"/>
              <a:t>方法是抽象方法，所有子类都必须实现这个方法。</a:t>
            </a:r>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r>
              <a:rPr lang="zh-CN" altLang="en-US" dirty="0"/>
              <a:t>组装阶段：组装</a:t>
            </a:r>
            <a:r>
              <a:rPr lang="en-US" altLang="zh-CN" dirty="0"/>
              <a:t>Observable</a:t>
            </a:r>
            <a:r>
              <a:rPr lang="zh-CN" altLang="en-US" dirty="0"/>
              <a:t>的过程，一级一级地创建</a:t>
            </a:r>
            <a:r>
              <a:rPr lang="en-US" altLang="zh-CN" dirty="0"/>
              <a:t>Observable</a:t>
            </a:r>
            <a:r>
              <a:rPr lang="zh-CN" altLang="en-US" dirty="0"/>
              <a:t>，在构造下游</a:t>
            </a:r>
            <a:r>
              <a:rPr lang="en-US" altLang="zh-CN" dirty="0"/>
              <a:t>Observable</a:t>
            </a:r>
            <a:r>
              <a:rPr lang="zh-CN" altLang="en-US" dirty="0"/>
              <a:t>的时候会通过构造器传递将上游</a:t>
            </a:r>
            <a:r>
              <a:rPr lang="en-US" altLang="zh-CN" dirty="0"/>
              <a:t>Observable</a:t>
            </a:r>
            <a:r>
              <a:rPr lang="zh-CN" altLang="en-US" dirty="0"/>
              <a:t>对象传递给下游</a:t>
            </a:r>
            <a:r>
              <a:rPr lang="en-US" altLang="zh-CN" dirty="0"/>
              <a:t>Observable</a:t>
            </a:r>
            <a:r>
              <a:rPr lang="zh-CN" altLang="en-US" dirty="0"/>
              <a:t>，下游</a:t>
            </a:r>
            <a:r>
              <a:rPr lang="en-US" altLang="zh-CN" dirty="0"/>
              <a:t>Observable</a:t>
            </a:r>
            <a:r>
              <a:rPr lang="zh-CN" altLang="en-US" dirty="0"/>
              <a:t>会持有上游</a:t>
            </a:r>
            <a:r>
              <a:rPr lang="en-US" altLang="zh-CN" dirty="0"/>
              <a:t>Observable</a:t>
            </a:r>
            <a:r>
              <a:rPr lang="zh-CN" altLang="en-US" dirty="0"/>
              <a:t>的对象；</a:t>
            </a:r>
            <a:endParaRPr lang="zh-CN" altLang="en-US" dirty="0"/>
          </a:p>
          <a:p>
            <a:r>
              <a:rPr lang="zh-CN" altLang="en-US" dirty="0"/>
              <a:t>订阅阶段：从最下游的</a:t>
            </a:r>
            <a:r>
              <a:rPr lang="en-US" altLang="zh-CN" dirty="0"/>
              <a:t>Observer</a:t>
            </a:r>
            <a:r>
              <a:rPr lang="zh-CN" altLang="en-US" dirty="0"/>
              <a:t>开始，一级一级地订阅其上游</a:t>
            </a:r>
            <a:r>
              <a:rPr lang="en-US" altLang="zh-CN" dirty="0"/>
              <a:t>Observable</a:t>
            </a:r>
            <a:r>
              <a:rPr lang="zh-CN" altLang="en-US" dirty="0"/>
              <a:t>的过程，形成数据流通的通道；</a:t>
            </a:r>
            <a:endParaRPr lang="zh-CN" altLang="en-US" dirty="0"/>
          </a:p>
          <a:p>
            <a:r>
              <a:rPr lang="zh-CN" altLang="en-US" dirty="0"/>
              <a:t>运行阶段：数据从最上游</a:t>
            </a:r>
            <a:r>
              <a:rPr lang="en-US" altLang="zh-CN" dirty="0"/>
              <a:t>Observable</a:t>
            </a:r>
            <a:r>
              <a:rPr lang="zh-CN" altLang="en-US" dirty="0"/>
              <a:t>开始，</a:t>
            </a:r>
            <a:r>
              <a:rPr lang="en-US" altLang="zh-CN" dirty="0" err="1"/>
              <a:t>Observable</a:t>
            </a:r>
            <a:r>
              <a:rPr lang="zh-CN" altLang="en-US" dirty="0"/>
              <a:t>调用</a:t>
            </a:r>
            <a:r>
              <a:rPr lang="en-US" altLang="zh-CN" dirty="0"/>
              <a:t>Observer</a:t>
            </a:r>
            <a:r>
              <a:rPr lang="zh-CN" altLang="en-US" dirty="0"/>
              <a:t>的方法，一级一级的往下发送。</a:t>
            </a:r>
            <a:endParaRPr lang="zh-CN" altLang="en-US" dirty="0"/>
          </a:p>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上游、下游</a:t>
            </a:r>
            <a:endParaRPr lang="en-US" altLang="zh-CN" dirty="0" smtClean="0"/>
          </a:p>
          <a:p>
            <a:r>
              <a:rPr lang="zh-CN" altLang="en-US" dirty="0" smtClean="0"/>
              <a:t>时间的流向是从左到右，数据流的流向是从上到下</a:t>
            </a:r>
            <a:endParaRPr lang="en-US" altLang="zh-CN" dirty="0" smtClean="0"/>
          </a:p>
          <a:p>
            <a:r>
              <a:rPr lang="en-US" altLang="zh-CN" dirty="0" err="1" smtClean="0"/>
              <a:t>onComplete</a:t>
            </a:r>
            <a:endParaRPr lang="en-US" altLang="zh-CN" dirty="0" smtClean="0"/>
          </a:p>
          <a:p>
            <a:r>
              <a:rPr lang="en-US" altLang="zh-CN" dirty="0" err="1" smtClean="0"/>
              <a:t>onError</a:t>
            </a:r>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err="1" smtClean="0"/>
              <a:t>RxAndroid</a:t>
            </a:r>
            <a:endParaRPr lang="en-US"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r>
              <a:rPr lang="zh-CN" altLang="zh-CN" dirty="0"/>
              <a:t>操作符链条</a:t>
            </a:r>
            <a:endParaRPr lang="zh-CN" altLang="zh-CN" dirty="0"/>
          </a:p>
          <a:p>
            <a:r>
              <a:rPr lang="zh-CN" altLang="zh-CN" dirty="0"/>
              <a:t>大多数操作符是对</a:t>
            </a:r>
            <a:r>
              <a:rPr lang="en-US" altLang="zh-CN" dirty="0"/>
              <a:t>Observable</a:t>
            </a:r>
            <a:r>
              <a:rPr lang="zh-CN" altLang="en-US" dirty="0"/>
              <a:t>操作，同时会返回一个</a:t>
            </a:r>
            <a:r>
              <a:rPr lang="en-US" altLang="zh-CN" dirty="0"/>
              <a:t>Observable</a:t>
            </a:r>
            <a:r>
              <a:rPr lang="zh-CN" altLang="en-US" dirty="0"/>
              <a:t>。这种结构使得我们可以将多个操作符组装成一个链条。在这个操作符链条中的每个操作符对前一个操作符所返回的</a:t>
            </a:r>
            <a:r>
              <a:rPr lang="en-US" altLang="zh-CN" dirty="0"/>
              <a:t>Observable</a:t>
            </a:r>
            <a:r>
              <a:rPr lang="zh-CN" altLang="en-US" dirty="0"/>
              <a:t>进行修改。</a:t>
            </a:r>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b="0" i="0" dirty="0" smtClean="0">
                <a:effectLst/>
                <a:latin typeface="+mj-lt"/>
                <a:ea typeface="+mj-ea"/>
                <a:cs typeface="+mj-cs"/>
                <a:sym typeface="Helvetica Neue"/>
              </a:rPr>
              <a:t>1.</a:t>
            </a:r>
            <a:r>
              <a:rPr lang="zh-CN" altLang="en-US" b="0" i="0" dirty="0" smtClean="0">
                <a:effectLst/>
                <a:latin typeface="+mj-lt"/>
                <a:ea typeface="+mj-ea"/>
                <a:cs typeface="+mj-cs"/>
                <a:sym typeface="Helvetica Neue"/>
              </a:rPr>
              <a:t>形式上</a:t>
            </a:r>
            <a:r>
              <a:rPr lang="en-US" altLang="zh-CN" b="0" i="0" dirty="0" err="1" smtClean="0">
                <a:effectLst/>
                <a:latin typeface="+mj-lt"/>
                <a:ea typeface="+mj-ea"/>
                <a:cs typeface="+mj-cs"/>
                <a:sym typeface="Helvetica Neue"/>
              </a:rPr>
              <a:t>RxJava</a:t>
            </a:r>
            <a:r>
              <a:rPr lang="zh-CN" altLang="en-US" b="0" i="0" dirty="0" smtClean="0">
                <a:effectLst/>
                <a:latin typeface="+mj-lt"/>
                <a:ea typeface="+mj-ea"/>
                <a:cs typeface="+mj-cs"/>
                <a:sym typeface="Helvetica Neue"/>
              </a:rPr>
              <a:t>中的观察者只是对标准观察者模式的观察者进行略微扩展，增加了若干接口。</a:t>
            </a:r>
            <a:r>
              <a:rPr lang="en-US" altLang="zh-CN" b="0" i="0" dirty="0" err="1" smtClean="0">
                <a:effectLst/>
                <a:latin typeface="+mj-lt"/>
                <a:ea typeface="+mj-ea"/>
                <a:cs typeface="+mj-cs"/>
                <a:sym typeface="Helvetica Neue"/>
              </a:rPr>
              <a:t>RxJava</a:t>
            </a:r>
            <a:r>
              <a:rPr lang="zh-CN" altLang="en-US" b="0" i="0" dirty="0" smtClean="0">
                <a:effectLst/>
                <a:latin typeface="+mj-lt"/>
                <a:ea typeface="+mj-ea"/>
                <a:cs typeface="+mj-cs"/>
                <a:sym typeface="Helvetica Neue"/>
              </a:rPr>
              <a:t>真正的优势在于，可以通过操作符，可以对被观察者所产生的事件</a:t>
            </a:r>
            <a:r>
              <a:rPr lang="en-US" altLang="zh-CN" b="0" i="0" dirty="0" smtClean="0">
                <a:effectLst/>
                <a:latin typeface="+mj-lt"/>
                <a:ea typeface="+mj-ea"/>
                <a:cs typeface="+mj-cs"/>
                <a:sym typeface="Helvetica Neue"/>
              </a:rPr>
              <a:t>/</a:t>
            </a:r>
            <a:r>
              <a:rPr lang="zh-CN" altLang="en-US" b="0" i="0" dirty="0" smtClean="0">
                <a:effectLst/>
                <a:latin typeface="+mj-lt"/>
                <a:ea typeface="+mj-ea"/>
                <a:cs typeface="+mj-cs"/>
                <a:sym typeface="Helvetica Neue"/>
              </a:rPr>
              <a:t>数据流进行转换、组合等操作。采用链式调用的方式，实现异步数据流的处理，而不用关心线程同步、冲突、竞争、线程调度等底层细节问题。</a:t>
            </a:r>
            <a:endParaRPr lang="en-US" altLang="zh-CN" b="0" i="0" dirty="0" smtClean="0">
              <a:effectLst/>
              <a:latin typeface="+mj-lt"/>
              <a:ea typeface="+mj-ea"/>
              <a:cs typeface="+mj-cs"/>
              <a:sym typeface="Helvetica Neue"/>
            </a:endParaRPr>
          </a:p>
          <a:p>
            <a:r>
              <a:rPr lang="en-US" altLang="zh-CN" b="0" i="0" dirty="0" smtClean="0">
                <a:effectLst/>
                <a:latin typeface="+mj-lt"/>
                <a:ea typeface="+mj-ea"/>
                <a:cs typeface="+mj-cs"/>
                <a:sym typeface="Helvetica Neue"/>
              </a:rPr>
              <a:t>2.RxJava</a:t>
            </a:r>
            <a:r>
              <a:rPr lang="zh-CN" altLang="en-US" b="0" i="0" dirty="0" smtClean="0">
                <a:effectLst/>
                <a:latin typeface="+mj-lt"/>
                <a:ea typeface="+mj-ea"/>
                <a:cs typeface="+mj-cs"/>
                <a:sym typeface="Helvetica Neue"/>
              </a:rPr>
              <a:t>实现的链式调用与建造者模式形式上是相同的，但是，在建造者模式中，调用各种操作并不会更换对象，所有操作只会对一个对象进行修改。所以在建造者模式中，操作的调用顺序对最终的结果是没有影响的，而在</a:t>
            </a:r>
            <a:r>
              <a:rPr lang="en-US" altLang="zh-CN" b="0" i="0" dirty="0" err="1" smtClean="0">
                <a:effectLst/>
                <a:latin typeface="+mj-lt"/>
                <a:ea typeface="+mj-ea"/>
                <a:cs typeface="+mj-cs"/>
                <a:sym typeface="Helvetica Neue"/>
              </a:rPr>
              <a:t>RxJava</a:t>
            </a:r>
            <a:r>
              <a:rPr lang="zh-CN" altLang="en-US" b="0" i="0" dirty="0" smtClean="0">
                <a:effectLst/>
                <a:latin typeface="+mj-lt"/>
                <a:ea typeface="+mj-ea"/>
                <a:cs typeface="+mj-cs"/>
                <a:sym typeface="Helvetica Neue"/>
              </a:rPr>
              <a:t>中，操作符的顺序对最终的执行结果是有影响的。</a:t>
            </a:r>
            <a:endParaRPr lang="zh-CN" altLang="en-US" b="0" i="0" dirty="0" smtClean="0">
              <a:effectLst/>
              <a:latin typeface="+mj-lt"/>
              <a:ea typeface="+mj-ea"/>
              <a:cs typeface="+mj-cs"/>
              <a:sym typeface="Helvetica Neue"/>
            </a:endParaRPr>
          </a:p>
          <a:p>
            <a:r>
              <a:rPr lang="en-US" altLang="zh-CN" dirty="0"/>
              <a:t>3.Observable</a:t>
            </a:r>
            <a:r>
              <a:rPr lang="zh-CN" altLang="en-US" dirty="0"/>
              <a:t>的生命周期</a:t>
            </a:r>
            <a:r>
              <a:rPr lang="zh-CN" altLang="en-US" dirty="0" smtClean="0"/>
              <a:t>管理，</a:t>
            </a:r>
            <a:r>
              <a:rPr lang="en-US" altLang="zh-CN" dirty="0" smtClean="0"/>
              <a:t>Observable</a:t>
            </a:r>
            <a:r>
              <a:rPr lang="zh-CN" altLang="en-US" dirty="0" smtClean="0"/>
              <a:t>不使用的时候，要及时的</a:t>
            </a:r>
            <a:r>
              <a:rPr lang="en-US" altLang="zh-CN" dirty="0" smtClean="0"/>
              <a:t>dispose</a:t>
            </a:r>
            <a:r>
              <a:rPr lang="zh-CN" altLang="en-US" dirty="0" smtClean="0"/>
              <a:t>方法，以停止</a:t>
            </a:r>
            <a:r>
              <a:rPr lang="en-US" altLang="zh-CN" dirty="0" smtClean="0"/>
              <a:t>Observable</a:t>
            </a:r>
            <a:r>
              <a:rPr lang="zh-CN" altLang="en-US" dirty="0" smtClean="0"/>
              <a:t>继续发送数据。在</a:t>
            </a:r>
            <a:r>
              <a:rPr lang="zh-CN" altLang="en-US" dirty="0"/>
              <a:t>退出</a:t>
            </a:r>
            <a:r>
              <a:rPr lang="en-US" altLang="zh-CN" dirty="0"/>
              <a:t>Activity</a:t>
            </a:r>
            <a:r>
              <a:rPr lang="zh-CN" altLang="en-US" dirty="0"/>
              <a:t>、</a:t>
            </a:r>
            <a:r>
              <a:rPr lang="en-US" altLang="zh-CN" dirty="0"/>
              <a:t>Fragment</a:t>
            </a:r>
            <a:r>
              <a:rPr lang="zh-CN" altLang="en-US" dirty="0"/>
              <a:t>时</a:t>
            </a:r>
            <a:r>
              <a:rPr lang="zh-CN" altLang="en-US" dirty="0" smtClean="0"/>
              <a:t>，整合了</a:t>
            </a:r>
            <a:r>
              <a:rPr lang="en-US" altLang="zh-CN" dirty="0" err="1" smtClean="0"/>
              <a:t>RxLifecycle</a:t>
            </a:r>
            <a:r>
              <a:rPr lang="zh-CN" altLang="en-US" dirty="0" smtClean="0"/>
              <a:t>来管理</a:t>
            </a:r>
            <a:r>
              <a:rPr lang="en-US" altLang="zh-CN" dirty="0" smtClean="0"/>
              <a:t>Observable</a:t>
            </a:r>
            <a:r>
              <a:rPr lang="zh-CN" altLang="en-US" dirty="0" smtClean="0"/>
              <a:t>的生命周期。</a:t>
            </a:r>
            <a:endParaRPr lang="zh-CN" altLang="en-US" dirty="0"/>
          </a:p>
          <a:p>
            <a:r>
              <a:rPr lang="en-US" altLang="zh-CN" dirty="0"/>
              <a:t>4.</a:t>
            </a:r>
            <a:r>
              <a:rPr lang="zh-CN" altLang="en-US" dirty="0"/>
              <a:t>单例模式使用中使用</a:t>
            </a:r>
            <a:r>
              <a:rPr lang="en-US" altLang="zh-CN" dirty="0"/>
              <a:t>Observable</a:t>
            </a:r>
            <a:r>
              <a:rPr lang="zh-CN" altLang="en-US" dirty="0"/>
              <a:t>时，需要特别</a:t>
            </a:r>
            <a:r>
              <a:rPr lang="zh-CN" altLang="en-US" dirty="0" smtClean="0"/>
              <a:t>注意</a:t>
            </a:r>
            <a:r>
              <a:rPr lang="en-US" altLang="zh-CN" dirty="0" smtClean="0"/>
              <a:t>Observable</a:t>
            </a:r>
            <a:r>
              <a:rPr lang="zh-CN" altLang="en-US" dirty="0" smtClean="0"/>
              <a:t>的生命周期管理；</a:t>
            </a:r>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1800" dirty="0" err="1" smtClean="0"/>
              <a:t>ReactiveX</a:t>
            </a:r>
            <a:r>
              <a:rPr lang="en-US" altLang="zh-CN" sz="1800" dirty="0" smtClean="0"/>
              <a:t> </a:t>
            </a:r>
            <a:r>
              <a:rPr lang="zh-CN" altLang="en-US" sz="1800" dirty="0" smtClean="0"/>
              <a:t>是微软的一个</a:t>
            </a:r>
            <a:r>
              <a:rPr lang="en-US" altLang="zh-CN" sz="1800" dirty="0" smtClean="0"/>
              <a:t>2012</a:t>
            </a:r>
            <a:r>
              <a:rPr lang="zh-CN" altLang="en-US" sz="1800" dirty="0" smtClean="0"/>
              <a:t>年开源项目</a:t>
            </a:r>
            <a:endParaRPr lang="en-US" altLang="zh-CN" sz="1800" dirty="0" smtClean="0"/>
          </a:p>
          <a:p>
            <a:pPr marL="0" marR="0" lvl="0" indent="0" defTabSz="914400" eaLnBrk="1" fontAlgn="auto" latinLnBrk="0" hangingPunct="1">
              <a:lnSpc>
                <a:spcPct val="100000"/>
              </a:lnSpc>
              <a:spcBef>
                <a:spcPts val="0"/>
              </a:spcBef>
              <a:spcAft>
                <a:spcPts val="0"/>
              </a:spcAft>
              <a:buClrTx/>
              <a:buSzTx/>
              <a:buFontTx/>
              <a:buNone/>
              <a:defRPr/>
            </a:pPr>
            <a:r>
              <a:rPr lang="zh-CN" altLang="en-US" b="0" i="0" dirty="0" smtClean="0">
                <a:effectLst/>
                <a:latin typeface="+mj-lt"/>
                <a:ea typeface="+mj-ea"/>
                <a:cs typeface="+mj-cs"/>
                <a:sym typeface="Helvetica Neue"/>
              </a:rPr>
              <a:t>方便处理异步数据流，不用去关心多线程、同步、线程安全以及同步数据结构等底层问题</a:t>
            </a:r>
            <a:endParaRPr lang="en-US" altLang="zh-CN" sz="1800" dirty="0" smtClean="0"/>
          </a:p>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1800" dirty="0" smtClean="0"/>
              <a:t>在程序开发中，</a:t>
            </a:r>
            <a:r>
              <a:rPr lang="en-US" altLang="zh-CN" sz="1800" dirty="0" smtClean="0"/>
              <a:t>a=</a:t>
            </a:r>
            <a:r>
              <a:rPr lang="en-US" altLang="zh-CN" sz="1800" dirty="0" err="1" smtClean="0"/>
              <a:t>b+c</a:t>
            </a:r>
            <a:r>
              <a:rPr lang="zh-CN" altLang="en-US" sz="1800" dirty="0" smtClean="0"/>
              <a:t>表示将表达式</a:t>
            </a:r>
            <a:r>
              <a:rPr lang="en-US" altLang="zh-CN" sz="1800" dirty="0" err="1" smtClean="0"/>
              <a:t>b+c</a:t>
            </a:r>
            <a:r>
              <a:rPr lang="zh-CN" altLang="en-US" sz="1800" dirty="0" smtClean="0"/>
              <a:t>的结果赋给</a:t>
            </a:r>
            <a:r>
              <a:rPr lang="en-US" altLang="zh-CN" sz="1800" dirty="0" smtClean="0"/>
              <a:t>a</a:t>
            </a:r>
            <a:r>
              <a:rPr lang="zh-CN" altLang="en-US" sz="1800" dirty="0" smtClean="0"/>
              <a:t>，而之后改变</a:t>
            </a:r>
            <a:r>
              <a:rPr lang="en-US" altLang="zh-CN" sz="1800" dirty="0" smtClean="0"/>
              <a:t>b</a:t>
            </a:r>
            <a:r>
              <a:rPr lang="zh-CN" altLang="en-US" sz="1800" dirty="0" smtClean="0"/>
              <a:t>或</a:t>
            </a:r>
            <a:r>
              <a:rPr lang="en-US" altLang="zh-CN" sz="1800" dirty="0" smtClean="0"/>
              <a:t>c</a:t>
            </a:r>
            <a:r>
              <a:rPr lang="zh-CN" altLang="en-US" sz="1800" dirty="0" smtClean="0"/>
              <a:t>的值不会影响</a:t>
            </a:r>
            <a:r>
              <a:rPr lang="en-US" altLang="zh-CN" sz="1800" dirty="0" smtClean="0"/>
              <a:t>a</a:t>
            </a:r>
            <a:r>
              <a:rPr lang="zh-CN" altLang="en-US" sz="1800" dirty="0" smtClean="0"/>
              <a:t>。但在响应式编程中，</a:t>
            </a:r>
            <a:r>
              <a:rPr lang="en-US" altLang="zh-CN" sz="1800" dirty="0" smtClean="0"/>
              <a:t>a</a:t>
            </a:r>
            <a:r>
              <a:rPr lang="zh-CN" altLang="en-US" sz="1800" dirty="0" smtClean="0"/>
              <a:t>的值会随着</a:t>
            </a:r>
            <a:r>
              <a:rPr lang="en-US" altLang="zh-CN" sz="1800" dirty="0" smtClean="0"/>
              <a:t>b</a:t>
            </a:r>
            <a:r>
              <a:rPr lang="zh-CN" altLang="en-US" sz="1800" dirty="0" smtClean="0"/>
              <a:t>或</a:t>
            </a:r>
            <a:r>
              <a:rPr lang="en-US" altLang="zh-CN" sz="1800" dirty="0" smtClean="0"/>
              <a:t>c</a:t>
            </a:r>
            <a:r>
              <a:rPr lang="zh-CN" altLang="en-US" sz="1800" dirty="0" smtClean="0"/>
              <a:t>的更新而更新。</a:t>
            </a:r>
            <a:endParaRPr lang="zh-CN" altLang="en-US" sz="1800" dirty="0" smtClean="0"/>
          </a:p>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b="0" i="0" dirty="0" smtClean="0">
                <a:effectLst/>
                <a:latin typeface="+mj-lt"/>
                <a:ea typeface="+mj-ea"/>
                <a:cs typeface="+mj-cs"/>
                <a:sym typeface="Helvetica Neue"/>
              </a:rPr>
              <a:t>数据是信息的表现形式和载体，可以是符号、文字、数字、语音、图像、视频等</a:t>
            </a:r>
            <a:endParaRPr lang="en-US" altLang="zh-CN" b="0" i="0" dirty="0" smtClean="0">
              <a:effectLst/>
              <a:latin typeface="+mj-lt"/>
              <a:ea typeface="+mj-ea"/>
              <a:cs typeface="+mj-cs"/>
              <a:sym typeface="Helvetica Neue"/>
            </a:endParaRPr>
          </a:p>
          <a:p>
            <a:pPr marL="0" marR="0" lvl="0" indent="0" defTabSz="914400" eaLnBrk="1" fontAlgn="auto" latinLnBrk="0" hangingPunct="1">
              <a:lnSpc>
                <a:spcPct val="100000"/>
              </a:lnSpc>
              <a:spcBef>
                <a:spcPts val="0"/>
              </a:spcBef>
              <a:spcAft>
                <a:spcPts val="0"/>
              </a:spcAft>
              <a:buClrTx/>
              <a:buSzTx/>
              <a:buFontTx/>
              <a:buNone/>
              <a:defRPr/>
            </a:pPr>
            <a:r>
              <a:rPr lang="zh-CN" altLang="en-US" b="0" i="0" dirty="0" smtClean="0">
                <a:effectLst/>
                <a:latin typeface="+mj-lt"/>
                <a:ea typeface="+mj-ea"/>
                <a:cs typeface="+mj-cs"/>
                <a:sym typeface="Helvetica Neue"/>
              </a:rPr>
              <a:t>响应式编程就是设计来让开发者更方便的处理异步数据流，处理数据流的过程中可能涉及到线程切换，把耗时的操作放到子线程中处理。不用去关心多线程、同步、线程安全以及同步数据结构等底层问题</a:t>
            </a:r>
            <a:endParaRPr lang="en-US" altLang="zh-CN" sz="1800" dirty="0" smtClean="0"/>
          </a:p>
          <a:p>
            <a:pPr marL="0" marR="0" lvl="0" indent="0" defTabSz="914400" eaLnBrk="1" fontAlgn="auto" latinLnBrk="0" hangingPunct="1">
              <a:lnSpc>
                <a:spcPct val="100000"/>
              </a:lnSpc>
              <a:spcBef>
                <a:spcPts val="0"/>
              </a:spcBef>
              <a:spcAft>
                <a:spcPts val="0"/>
              </a:spcAft>
              <a:buClrTx/>
              <a:buSzTx/>
              <a:buFontTx/>
              <a:buNone/>
              <a:defRPr/>
            </a:pPr>
            <a:endParaRPr lang="en-US" altLang="zh-CN" b="0" i="0" dirty="0" smtClean="0">
              <a:effectLst/>
              <a:latin typeface="+mj-lt"/>
              <a:ea typeface="+mj-ea"/>
              <a:cs typeface="+mj-cs"/>
              <a:sym typeface="Helvetica Neue"/>
            </a:endParaRPr>
          </a:p>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r>
              <a:rPr lang="zh-CN" altLang="en-US" dirty="0"/>
              <a:t>1）观察者模式的特点：</a:t>
            </a:r>
            <a:endParaRPr lang="zh-CN" altLang="en-US" dirty="0"/>
          </a:p>
          <a:p>
            <a:r>
              <a:rPr lang="zh-CN" altLang="en-US" dirty="0"/>
              <a:t> - 定义一个观察者接口</a:t>
            </a:r>
            <a:endParaRPr lang="zh-CN" altLang="en-US" dirty="0"/>
          </a:p>
          <a:p>
            <a:r>
              <a:rPr lang="zh-CN" altLang="en-US" dirty="0"/>
              <a:t> - 目标对象持有一个或多个观察者</a:t>
            </a:r>
            <a:r>
              <a:rPr lang="zh-CN" altLang="en-US" dirty="0" smtClean="0"/>
              <a:t>对象</a:t>
            </a:r>
            <a:endParaRPr lang="zh-CN" altLang="en-US" dirty="0"/>
          </a:p>
          <a:p>
            <a:pPr marL="0" indent="0">
              <a:buFont typeface="Arial" panose="020B0604020202020204" pitchFamily="34" charset="0"/>
              <a:buNone/>
            </a:pPr>
            <a:r>
              <a:rPr lang="zh-CN" altLang="en-US" dirty="0"/>
              <a:t> - 当目标对象的状态发生变化时，调用观察者对象的方法通知观察</a:t>
            </a:r>
            <a:r>
              <a:rPr lang="zh-CN" altLang="en-US" dirty="0" smtClean="0"/>
              <a:t>者</a:t>
            </a:r>
            <a:endParaRPr lang="zh-CN" altLang="en-US" dirty="0"/>
          </a:p>
          <a:p>
            <a:r>
              <a:rPr lang="zh-CN" altLang="en-US" dirty="0"/>
              <a:t> - 观察者接收到通知后做相应的</a:t>
            </a:r>
            <a:r>
              <a:rPr lang="zh-CN" altLang="en-US" dirty="0" smtClean="0"/>
              <a:t>处理</a:t>
            </a:r>
            <a:endParaRPr lang="zh-CN" altLang="en-US" dirty="0"/>
          </a:p>
          <a:p>
            <a:endParaRPr lang="zh-CN" altLang="en-US" dirty="0"/>
          </a:p>
          <a:p>
            <a:r>
              <a:rPr lang="zh-CN" altLang="en-US" dirty="0"/>
              <a:t>2）优点：</a:t>
            </a:r>
            <a:endParaRPr lang="zh-CN" altLang="en-US" dirty="0"/>
          </a:p>
          <a:p>
            <a:r>
              <a:rPr lang="zh-CN" altLang="en-US" dirty="0"/>
              <a:t> - 实现了观察者和目标之间的抽象耦合。目标与观察者接口关联，而不与具体的观察者耦合，实现了目标与具体观察者之间的解耦。</a:t>
            </a:r>
            <a:endParaRPr lang="zh-CN" altLang="en-US" dirty="0"/>
          </a:p>
          <a:p>
            <a:r>
              <a:rPr lang="zh-CN" altLang="en-US" dirty="0"/>
              <a:t> - 观察者模式实现了动态联动</a:t>
            </a:r>
            <a:r>
              <a:rPr lang="zh-CN" altLang="en-US" dirty="0" smtClean="0"/>
              <a:t>；</a:t>
            </a:r>
            <a:endParaRPr lang="en-US" altLang="zh-CN" dirty="0" smtClean="0"/>
          </a:p>
          <a:p>
            <a:endParaRPr lang="en-US" altLang="zh-CN" dirty="0" smtClean="0"/>
          </a:p>
          <a:p>
            <a:r>
              <a:rPr lang="en-US" altLang="zh-CN" dirty="0" smtClean="0"/>
              <a:t>3</a:t>
            </a:r>
            <a:r>
              <a:rPr lang="zh-CN" altLang="en-US" dirty="0" smtClean="0"/>
              <a:t>）</a:t>
            </a:r>
            <a:r>
              <a:rPr lang="en-US" altLang="zh-CN" dirty="0" smtClean="0"/>
              <a:t>Android</a:t>
            </a:r>
            <a:r>
              <a:rPr lang="zh-CN" altLang="en-US" dirty="0" smtClean="0"/>
              <a:t>中给按钮设置监听器，监听按钮点击事件就是使用的观察者模式</a:t>
            </a:r>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1.</a:t>
            </a:r>
            <a:r>
              <a:rPr lang="zh-CN" altLang="en-US" dirty="0" smtClean="0"/>
              <a:t>背压：目标产生数据，观察者接收并处理数据。如果目标与观察者处于不同线程，目标产生数据的速度大于观察者接收处理数据的速度的时候，在目标这一边会积攒大量的数据，当数据积攒到一定的程度时就会导致</a:t>
            </a:r>
            <a:r>
              <a:rPr lang="en-US" altLang="zh-CN" dirty="0" smtClean="0"/>
              <a:t>OOM</a:t>
            </a:r>
            <a:r>
              <a:rPr lang="zh-CN" altLang="en-US" dirty="0" smtClean="0"/>
              <a:t>。在</a:t>
            </a:r>
            <a:r>
              <a:rPr lang="en-US" altLang="zh-CN" dirty="0" smtClean="0"/>
              <a:t>Flowable</a:t>
            </a:r>
            <a:r>
              <a:rPr lang="en-US" altLang="zh-CN" dirty="0" smtClean="0"/>
              <a:t>/Subscriber</a:t>
            </a:r>
            <a:r>
              <a:rPr lang="zh-CN" altLang="en-US" dirty="0" smtClean="0"/>
              <a:t>实现中，增加了背压处理策略，调用者可以设置背压策略来处理生产者与消费者的处理速度不匹配的情况，比如报错、丢弃、缓存等策略。</a:t>
            </a:r>
            <a:endParaRPr lang="en-US" altLang="zh-CN" dirty="0" smtClean="0"/>
          </a:p>
          <a:p>
            <a:r>
              <a:rPr lang="en-US" altLang="zh-CN" dirty="0" smtClean="0"/>
              <a:t>2.</a:t>
            </a:r>
            <a:r>
              <a:rPr lang="zh-CN" altLang="en-US" dirty="0" smtClean="0"/>
              <a:t>接口方法说明</a:t>
            </a:r>
            <a:endParaRPr lang="en-US" altLang="zh-CN"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封面">
    <p:spTree>
      <p:nvGrpSpPr>
        <p:cNvPr id="1" name=""/>
        <p:cNvGrpSpPr/>
        <p:nvPr/>
      </p:nvGrpSpPr>
      <p:grpSpPr>
        <a:xfrm>
          <a:off x="0" y="0"/>
          <a:ext cx="0" cy="0"/>
          <a:chOff x="0" y="0"/>
          <a:chExt cx="0" cy="0"/>
        </a:xfrm>
      </p:grpSpPr>
      <p:sp>
        <p:nvSpPr>
          <p:cNvPr id="14" name="Shape 14"/>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p:cSld name="内页2 空白">
    <p:spTree>
      <p:nvGrpSpPr>
        <p:cNvPr id="1" name=""/>
        <p:cNvGrpSpPr/>
        <p:nvPr/>
      </p:nvGrpSpPr>
      <p:grpSpPr>
        <a:xfrm>
          <a:off x="0" y="0"/>
          <a:ext cx="0" cy="0"/>
          <a:chOff x="0" y="0"/>
          <a:chExt cx="0" cy="0"/>
        </a:xfrm>
      </p:grpSpPr>
      <p:sp>
        <p:nvSpPr>
          <p:cNvPr id="2" name="矩形 1"/>
          <p:cNvSpPr/>
          <p:nvPr userDrawn="1"/>
        </p:nvSpPr>
        <p:spPr>
          <a:xfrm>
            <a:off x="-27056" y="6413937"/>
            <a:ext cx="12219056" cy="444116"/>
          </a:xfrm>
          <a:prstGeom prst="rect">
            <a:avLst/>
          </a:prstGeom>
          <a:solidFill>
            <a:srgbClr val="007CBA"/>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23" name="Shape 23"/>
          <p:cNvSpPr/>
          <p:nvPr/>
        </p:nvSpPr>
        <p:spPr>
          <a:xfrm>
            <a:off x="1829622" y="6501376"/>
            <a:ext cx="2374286" cy="269237"/>
          </a:xfrm>
          <a:prstGeom prst="rect">
            <a:avLst/>
          </a:prstGeom>
          <a:ln w="12700">
            <a:miter lim="400000"/>
          </a:ln>
        </p:spPr>
        <p:txBody>
          <a:bodyPr wrap="none" lIns="45718" tIns="45718" rIns="45718" bIns="45718">
            <a:spAutoFit/>
          </a:bodyPr>
          <a:lstStyle>
            <a:lvl1pPr algn="just" defTabSz="457200">
              <a:defRPr sz="1200">
                <a:solidFill>
                  <a:srgbClr val="FFFFFF"/>
                </a:solidFill>
              </a:defRPr>
            </a:lvl1pPr>
          </a:lstStyle>
          <a:p>
            <a:r>
              <a:rPr dirty="0"/>
              <a:t>Royole Public. All rights reserved.</a:t>
            </a:r>
            <a:endParaRPr dirty="0"/>
          </a:p>
        </p:txBody>
      </p:sp>
      <p:sp>
        <p:nvSpPr>
          <p:cNvPr id="24" name="Shape 24"/>
          <p:cNvSpPr>
            <a:spLocks noGrp="1"/>
          </p:cNvSpPr>
          <p:nvPr>
            <p:ph type="sldNum" sz="quarter" idx="2"/>
          </p:nvPr>
        </p:nvSpPr>
        <p:spPr>
          <a:prstGeom prst="rect">
            <a:avLst/>
          </a:prstGeom>
        </p:spPr>
        <p:txBody>
          <a:bodyPr/>
          <a:lstStyle/>
          <a:p>
            <a:fld id="{86CB4B4D-7CA3-9044-876B-883B54F8677D}" type="slidenum">
              <a:rPr/>
            </a:fld>
            <a:endParaRPr/>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9641" y="6493087"/>
            <a:ext cx="1445974" cy="296973"/>
          </a:xfrm>
          <a:prstGeom prst="rect">
            <a:avLst/>
          </a:prstGeom>
        </p:spPr>
      </p:pic>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封面">
    <p:spTree>
      <p:nvGrpSpPr>
        <p:cNvPr id="1" name=""/>
        <p:cNvGrpSpPr/>
        <p:nvPr/>
      </p:nvGrpSpPr>
      <p:grpSpPr>
        <a:xfrm>
          <a:off x="0" y="0"/>
          <a:ext cx="0" cy="0"/>
          <a:chOff x="0" y="0"/>
          <a:chExt cx="0" cy="0"/>
        </a:xfrm>
      </p:grpSpPr>
      <p:sp>
        <p:nvSpPr>
          <p:cNvPr id="14" name="Shape 14"/>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p:cSld name="内页2 空白">
    <p:spTree>
      <p:nvGrpSpPr>
        <p:cNvPr id="1" name=""/>
        <p:cNvGrpSpPr/>
        <p:nvPr/>
      </p:nvGrpSpPr>
      <p:grpSpPr>
        <a:xfrm>
          <a:off x="0" y="0"/>
          <a:ext cx="0" cy="0"/>
          <a:chOff x="0" y="0"/>
          <a:chExt cx="0" cy="0"/>
        </a:xfrm>
      </p:grpSpPr>
      <p:sp>
        <p:nvSpPr>
          <p:cNvPr id="2" name="矩形 1"/>
          <p:cNvSpPr/>
          <p:nvPr userDrawn="1"/>
        </p:nvSpPr>
        <p:spPr>
          <a:xfrm>
            <a:off x="-27056" y="6413937"/>
            <a:ext cx="12219056" cy="444116"/>
          </a:xfrm>
          <a:prstGeom prst="rect">
            <a:avLst/>
          </a:prstGeom>
          <a:solidFill>
            <a:srgbClr val="007CBA"/>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23" name="Shape 23"/>
          <p:cNvSpPr/>
          <p:nvPr/>
        </p:nvSpPr>
        <p:spPr>
          <a:xfrm>
            <a:off x="1829622" y="6501376"/>
            <a:ext cx="2374286" cy="269237"/>
          </a:xfrm>
          <a:prstGeom prst="rect">
            <a:avLst/>
          </a:prstGeom>
          <a:ln w="12700">
            <a:miter lim="400000"/>
          </a:ln>
        </p:spPr>
        <p:txBody>
          <a:bodyPr wrap="none" lIns="45718" tIns="45718" rIns="45718" bIns="45718">
            <a:spAutoFit/>
          </a:bodyPr>
          <a:lstStyle>
            <a:lvl1pPr algn="just" defTabSz="457200">
              <a:defRPr sz="1200">
                <a:solidFill>
                  <a:srgbClr val="FFFFFF"/>
                </a:solidFill>
              </a:defRPr>
            </a:lvl1pPr>
          </a:lstStyle>
          <a:p>
            <a:r>
              <a:rPr dirty="0"/>
              <a:t>Royole Public. All rights reserved.</a:t>
            </a:r>
            <a:endParaRPr dirty="0"/>
          </a:p>
        </p:txBody>
      </p:sp>
      <p:sp>
        <p:nvSpPr>
          <p:cNvPr id="24" name="Shape 24"/>
          <p:cNvSpPr>
            <a:spLocks noGrp="1"/>
          </p:cNvSpPr>
          <p:nvPr>
            <p:ph type="sldNum" sz="quarter" idx="2"/>
          </p:nvPr>
        </p:nvSpPr>
        <p:spPr>
          <a:prstGeom prst="rect">
            <a:avLst/>
          </a:prstGeom>
        </p:spPr>
        <p:txBody>
          <a:bodyPr/>
          <a:lstStyle/>
          <a:p>
            <a:fld id="{86CB4B4D-7CA3-9044-876B-883B54F8677D}" type="slidenum">
              <a:rPr/>
            </a:fld>
            <a:endParaRPr/>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9641" y="6493087"/>
            <a:ext cx="1445974" cy="296973"/>
          </a:xfrm>
          <a:prstGeom prst="rect">
            <a:avLst/>
          </a:prstGeom>
        </p:spPr>
      </p:pic>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2.pn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5" Type="http://schemas.openxmlformats.org/officeDocument/2006/relationships/theme" Target="../theme/theme2.xml"/><Relationship Id="rId4" Type="http://schemas.openxmlformats.org/officeDocument/2006/relationships/image" Target="../media/image2.png"/><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矩形 9"/>
          <p:cNvSpPr/>
          <p:nvPr userDrawn="1"/>
        </p:nvSpPr>
        <p:spPr>
          <a:xfrm>
            <a:off x="-59018" y="-21983"/>
            <a:ext cx="12310035" cy="6901965"/>
          </a:xfrm>
          <a:prstGeom prst="rect">
            <a:avLst/>
          </a:prstGeom>
          <a:solidFill>
            <a:srgbClr val="007CBA"/>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3" name="Shape 3"/>
          <p:cNvSpPr/>
          <p:nvPr/>
        </p:nvSpPr>
        <p:spPr>
          <a:xfrm>
            <a:off x="5640386" y="6169023"/>
            <a:ext cx="6197606" cy="396237"/>
          </a:xfrm>
          <a:prstGeom prst="rect">
            <a:avLst/>
          </a:prstGeom>
          <a:ln w="12700">
            <a:miter lim="400000"/>
          </a:ln>
        </p:spPr>
        <p:txBody>
          <a:bodyPr lIns="45718" tIns="45718" rIns="45718" bIns="45718">
            <a:spAutoFit/>
          </a:bodyPr>
          <a:lstStyle/>
          <a:p>
            <a:pPr algn="r">
              <a:defRPr sz="1000" b="1">
                <a:solidFill>
                  <a:srgbClr val="EAEAEA"/>
                </a:solidFill>
              </a:defRPr>
            </a:pPr>
            <a:r>
              <a:t>Royole Public. </a:t>
            </a:r>
          </a:p>
          <a:p>
            <a:pPr algn="r">
              <a:defRPr sz="1000" b="1">
                <a:solidFill>
                  <a:srgbClr val="EAEAEA"/>
                </a:solidFill>
              </a:defRPr>
            </a:pPr>
            <a:r>
              <a:t>Copyright © 2017 Royole Corporation. </a:t>
            </a:r>
          </a:p>
        </p:txBody>
      </p:sp>
      <p:pic>
        <p:nvPicPr>
          <p:cNvPr id="4" name="image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066" y="457374"/>
            <a:ext cx="2337055" cy="479982"/>
          </a:xfrm>
          <a:prstGeom prst="rect">
            <a:avLst/>
          </a:prstGeom>
          <a:ln w="12700">
            <a:miter lim="400000"/>
            <a:headEnd/>
            <a:tailEnd/>
          </a:ln>
        </p:spPr>
      </p:pic>
      <p:sp>
        <p:nvSpPr>
          <p:cNvPr id="5" name="Shape 5"/>
          <p:cNvSpPr>
            <a:spLocks noGrp="1"/>
          </p:cNvSpPr>
          <p:nvPr>
            <p:ph type="title"/>
          </p:nvPr>
        </p:nvSpPr>
        <p:spPr>
          <a:xfrm>
            <a:off x="1826683" y="769937"/>
            <a:ext cx="9753601" cy="1668463"/>
          </a:xfrm>
          <a:prstGeom prst="rect">
            <a:avLst/>
          </a:prstGeom>
          <a:ln w="12700">
            <a:miter lim="400000"/>
          </a:ln>
        </p:spPr>
        <p:txBody>
          <a:bodyPr lIns="45718" tIns="45718" rIns="45718" bIns="45718" anchor="ctr"/>
          <a:lstStyle/>
          <a:p/>
        </p:txBody>
      </p:sp>
      <p:sp>
        <p:nvSpPr>
          <p:cNvPr id="6" name="Shape 6"/>
          <p:cNvSpPr>
            <a:spLocks noGrp="1"/>
          </p:cNvSpPr>
          <p:nvPr>
            <p:ph type="body" idx="1"/>
          </p:nvPr>
        </p:nvSpPr>
        <p:spPr>
          <a:xfrm>
            <a:off x="6805083" y="2438400"/>
            <a:ext cx="4775201" cy="4419600"/>
          </a:xfrm>
          <a:prstGeom prst="rect">
            <a:avLst/>
          </a:prstGeom>
          <a:ln w="12700">
            <a:miter lim="400000"/>
          </a:ln>
        </p:spPr>
        <p:txBody>
          <a:bodyPr lIns="45718" tIns="45718" rIns="45718" bIns="45718"/>
          <a:lstStyle/>
          <a:p/>
        </p:txBody>
      </p:sp>
      <p:sp>
        <p:nvSpPr>
          <p:cNvPr id="7" name="Shape 7"/>
          <p:cNvSpPr>
            <a:spLocks noGrp="1"/>
          </p:cNvSpPr>
          <p:nvPr>
            <p:ph type="sldNum" sz="quarter" idx="2"/>
          </p:nvPr>
        </p:nvSpPr>
        <p:spPr>
          <a:xfrm>
            <a:off x="8463950" y="6224225"/>
            <a:ext cx="273652" cy="264251"/>
          </a:xfrm>
          <a:prstGeom prst="rect">
            <a:avLst/>
          </a:prstGeom>
          <a:ln w="12700">
            <a:miter lim="400000"/>
          </a:ln>
        </p:spPr>
        <p:txBody>
          <a:bodyPr wrap="none" lIns="45718" tIns="45718" rIns="45718" bIns="45718" anchor="ctr">
            <a:spAutoFit/>
          </a:bodyPr>
          <a:lstStyle>
            <a:lvl1pPr algn="r">
              <a:defRPr sz="1200">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ctr" defTabSz="914400" rtl="0" latinLnBrk="0">
        <a:lnSpc>
          <a:spcPct val="100000"/>
        </a:lnSpc>
        <a:spcBef>
          <a:spcPts val="0"/>
        </a:spcBef>
        <a:spcAft>
          <a:spcPts val="0"/>
        </a:spcAft>
        <a:buClrTx/>
        <a:buSzTx/>
        <a:buFontTx/>
        <a:buNone/>
        <a:defRPr sz="2400" b="1" i="0" u="none" strike="noStrike" cap="none" spc="0" baseline="0">
          <a:ln>
            <a:noFill/>
          </a:ln>
          <a:solidFill>
            <a:srgbClr val="FFFFFF"/>
          </a:solidFill>
          <a:uFillTx/>
          <a:latin typeface="Arial" panose="020B0604020202020204"/>
          <a:ea typeface="Arial" panose="020B0604020202020204"/>
          <a:cs typeface="Arial" panose="020B0604020202020204"/>
          <a:sym typeface="Arial" panose="020B0604020202020204"/>
        </a:defRPr>
      </a:lvl1pPr>
      <a:lvl2pPr marL="0" marR="0" indent="0" algn="ctr" defTabSz="914400" rtl="0" latinLnBrk="0">
        <a:lnSpc>
          <a:spcPct val="100000"/>
        </a:lnSpc>
        <a:spcBef>
          <a:spcPts val="0"/>
        </a:spcBef>
        <a:spcAft>
          <a:spcPts val="0"/>
        </a:spcAft>
        <a:buClrTx/>
        <a:buSzTx/>
        <a:buFontTx/>
        <a:buNone/>
        <a:defRPr sz="2400" b="1" i="0" u="none" strike="noStrike" cap="none" spc="0" baseline="0">
          <a:ln>
            <a:noFill/>
          </a:ln>
          <a:solidFill>
            <a:srgbClr val="FFFFFF"/>
          </a:solidFill>
          <a:uFillTx/>
          <a:latin typeface="Arial" panose="020B0604020202020204"/>
          <a:ea typeface="Arial" panose="020B0604020202020204"/>
          <a:cs typeface="Arial" panose="020B0604020202020204"/>
          <a:sym typeface="Arial" panose="020B0604020202020204"/>
        </a:defRPr>
      </a:lvl2pPr>
      <a:lvl3pPr marL="0" marR="0" indent="0" algn="ctr" defTabSz="914400" rtl="0" latinLnBrk="0">
        <a:lnSpc>
          <a:spcPct val="100000"/>
        </a:lnSpc>
        <a:spcBef>
          <a:spcPts val="0"/>
        </a:spcBef>
        <a:spcAft>
          <a:spcPts val="0"/>
        </a:spcAft>
        <a:buClrTx/>
        <a:buSzTx/>
        <a:buFontTx/>
        <a:buNone/>
        <a:defRPr sz="2400" b="1" i="0" u="none" strike="noStrike" cap="none" spc="0" baseline="0">
          <a:ln>
            <a:noFill/>
          </a:ln>
          <a:solidFill>
            <a:srgbClr val="FFFFFF"/>
          </a:solidFill>
          <a:uFillTx/>
          <a:latin typeface="Arial" panose="020B0604020202020204"/>
          <a:ea typeface="Arial" panose="020B0604020202020204"/>
          <a:cs typeface="Arial" panose="020B0604020202020204"/>
          <a:sym typeface="Arial" panose="020B0604020202020204"/>
        </a:defRPr>
      </a:lvl3pPr>
      <a:lvl4pPr marL="0" marR="0" indent="0" algn="ctr" defTabSz="914400" rtl="0" latinLnBrk="0">
        <a:lnSpc>
          <a:spcPct val="100000"/>
        </a:lnSpc>
        <a:spcBef>
          <a:spcPts val="0"/>
        </a:spcBef>
        <a:spcAft>
          <a:spcPts val="0"/>
        </a:spcAft>
        <a:buClrTx/>
        <a:buSzTx/>
        <a:buFontTx/>
        <a:buNone/>
        <a:defRPr sz="2400" b="1" i="0" u="none" strike="noStrike" cap="none" spc="0" baseline="0">
          <a:ln>
            <a:noFill/>
          </a:ln>
          <a:solidFill>
            <a:srgbClr val="FFFFFF"/>
          </a:solidFill>
          <a:uFillTx/>
          <a:latin typeface="Arial" panose="020B0604020202020204"/>
          <a:ea typeface="Arial" panose="020B0604020202020204"/>
          <a:cs typeface="Arial" panose="020B0604020202020204"/>
          <a:sym typeface="Arial" panose="020B0604020202020204"/>
        </a:defRPr>
      </a:lvl4pPr>
      <a:lvl5pPr marL="0" marR="0" indent="0" algn="ctr" defTabSz="914400" rtl="0" latinLnBrk="0">
        <a:lnSpc>
          <a:spcPct val="100000"/>
        </a:lnSpc>
        <a:spcBef>
          <a:spcPts val="0"/>
        </a:spcBef>
        <a:spcAft>
          <a:spcPts val="0"/>
        </a:spcAft>
        <a:buClrTx/>
        <a:buSzTx/>
        <a:buFontTx/>
        <a:buNone/>
        <a:defRPr sz="2400" b="1" i="0" u="none" strike="noStrike" cap="none" spc="0" baseline="0">
          <a:ln>
            <a:noFill/>
          </a:ln>
          <a:solidFill>
            <a:srgbClr val="FFFFFF"/>
          </a:solidFill>
          <a:uFillTx/>
          <a:latin typeface="Arial" panose="020B0604020202020204"/>
          <a:ea typeface="Arial" panose="020B0604020202020204"/>
          <a:cs typeface="Arial" panose="020B0604020202020204"/>
          <a:sym typeface="Arial" panose="020B0604020202020204"/>
        </a:defRPr>
      </a:lvl5pPr>
      <a:lvl6pPr marL="0" marR="0" indent="0" algn="ctr" defTabSz="914400" rtl="0" latinLnBrk="0">
        <a:lnSpc>
          <a:spcPct val="100000"/>
        </a:lnSpc>
        <a:spcBef>
          <a:spcPts val="0"/>
        </a:spcBef>
        <a:spcAft>
          <a:spcPts val="0"/>
        </a:spcAft>
        <a:buClrTx/>
        <a:buSzTx/>
        <a:buFontTx/>
        <a:buNone/>
        <a:defRPr sz="2400" b="1" i="0" u="none" strike="noStrike" cap="none" spc="0" baseline="0">
          <a:ln>
            <a:noFill/>
          </a:ln>
          <a:solidFill>
            <a:srgbClr val="FFFFFF"/>
          </a:solidFill>
          <a:uFillTx/>
          <a:latin typeface="Arial" panose="020B0604020202020204"/>
          <a:ea typeface="Arial" panose="020B0604020202020204"/>
          <a:cs typeface="Arial" panose="020B0604020202020204"/>
          <a:sym typeface="Arial" panose="020B0604020202020204"/>
        </a:defRPr>
      </a:lvl6pPr>
      <a:lvl7pPr marL="0" marR="0" indent="0" algn="ctr" defTabSz="914400" rtl="0" latinLnBrk="0">
        <a:lnSpc>
          <a:spcPct val="100000"/>
        </a:lnSpc>
        <a:spcBef>
          <a:spcPts val="0"/>
        </a:spcBef>
        <a:spcAft>
          <a:spcPts val="0"/>
        </a:spcAft>
        <a:buClrTx/>
        <a:buSzTx/>
        <a:buFontTx/>
        <a:buNone/>
        <a:defRPr sz="2400" b="1" i="0" u="none" strike="noStrike" cap="none" spc="0" baseline="0">
          <a:ln>
            <a:noFill/>
          </a:ln>
          <a:solidFill>
            <a:srgbClr val="FFFFFF"/>
          </a:solidFill>
          <a:uFillTx/>
          <a:latin typeface="Arial" panose="020B0604020202020204"/>
          <a:ea typeface="Arial" panose="020B0604020202020204"/>
          <a:cs typeface="Arial" panose="020B0604020202020204"/>
          <a:sym typeface="Arial" panose="020B0604020202020204"/>
        </a:defRPr>
      </a:lvl7pPr>
      <a:lvl8pPr marL="0" marR="0" indent="0" algn="ctr" defTabSz="914400" rtl="0" latinLnBrk="0">
        <a:lnSpc>
          <a:spcPct val="100000"/>
        </a:lnSpc>
        <a:spcBef>
          <a:spcPts val="0"/>
        </a:spcBef>
        <a:spcAft>
          <a:spcPts val="0"/>
        </a:spcAft>
        <a:buClrTx/>
        <a:buSzTx/>
        <a:buFontTx/>
        <a:buNone/>
        <a:defRPr sz="2400" b="1" i="0" u="none" strike="noStrike" cap="none" spc="0" baseline="0">
          <a:ln>
            <a:noFill/>
          </a:ln>
          <a:solidFill>
            <a:srgbClr val="FFFFFF"/>
          </a:solidFill>
          <a:uFillTx/>
          <a:latin typeface="Arial" panose="020B0604020202020204"/>
          <a:ea typeface="Arial" panose="020B0604020202020204"/>
          <a:cs typeface="Arial" panose="020B0604020202020204"/>
          <a:sym typeface="Arial" panose="020B0604020202020204"/>
        </a:defRPr>
      </a:lvl8pPr>
      <a:lvl9pPr marL="0" marR="0" indent="0" algn="ctr" defTabSz="914400" rtl="0" latinLnBrk="0">
        <a:lnSpc>
          <a:spcPct val="100000"/>
        </a:lnSpc>
        <a:spcBef>
          <a:spcPts val="0"/>
        </a:spcBef>
        <a:spcAft>
          <a:spcPts val="0"/>
        </a:spcAft>
        <a:buClrTx/>
        <a:buSzTx/>
        <a:buFontTx/>
        <a:buNone/>
        <a:defRPr sz="2400" b="1" i="0" u="none" strike="noStrike" cap="none" spc="0" baseline="0">
          <a:ln>
            <a:noFill/>
          </a:ln>
          <a:solidFill>
            <a:srgbClr val="FFFFFF"/>
          </a:solidFill>
          <a:uFillTx/>
          <a:latin typeface="Arial" panose="020B0604020202020204"/>
          <a:ea typeface="Arial" panose="020B0604020202020204"/>
          <a:cs typeface="Arial" panose="020B0604020202020204"/>
          <a:sym typeface="Arial" panose="020B0604020202020204"/>
        </a:defRPr>
      </a:lvl9pPr>
    </p:titleStyle>
    <p:bodyStyle>
      <a:lvl1pPr marL="342900" marR="0" indent="-342900" algn="l" defTabSz="914400" rtl="0" latinLnBrk="0">
        <a:lnSpc>
          <a:spcPct val="100000"/>
        </a:lnSpc>
        <a:spcBef>
          <a:spcPts val="300"/>
        </a:spcBef>
        <a:spcAft>
          <a:spcPts val="0"/>
        </a:spcAft>
        <a:buClrTx/>
        <a:buSzPct val="80000"/>
        <a:buFont typeface="Wingdings" panose="05000000000000000000"/>
        <a:buChar char="»"/>
        <a:defRPr sz="1600" b="0" i="0" u="none" strike="noStrike" cap="none" spc="0" baseline="0">
          <a:ln>
            <a:noFill/>
          </a:ln>
          <a:solidFill>
            <a:srgbClr val="333333"/>
          </a:solidFill>
          <a:uFillTx/>
          <a:latin typeface="Arial" panose="020B0604020202020204"/>
          <a:ea typeface="Arial" panose="020B0604020202020204"/>
          <a:cs typeface="Arial" panose="020B0604020202020204"/>
          <a:sym typeface="Arial" panose="020B0604020202020204"/>
        </a:defRPr>
      </a:lvl1pPr>
      <a:lvl2pPr marL="783590" marR="0" indent="-326390" algn="l" defTabSz="914400" rtl="0" latinLnBrk="0">
        <a:lnSpc>
          <a:spcPct val="100000"/>
        </a:lnSpc>
        <a:spcBef>
          <a:spcPts val="300"/>
        </a:spcBef>
        <a:spcAft>
          <a:spcPts val="0"/>
        </a:spcAft>
        <a:buClrTx/>
        <a:buSzPct val="100000"/>
        <a:buFont typeface="Wingdings" panose="05000000000000000000"/>
        <a:buChar char="―"/>
        <a:defRPr sz="1600" b="0" i="0" u="none" strike="noStrike" cap="none" spc="0" baseline="0">
          <a:ln>
            <a:noFill/>
          </a:ln>
          <a:solidFill>
            <a:srgbClr val="333333"/>
          </a:solidFill>
          <a:uFillTx/>
          <a:latin typeface="Arial" panose="020B0604020202020204"/>
          <a:ea typeface="Arial" panose="020B0604020202020204"/>
          <a:cs typeface="Arial" panose="020B0604020202020204"/>
          <a:sym typeface="Arial" panose="020B0604020202020204"/>
        </a:defRPr>
      </a:lvl2pPr>
      <a:lvl3pPr marL="1117600" marR="0" indent="-203200" algn="l" defTabSz="914400" rtl="0" latinLnBrk="0">
        <a:lnSpc>
          <a:spcPct val="100000"/>
        </a:lnSpc>
        <a:spcBef>
          <a:spcPts val="300"/>
        </a:spcBef>
        <a:spcAft>
          <a:spcPts val="0"/>
        </a:spcAft>
        <a:buClrTx/>
        <a:buSzPct val="60000"/>
        <a:buFont typeface="Wingdings" panose="05000000000000000000"/>
        <a:buChar char="●"/>
        <a:defRPr sz="1600" b="0" i="0" u="none" strike="noStrike" cap="none" spc="0" baseline="0">
          <a:ln>
            <a:noFill/>
          </a:ln>
          <a:solidFill>
            <a:srgbClr val="333333"/>
          </a:solidFill>
          <a:uFillTx/>
          <a:latin typeface="Arial" panose="020B0604020202020204"/>
          <a:ea typeface="Arial" panose="020B0604020202020204"/>
          <a:cs typeface="Arial" panose="020B0604020202020204"/>
          <a:sym typeface="Arial" panose="020B0604020202020204"/>
        </a:defRPr>
      </a:lvl3pPr>
      <a:lvl4pPr marL="1574800" marR="0" indent="-203200" algn="l" defTabSz="914400" rtl="0" latinLnBrk="0">
        <a:lnSpc>
          <a:spcPct val="100000"/>
        </a:lnSpc>
        <a:spcBef>
          <a:spcPts val="300"/>
        </a:spcBef>
        <a:spcAft>
          <a:spcPts val="0"/>
        </a:spcAft>
        <a:buClrTx/>
        <a:buSzPct val="60000"/>
        <a:buFont typeface="Wingdings" panose="05000000000000000000"/>
        <a:buChar char="●"/>
        <a:defRPr sz="1600" b="0" i="0" u="none" strike="noStrike" cap="none" spc="0" baseline="0">
          <a:ln>
            <a:noFill/>
          </a:ln>
          <a:solidFill>
            <a:srgbClr val="333333"/>
          </a:solidFill>
          <a:uFillTx/>
          <a:latin typeface="Arial" panose="020B0604020202020204"/>
          <a:ea typeface="Arial" panose="020B0604020202020204"/>
          <a:cs typeface="Arial" panose="020B0604020202020204"/>
          <a:sym typeface="Arial" panose="020B0604020202020204"/>
        </a:defRPr>
      </a:lvl4pPr>
      <a:lvl5pPr marL="2011680" marR="0" indent="-182880" algn="l" defTabSz="914400" rtl="0" latinLnBrk="0">
        <a:lnSpc>
          <a:spcPct val="100000"/>
        </a:lnSpc>
        <a:spcBef>
          <a:spcPts val="300"/>
        </a:spcBef>
        <a:spcAft>
          <a:spcPts val="0"/>
        </a:spcAft>
        <a:buClrTx/>
        <a:buSzPct val="100000"/>
        <a:buFont typeface="Wingdings" panose="05000000000000000000"/>
        <a:buChar char="»"/>
        <a:defRPr sz="1600" b="0" i="0" u="none" strike="noStrike" cap="none" spc="0" baseline="0">
          <a:ln>
            <a:noFill/>
          </a:ln>
          <a:solidFill>
            <a:srgbClr val="333333"/>
          </a:solidFill>
          <a:uFillTx/>
          <a:latin typeface="Arial" panose="020B0604020202020204"/>
          <a:ea typeface="Arial" panose="020B0604020202020204"/>
          <a:cs typeface="Arial" panose="020B0604020202020204"/>
          <a:sym typeface="Arial" panose="020B0604020202020204"/>
        </a:defRPr>
      </a:lvl5pPr>
      <a:lvl6pPr marL="2468880" marR="0" indent="-182880" algn="l" defTabSz="914400" rtl="0" latinLnBrk="0">
        <a:lnSpc>
          <a:spcPct val="100000"/>
        </a:lnSpc>
        <a:spcBef>
          <a:spcPts val="300"/>
        </a:spcBef>
        <a:spcAft>
          <a:spcPts val="0"/>
        </a:spcAft>
        <a:buClrTx/>
        <a:buSzPct val="100000"/>
        <a:buFont typeface="Wingdings" panose="05000000000000000000"/>
        <a:buChar char="•"/>
        <a:defRPr sz="1600" b="0" i="0" u="none" strike="noStrike" cap="none" spc="0" baseline="0">
          <a:ln>
            <a:noFill/>
          </a:ln>
          <a:solidFill>
            <a:srgbClr val="333333"/>
          </a:solidFill>
          <a:uFillTx/>
          <a:latin typeface="Arial" panose="020B0604020202020204"/>
          <a:ea typeface="Arial" panose="020B0604020202020204"/>
          <a:cs typeface="Arial" panose="020B0604020202020204"/>
          <a:sym typeface="Arial" panose="020B0604020202020204"/>
        </a:defRPr>
      </a:lvl6pPr>
      <a:lvl7pPr marL="2926080" marR="0" indent="-182880" algn="l" defTabSz="914400" rtl="0" latinLnBrk="0">
        <a:lnSpc>
          <a:spcPct val="100000"/>
        </a:lnSpc>
        <a:spcBef>
          <a:spcPts val="300"/>
        </a:spcBef>
        <a:spcAft>
          <a:spcPts val="0"/>
        </a:spcAft>
        <a:buClrTx/>
        <a:buSzPct val="100000"/>
        <a:buFont typeface="Wingdings" panose="05000000000000000000"/>
        <a:buChar char="•"/>
        <a:defRPr sz="1600" b="0" i="0" u="none" strike="noStrike" cap="none" spc="0" baseline="0">
          <a:ln>
            <a:noFill/>
          </a:ln>
          <a:solidFill>
            <a:srgbClr val="333333"/>
          </a:solidFill>
          <a:uFillTx/>
          <a:latin typeface="Arial" panose="020B0604020202020204"/>
          <a:ea typeface="Arial" panose="020B0604020202020204"/>
          <a:cs typeface="Arial" panose="020B0604020202020204"/>
          <a:sym typeface="Arial" panose="020B0604020202020204"/>
        </a:defRPr>
      </a:lvl7pPr>
      <a:lvl8pPr marL="3383280" marR="0" indent="-182880" algn="l" defTabSz="914400" rtl="0" latinLnBrk="0">
        <a:lnSpc>
          <a:spcPct val="100000"/>
        </a:lnSpc>
        <a:spcBef>
          <a:spcPts val="300"/>
        </a:spcBef>
        <a:spcAft>
          <a:spcPts val="0"/>
        </a:spcAft>
        <a:buClrTx/>
        <a:buSzPct val="100000"/>
        <a:buFont typeface="Wingdings" panose="05000000000000000000"/>
        <a:buChar char="•"/>
        <a:defRPr sz="1600" b="0" i="0" u="none" strike="noStrike" cap="none" spc="0" baseline="0">
          <a:ln>
            <a:noFill/>
          </a:ln>
          <a:solidFill>
            <a:srgbClr val="333333"/>
          </a:solidFill>
          <a:uFillTx/>
          <a:latin typeface="Arial" panose="020B0604020202020204"/>
          <a:ea typeface="Arial" panose="020B0604020202020204"/>
          <a:cs typeface="Arial" panose="020B0604020202020204"/>
          <a:sym typeface="Arial" panose="020B0604020202020204"/>
        </a:defRPr>
      </a:lvl8pPr>
      <a:lvl9pPr marL="3840480" marR="0" indent="-182880" algn="l" defTabSz="914400" rtl="0" latinLnBrk="0">
        <a:lnSpc>
          <a:spcPct val="100000"/>
        </a:lnSpc>
        <a:spcBef>
          <a:spcPts val="300"/>
        </a:spcBef>
        <a:spcAft>
          <a:spcPts val="0"/>
        </a:spcAft>
        <a:buClrTx/>
        <a:buSzPct val="100000"/>
        <a:buFont typeface="Wingdings" panose="05000000000000000000"/>
        <a:buChar char="•"/>
        <a:defRPr sz="1600" b="0" i="0" u="none" strike="noStrike" cap="none" spc="0" baseline="0">
          <a:ln>
            <a:noFill/>
          </a:ln>
          <a:solidFill>
            <a:srgbClr val="333333"/>
          </a:solidFill>
          <a:uFillTx/>
          <a:latin typeface="Arial" panose="020B0604020202020204"/>
          <a:ea typeface="Arial" panose="020B0604020202020204"/>
          <a:cs typeface="Arial" panose="020B0604020202020204"/>
          <a:sym typeface="Arial" panose="020B0604020202020204"/>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1pPr>
      <a:lvl2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2pPr>
      <a:lvl3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3pPr>
      <a:lvl4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4pPr>
      <a:lvl5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5pPr>
      <a:lvl6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6pPr>
      <a:lvl7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7pPr>
      <a:lvl8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8pPr>
      <a:lvl9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矩形 9"/>
          <p:cNvSpPr/>
          <p:nvPr userDrawn="1"/>
        </p:nvSpPr>
        <p:spPr>
          <a:xfrm>
            <a:off x="-59018" y="-21983"/>
            <a:ext cx="12310035" cy="6901965"/>
          </a:xfrm>
          <a:prstGeom prst="rect">
            <a:avLst/>
          </a:prstGeom>
          <a:solidFill>
            <a:srgbClr val="007CBA"/>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3" name="Shape 3"/>
          <p:cNvSpPr/>
          <p:nvPr/>
        </p:nvSpPr>
        <p:spPr>
          <a:xfrm>
            <a:off x="5640386" y="6169023"/>
            <a:ext cx="6197606" cy="396237"/>
          </a:xfrm>
          <a:prstGeom prst="rect">
            <a:avLst/>
          </a:prstGeom>
          <a:ln w="12700">
            <a:miter lim="400000"/>
          </a:ln>
        </p:spPr>
        <p:txBody>
          <a:bodyPr lIns="45718" tIns="45718" rIns="45718" bIns="45718">
            <a:spAutoFit/>
          </a:bodyPr>
          <a:lstStyle/>
          <a:p>
            <a:pPr algn="r">
              <a:defRPr sz="1000" b="1">
                <a:solidFill>
                  <a:srgbClr val="EAEAEA"/>
                </a:solidFill>
              </a:defRPr>
            </a:pPr>
            <a:r>
              <a:rPr sz="1800"/>
              <a:t>Royole Public. </a:t>
            </a:r>
            <a:endParaRPr sz="1800"/>
          </a:p>
          <a:p>
            <a:pPr algn="r">
              <a:defRPr sz="1000" b="1">
                <a:solidFill>
                  <a:srgbClr val="EAEAEA"/>
                </a:solidFill>
              </a:defRPr>
            </a:pPr>
            <a:r>
              <a:rPr sz="1800"/>
              <a:t>Copyright © 2017 Royole Corporation. </a:t>
            </a:r>
            <a:endParaRPr sz="1800"/>
          </a:p>
        </p:txBody>
      </p:sp>
      <p:pic>
        <p:nvPicPr>
          <p:cNvPr id="4" name="image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066" y="457374"/>
            <a:ext cx="2337055" cy="479982"/>
          </a:xfrm>
          <a:prstGeom prst="rect">
            <a:avLst/>
          </a:prstGeom>
          <a:ln w="12700">
            <a:miter lim="400000"/>
            <a:headEnd/>
            <a:tailEnd/>
          </a:ln>
        </p:spPr>
      </p:pic>
      <p:sp>
        <p:nvSpPr>
          <p:cNvPr id="5" name="Shape 5"/>
          <p:cNvSpPr>
            <a:spLocks noGrp="1"/>
          </p:cNvSpPr>
          <p:nvPr>
            <p:ph type="title"/>
          </p:nvPr>
        </p:nvSpPr>
        <p:spPr>
          <a:xfrm>
            <a:off x="1826683" y="769937"/>
            <a:ext cx="9753601" cy="1668463"/>
          </a:xfrm>
          <a:prstGeom prst="rect">
            <a:avLst/>
          </a:prstGeom>
          <a:ln w="12700">
            <a:miter lim="400000"/>
          </a:ln>
        </p:spPr>
        <p:txBody>
          <a:bodyPr lIns="45718" tIns="45718" rIns="45718" bIns="45718" anchor="ctr"/>
          <a:lstStyle/>
          <a:p/>
        </p:txBody>
      </p:sp>
      <p:sp>
        <p:nvSpPr>
          <p:cNvPr id="6" name="Shape 6"/>
          <p:cNvSpPr>
            <a:spLocks noGrp="1"/>
          </p:cNvSpPr>
          <p:nvPr>
            <p:ph type="body" idx="1"/>
          </p:nvPr>
        </p:nvSpPr>
        <p:spPr>
          <a:xfrm>
            <a:off x="6805083" y="2438400"/>
            <a:ext cx="4775201" cy="4419600"/>
          </a:xfrm>
          <a:prstGeom prst="rect">
            <a:avLst/>
          </a:prstGeom>
          <a:ln w="12700">
            <a:miter lim="400000"/>
          </a:ln>
        </p:spPr>
        <p:txBody>
          <a:bodyPr lIns="45718" tIns="45718" rIns="45718" bIns="45718"/>
          <a:lstStyle/>
          <a:p/>
        </p:txBody>
      </p:sp>
      <p:sp>
        <p:nvSpPr>
          <p:cNvPr id="7" name="Shape 7"/>
          <p:cNvSpPr>
            <a:spLocks noGrp="1"/>
          </p:cNvSpPr>
          <p:nvPr>
            <p:ph type="sldNum" sz="quarter" idx="2"/>
          </p:nvPr>
        </p:nvSpPr>
        <p:spPr>
          <a:xfrm>
            <a:off x="8463950" y="6224225"/>
            <a:ext cx="273652" cy="264251"/>
          </a:xfrm>
          <a:prstGeom prst="rect">
            <a:avLst/>
          </a:prstGeom>
          <a:ln w="12700">
            <a:miter lim="400000"/>
          </a:ln>
        </p:spPr>
        <p:txBody>
          <a:bodyPr wrap="none" lIns="45718" tIns="45718" rIns="45718" bIns="45718" anchor="ctr">
            <a:spAutoFit/>
          </a:bodyPr>
          <a:lstStyle>
            <a:lvl1pPr algn="r">
              <a:defRPr sz="1200">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p:transition spd="med"/>
  <p:txStyles>
    <p:titleStyle>
      <a:lvl1pPr marL="0" marR="0" indent="0" algn="ctr" defTabSz="914400" rtl="0" latinLnBrk="0">
        <a:lnSpc>
          <a:spcPct val="100000"/>
        </a:lnSpc>
        <a:spcBef>
          <a:spcPts val="0"/>
        </a:spcBef>
        <a:spcAft>
          <a:spcPts val="0"/>
        </a:spcAft>
        <a:buClrTx/>
        <a:buSzTx/>
        <a:buFontTx/>
        <a:buNone/>
        <a:defRPr sz="2400" b="1" i="0" u="none" strike="noStrike" cap="none" spc="0" baseline="0">
          <a:ln>
            <a:noFill/>
          </a:ln>
          <a:solidFill>
            <a:srgbClr val="FFFFFF"/>
          </a:solidFill>
          <a:uFillTx/>
          <a:latin typeface="Arial" panose="020B0604020202020204"/>
          <a:ea typeface="Arial" panose="020B0604020202020204"/>
          <a:cs typeface="Arial" panose="020B0604020202020204"/>
          <a:sym typeface="Arial" panose="020B0604020202020204"/>
        </a:defRPr>
      </a:lvl1pPr>
      <a:lvl2pPr marL="0" marR="0" indent="0" algn="ctr" defTabSz="914400" rtl="0" latinLnBrk="0">
        <a:lnSpc>
          <a:spcPct val="100000"/>
        </a:lnSpc>
        <a:spcBef>
          <a:spcPts val="0"/>
        </a:spcBef>
        <a:spcAft>
          <a:spcPts val="0"/>
        </a:spcAft>
        <a:buClrTx/>
        <a:buSzTx/>
        <a:buFontTx/>
        <a:buNone/>
        <a:defRPr sz="2400" b="1" i="0" u="none" strike="noStrike" cap="none" spc="0" baseline="0">
          <a:ln>
            <a:noFill/>
          </a:ln>
          <a:solidFill>
            <a:srgbClr val="FFFFFF"/>
          </a:solidFill>
          <a:uFillTx/>
          <a:latin typeface="Arial" panose="020B0604020202020204"/>
          <a:ea typeface="Arial" panose="020B0604020202020204"/>
          <a:cs typeface="Arial" panose="020B0604020202020204"/>
          <a:sym typeface="Arial" panose="020B0604020202020204"/>
        </a:defRPr>
      </a:lvl2pPr>
      <a:lvl3pPr marL="0" marR="0" indent="0" algn="ctr" defTabSz="914400" rtl="0" latinLnBrk="0">
        <a:lnSpc>
          <a:spcPct val="100000"/>
        </a:lnSpc>
        <a:spcBef>
          <a:spcPts val="0"/>
        </a:spcBef>
        <a:spcAft>
          <a:spcPts val="0"/>
        </a:spcAft>
        <a:buClrTx/>
        <a:buSzTx/>
        <a:buFontTx/>
        <a:buNone/>
        <a:defRPr sz="2400" b="1" i="0" u="none" strike="noStrike" cap="none" spc="0" baseline="0">
          <a:ln>
            <a:noFill/>
          </a:ln>
          <a:solidFill>
            <a:srgbClr val="FFFFFF"/>
          </a:solidFill>
          <a:uFillTx/>
          <a:latin typeface="Arial" panose="020B0604020202020204"/>
          <a:ea typeface="Arial" panose="020B0604020202020204"/>
          <a:cs typeface="Arial" panose="020B0604020202020204"/>
          <a:sym typeface="Arial" panose="020B0604020202020204"/>
        </a:defRPr>
      </a:lvl3pPr>
      <a:lvl4pPr marL="0" marR="0" indent="0" algn="ctr" defTabSz="914400" rtl="0" latinLnBrk="0">
        <a:lnSpc>
          <a:spcPct val="100000"/>
        </a:lnSpc>
        <a:spcBef>
          <a:spcPts val="0"/>
        </a:spcBef>
        <a:spcAft>
          <a:spcPts val="0"/>
        </a:spcAft>
        <a:buClrTx/>
        <a:buSzTx/>
        <a:buFontTx/>
        <a:buNone/>
        <a:defRPr sz="2400" b="1" i="0" u="none" strike="noStrike" cap="none" spc="0" baseline="0">
          <a:ln>
            <a:noFill/>
          </a:ln>
          <a:solidFill>
            <a:srgbClr val="FFFFFF"/>
          </a:solidFill>
          <a:uFillTx/>
          <a:latin typeface="Arial" panose="020B0604020202020204"/>
          <a:ea typeface="Arial" panose="020B0604020202020204"/>
          <a:cs typeface="Arial" panose="020B0604020202020204"/>
          <a:sym typeface="Arial" panose="020B0604020202020204"/>
        </a:defRPr>
      </a:lvl4pPr>
      <a:lvl5pPr marL="0" marR="0" indent="0" algn="ctr" defTabSz="914400" rtl="0" latinLnBrk="0">
        <a:lnSpc>
          <a:spcPct val="100000"/>
        </a:lnSpc>
        <a:spcBef>
          <a:spcPts val="0"/>
        </a:spcBef>
        <a:spcAft>
          <a:spcPts val="0"/>
        </a:spcAft>
        <a:buClrTx/>
        <a:buSzTx/>
        <a:buFontTx/>
        <a:buNone/>
        <a:defRPr sz="2400" b="1" i="0" u="none" strike="noStrike" cap="none" spc="0" baseline="0">
          <a:ln>
            <a:noFill/>
          </a:ln>
          <a:solidFill>
            <a:srgbClr val="FFFFFF"/>
          </a:solidFill>
          <a:uFillTx/>
          <a:latin typeface="Arial" panose="020B0604020202020204"/>
          <a:ea typeface="Arial" panose="020B0604020202020204"/>
          <a:cs typeface="Arial" panose="020B0604020202020204"/>
          <a:sym typeface="Arial" panose="020B0604020202020204"/>
        </a:defRPr>
      </a:lvl5pPr>
      <a:lvl6pPr marL="0" marR="0" indent="0" algn="ctr" defTabSz="914400" rtl="0" latinLnBrk="0">
        <a:lnSpc>
          <a:spcPct val="100000"/>
        </a:lnSpc>
        <a:spcBef>
          <a:spcPts val="0"/>
        </a:spcBef>
        <a:spcAft>
          <a:spcPts val="0"/>
        </a:spcAft>
        <a:buClrTx/>
        <a:buSzTx/>
        <a:buFontTx/>
        <a:buNone/>
        <a:defRPr sz="2400" b="1" i="0" u="none" strike="noStrike" cap="none" spc="0" baseline="0">
          <a:ln>
            <a:noFill/>
          </a:ln>
          <a:solidFill>
            <a:srgbClr val="FFFFFF"/>
          </a:solidFill>
          <a:uFillTx/>
          <a:latin typeface="Arial" panose="020B0604020202020204"/>
          <a:ea typeface="Arial" panose="020B0604020202020204"/>
          <a:cs typeface="Arial" panose="020B0604020202020204"/>
          <a:sym typeface="Arial" panose="020B0604020202020204"/>
        </a:defRPr>
      </a:lvl6pPr>
      <a:lvl7pPr marL="0" marR="0" indent="0" algn="ctr" defTabSz="914400" rtl="0" latinLnBrk="0">
        <a:lnSpc>
          <a:spcPct val="100000"/>
        </a:lnSpc>
        <a:spcBef>
          <a:spcPts val="0"/>
        </a:spcBef>
        <a:spcAft>
          <a:spcPts val="0"/>
        </a:spcAft>
        <a:buClrTx/>
        <a:buSzTx/>
        <a:buFontTx/>
        <a:buNone/>
        <a:defRPr sz="2400" b="1" i="0" u="none" strike="noStrike" cap="none" spc="0" baseline="0">
          <a:ln>
            <a:noFill/>
          </a:ln>
          <a:solidFill>
            <a:srgbClr val="FFFFFF"/>
          </a:solidFill>
          <a:uFillTx/>
          <a:latin typeface="Arial" panose="020B0604020202020204"/>
          <a:ea typeface="Arial" panose="020B0604020202020204"/>
          <a:cs typeface="Arial" panose="020B0604020202020204"/>
          <a:sym typeface="Arial" panose="020B0604020202020204"/>
        </a:defRPr>
      </a:lvl7pPr>
      <a:lvl8pPr marL="0" marR="0" indent="0" algn="ctr" defTabSz="914400" rtl="0" latinLnBrk="0">
        <a:lnSpc>
          <a:spcPct val="100000"/>
        </a:lnSpc>
        <a:spcBef>
          <a:spcPts val="0"/>
        </a:spcBef>
        <a:spcAft>
          <a:spcPts val="0"/>
        </a:spcAft>
        <a:buClrTx/>
        <a:buSzTx/>
        <a:buFontTx/>
        <a:buNone/>
        <a:defRPr sz="2400" b="1" i="0" u="none" strike="noStrike" cap="none" spc="0" baseline="0">
          <a:ln>
            <a:noFill/>
          </a:ln>
          <a:solidFill>
            <a:srgbClr val="FFFFFF"/>
          </a:solidFill>
          <a:uFillTx/>
          <a:latin typeface="Arial" panose="020B0604020202020204"/>
          <a:ea typeface="Arial" panose="020B0604020202020204"/>
          <a:cs typeface="Arial" panose="020B0604020202020204"/>
          <a:sym typeface="Arial" panose="020B0604020202020204"/>
        </a:defRPr>
      </a:lvl8pPr>
      <a:lvl9pPr marL="0" marR="0" indent="0" algn="ctr" defTabSz="914400" rtl="0" latinLnBrk="0">
        <a:lnSpc>
          <a:spcPct val="100000"/>
        </a:lnSpc>
        <a:spcBef>
          <a:spcPts val="0"/>
        </a:spcBef>
        <a:spcAft>
          <a:spcPts val="0"/>
        </a:spcAft>
        <a:buClrTx/>
        <a:buSzTx/>
        <a:buFontTx/>
        <a:buNone/>
        <a:defRPr sz="2400" b="1" i="0" u="none" strike="noStrike" cap="none" spc="0" baseline="0">
          <a:ln>
            <a:noFill/>
          </a:ln>
          <a:solidFill>
            <a:srgbClr val="FFFFFF"/>
          </a:solidFill>
          <a:uFillTx/>
          <a:latin typeface="Arial" panose="020B0604020202020204"/>
          <a:ea typeface="Arial" panose="020B0604020202020204"/>
          <a:cs typeface="Arial" panose="020B0604020202020204"/>
          <a:sym typeface="Arial" panose="020B0604020202020204"/>
        </a:defRPr>
      </a:lvl9pPr>
    </p:titleStyle>
    <p:bodyStyle>
      <a:lvl1pPr marL="342900" marR="0" indent="-342900" algn="l" defTabSz="914400" rtl="0" latinLnBrk="0">
        <a:lnSpc>
          <a:spcPct val="100000"/>
        </a:lnSpc>
        <a:spcBef>
          <a:spcPts val="300"/>
        </a:spcBef>
        <a:spcAft>
          <a:spcPts val="0"/>
        </a:spcAft>
        <a:buClrTx/>
        <a:buSzPct val="80000"/>
        <a:buFont typeface="Wingdings" panose="05000000000000000000"/>
        <a:buChar char="»"/>
        <a:defRPr sz="1600" b="0" i="0" u="none" strike="noStrike" cap="none" spc="0" baseline="0">
          <a:ln>
            <a:noFill/>
          </a:ln>
          <a:solidFill>
            <a:srgbClr val="333333"/>
          </a:solidFill>
          <a:uFillTx/>
          <a:latin typeface="Arial" panose="020B0604020202020204"/>
          <a:ea typeface="Arial" panose="020B0604020202020204"/>
          <a:cs typeface="Arial" panose="020B0604020202020204"/>
          <a:sym typeface="Arial" panose="020B0604020202020204"/>
        </a:defRPr>
      </a:lvl1pPr>
      <a:lvl2pPr marL="783590" marR="0" indent="-326390" algn="l" defTabSz="914400" rtl="0" latinLnBrk="0">
        <a:lnSpc>
          <a:spcPct val="100000"/>
        </a:lnSpc>
        <a:spcBef>
          <a:spcPts val="300"/>
        </a:spcBef>
        <a:spcAft>
          <a:spcPts val="0"/>
        </a:spcAft>
        <a:buClrTx/>
        <a:buSzPct val="100000"/>
        <a:buFont typeface="Wingdings" panose="05000000000000000000"/>
        <a:buChar char="―"/>
        <a:defRPr sz="1600" b="0" i="0" u="none" strike="noStrike" cap="none" spc="0" baseline="0">
          <a:ln>
            <a:noFill/>
          </a:ln>
          <a:solidFill>
            <a:srgbClr val="333333"/>
          </a:solidFill>
          <a:uFillTx/>
          <a:latin typeface="Arial" panose="020B0604020202020204"/>
          <a:ea typeface="Arial" panose="020B0604020202020204"/>
          <a:cs typeface="Arial" panose="020B0604020202020204"/>
          <a:sym typeface="Arial" panose="020B0604020202020204"/>
        </a:defRPr>
      </a:lvl2pPr>
      <a:lvl3pPr marL="1117600" marR="0" indent="-203200" algn="l" defTabSz="914400" rtl="0" latinLnBrk="0">
        <a:lnSpc>
          <a:spcPct val="100000"/>
        </a:lnSpc>
        <a:spcBef>
          <a:spcPts val="300"/>
        </a:spcBef>
        <a:spcAft>
          <a:spcPts val="0"/>
        </a:spcAft>
        <a:buClrTx/>
        <a:buSzPct val="60000"/>
        <a:buFont typeface="Wingdings" panose="05000000000000000000"/>
        <a:buChar char="●"/>
        <a:defRPr sz="1600" b="0" i="0" u="none" strike="noStrike" cap="none" spc="0" baseline="0">
          <a:ln>
            <a:noFill/>
          </a:ln>
          <a:solidFill>
            <a:srgbClr val="333333"/>
          </a:solidFill>
          <a:uFillTx/>
          <a:latin typeface="Arial" panose="020B0604020202020204"/>
          <a:ea typeface="Arial" panose="020B0604020202020204"/>
          <a:cs typeface="Arial" panose="020B0604020202020204"/>
          <a:sym typeface="Arial" panose="020B0604020202020204"/>
        </a:defRPr>
      </a:lvl3pPr>
      <a:lvl4pPr marL="1574800" marR="0" indent="-203200" algn="l" defTabSz="914400" rtl="0" latinLnBrk="0">
        <a:lnSpc>
          <a:spcPct val="100000"/>
        </a:lnSpc>
        <a:spcBef>
          <a:spcPts val="300"/>
        </a:spcBef>
        <a:spcAft>
          <a:spcPts val="0"/>
        </a:spcAft>
        <a:buClrTx/>
        <a:buSzPct val="60000"/>
        <a:buFont typeface="Wingdings" panose="05000000000000000000"/>
        <a:buChar char="●"/>
        <a:defRPr sz="1600" b="0" i="0" u="none" strike="noStrike" cap="none" spc="0" baseline="0">
          <a:ln>
            <a:noFill/>
          </a:ln>
          <a:solidFill>
            <a:srgbClr val="333333"/>
          </a:solidFill>
          <a:uFillTx/>
          <a:latin typeface="Arial" panose="020B0604020202020204"/>
          <a:ea typeface="Arial" panose="020B0604020202020204"/>
          <a:cs typeface="Arial" panose="020B0604020202020204"/>
          <a:sym typeface="Arial" panose="020B0604020202020204"/>
        </a:defRPr>
      </a:lvl4pPr>
      <a:lvl5pPr marL="2011680" marR="0" indent="-182880" algn="l" defTabSz="914400" rtl="0" latinLnBrk="0">
        <a:lnSpc>
          <a:spcPct val="100000"/>
        </a:lnSpc>
        <a:spcBef>
          <a:spcPts val="300"/>
        </a:spcBef>
        <a:spcAft>
          <a:spcPts val="0"/>
        </a:spcAft>
        <a:buClrTx/>
        <a:buSzPct val="100000"/>
        <a:buFont typeface="Wingdings" panose="05000000000000000000"/>
        <a:buChar char="»"/>
        <a:defRPr sz="1600" b="0" i="0" u="none" strike="noStrike" cap="none" spc="0" baseline="0">
          <a:ln>
            <a:noFill/>
          </a:ln>
          <a:solidFill>
            <a:srgbClr val="333333"/>
          </a:solidFill>
          <a:uFillTx/>
          <a:latin typeface="Arial" panose="020B0604020202020204"/>
          <a:ea typeface="Arial" panose="020B0604020202020204"/>
          <a:cs typeface="Arial" panose="020B0604020202020204"/>
          <a:sym typeface="Arial" panose="020B0604020202020204"/>
        </a:defRPr>
      </a:lvl5pPr>
      <a:lvl6pPr marL="2468880" marR="0" indent="-182880" algn="l" defTabSz="914400" rtl="0" latinLnBrk="0">
        <a:lnSpc>
          <a:spcPct val="100000"/>
        </a:lnSpc>
        <a:spcBef>
          <a:spcPts val="300"/>
        </a:spcBef>
        <a:spcAft>
          <a:spcPts val="0"/>
        </a:spcAft>
        <a:buClrTx/>
        <a:buSzPct val="100000"/>
        <a:buFont typeface="Wingdings" panose="05000000000000000000"/>
        <a:buChar char="•"/>
        <a:defRPr sz="1600" b="0" i="0" u="none" strike="noStrike" cap="none" spc="0" baseline="0">
          <a:ln>
            <a:noFill/>
          </a:ln>
          <a:solidFill>
            <a:srgbClr val="333333"/>
          </a:solidFill>
          <a:uFillTx/>
          <a:latin typeface="Arial" panose="020B0604020202020204"/>
          <a:ea typeface="Arial" panose="020B0604020202020204"/>
          <a:cs typeface="Arial" panose="020B0604020202020204"/>
          <a:sym typeface="Arial" panose="020B0604020202020204"/>
        </a:defRPr>
      </a:lvl6pPr>
      <a:lvl7pPr marL="2926080" marR="0" indent="-182880" algn="l" defTabSz="914400" rtl="0" latinLnBrk="0">
        <a:lnSpc>
          <a:spcPct val="100000"/>
        </a:lnSpc>
        <a:spcBef>
          <a:spcPts val="300"/>
        </a:spcBef>
        <a:spcAft>
          <a:spcPts val="0"/>
        </a:spcAft>
        <a:buClrTx/>
        <a:buSzPct val="100000"/>
        <a:buFont typeface="Wingdings" panose="05000000000000000000"/>
        <a:buChar char="•"/>
        <a:defRPr sz="1600" b="0" i="0" u="none" strike="noStrike" cap="none" spc="0" baseline="0">
          <a:ln>
            <a:noFill/>
          </a:ln>
          <a:solidFill>
            <a:srgbClr val="333333"/>
          </a:solidFill>
          <a:uFillTx/>
          <a:latin typeface="Arial" panose="020B0604020202020204"/>
          <a:ea typeface="Arial" panose="020B0604020202020204"/>
          <a:cs typeface="Arial" panose="020B0604020202020204"/>
          <a:sym typeface="Arial" panose="020B0604020202020204"/>
        </a:defRPr>
      </a:lvl7pPr>
      <a:lvl8pPr marL="3383280" marR="0" indent="-182880" algn="l" defTabSz="914400" rtl="0" latinLnBrk="0">
        <a:lnSpc>
          <a:spcPct val="100000"/>
        </a:lnSpc>
        <a:spcBef>
          <a:spcPts val="300"/>
        </a:spcBef>
        <a:spcAft>
          <a:spcPts val="0"/>
        </a:spcAft>
        <a:buClrTx/>
        <a:buSzPct val="100000"/>
        <a:buFont typeface="Wingdings" panose="05000000000000000000"/>
        <a:buChar char="•"/>
        <a:defRPr sz="1600" b="0" i="0" u="none" strike="noStrike" cap="none" spc="0" baseline="0">
          <a:ln>
            <a:noFill/>
          </a:ln>
          <a:solidFill>
            <a:srgbClr val="333333"/>
          </a:solidFill>
          <a:uFillTx/>
          <a:latin typeface="Arial" panose="020B0604020202020204"/>
          <a:ea typeface="Arial" panose="020B0604020202020204"/>
          <a:cs typeface="Arial" panose="020B0604020202020204"/>
          <a:sym typeface="Arial" panose="020B0604020202020204"/>
        </a:defRPr>
      </a:lvl8pPr>
      <a:lvl9pPr marL="3840480" marR="0" indent="-182880" algn="l" defTabSz="914400" rtl="0" latinLnBrk="0">
        <a:lnSpc>
          <a:spcPct val="100000"/>
        </a:lnSpc>
        <a:spcBef>
          <a:spcPts val="300"/>
        </a:spcBef>
        <a:spcAft>
          <a:spcPts val="0"/>
        </a:spcAft>
        <a:buClrTx/>
        <a:buSzPct val="100000"/>
        <a:buFont typeface="Wingdings" panose="05000000000000000000"/>
        <a:buChar char="•"/>
        <a:defRPr sz="1600" b="0" i="0" u="none" strike="noStrike" cap="none" spc="0" baseline="0">
          <a:ln>
            <a:noFill/>
          </a:ln>
          <a:solidFill>
            <a:srgbClr val="333333"/>
          </a:solidFill>
          <a:uFillTx/>
          <a:latin typeface="Arial" panose="020B0604020202020204"/>
          <a:ea typeface="Arial" panose="020B0604020202020204"/>
          <a:cs typeface="Arial" panose="020B0604020202020204"/>
          <a:sym typeface="Arial" panose="020B0604020202020204"/>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1pPr>
      <a:lvl2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2pPr>
      <a:lvl3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3pPr>
      <a:lvl4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4pPr>
      <a:lvl5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5pPr>
      <a:lvl6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6pPr>
      <a:lvl7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7pPr>
      <a:lvl8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8pPr>
      <a:lvl9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9" Type="http://schemas.openxmlformats.org/officeDocument/2006/relationships/hyperlink" Target="http://reactivex.io/documentation/operators/merge.html" TargetMode="External"/><Relationship Id="rId8" Type="http://schemas.openxmlformats.org/officeDocument/2006/relationships/hyperlink" Target="http://reactivex.io/documentation/operators/take.html" TargetMode="External"/><Relationship Id="rId7" Type="http://schemas.openxmlformats.org/officeDocument/2006/relationships/hyperlink" Target="http://reactivex.io/documentation/operators/skip.html" TargetMode="External"/><Relationship Id="rId6" Type="http://schemas.openxmlformats.org/officeDocument/2006/relationships/hyperlink" Target="http://reactivex.io/documentation/operators/filter.html" TargetMode="External"/><Relationship Id="rId5" Type="http://schemas.openxmlformats.org/officeDocument/2006/relationships/hyperlink" Target="http://reactivex.io/documentation/operators/groupby.html" TargetMode="External"/><Relationship Id="rId4" Type="http://schemas.openxmlformats.org/officeDocument/2006/relationships/hyperlink" Target="http://reactivex.io/documentation/operators/map.html" TargetMode="External"/><Relationship Id="rId3" Type="http://schemas.openxmlformats.org/officeDocument/2006/relationships/hyperlink" Target="http://reactivex.io/documentation/operators/flatmap.html" TargetMode="External"/><Relationship Id="rId2" Type="http://schemas.openxmlformats.org/officeDocument/2006/relationships/hyperlink" Target="http://reactivex.io/documentation/operators/just.html" TargetMode="External"/><Relationship Id="rId18" Type="http://schemas.openxmlformats.org/officeDocument/2006/relationships/notesSlide" Target="../notesSlides/notesSlide18.xml"/><Relationship Id="rId17" Type="http://schemas.openxmlformats.org/officeDocument/2006/relationships/slideLayout" Target="../slideLayouts/slideLayout5.xml"/><Relationship Id="rId16" Type="http://schemas.openxmlformats.org/officeDocument/2006/relationships/hyperlink" Target="http://reactivex.io/documentation/operators.html&#13;" TargetMode="External"/><Relationship Id="rId15" Type="http://schemas.openxmlformats.org/officeDocument/2006/relationships/hyperlink" Target="http://reactivex.io/documentation/operators/replay.html" TargetMode="External"/><Relationship Id="rId14" Type="http://schemas.openxmlformats.org/officeDocument/2006/relationships/hyperlink" Target="http://reactivex.io/documentation/operators/reduce.html" TargetMode="External"/><Relationship Id="rId13" Type="http://schemas.openxmlformats.org/officeDocument/2006/relationships/hyperlink" Target="http://reactivex.io/documentation/operators/concat.html" TargetMode="External"/><Relationship Id="rId12" Type="http://schemas.openxmlformats.org/officeDocument/2006/relationships/hyperlink" Target="http://reactivex.io/documentation/operators/takeuntil.html" TargetMode="External"/><Relationship Id="rId11" Type="http://schemas.openxmlformats.org/officeDocument/2006/relationships/hyperlink" Target="http://reactivex.io/documentation/operators/subscribeon.html" TargetMode="External"/><Relationship Id="rId10" Type="http://schemas.openxmlformats.org/officeDocument/2006/relationships/hyperlink" Target="http://reactivex.io/documentation/operators/observeon.html" TargetMode="External"/><Relationship Id="rId1" Type="http://schemas.openxmlformats.org/officeDocument/2006/relationships/hyperlink" Target="http://reactivex.io/documentation/operators/create.html"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0" y="2904331"/>
            <a:ext cx="12192000" cy="795342"/>
          </a:xfrm>
          <a:prstGeom prst="rect">
            <a:avLst/>
          </a:prstGeom>
        </p:spPr>
        <p:txBody>
          <a:bodyPr>
            <a:normAutofit/>
          </a:bodyPr>
          <a:lstStyle>
            <a:lvl1pPr defTabSz="795020">
              <a:defRPr sz="4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en-US" altLang="zh-CN" sz="4200" dirty="0" smtClean="0"/>
              <a:t>RxJava2</a:t>
            </a:r>
            <a:r>
              <a:rPr lang="zh-CN" altLang="en-US" sz="4200" dirty="0" smtClean="0"/>
              <a:t>数据流分析</a:t>
            </a:r>
            <a:endParaRPr sz="4200" dirty="0"/>
          </a:p>
        </p:txBody>
      </p:sp>
      <p:sp>
        <p:nvSpPr>
          <p:cNvPr id="34" name="Shape 34"/>
          <p:cNvSpPr>
            <a:spLocks noGrp="1"/>
          </p:cNvSpPr>
          <p:nvPr>
            <p:ph type="body" sz="quarter" idx="4294967295"/>
          </p:nvPr>
        </p:nvSpPr>
        <p:spPr>
          <a:xfrm>
            <a:off x="0" y="4056062"/>
            <a:ext cx="12192000" cy="1079505"/>
          </a:xfrm>
          <a:prstGeom prst="rect">
            <a:avLst/>
          </a:prstGeom>
        </p:spPr>
        <p:txBody>
          <a:bodyPr>
            <a:normAutofit/>
          </a:bodyPr>
          <a:lstStyle/>
          <a:p>
            <a:pPr marL="0" indent="0" algn="ctr" defTabSz="721995">
              <a:spcBef>
                <a:spcPts val="200"/>
              </a:spcBef>
              <a:buSzTx/>
              <a:buNone/>
              <a:defRPr sz="1200">
                <a:solidFill>
                  <a:srgbClr val="FFFFFF"/>
                </a:solidFill>
                <a:latin typeface="+mn-lt"/>
                <a:ea typeface="+mn-ea"/>
                <a:cs typeface="+mn-cs"/>
                <a:sym typeface="Helvetica"/>
              </a:defRPr>
            </a:pPr>
            <a:r>
              <a:rPr lang="zh-CN" altLang="en-US" sz="1200" dirty="0">
                <a:latin typeface="+mn-lt"/>
                <a:ea typeface="+mn-ea"/>
                <a:cs typeface="+mn-cs"/>
                <a:sym typeface="Helvetica"/>
              </a:rPr>
              <a:t>袁洪烈</a:t>
            </a:r>
            <a:endParaRPr sz="900" dirty="0" smtClean="0">
              <a:latin typeface="黑体" panose="02010609060101010101" charset="-122"/>
              <a:ea typeface="黑体" panose="02010609060101010101" charset="-122"/>
              <a:cs typeface="黑体" panose="02010609060101010101" charset="-122"/>
              <a:sym typeface="黑体" panose="02010609060101010101" charset="-122"/>
            </a:endParaRPr>
          </a:p>
          <a:p>
            <a:pPr marL="0" indent="0" algn="ctr" defTabSz="721995">
              <a:buSzTx/>
              <a:buNone/>
              <a:defRPr sz="900">
                <a:solidFill>
                  <a:srgbClr val="006496"/>
                </a:solidFill>
                <a:latin typeface="黑体" panose="02010609060101010101" charset="-122"/>
                <a:ea typeface="黑体" panose="02010609060101010101" charset="-122"/>
                <a:cs typeface="黑体" panose="02010609060101010101" charset="-122"/>
                <a:sym typeface="黑体" panose="02010609060101010101" charset="-122"/>
              </a:defRPr>
            </a:pPr>
            <a:endParaRPr sz="900" dirty="0">
              <a:latin typeface="黑体" panose="02010609060101010101" charset="-122"/>
              <a:ea typeface="黑体" panose="02010609060101010101" charset="-122"/>
              <a:cs typeface="黑体" panose="02010609060101010101" charset="-122"/>
              <a:sym typeface="黑体" panose="02010609060101010101" charset="-122"/>
            </a:endParaRPr>
          </a:p>
          <a:p>
            <a:pPr marL="0" indent="0" algn="ctr" defTabSz="721995">
              <a:spcBef>
                <a:spcPts val="200"/>
              </a:spcBef>
              <a:buSzTx/>
              <a:buNone/>
              <a:defRPr sz="1100">
                <a:solidFill>
                  <a:srgbClr val="DDDDDD"/>
                </a:solidFill>
                <a:latin typeface="+mn-lt"/>
                <a:ea typeface="+mn-ea"/>
                <a:cs typeface="+mn-cs"/>
                <a:sym typeface="Helvetica"/>
              </a:defRPr>
            </a:pPr>
            <a:r>
              <a:rPr dirty="0"/>
              <a:t>Royole Corporation</a:t>
            </a:r>
            <a:endParaRPr dirty="0"/>
          </a:p>
          <a:p>
            <a:pPr marL="0" indent="0" algn="ctr" defTabSz="721995">
              <a:spcBef>
                <a:spcPts val="200"/>
              </a:spcBef>
              <a:buSzTx/>
              <a:buNone/>
              <a:defRPr sz="1100">
                <a:solidFill>
                  <a:srgbClr val="DDDDDD"/>
                </a:solidFill>
                <a:latin typeface="+mn-lt"/>
                <a:ea typeface="+mn-ea"/>
                <a:cs typeface="+mn-cs"/>
                <a:sym typeface="Helvetica"/>
              </a:defRPr>
            </a:pPr>
            <a:r>
              <a:rPr dirty="0"/>
              <a:t>EMAIL</a:t>
            </a:r>
            <a:endParaRPr dirty="0"/>
          </a:p>
          <a:p>
            <a:pPr marL="0" indent="0" algn="ctr" defTabSz="721995">
              <a:spcBef>
                <a:spcPts val="200"/>
              </a:spcBef>
              <a:buSzTx/>
              <a:buNone/>
              <a:defRPr sz="1100">
                <a:solidFill>
                  <a:srgbClr val="DDDDDD"/>
                </a:solidFill>
                <a:latin typeface="+mn-lt"/>
                <a:ea typeface="+mn-ea"/>
                <a:cs typeface="+mn-cs"/>
                <a:sym typeface="Helvetica"/>
              </a:defRPr>
            </a:pPr>
            <a:r>
              <a:rPr lang="en-US" dirty="0" smtClean="0"/>
              <a:t>2018/10/26</a:t>
            </a:r>
            <a:endParaRPr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4"/>
          <p:cNvSpPr/>
          <p:nvPr/>
        </p:nvSpPr>
        <p:spPr>
          <a:xfrm>
            <a:off x="5485552" y="4724481"/>
            <a:ext cx="1174875" cy="7360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a:t>5</a:t>
            </a:r>
            <a:r>
              <a:rPr lang="en-US" sz="2600" b="0" i="0" kern="1200" baseline="0" dirty="0" smtClean="0"/>
              <a:t>.</a:t>
            </a:r>
            <a:r>
              <a:rPr lang="zh-CN" altLang="en-US" sz="2600" kern="1200" dirty="0" smtClean="0"/>
              <a:t>总</a:t>
            </a:r>
            <a:endParaRPr lang="zh-CN" sz="2600" kern="1200" dirty="0"/>
          </a:p>
        </p:txBody>
      </p:sp>
      <p:sp>
        <p:nvSpPr>
          <p:cNvPr id="2" name="文本框 1"/>
          <p:cNvSpPr txBox="1"/>
          <p:nvPr/>
        </p:nvSpPr>
        <p:spPr>
          <a:xfrm>
            <a:off x="361315" y="184785"/>
            <a:ext cx="6140459" cy="52321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r>
              <a:rPr lang="en-US" altLang="zh-CN" sz="2800" dirty="0" smtClean="0">
                <a:sym typeface="+mn-ea"/>
              </a:rPr>
              <a:t>2.2 RxJava2</a:t>
            </a:r>
            <a:r>
              <a:rPr lang="zh-CN" altLang="en-US" sz="2800" dirty="0" smtClean="0">
                <a:sym typeface="+mn-ea"/>
              </a:rPr>
              <a:t>中</a:t>
            </a:r>
            <a:r>
              <a:rPr lang="zh-CN" altLang="en-US" sz="2800" dirty="0">
                <a:sym typeface="+mn-ea"/>
              </a:rPr>
              <a:t>的五种目标</a:t>
            </a:r>
            <a:r>
              <a:rPr lang="en-US" altLang="zh-CN" sz="2800" dirty="0">
                <a:sym typeface="+mn-ea"/>
              </a:rPr>
              <a:t>/</a:t>
            </a:r>
            <a:r>
              <a:rPr lang="zh-CN" altLang="en-US" sz="2800" dirty="0">
                <a:sym typeface="+mn-ea"/>
              </a:rPr>
              <a:t>观察者组合</a:t>
            </a:r>
            <a:endParaRPr lang="zh-CN" altLang="en-US" sz="2800" dirty="0"/>
          </a:p>
        </p:txBody>
      </p:sp>
      <p:pic>
        <p:nvPicPr>
          <p:cNvPr id="3" name="图片 2" descr="Flowable_Subscriber"/>
          <p:cNvPicPr>
            <a:picLocks noChangeAspect="1"/>
          </p:cNvPicPr>
          <p:nvPr/>
        </p:nvPicPr>
        <p:blipFill>
          <a:blip r:embed="rId1"/>
          <a:stretch>
            <a:fillRect/>
          </a:stretch>
        </p:blipFill>
        <p:spPr>
          <a:xfrm>
            <a:off x="361315" y="1216660"/>
            <a:ext cx="4963160" cy="1757680"/>
          </a:xfrm>
          <a:prstGeom prst="rect">
            <a:avLst/>
          </a:prstGeom>
        </p:spPr>
      </p:pic>
      <p:sp>
        <p:nvSpPr>
          <p:cNvPr id="5" name="文本框 4"/>
          <p:cNvSpPr txBox="1"/>
          <p:nvPr/>
        </p:nvSpPr>
        <p:spPr>
          <a:xfrm>
            <a:off x="361315" y="734060"/>
            <a:ext cx="321437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发送0~N个数据，支持背压</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pic>
        <p:nvPicPr>
          <p:cNvPr id="8" name="图片 7" descr="Single_SingleObserver"/>
          <p:cNvPicPr>
            <a:picLocks noChangeAspect="1"/>
          </p:cNvPicPr>
          <p:nvPr/>
        </p:nvPicPr>
        <p:blipFill>
          <a:blip r:embed="rId2"/>
          <a:stretch>
            <a:fillRect/>
          </a:stretch>
        </p:blipFill>
        <p:spPr>
          <a:xfrm>
            <a:off x="6060440" y="1172210"/>
            <a:ext cx="5558790" cy="1802130"/>
          </a:xfrm>
          <a:prstGeom prst="rect">
            <a:avLst/>
          </a:prstGeom>
        </p:spPr>
      </p:pic>
      <p:pic>
        <p:nvPicPr>
          <p:cNvPr id="9" name="图片 8" descr="Maybe_MaybeObserver"/>
          <p:cNvPicPr>
            <a:picLocks noChangeAspect="1"/>
          </p:cNvPicPr>
          <p:nvPr/>
        </p:nvPicPr>
        <p:blipFill>
          <a:blip r:embed="rId3"/>
          <a:stretch>
            <a:fillRect/>
          </a:stretch>
        </p:blipFill>
        <p:spPr>
          <a:xfrm>
            <a:off x="231140" y="4075430"/>
            <a:ext cx="5621020" cy="1770380"/>
          </a:xfrm>
          <a:prstGeom prst="rect">
            <a:avLst/>
          </a:prstGeom>
        </p:spPr>
      </p:pic>
      <p:pic>
        <p:nvPicPr>
          <p:cNvPr id="10" name="图片 9" descr="Completable_CompletableObserver"/>
          <p:cNvPicPr>
            <a:picLocks noChangeAspect="1"/>
          </p:cNvPicPr>
          <p:nvPr/>
        </p:nvPicPr>
        <p:blipFill>
          <a:blip r:embed="rId4"/>
          <a:stretch>
            <a:fillRect/>
          </a:stretch>
        </p:blipFill>
        <p:spPr>
          <a:xfrm>
            <a:off x="6060440" y="4214495"/>
            <a:ext cx="6102985" cy="1623695"/>
          </a:xfrm>
          <a:prstGeom prst="rect">
            <a:avLst/>
          </a:prstGeom>
        </p:spPr>
      </p:pic>
      <p:sp>
        <p:nvSpPr>
          <p:cNvPr id="11" name="文本框 10"/>
          <p:cNvSpPr txBox="1"/>
          <p:nvPr/>
        </p:nvSpPr>
        <p:spPr>
          <a:xfrm>
            <a:off x="6060440" y="734060"/>
            <a:ext cx="296037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发送1个数据或发送出错消息</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12" name="文本框 11"/>
          <p:cNvSpPr txBox="1"/>
          <p:nvPr/>
        </p:nvSpPr>
        <p:spPr>
          <a:xfrm>
            <a:off x="234315" y="3708400"/>
            <a:ext cx="354457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发送0或1个数据，或发送出错消息</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13" name="文本框 12"/>
          <p:cNvSpPr txBox="1"/>
          <p:nvPr/>
        </p:nvSpPr>
        <p:spPr>
          <a:xfrm>
            <a:off x="6182360" y="3847465"/>
            <a:ext cx="420497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不发送数据，只发送完成消息或出错消息</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4"/>
          <p:cNvSpPr/>
          <p:nvPr/>
        </p:nvSpPr>
        <p:spPr>
          <a:xfrm>
            <a:off x="5485552" y="4724481"/>
            <a:ext cx="1174875" cy="7360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a:t>5</a:t>
            </a:r>
            <a:r>
              <a:rPr lang="en-US" sz="2600" b="0" i="0" kern="1200" baseline="0" dirty="0" smtClean="0"/>
              <a:t>.</a:t>
            </a:r>
            <a:r>
              <a:rPr lang="zh-CN" altLang="en-US" sz="2600" kern="1200" dirty="0" smtClean="0"/>
              <a:t>总</a:t>
            </a:r>
            <a:endParaRPr lang="zh-CN" sz="2600" kern="1200" dirty="0"/>
          </a:p>
        </p:txBody>
      </p:sp>
      <p:pic>
        <p:nvPicPr>
          <p:cNvPr id="3" name="图片 2" descr="五种观察者模型之间的转换表"/>
          <p:cNvPicPr>
            <a:picLocks noChangeAspect="1"/>
          </p:cNvPicPr>
          <p:nvPr/>
        </p:nvPicPr>
        <p:blipFill>
          <a:blip r:embed="rId1"/>
          <a:stretch>
            <a:fillRect/>
          </a:stretch>
        </p:blipFill>
        <p:spPr>
          <a:xfrm>
            <a:off x="1701649" y="1819910"/>
            <a:ext cx="8742680" cy="3133090"/>
          </a:xfrm>
          <a:prstGeom prst="rect">
            <a:avLst/>
          </a:prstGeom>
        </p:spPr>
      </p:pic>
      <p:sp>
        <p:nvSpPr>
          <p:cNvPr id="4" name="文本框 3"/>
          <p:cNvSpPr txBox="1"/>
          <p:nvPr/>
        </p:nvSpPr>
        <p:spPr>
          <a:xfrm>
            <a:off x="361315" y="184785"/>
            <a:ext cx="6140459" cy="52321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r>
              <a:rPr lang="en-US" altLang="zh-CN" sz="2800" dirty="0" smtClean="0">
                <a:sym typeface="+mn-ea"/>
              </a:rPr>
              <a:t>2.2 RxJava2</a:t>
            </a:r>
            <a:r>
              <a:rPr lang="zh-CN" altLang="en-US" sz="2800" dirty="0" smtClean="0">
                <a:sym typeface="+mn-ea"/>
              </a:rPr>
              <a:t>中</a:t>
            </a:r>
            <a:r>
              <a:rPr lang="zh-CN" altLang="en-US" sz="2800" dirty="0">
                <a:sym typeface="+mn-ea"/>
              </a:rPr>
              <a:t>的五种目标</a:t>
            </a:r>
            <a:r>
              <a:rPr lang="en-US" altLang="zh-CN" sz="2800" dirty="0">
                <a:sym typeface="+mn-ea"/>
              </a:rPr>
              <a:t>/</a:t>
            </a:r>
            <a:r>
              <a:rPr lang="zh-CN" altLang="en-US" sz="2800" dirty="0">
                <a:sym typeface="+mn-ea"/>
              </a:rPr>
              <a:t>观察者组合</a:t>
            </a:r>
            <a:endParaRPr lang="zh-CN" altLang="en-US" sz="2800" dirty="0"/>
          </a:p>
        </p:txBody>
      </p:sp>
      <p:sp>
        <p:nvSpPr>
          <p:cNvPr id="5" name="文本框 4"/>
          <p:cNvSpPr txBox="1"/>
          <p:nvPr/>
        </p:nvSpPr>
        <p:spPr>
          <a:xfrm>
            <a:off x="594360" y="1003300"/>
            <a:ext cx="4486160" cy="46166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r>
              <a:rPr lang="zh-CN" altLang="zh-CN" sz="2400" dirty="0"/>
              <a:t>五种</a:t>
            </a:r>
            <a:r>
              <a:rPr lang="zh-CN" altLang="en-US" sz="2400" dirty="0">
                <a:sym typeface="+mn-ea"/>
              </a:rPr>
              <a:t>目标</a:t>
            </a:r>
            <a:r>
              <a:rPr lang="en-US" altLang="zh-CN" sz="2400" dirty="0">
                <a:sym typeface="+mn-ea"/>
              </a:rPr>
              <a:t>/</a:t>
            </a:r>
            <a:r>
              <a:rPr lang="zh-CN" altLang="en-US" sz="2400" dirty="0">
                <a:sym typeface="+mn-ea"/>
              </a:rPr>
              <a:t>观察者组合</a:t>
            </a:r>
            <a:r>
              <a:rPr lang="zh-CN" altLang="zh-CN" sz="2400" dirty="0"/>
              <a:t>之间的转换</a:t>
            </a:r>
            <a:endParaRPr lang="zh-CN" altLang="zh-CN" sz="2400" dirty="0"/>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4"/>
          <p:cNvSpPr/>
          <p:nvPr/>
        </p:nvSpPr>
        <p:spPr>
          <a:xfrm>
            <a:off x="5485552" y="4724481"/>
            <a:ext cx="1174875" cy="7360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a:t>5</a:t>
            </a:r>
            <a:r>
              <a:rPr lang="en-US" sz="2600" b="0" i="0" kern="1200" baseline="0" dirty="0" smtClean="0"/>
              <a:t>.</a:t>
            </a:r>
            <a:r>
              <a:rPr lang="zh-CN" altLang="en-US" sz="2600" kern="1200" dirty="0" smtClean="0"/>
              <a:t>总</a:t>
            </a:r>
            <a:endParaRPr lang="zh-CN" sz="2600" kern="1200" dirty="0"/>
          </a:p>
        </p:txBody>
      </p:sp>
      <p:sp>
        <p:nvSpPr>
          <p:cNvPr id="3" name="文本框 2"/>
          <p:cNvSpPr txBox="1"/>
          <p:nvPr/>
        </p:nvSpPr>
        <p:spPr>
          <a:xfrm>
            <a:off x="430530" y="177800"/>
            <a:ext cx="4250519" cy="52321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sz="2800" dirty="0" smtClean="0">
                <a:sym typeface="+mn-ea"/>
              </a:rPr>
              <a:t>2.3 </a:t>
            </a:r>
            <a:r>
              <a:rPr lang="en-US" altLang="zh-CN" sz="2800" dirty="0" err="1">
                <a:sym typeface="+mn-ea"/>
              </a:rPr>
              <a:t>Observable&amp;Observer</a:t>
            </a:r>
            <a:endParaRPr kumimoji="0" lang="zh-CN" altLang="en-US" sz="2800" b="0" i="0" u="none" strike="noStrike" cap="none" spc="0" normalizeH="0" baseline="0" dirty="0">
              <a:ln>
                <a:noFill/>
              </a:ln>
              <a:solidFill>
                <a:srgbClr val="000000"/>
              </a:solidFill>
              <a:effectLst/>
              <a:uFillTx/>
              <a:sym typeface="Helvetica"/>
            </a:endParaRPr>
          </a:p>
        </p:txBody>
      </p:sp>
      <p:pic>
        <p:nvPicPr>
          <p:cNvPr id="4" name="图片 3" descr="Observable_Observer"/>
          <p:cNvPicPr>
            <a:picLocks noChangeAspect="1"/>
          </p:cNvPicPr>
          <p:nvPr/>
        </p:nvPicPr>
        <p:blipFill>
          <a:blip r:embed="rId1"/>
          <a:stretch>
            <a:fillRect/>
          </a:stretch>
        </p:blipFill>
        <p:spPr>
          <a:xfrm>
            <a:off x="1377950" y="1776095"/>
            <a:ext cx="8795385" cy="2715895"/>
          </a:xfrm>
          <a:prstGeom prst="rect">
            <a:avLst/>
          </a:prstGeom>
        </p:spPr>
      </p:pic>
      <p:sp>
        <p:nvSpPr>
          <p:cNvPr id="5" name="文本框 4"/>
          <p:cNvSpPr txBox="1"/>
          <p:nvPr/>
        </p:nvSpPr>
        <p:spPr>
          <a:xfrm>
            <a:off x="1637030" y="4127500"/>
            <a:ext cx="217170" cy="6438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2" name="文本框 1"/>
          <p:cNvSpPr txBox="1"/>
          <p:nvPr/>
        </p:nvSpPr>
        <p:spPr>
          <a:xfrm>
            <a:off x="1307465" y="1054735"/>
            <a:ext cx="309372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发送0~N个数据，不支持背压 </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1305" y="130199"/>
            <a:ext cx="3205361" cy="52321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sz="2800" dirty="0" smtClean="0">
                <a:sym typeface="+mn-ea"/>
              </a:rPr>
              <a:t>2.4 </a:t>
            </a:r>
            <a:r>
              <a:rPr lang="zh-CN" altLang="en-US" sz="2800" dirty="0" smtClean="0">
                <a:sym typeface="+mn-ea"/>
              </a:rPr>
              <a:t>示例</a:t>
            </a:r>
            <a:r>
              <a:rPr lang="zh-CN" altLang="en-US" sz="2800" dirty="0">
                <a:sym typeface="+mn-ea"/>
              </a:rPr>
              <a:t>与源码</a:t>
            </a:r>
            <a:r>
              <a:rPr lang="zh-CN" altLang="en-US" sz="2800" dirty="0" smtClean="0">
                <a:sym typeface="+mn-ea"/>
              </a:rPr>
              <a:t>解析</a:t>
            </a:r>
            <a:endParaRPr kumimoji="0" lang="zh-CN" altLang="en-US" sz="2800" b="0" i="0" u="none" strike="noStrike" cap="none" spc="0" normalizeH="0" baseline="0" dirty="0">
              <a:ln>
                <a:noFill/>
              </a:ln>
              <a:solidFill>
                <a:srgbClr val="000000"/>
              </a:solidFill>
              <a:effectLst/>
              <a:uFillTx/>
              <a:sym typeface="Helvetica"/>
            </a:endParaRPr>
          </a:p>
        </p:txBody>
      </p:sp>
      <p:sp>
        <p:nvSpPr>
          <p:cNvPr id="3" name="文本框 2"/>
          <p:cNvSpPr txBox="1"/>
          <p:nvPr/>
        </p:nvSpPr>
        <p:spPr>
          <a:xfrm>
            <a:off x="407670" y="653415"/>
            <a:ext cx="4918710" cy="547624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dirty="0">
                <a:ln>
                  <a:noFill/>
                </a:ln>
                <a:solidFill>
                  <a:srgbClr val="000000"/>
                </a:solidFill>
                <a:effectLst/>
                <a:uFillTx/>
                <a:latin typeface="+mn-lt"/>
                <a:ea typeface="+mn-ea"/>
                <a:cs typeface="+mn-cs"/>
                <a:sym typeface="Helvetica"/>
              </a:rPr>
              <a:t>Observable.just(1, 2, 3)</a:t>
            </a:r>
            <a:endParaRPr kumimoji="0" lang="zh-CN" altLang="en-US" sz="1400" b="0" i="0" u="none" strike="noStrike" cap="none" spc="0" normalizeH="0" baseline="0" dirty="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dirty="0">
                <a:ln>
                  <a:noFill/>
                </a:ln>
                <a:solidFill>
                  <a:srgbClr val="000000"/>
                </a:solidFill>
                <a:effectLst/>
                <a:uFillTx/>
                <a:latin typeface="+mn-lt"/>
                <a:ea typeface="+mn-ea"/>
                <a:cs typeface="+mn-cs"/>
                <a:sym typeface="Helvetica"/>
              </a:rPr>
              <a:t>        .map(new Function&lt;Integer, String&gt;() {</a:t>
            </a:r>
            <a:endParaRPr kumimoji="0" lang="zh-CN" altLang="en-US" sz="1400" b="0" i="0" u="none" strike="noStrike" cap="none" spc="0" normalizeH="0" baseline="0" dirty="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dirty="0">
                <a:ln>
                  <a:noFill/>
                </a:ln>
                <a:solidFill>
                  <a:srgbClr val="000000"/>
                </a:solidFill>
                <a:effectLst/>
                <a:uFillTx/>
                <a:latin typeface="+mn-lt"/>
                <a:ea typeface="+mn-ea"/>
                <a:cs typeface="+mn-cs"/>
                <a:sym typeface="Helvetica"/>
              </a:rPr>
              <a:t>            @Override</a:t>
            </a:r>
            <a:endParaRPr kumimoji="0" lang="zh-CN" altLang="en-US" sz="1400" b="0" i="0" u="none" strike="noStrike" cap="none" spc="0" normalizeH="0" baseline="0" dirty="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dirty="0">
                <a:ln>
                  <a:noFill/>
                </a:ln>
                <a:solidFill>
                  <a:srgbClr val="000000"/>
                </a:solidFill>
                <a:effectLst/>
                <a:uFillTx/>
                <a:latin typeface="+mn-lt"/>
                <a:ea typeface="+mn-ea"/>
                <a:cs typeface="+mn-cs"/>
                <a:sym typeface="Helvetica"/>
              </a:rPr>
              <a:t>            public String apply(Integer integer) throws Exception {</a:t>
            </a:r>
            <a:endParaRPr kumimoji="0" lang="zh-CN" altLang="en-US" sz="1400" b="0" i="0" u="none" strike="noStrike" cap="none" spc="0" normalizeH="0" baseline="0" dirty="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dirty="0">
                <a:ln>
                  <a:noFill/>
                </a:ln>
                <a:solidFill>
                  <a:srgbClr val="000000"/>
                </a:solidFill>
                <a:effectLst/>
                <a:uFillTx/>
                <a:latin typeface="+mn-lt"/>
                <a:ea typeface="+mn-ea"/>
                <a:cs typeface="+mn-cs"/>
                <a:sym typeface="Helvetica"/>
              </a:rPr>
              <a:t>                return "string:" + integer;</a:t>
            </a:r>
            <a:endParaRPr kumimoji="0" lang="zh-CN" altLang="en-US" sz="1400" b="0" i="0" u="none" strike="noStrike" cap="none" spc="0" normalizeH="0" baseline="0" dirty="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dirty="0">
                <a:ln>
                  <a:noFill/>
                </a:ln>
                <a:solidFill>
                  <a:srgbClr val="000000"/>
                </a:solidFill>
                <a:effectLst/>
                <a:uFillTx/>
                <a:latin typeface="+mn-lt"/>
                <a:ea typeface="+mn-ea"/>
                <a:cs typeface="+mn-cs"/>
                <a:sym typeface="Helvetica"/>
              </a:rPr>
              <a:t>            }</a:t>
            </a:r>
            <a:endParaRPr kumimoji="0" lang="zh-CN" altLang="en-US" sz="1400" b="0" i="0" u="none" strike="noStrike" cap="none" spc="0" normalizeH="0" baseline="0" dirty="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dirty="0">
                <a:ln>
                  <a:noFill/>
                </a:ln>
                <a:solidFill>
                  <a:srgbClr val="000000"/>
                </a:solidFill>
                <a:effectLst/>
                <a:uFillTx/>
                <a:latin typeface="+mn-lt"/>
                <a:ea typeface="+mn-ea"/>
                <a:cs typeface="+mn-cs"/>
                <a:sym typeface="Helvetica"/>
              </a:rPr>
              <a:t>        })</a:t>
            </a:r>
            <a:endParaRPr kumimoji="0" lang="zh-CN" altLang="en-US" sz="1400" b="0" i="0" u="none" strike="noStrike" cap="none" spc="0" normalizeH="0" baseline="0" dirty="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dirty="0">
                <a:ln>
                  <a:noFill/>
                </a:ln>
                <a:solidFill>
                  <a:srgbClr val="000000"/>
                </a:solidFill>
                <a:effectLst/>
                <a:uFillTx/>
                <a:latin typeface="+mn-lt"/>
                <a:ea typeface="+mn-ea"/>
                <a:cs typeface="+mn-cs"/>
                <a:sym typeface="Helvetica"/>
              </a:rPr>
              <a:t>        .subscribe(new Observer&lt;String&gt;() {</a:t>
            </a:r>
            <a:endParaRPr kumimoji="0" lang="zh-CN" altLang="en-US" sz="1400" b="0" i="0" u="none" strike="noStrike" cap="none" spc="0" normalizeH="0" baseline="0" dirty="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dirty="0">
                <a:ln>
                  <a:noFill/>
                </a:ln>
                <a:solidFill>
                  <a:srgbClr val="000000"/>
                </a:solidFill>
                <a:effectLst/>
                <a:uFillTx/>
                <a:latin typeface="+mn-lt"/>
                <a:ea typeface="+mn-ea"/>
                <a:cs typeface="+mn-cs"/>
                <a:sym typeface="Helvetica"/>
              </a:rPr>
              <a:t>            @Override</a:t>
            </a:r>
            <a:endParaRPr kumimoji="0" lang="zh-CN" altLang="en-US" sz="1400" b="0" i="0" u="none" strike="noStrike" cap="none" spc="0" normalizeH="0" baseline="0" dirty="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dirty="0">
                <a:ln>
                  <a:noFill/>
                </a:ln>
                <a:solidFill>
                  <a:srgbClr val="000000"/>
                </a:solidFill>
                <a:effectLst/>
                <a:uFillTx/>
                <a:latin typeface="+mn-lt"/>
                <a:ea typeface="+mn-ea"/>
                <a:cs typeface="+mn-cs"/>
                <a:sym typeface="Helvetica"/>
              </a:rPr>
              <a:t>            public void onSubscribe(Disposable disposable) {</a:t>
            </a:r>
            <a:endParaRPr kumimoji="0" lang="zh-CN" altLang="en-US" sz="1400" b="0" i="0" u="none" strike="noStrike" cap="none" spc="0" normalizeH="0" baseline="0" dirty="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dirty="0">
                <a:ln>
                  <a:noFill/>
                </a:ln>
                <a:solidFill>
                  <a:srgbClr val="000000"/>
                </a:solidFill>
                <a:effectLst/>
                <a:uFillTx/>
                <a:latin typeface="+mn-lt"/>
                <a:ea typeface="+mn-ea"/>
                <a:cs typeface="+mn-cs"/>
                <a:sym typeface="Helvetica"/>
              </a:rPr>
              <a:t>                Log.i(TAG, "onSubscribe: ");</a:t>
            </a:r>
            <a:endParaRPr kumimoji="0" lang="zh-CN" altLang="en-US" sz="1400" b="0" i="0" u="none" strike="noStrike" cap="none" spc="0" normalizeH="0" baseline="0" dirty="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dirty="0">
                <a:ln>
                  <a:noFill/>
                </a:ln>
                <a:solidFill>
                  <a:srgbClr val="000000"/>
                </a:solidFill>
                <a:effectLst/>
                <a:uFillTx/>
                <a:latin typeface="+mn-lt"/>
                <a:ea typeface="+mn-ea"/>
                <a:cs typeface="+mn-cs"/>
                <a:sym typeface="Helvetica"/>
              </a:rPr>
              <a:t>            }</a:t>
            </a:r>
            <a:endParaRPr kumimoji="0" lang="zh-CN" altLang="en-US" sz="1400" b="0" i="0" u="none" strike="noStrike" cap="none" spc="0" normalizeH="0" baseline="0" dirty="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dirty="0">
                <a:ln>
                  <a:noFill/>
                </a:ln>
                <a:solidFill>
                  <a:srgbClr val="000000"/>
                </a:solidFill>
                <a:effectLst/>
                <a:uFillTx/>
                <a:latin typeface="+mn-lt"/>
                <a:ea typeface="+mn-ea"/>
                <a:cs typeface="+mn-cs"/>
                <a:sym typeface="Helvetica"/>
              </a:rPr>
              <a:t>            @Override</a:t>
            </a:r>
            <a:endParaRPr kumimoji="0" lang="zh-CN" altLang="en-US" sz="1400" b="0" i="0" u="none" strike="noStrike" cap="none" spc="0" normalizeH="0" baseline="0" dirty="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dirty="0">
                <a:ln>
                  <a:noFill/>
                </a:ln>
                <a:solidFill>
                  <a:srgbClr val="000000"/>
                </a:solidFill>
                <a:effectLst/>
                <a:uFillTx/>
                <a:latin typeface="+mn-lt"/>
                <a:ea typeface="+mn-ea"/>
                <a:cs typeface="+mn-cs"/>
                <a:sym typeface="Helvetica"/>
              </a:rPr>
              <a:t>            public void onNext(String s) {</a:t>
            </a:r>
            <a:endParaRPr kumimoji="0" lang="zh-CN" altLang="en-US" sz="1400" b="0" i="0" u="none" strike="noStrike" cap="none" spc="0" normalizeH="0" baseline="0" dirty="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dirty="0">
                <a:ln>
                  <a:noFill/>
                </a:ln>
                <a:solidFill>
                  <a:srgbClr val="000000"/>
                </a:solidFill>
                <a:effectLst/>
                <a:uFillTx/>
                <a:latin typeface="+mn-lt"/>
                <a:ea typeface="+mn-ea"/>
                <a:cs typeface="+mn-cs"/>
                <a:sym typeface="Helvetica"/>
              </a:rPr>
              <a:t>                Log.i(TAG, "onNext: " + s);</a:t>
            </a:r>
            <a:endParaRPr kumimoji="0" lang="zh-CN" altLang="en-US" sz="1400" b="0" i="0" u="none" strike="noStrike" cap="none" spc="0" normalizeH="0" baseline="0" dirty="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dirty="0">
                <a:ln>
                  <a:noFill/>
                </a:ln>
                <a:solidFill>
                  <a:srgbClr val="000000"/>
                </a:solidFill>
                <a:effectLst/>
                <a:uFillTx/>
                <a:latin typeface="+mn-lt"/>
                <a:ea typeface="+mn-ea"/>
                <a:cs typeface="+mn-cs"/>
                <a:sym typeface="Helvetica"/>
              </a:rPr>
              <a:t>            }</a:t>
            </a:r>
            <a:endParaRPr kumimoji="0" lang="zh-CN" altLang="en-US" sz="1400" b="0" i="0" u="none" strike="noStrike" cap="none" spc="0" normalizeH="0" baseline="0" dirty="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dirty="0">
                <a:ln>
                  <a:noFill/>
                </a:ln>
                <a:solidFill>
                  <a:srgbClr val="000000"/>
                </a:solidFill>
                <a:effectLst/>
                <a:uFillTx/>
                <a:latin typeface="+mn-lt"/>
                <a:ea typeface="+mn-ea"/>
                <a:cs typeface="+mn-cs"/>
                <a:sym typeface="Helvetica"/>
              </a:rPr>
              <a:t>            @Override</a:t>
            </a:r>
            <a:endParaRPr kumimoji="0" lang="zh-CN" altLang="en-US" sz="1400" b="0" i="0" u="none" strike="noStrike" cap="none" spc="0" normalizeH="0" baseline="0" dirty="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dirty="0">
                <a:ln>
                  <a:noFill/>
                </a:ln>
                <a:solidFill>
                  <a:srgbClr val="000000"/>
                </a:solidFill>
                <a:effectLst/>
                <a:uFillTx/>
                <a:latin typeface="+mn-lt"/>
                <a:ea typeface="+mn-ea"/>
                <a:cs typeface="+mn-cs"/>
                <a:sym typeface="Helvetica"/>
              </a:rPr>
              <a:t>            public void onError(Throwable throwable) {</a:t>
            </a:r>
            <a:endParaRPr kumimoji="0" lang="zh-CN" altLang="en-US" sz="1400" b="0" i="0" u="none" strike="noStrike" cap="none" spc="0" normalizeH="0" baseline="0" dirty="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dirty="0">
                <a:ln>
                  <a:noFill/>
                </a:ln>
                <a:solidFill>
                  <a:srgbClr val="000000"/>
                </a:solidFill>
                <a:effectLst/>
                <a:uFillTx/>
                <a:latin typeface="+mn-lt"/>
                <a:ea typeface="+mn-ea"/>
                <a:cs typeface="+mn-cs"/>
                <a:sym typeface="Helvetica"/>
              </a:rPr>
              <a:t>                Log.i(TAG, "onError: ");</a:t>
            </a:r>
            <a:endParaRPr kumimoji="0" lang="zh-CN" altLang="en-US" sz="1400" b="0" i="0" u="none" strike="noStrike" cap="none" spc="0" normalizeH="0" baseline="0" dirty="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dirty="0">
                <a:ln>
                  <a:noFill/>
                </a:ln>
                <a:solidFill>
                  <a:srgbClr val="000000"/>
                </a:solidFill>
                <a:effectLst/>
                <a:uFillTx/>
                <a:latin typeface="+mn-lt"/>
                <a:ea typeface="+mn-ea"/>
                <a:cs typeface="+mn-cs"/>
                <a:sym typeface="Helvetica"/>
              </a:rPr>
              <a:t>            }</a:t>
            </a:r>
            <a:endParaRPr kumimoji="0" lang="zh-CN" altLang="en-US" sz="1400" b="0" i="0" u="none" strike="noStrike" cap="none" spc="0" normalizeH="0" baseline="0" dirty="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dirty="0">
                <a:ln>
                  <a:noFill/>
                </a:ln>
                <a:solidFill>
                  <a:srgbClr val="000000"/>
                </a:solidFill>
                <a:effectLst/>
                <a:uFillTx/>
                <a:latin typeface="+mn-lt"/>
                <a:ea typeface="+mn-ea"/>
                <a:cs typeface="+mn-cs"/>
                <a:sym typeface="Helvetica"/>
              </a:rPr>
              <a:t>            @Override</a:t>
            </a:r>
            <a:endParaRPr kumimoji="0" lang="zh-CN" altLang="en-US" sz="1400" b="0" i="0" u="none" strike="noStrike" cap="none" spc="0" normalizeH="0" baseline="0" dirty="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dirty="0">
                <a:ln>
                  <a:noFill/>
                </a:ln>
                <a:solidFill>
                  <a:srgbClr val="000000"/>
                </a:solidFill>
                <a:effectLst/>
                <a:uFillTx/>
                <a:latin typeface="+mn-lt"/>
                <a:ea typeface="+mn-ea"/>
                <a:cs typeface="+mn-cs"/>
                <a:sym typeface="Helvetica"/>
              </a:rPr>
              <a:t>            public void onComplete() {</a:t>
            </a:r>
            <a:endParaRPr kumimoji="0" lang="zh-CN" altLang="en-US" sz="1400" b="0" i="0" u="none" strike="noStrike" cap="none" spc="0" normalizeH="0" baseline="0" dirty="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dirty="0">
                <a:ln>
                  <a:noFill/>
                </a:ln>
                <a:solidFill>
                  <a:srgbClr val="000000"/>
                </a:solidFill>
                <a:effectLst/>
                <a:uFillTx/>
                <a:latin typeface="+mn-lt"/>
                <a:ea typeface="+mn-ea"/>
                <a:cs typeface="+mn-cs"/>
                <a:sym typeface="Helvetica"/>
              </a:rPr>
              <a:t>                Log.i(TAG, "onComplete: ");</a:t>
            </a:r>
            <a:endParaRPr kumimoji="0" lang="zh-CN" altLang="en-US" sz="1400" b="0" i="0" u="none" strike="noStrike" cap="none" spc="0" normalizeH="0" baseline="0" dirty="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dirty="0">
                <a:ln>
                  <a:noFill/>
                </a:ln>
                <a:solidFill>
                  <a:srgbClr val="000000"/>
                </a:solidFill>
                <a:effectLst/>
                <a:uFillTx/>
                <a:latin typeface="+mn-lt"/>
                <a:ea typeface="+mn-ea"/>
                <a:cs typeface="+mn-cs"/>
                <a:sym typeface="Helvetica"/>
              </a:rPr>
              <a:t>            }</a:t>
            </a:r>
            <a:endParaRPr kumimoji="0" lang="zh-CN" altLang="en-US" sz="1400" b="0" i="0" u="none" strike="noStrike" cap="none" spc="0" normalizeH="0" baseline="0" dirty="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dirty="0">
                <a:ln>
                  <a:noFill/>
                </a:ln>
                <a:solidFill>
                  <a:srgbClr val="000000"/>
                </a:solidFill>
                <a:effectLst/>
                <a:uFillTx/>
                <a:latin typeface="+mn-lt"/>
                <a:ea typeface="+mn-ea"/>
                <a:cs typeface="+mn-cs"/>
                <a:sym typeface="Helvetica"/>
              </a:rPr>
              <a:t>        });</a:t>
            </a:r>
            <a:endParaRPr kumimoji="0" lang="zh-CN" altLang="en-US" sz="1400" b="0" i="0" u="none" strike="noStrike" cap="none" spc="0" normalizeH="0" baseline="0" dirty="0">
              <a:ln>
                <a:noFill/>
              </a:ln>
              <a:solidFill>
                <a:srgbClr val="000000"/>
              </a:solidFill>
              <a:effectLst/>
              <a:uFillTx/>
              <a:latin typeface="+mn-lt"/>
              <a:ea typeface="+mn-ea"/>
              <a:cs typeface="+mn-cs"/>
              <a:sym typeface="Helvetica"/>
            </a:endParaRPr>
          </a:p>
        </p:txBody>
      </p:sp>
      <p:sp>
        <p:nvSpPr>
          <p:cNvPr id="5" name="文本框 4"/>
          <p:cNvSpPr txBox="1"/>
          <p:nvPr/>
        </p:nvSpPr>
        <p:spPr>
          <a:xfrm>
            <a:off x="7369810" y="3893820"/>
            <a:ext cx="3493770" cy="14751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a:ln>
                  <a:noFill/>
                </a:ln>
                <a:solidFill>
                  <a:srgbClr val="000000"/>
                </a:solidFill>
                <a:effectLst/>
                <a:uFillTx/>
                <a:latin typeface="+mn-lt"/>
                <a:ea typeface="+mn-ea"/>
                <a:cs typeface="+mn-cs"/>
                <a:sym typeface="Helvetica"/>
              </a:rPr>
              <a:t>I/RxJavaActivity: onSubscribe: </a:t>
            </a:r>
            <a:endParaRPr kumimoji="0" lang="zh-CN" altLang="en-US" sz="1800" b="0" i="0" u="none" strike="noStrike" cap="none" spc="0" normalizeH="0" baseline="0" dirty="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a:ln>
                  <a:noFill/>
                </a:ln>
                <a:solidFill>
                  <a:srgbClr val="000000"/>
                </a:solidFill>
                <a:effectLst/>
                <a:uFillTx/>
                <a:latin typeface="+mn-lt"/>
                <a:ea typeface="+mn-ea"/>
                <a:cs typeface="+mn-cs"/>
                <a:sym typeface="Helvetica"/>
              </a:rPr>
              <a:t>I/RxJavaActivity: onNext: string:1 </a:t>
            </a:r>
            <a:endParaRPr kumimoji="0" lang="zh-CN" altLang="en-US" sz="1800" b="0" i="0" u="none" strike="noStrike" cap="none" spc="0" normalizeH="0" baseline="0" dirty="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a:ln>
                  <a:noFill/>
                </a:ln>
                <a:solidFill>
                  <a:srgbClr val="000000"/>
                </a:solidFill>
                <a:effectLst/>
                <a:uFillTx/>
                <a:latin typeface="+mn-lt"/>
                <a:ea typeface="+mn-ea"/>
                <a:cs typeface="+mn-cs"/>
                <a:sym typeface="Helvetica"/>
              </a:rPr>
              <a:t>I/RxJavaActivity: onNext: string:2 </a:t>
            </a:r>
            <a:endParaRPr kumimoji="0" lang="zh-CN" altLang="en-US" sz="1800" b="0" i="0" u="none" strike="noStrike" cap="none" spc="0" normalizeH="0" baseline="0" dirty="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a:ln>
                  <a:noFill/>
                </a:ln>
                <a:solidFill>
                  <a:srgbClr val="000000"/>
                </a:solidFill>
                <a:effectLst/>
                <a:uFillTx/>
                <a:latin typeface="+mn-lt"/>
                <a:ea typeface="+mn-ea"/>
                <a:cs typeface="+mn-cs"/>
                <a:sym typeface="Helvetica"/>
              </a:rPr>
              <a:t>I/RxJavaActivity: onNext: string:3 </a:t>
            </a:r>
            <a:endParaRPr kumimoji="0" lang="zh-CN" altLang="en-US" sz="1800" b="0" i="0" u="none" strike="noStrike" cap="none" spc="0" normalizeH="0" baseline="0" dirty="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a:ln>
                  <a:noFill/>
                </a:ln>
                <a:solidFill>
                  <a:srgbClr val="000000"/>
                </a:solidFill>
                <a:effectLst/>
                <a:uFillTx/>
                <a:latin typeface="+mn-lt"/>
                <a:ea typeface="+mn-ea"/>
                <a:cs typeface="+mn-cs"/>
                <a:sym typeface="Helvetica"/>
              </a:rPr>
              <a:t>I/RxJavaActivity: onComplete: </a:t>
            </a:r>
            <a:endParaRPr kumimoji="0" lang="zh-CN" altLang="en-US" sz="1800" b="0" i="0" u="none" strike="noStrike" cap="none" spc="0" normalizeH="0" baseline="0" dirty="0">
              <a:ln>
                <a:noFill/>
              </a:ln>
              <a:solidFill>
                <a:srgbClr val="000000"/>
              </a:solidFill>
              <a:effectLst/>
              <a:uFillTx/>
              <a:latin typeface="+mn-lt"/>
              <a:ea typeface="+mn-ea"/>
              <a:cs typeface="+mn-cs"/>
              <a:sym typeface="Helvetica"/>
            </a:endParaRP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例子类图"/>
          <p:cNvPicPr>
            <a:picLocks noChangeAspect="1"/>
          </p:cNvPicPr>
          <p:nvPr/>
        </p:nvPicPr>
        <p:blipFill>
          <a:blip r:embed="rId1"/>
          <a:stretch>
            <a:fillRect/>
          </a:stretch>
        </p:blipFill>
        <p:spPr>
          <a:xfrm>
            <a:off x="985520" y="819604"/>
            <a:ext cx="10058400" cy="5506085"/>
          </a:xfrm>
          <a:prstGeom prst="rect">
            <a:avLst/>
          </a:prstGeom>
        </p:spPr>
      </p:pic>
      <p:sp>
        <p:nvSpPr>
          <p:cNvPr id="3" name="文本框 2"/>
          <p:cNvSpPr txBox="1"/>
          <p:nvPr/>
        </p:nvSpPr>
        <p:spPr>
          <a:xfrm>
            <a:off x="226695" y="139361"/>
            <a:ext cx="3205361" cy="52321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r>
              <a:rPr lang="en-US" altLang="zh-CN" sz="2800" dirty="0" smtClean="0">
                <a:sym typeface="+mn-ea"/>
              </a:rPr>
              <a:t>2.4 </a:t>
            </a:r>
            <a:r>
              <a:rPr lang="zh-CN" altLang="en-US" sz="2800" dirty="0" smtClean="0">
                <a:sym typeface="+mn-ea"/>
              </a:rPr>
              <a:t>示例</a:t>
            </a:r>
            <a:r>
              <a:rPr lang="zh-CN" altLang="en-US" sz="2800" dirty="0">
                <a:sym typeface="+mn-ea"/>
              </a:rPr>
              <a:t>与源码解析</a:t>
            </a:r>
            <a:endParaRPr lang="zh-CN" altLang="en-US" sz="2800" dirty="0"/>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262335" y="217805"/>
            <a:ext cx="2487215" cy="52321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sz="2800" dirty="0" smtClean="0">
                <a:sym typeface="+mn-ea"/>
              </a:rPr>
              <a:t>2.5 </a:t>
            </a:r>
            <a:r>
              <a:rPr lang="zh-CN" altLang="en-US" sz="2800" dirty="0" smtClean="0">
                <a:sym typeface="+mn-ea"/>
              </a:rPr>
              <a:t>数据流分析</a:t>
            </a:r>
            <a:endParaRPr kumimoji="0" lang="zh-CN" altLang="en-US" sz="2800" b="0" i="0" u="none" strike="noStrike" cap="none" spc="0" normalizeH="0" baseline="0" dirty="0">
              <a:ln>
                <a:noFill/>
              </a:ln>
              <a:solidFill>
                <a:srgbClr val="000000"/>
              </a:solidFill>
              <a:effectLst/>
              <a:uFillTx/>
              <a:sym typeface="Helvetica"/>
            </a:endParaRPr>
          </a:p>
        </p:txBody>
      </p:sp>
      <p:sp>
        <p:nvSpPr>
          <p:cNvPr id="2" name="文本框 1"/>
          <p:cNvSpPr txBox="1"/>
          <p:nvPr/>
        </p:nvSpPr>
        <p:spPr>
          <a:xfrm>
            <a:off x="576580" y="933450"/>
            <a:ext cx="217297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宋体" panose="02010600030101010101" pitchFamily="2" charset="-122"/>
                <a:cs typeface="+mn-cs"/>
                <a:sym typeface="Helvetica"/>
              </a:rPr>
              <a:t>源头型</a:t>
            </a:r>
            <a:r>
              <a:rPr kumimoji="0" lang="en-US" altLang="zh-CN" sz="1800" b="0" i="0" u="none" strike="noStrike" cap="none" spc="0" normalizeH="0" baseline="0">
                <a:ln>
                  <a:noFill/>
                </a:ln>
                <a:solidFill>
                  <a:srgbClr val="000000"/>
                </a:solidFill>
                <a:effectLst/>
                <a:uFillTx/>
                <a:latin typeface="+mn-lt"/>
                <a:ea typeface="宋体" panose="02010600030101010101" pitchFamily="2" charset="-122"/>
                <a:cs typeface="+mn-cs"/>
                <a:sym typeface="Helvetica"/>
              </a:rPr>
              <a:t>Observable</a:t>
            </a:r>
            <a:r>
              <a:rPr kumimoji="0" lang="zh-CN" altLang="en-US" sz="1800" b="0" i="0" u="none" strike="noStrike" cap="none" spc="0" normalizeH="0" baseline="0">
                <a:ln>
                  <a:noFill/>
                </a:ln>
                <a:solidFill>
                  <a:srgbClr val="000000"/>
                </a:solidFill>
                <a:effectLst/>
                <a:uFillTx/>
                <a:latin typeface="+mn-lt"/>
                <a:ea typeface="宋体" panose="02010600030101010101" pitchFamily="2" charset="-122"/>
                <a:cs typeface="+mn-cs"/>
                <a:sym typeface="Helvetica"/>
              </a:rPr>
              <a:t>：</a:t>
            </a:r>
            <a:endParaRPr kumimoji="0" lang="en-US" altLang="zh-CN" sz="1800" b="0" i="0" u="none" strike="noStrike" cap="none" spc="0" normalizeH="0" baseline="0">
              <a:ln>
                <a:noFill/>
              </a:ln>
              <a:solidFill>
                <a:srgbClr val="000000"/>
              </a:solidFill>
              <a:effectLst/>
              <a:uFillTx/>
              <a:latin typeface="+mn-lt"/>
              <a:ea typeface="宋体" panose="02010600030101010101" pitchFamily="2" charset="-122"/>
              <a:cs typeface="+mn-cs"/>
              <a:sym typeface="Helvetica"/>
            </a:endParaRPr>
          </a:p>
        </p:txBody>
      </p:sp>
      <p:sp>
        <p:nvSpPr>
          <p:cNvPr id="3" name="文本框 2"/>
          <p:cNvSpPr txBox="1"/>
          <p:nvPr/>
        </p:nvSpPr>
        <p:spPr>
          <a:xfrm>
            <a:off x="576580" y="3060700"/>
            <a:ext cx="217297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a:ln>
                  <a:noFill/>
                </a:ln>
                <a:solidFill>
                  <a:srgbClr val="000000"/>
                </a:solidFill>
                <a:effectLst/>
                <a:uFillTx/>
                <a:latin typeface="+mn-lt"/>
                <a:ea typeface="+mn-ea"/>
                <a:cs typeface="+mn-cs"/>
                <a:sym typeface="Helvetica"/>
              </a:rPr>
              <a:t>中游型</a:t>
            </a:r>
            <a:r>
              <a:rPr kumimoji="0" lang="en-US" altLang="zh-CN" sz="1800" b="0" i="0" u="none" strike="noStrike" cap="none" spc="0" normalizeH="0" baseline="0" dirty="0">
                <a:ln>
                  <a:noFill/>
                </a:ln>
                <a:solidFill>
                  <a:srgbClr val="000000"/>
                </a:solidFill>
                <a:effectLst/>
                <a:uFillTx/>
                <a:latin typeface="+mn-lt"/>
                <a:ea typeface="+mn-ea"/>
                <a:cs typeface="+mn-cs"/>
                <a:sym typeface="Helvetica"/>
              </a:rPr>
              <a:t>Observable</a:t>
            </a:r>
            <a:r>
              <a:rPr kumimoji="0" lang="zh-CN" altLang="en-US"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a:t>
            </a:r>
            <a:endParaRPr kumimoji="0" lang="zh-CN" altLang="en-US"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endParaRPr>
          </a:p>
        </p:txBody>
      </p:sp>
      <p:sp>
        <p:nvSpPr>
          <p:cNvPr id="4" name="文本框 3"/>
          <p:cNvSpPr txBox="1"/>
          <p:nvPr/>
        </p:nvSpPr>
        <p:spPr>
          <a:xfrm>
            <a:off x="951230" y="1331958"/>
            <a:ext cx="3373120" cy="119761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lang="zh-CN" altLang="en-US" dirty="0">
                <a:ea typeface="宋体" panose="02010600030101010101" pitchFamily="2" charset="-122"/>
                <a:sym typeface="Helvetica"/>
              </a:rPr>
              <a:t>数据流的源头</a:t>
            </a:r>
            <a:endParaRPr lang="zh-CN" altLang="en-US" dirty="0">
              <a:ea typeface="宋体" panose="02010600030101010101" pitchFamily="2" charset="-122"/>
              <a:sym typeface="Helvetica"/>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lang="zh-CN" altLang="en-US" dirty="0">
                <a:ea typeface="宋体" panose="02010600030101010101" pitchFamily="2" charset="-122"/>
                <a:sym typeface="Helvetica"/>
              </a:rPr>
              <a:t>无上游</a:t>
            </a:r>
            <a:r>
              <a:rPr lang="en-US" altLang="zh-CN" dirty="0">
                <a:ea typeface="宋体" panose="02010600030101010101" pitchFamily="2" charset="-122"/>
                <a:sym typeface="Helvetica"/>
              </a:rPr>
              <a:t>Observable</a:t>
            </a:r>
            <a:endParaRPr lang="zh-CN" altLang="en-US" dirty="0">
              <a:ea typeface="宋体" panose="02010600030101010101" pitchFamily="2" charset="-122"/>
              <a:sym typeface="Helvetica"/>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lang="zh-CN" altLang="en-US" dirty="0">
                <a:ea typeface="宋体" panose="02010600030101010101" pitchFamily="2" charset="-122"/>
                <a:sym typeface="Helvetica"/>
              </a:rPr>
              <a:t>无</a:t>
            </a:r>
            <a:r>
              <a:rPr lang="en-US" altLang="zh-CN" dirty="0">
                <a:ea typeface="宋体" panose="02010600030101010101" pitchFamily="2" charset="-122"/>
                <a:sym typeface="Helvetica"/>
              </a:rPr>
              <a:t>Observer</a:t>
            </a:r>
            <a:r>
              <a:rPr lang="zh-CN" altLang="en-US" dirty="0">
                <a:ea typeface="宋体" panose="02010600030101010101" pitchFamily="2" charset="-122"/>
                <a:sym typeface="Helvetica"/>
              </a:rPr>
              <a:t>内</a:t>
            </a:r>
            <a:r>
              <a:rPr lang="zh-CN" altLang="en-US" dirty="0" smtClean="0">
                <a:ea typeface="宋体" panose="02010600030101010101" pitchFamily="2" charset="-122"/>
                <a:sym typeface="Helvetica"/>
              </a:rPr>
              <a:t>部类</a:t>
            </a:r>
            <a:endParaRPr lang="zh-CN" altLang="en-US" dirty="0" smtClean="0">
              <a:ea typeface="宋体" panose="02010600030101010101" pitchFamily="2" charset="-122"/>
              <a:sym typeface="Helvetica"/>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lang="zh-CN" altLang="zh-CN" dirty="0" smtClean="0">
                <a:ea typeface="宋体" panose="02010600030101010101" pitchFamily="2" charset="-122"/>
                <a:sym typeface="Helvetica"/>
              </a:rPr>
              <a:t>将数据传递给其下游</a:t>
            </a:r>
            <a:r>
              <a:rPr lang="en-US" altLang="zh-CN" dirty="0" smtClean="0">
                <a:ea typeface="宋体" panose="02010600030101010101" pitchFamily="2" charset="-122"/>
                <a:sym typeface="Helvetica"/>
              </a:rPr>
              <a:t>Observer</a:t>
            </a:r>
            <a:endParaRPr lang="en-US" altLang="zh-CN" dirty="0" smtClean="0">
              <a:ea typeface="宋体" panose="02010600030101010101" pitchFamily="2" charset="-122"/>
              <a:sym typeface="Helvetica"/>
            </a:endParaRPr>
          </a:p>
        </p:txBody>
      </p:sp>
      <p:sp>
        <p:nvSpPr>
          <p:cNvPr id="5" name="文本框 4"/>
          <p:cNvSpPr txBox="1"/>
          <p:nvPr/>
        </p:nvSpPr>
        <p:spPr>
          <a:xfrm>
            <a:off x="951230" y="3443242"/>
            <a:ext cx="10173970" cy="230568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kumimoji="0" lang="zh-CN" altLang="zh-CN"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继承自</a:t>
            </a:r>
            <a:r>
              <a:rPr kumimoji="0" lang="en-US" altLang="zh-CN" sz="1800" b="0" i="0" u="none" strike="noStrike" cap="none" spc="0" normalizeH="0" baseline="0" dirty="0" err="1">
                <a:ln>
                  <a:noFill/>
                </a:ln>
                <a:solidFill>
                  <a:srgbClr val="000000"/>
                </a:solidFill>
                <a:effectLst/>
                <a:uFillTx/>
                <a:latin typeface="+mn-lt"/>
                <a:ea typeface="宋体" panose="02010600030101010101" pitchFamily="2" charset="-122"/>
                <a:cs typeface="+mn-cs"/>
                <a:sym typeface="Helvetica"/>
              </a:rPr>
              <a:t>AbstractObservableWithUpstream</a:t>
            </a:r>
            <a:r>
              <a:rPr kumimoji="0" lang="zh-CN" altLang="en-US"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a:t>
            </a:r>
            <a:r>
              <a:rPr lang="zh-CN" altLang="en-US" dirty="0">
                <a:ea typeface="宋体" panose="02010600030101010101" pitchFamily="2" charset="-122"/>
                <a:sym typeface="Helvetica"/>
              </a:rPr>
              <a:t>持有上游</a:t>
            </a:r>
            <a:r>
              <a:rPr lang="en-US" altLang="zh-CN" dirty="0">
                <a:ea typeface="宋体" panose="02010600030101010101" pitchFamily="2" charset="-122"/>
                <a:sym typeface="Helvetica"/>
              </a:rPr>
              <a:t>Observable</a:t>
            </a:r>
            <a:r>
              <a:rPr lang="zh-CN" altLang="en-US" dirty="0">
                <a:ea typeface="宋体" panose="02010600030101010101" pitchFamily="2" charset="-122"/>
                <a:sym typeface="Helvetica"/>
              </a:rPr>
              <a:t>对象</a:t>
            </a:r>
            <a:endParaRPr kumimoji="0" lang="zh-CN" altLang="en-US" b="0" i="0" u="none" strike="noStrike" cap="none" spc="0" normalizeH="0" baseline="0" dirty="0">
              <a:ln>
                <a:noFill/>
              </a:ln>
              <a:solidFill>
                <a:srgbClr val="000000"/>
              </a:solidFill>
              <a:effectLst/>
              <a:uFillTx/>
              <a:latin typeface="+mn-lt"/>
              <a:ea typeface="宋体" panose="02010600030101010101" pitchFamily="2" charset="-122"/>
              <a:cs typeface="+mn-cs"/>
              <a:sym typeface="Helvetica"/>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包含一个</a:t>
            </a:r>
            <a:r>
              <a:rPr kumimoji="0" lang="en-US" altLang="zh-CN"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Observer</a:t>
            </a:r>
            <a:r>
              <a:rPr kumimoji="0" lang="zh-CN" altLang="en-US"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内部类，此</a:t>
            </a:r>
            <a:r>
              <a:rPr kumimoji="0" lang="en-US" altLang="zh-CN"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Observer</a:t>
            </a:r>
            <a:r>
              <a:rPr kumimoji="0" lang="zh-CN" altLang="en-US"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内部类会持有下游</a:t>
            </a:r>
            <a:r>
              <a:rPr kumimoji="0" lang="en-US" altLang="zh-CN"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Observer</a:t>
            </a:r>
            <a:r>
              <a:rPr kumimoji="0" lang="zh-CN" altLang="en-US"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对象</a:t>
            </a:r>
            <a:endParaRPr kumimoji="0" lang="zh-CN" altLang="en-US"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既是</a:t>
            </a:r>
            <a:r>
              <a:rPr kumimoji="0" lang="en-US" altLang="zh-CN"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Observable</a:t>
            </a:r>
            <a:r>
              <a:rPr kumimoji="0" lang="zh-CN" altLang="en-US"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又是</a:t>
            </a:r>
            <a:r>
              <a:rPr kumimoji="0" lang="en-US" altLang="zh-CN"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Observer</a:t>
            </a:r>
            <a:endParaRPr kumimoji="0" lang="en-US" altLang="zh-CN"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运行时数据会从其上游</a:t>
            </a:r>
            <a:r>
              <a:rPr kumimoji="0" lang="en-US" altLang="zh-CN"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Observable</a:t>
            </a:r>
            <a:r>
              <a:rPr kumimoji="0" lang="zh-CN" altLang="en-US"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接收数据，经过</a:t>
            </a:r>
            <a:r>
              <a:rPr kumimoji="0" lang="en-US" altLang="zh-CN"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Observer</a:t>
            </a:r>
            <a:r>
              <a:rPr kumimoji="0" lang="zh-CN" altLang="en-US"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内部类对数据处理后，传递到其下游</a:t>
            </a:r>
            <a:r>
              <a:rPr kumimoji="0" lang="en-US" altLang="zh-CN"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Observer</a:t>
            </a:r>
            <a:endParaRPr kumimoji="0" lang="en-US" altLang="zh-CN"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kumimoji="0" lang="zh-CN" altLang="zh-CN"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成员变量</a:t>
            </a:r>
            <a:r>
              <a:rPr kumimoji="0" lang="en-US" altLang="zh-CN"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source</a:t>
            </a:r>
            <a:r>
              <a:rPr kumimoji="0" lang="zh-CN" altLang="en-US"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是上游</a:t>
            </a:r>
            <a:r>
              <a:rPr kumimoji="0" lang="en-US" altLang="zh-CN"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Observable</a:t>
            </a:r>
            <a:r>
              <a:rPr kumimoji="0" lang="zh-CN" altLang="en-US"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对象</a:t>
            </a:r>
            <a:endParaRPr kumimoji="0" lang="zh-CN" altLang="en-US"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内部类</a:t>
            </a:r>
            <a:r>
              <a:rPr kumimoji="0" lang="en-US" altLang="zh-CN"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Observer</a:t>
            </a:r>
            <a:r>
              <a:rPr kumimoji="0" lang="zh-CN" altLang="en-US"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的成员变量</a:t>
            </a:r>
            <a:r>
              <a:rPr kumimoji="0" lang="en-US" altLang="zh-CN"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actual</a:t>
            </a:r>
            <a:r>
              <a:rPr kumimoji="0" lang="zh-CN" altLang="en-US"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是下游</a:t>
            </a:r>
            <a:r>
              <a:rPr kumimoji="0" lang="en-US" altLang="zh-CN"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Observer</a:t>
            </a:r>
            <a:r>
              <a:rPr kumimoji="0" lang="zh-CN" altLang="en-US"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rPr>
              <a:t>对象</a:t>
            </a:r>
            <a:endParaRPr kumimoji="0" lang="en-US" altLang="zh-CN"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endParaRPr kumimoji="0" lang="zh-CN" altLang="en-US"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6986905" y="1016635"/>
            <a:ext cx="2160016" cy="5040037"/>
          </a:xfrm>
          <a:prstGeom prst="roundRect">
            <a:avLst/>
          </a:prstGeom>
          <a:solidFill>
            <a:srgbClr val="FFFFFF"/>
          </a:solidFill>
          <a:ln w="25400" cap="flat">
            <a:solidFill>
              <a:schemeClr val="accent1"/>
            </a:solidFill>
            <a:prstDash val="sysDash"/>
            <a:round/>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8" name="圆角矩形 7"/>
          <p:cNvSpPr/>
          <p:nvPr/>
        </p:nvSpPr>
        <p:spPr>
          <a:xfrm>
            <a:off x="524510" y="1016635"/>
            <a:ext cx="2160016" cy="5040037"/>
          </a:xfrm>
          <a:prstGeom prst="roundRect">
            <a:avLst/>
          </a:prstGeom>
          <a:solidFill>
            <a:srgbClr val="FFFFFF"/>
          </a:solidFill>
          <a:ln w="25400" cap="flat">
            <a:solidFill>
              <a:schemeClr val="accent1"/>
            </a:solidFill>
            <a:prstDash val="sysDash"/>
            <a:round/>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23" name="文本框 22"/>
          <p:cNvSpPr txBox="1"/>
          <p:nvPr/>
        </p:nvSpPr>
        <p:spPr>
          <a:xfrm>
            <a:off x="246380" y="217805"/>
            <a:ext cx="2487215" cy="52321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r>
              <a:rPr lang="en-US" altLang="zh-CN" sz="2800" dirty="0" smtClean="0">
                <a:sym typeface="+mn-ea"/>
              </a:rPr>
              <a:t>2.5 </a:t>
            </a:r>
            <a:r>
              <a:rPr lang="zh-CN" altLang="en-US" sz="2800" dirty="0" smtClean="0">
                <a:sym typeface="+mn-ea"/>
              </a:rPr>
              <a:t>数据流分析</a:t>
            </a:r>
            <a:endParaRPr lang="zh-CN" altLang="en-US" sz="2800" dirty="0"/>
          </a:p>
        </p:txBody>
      </p:sp>
      <p:sp>
        <p:nvSpPr>
          <p:cNvPr id="3" name="圆角矩形 2"/>
          <p:cNvSpPr/>
          <p:nvPr/>
        </p:nvSpPr>
        <p:spPr>
          <a:xfrm>
            <a:off x="704850" y="1316990"/>
            <a:ext cx="1800013" cy="7200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ot="0" vertOverflow="overflow" horzOverflow="overflow" vert="horz" wrap="square" lIns="45718" tIns="45718" rIns="45718" bIns="45718" numCol="1" spcCol="38100" rtlCol="0" anchor="t" forceAA="0">
            <a:spAutoFit/>
          </a:bodyPr>
          <a:lstStyle/>
          <a:p>
            <a:pPr marL="0" marR="0" indent="0" algn="ctr" defTabSz="914400" rtl="0" fontAlgn="auto" latinLnBrk="0" hangingPunct="0">
              <a:lnSpc>
                <a:spcPct val="100000"/>
              </a:lnSpc>
              <a:spcBef>
                <a:spcPts val="0"/>
              </a:spcBef>
              <a:spcAft>
                <a:spcPts val="0"/>
              </a:spcAft>
              <a:buClrTx/>
              <a:buSzTx/>
              <a:buFontTx/>
              <a:buNone/>
            </a:pPr>
            <a:endParaRPr kumimoji="0" lang="en-US" altLang="zh-CN" sz="1400" b="0" i="0" u="none" strike="noStrike" cap="none" spc="0" normalizeH="0" baseline="0">
              <a:ln>
                <a:noFill/>
              </a:ln>
              <a:solidFill>
                <a:srgbClr val="000000"/>
              </a:solidFill>
              <a:effectLst/>
              <a:uFillTx/>
              <a:latin typeface="+mn-lt"/>
              <a:ea typeface="+mn-ea"/>
              <a:cs typeface="+mn-cs"/>
              <a:sym typeface="Helvetica"/>
            </a:endParaRPr>
          </a:p>
        </p:txBody>
      </p:sp>
      <p:sp>
        <p:nvSpPr>
          <p:cNvPr id="7" name="圆角矩形 6"/>
          <p:cNvSpPr/>
          <p:nvPr/>
        </p:nvSpPr>
        <p:spPr>
          <a:xfrm>
            <a:off x="3194050" y="1016635"/>
            <a:ext cx="2160016" cy="5040037"/>
          </a:xfrm>
          <a:prstGeom prst="roundRect">
            <a:avLst/>
          </a:prstGeom>
          <a:solidFill>
            <a:srgbClr val="FFFFFF"/>
          </a:solidFill>
          <a:ln w="25400" cap="flat">
            <a:solidFill>
              <a:schemeClr val="accent1"/>
            </a:solidFill>
            <a:prstDash val="sysDash"/>
            <a:round/>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12" name="圆角矩形 11"/>
          <p:cNvSpPr/>
          <p:nvPr/>
        </p:nvSpPr>
        <p:spPr>
          <a:xfrm>
            <a:off x="3374390" y="1316990"/>
            <a:ext cx="1800013" cy="108000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ot="0" vertOverflow="overflow" horzOverflow="overflow" vert="horz" wrap="square" lIns="45718" tIns="45718" rIns="45718" bIns="45718" numCol="1" spcCol="38100" rtlCol="0" anchor="t" forceAA="0">
            <a:spAutoFit/>
          </a:bodyPr>
          <a:lstStyle/>
          <a:p>
            <a:pPr marL="0" marR="0" indent="0" algn="ctr" defTabSz="914400" rtl="0" fontAlgn="auto" latinLnBrk="0" hangingPunct="0">
              <a:lnSpc>
                <a:spcPct val="100000"/>
              </a:lnSpc>
              <a:spcBef>
                <a:spcPts val="0"/>
              </a:spcBef>
              <a:spcAft>
                <a:spcPts val="0"/>
              </a:spcAft>
              <a:buClrTx/>
              <a:buSzTx/>
              <a:buFontTx/>
              <a:buNone/>
            </a:pPr>
            <a:endParaRPr kumimoji="0" lang="en-US" altLang="zh-CN" sz="1400" b="0" i="0" u="none" strike="noStrike" cap="none" spc="0" normalizeH="0" baseline="0">
              <a:ln>
                <a:noFill/>
              </a:ln>
              <a:solidFill>
                <a:srgbClr val="000000"/>
              </a:solidFill>
              <a:effectLst/>
              <a:uFillTx/>
              <a:latin typeface="+mn-lt"/>
              <a:ea typeface="+mn-ea"/>
              <a:cs typeface="+mn-cs"/>
              <a:sym typeface="Helvetica"/>
            </a:endParaRPr>
          </a:p>
        </p:txBody>
      </p:sp>
      <p:sp>
        <p:nvSpPr>
          <p:cNvPr id="13" name="圆角矩形 12"/>
          <p:cNvSpPr/>
          <p:nvPr/>
        </p:nvSpPr>
        <p:spPr>
          <a:xfrm>
            <a:off x="7167245" y="1316990"/>
            <a:ext cx="1800013" cy="14400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ot="0" vertOverflow="overflow" horzOverflow="overflow" vert="horz" wrap="square" lIns="45718" tIns="45718" rIns="45718" bIns="45718" numCol="1" spcCol="38100" rtlCol="0" anchor="t" forceAA="0">
            <a:spAutoFit/>
          </a:bodyPr>
          <a:lstStyle/>
          <a:p>
            <a:pPr marL="0" marR="0" indent="0" algn="ctr" defTabSz="914400" rtl="0" fontAlgn="auto" latinLnBrk="0" hangingPunct="0">
              <a:lnSpc>
                <a:spcPct val="100000"/>
              </a:lnSpc>
              <a:spcBef>
                <a:spcPts val="0"/>
              </a:spcBef>
              <a:spcAft>
                <a:spcPts val="0"/>
              </a:spcAft>
              <a:buClrTx/>
              <a:buSzTx/>
              <a:buFontTx/>
              <a:buNone/>
            </a:pPr>
            <a:endParaRPr kumimoji="0" lang="en-US" altLang="zh-CN" sz="1400" b="0" i="0" u="none" strike="noStrike" cap="none" spc="0" normalizeH="0" baseline="0">
              <a:ln>
                <a:noFill/>
              </a:ln>
              <a:solidFill>
                <a:srgbClr val="000000"/>
              </a:solidFill>
              <a:effectLst/>
              <a:uFillTx/>
              <a:latin typeface="+mn-lt"/>
              <a:ea typeface="+mn-ea"/>
              <a:cs typeface="+mn-cs"/>
              <a:sym typeface="Helvetica"/>
            </a:endParaRPr>
          </a:p>
        </p:txBody>
      </p:sp>
      <p:sp>
        <p:nvSpPr>
          <p:cNvPr id="24" name="圆角矩形 23"/>
          <p:cNvSpPr/>
          <p:nvPr/>
        </p:nvSpPr>
        <p:spPr>
          <a:xfrm>
            <a:off x="9629140" y="1016635"/>
            <a:ext cx="2160016" cy="5040037"/>
          </a:xfrm>
          <a:prstGeom prst="roundRect">
            <a:avLst/>
          </a:prstGeom>
          <a:solidFill>
            <a:srgbClr val="FFFFFF"/>
          </a:solidFill>
          <a:ln w="25400" cap="flat">
            <a:solidFill>
              <a:schemeClr val="accent1"/>
            </a:solidFill>
            <a:prstDash val="sysDash"/>
            <a:round/>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25" name="圆角矩形 24"/>
          <p:cNvSpPr/>
          <p:nvPr/>
        </p:nvSpPr>
        <p:spPr>
          <a:xfrm>
            <a:off x="9843770" y="4003040"/>
            <a:ext cx="1800013" cy="180001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ot="0" vertOverflow="overflow" horzOverflow="overflow" vert="horz" wrap="square" lIns="45718" tIns="45718" rIns="45718" bIns="45718" numCol="1" spcCol="38100" rtlCol="0" anchor="t" forceAA="0">
            <a:spAutoFit/>
          </a:bodyPr>
          <a:lstStyle/>
          <a:p>
            <a:pPr marL="0" marR="0" indent="0" algn="ctr" defTabSz="914400" rtl="0" fontAlgn="auto" latinLnBrk="0" hangingPunct="0">
              <a:lnSpc>
                <a:spcPct val="100000"/>
              </a:lnSpc>
              <a:spcBef>
                <a:spcPts val="0"/>
              </a:spcBef>
              <a:spcAft>
                <a:spcPts val="0"/>
              </a:spcAft>
              <a:buClrTx/>
              <a:buSzTx/>
              <a:buFontTx/>
              <a:buNone/>
            </a:pPr>
            <a:endParaRPr kumimoji="0" lang="en-US" altLang="zh-CN" sz="1400" b="0" i="0" u="none" strike="noStrike" cap="none" spc="0" normalizeH="0" baseline="0">
              <a:ln>
                <a:noFill/>
              </a:ln>
              <a:solidFill>
                <a:srgbClr val="000000"/>
              </a:solidFill>
              <a:effectLst/>
              <a:uFillTx/>
              <a:latin typeface="+mn-lt"/>
              <a:ea typeface="+mn-ea"/>
              <a:cs typeface="+mn-cs"/>
              <a:sym typeface="Helvetica"/>
            </a:endParaRPr>
          </a:p>
        </p:txBody>
      </p:sp>
      <p:sp>
        <p:nvSpPr>
          <p:cNvPr id="26" name="圆角矩形 25"/>
          <p:cNvSpPr/>
          <p:nvPr/>
        </p:nvSpPr>
        <p:spPr>
          <a:xfrm>
            <a:off x="7167245" y="3642995"/>
            <a:ext cx="1800013" cy="216001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ot="0" vertOverflow="overflow" horzOverflow="overflow" vert="horz" wrap="square" lIns="45718" tIns="45718" rIns="45718" bIns="45718" numCol="1" spcCol="38100" rtlCol="0" anchor="t" forceAA="0">
            <a:spAutoFit/>
          </a:bodyPr>
          <a:lstStyle/>
          <a:p>
            <a:pPr marL="0" marR="0" indent="0" algn="ctr" defTabSz="914400" rtl="0" fontAlgn="auto" latinLnBrk="0" hangingPunct="0">
              <a:lnSpc>
                <a:spcPct val="100000"/>
              </a:lnSpc>
              <a:spcBef>
                <a:spcPts val="0"/>
              </a:spcBef>
              <a:spcAft>
                <a:spcPts val="0"/>
              </a:spcAft>
              <a:buClrTx/>
              <a:buSzTx/>
              <a:buFontTx/>
              <a:buNone/>
            </a:pPr>
            <a:endParaRPr kumimoji="0" lang="en-US" altLang="zh-CN" sz="1400" b="0" i="0" u="none" strike="noStrike" cap="none" spc="0" normalizeH="0" baseline="0">
              <a:ln>
                <a:noFill/>
              </a:ln>
              <a:solidFill>
                <a:srgbClr val="000000"/>
              </a:solidFill>
              <a:effectLst/>
              <a:uFillTx/>
              <a:latin typeface="+mn-lt"/>
              <a:ea typeface="+mn-ea"/>
              <a:cs typeface="+mn-cs"/>
              <a:sym typeface="Helvetica"/>
            </a:endParaRPr>
          </a:p>
        </p:txBody>
      </p:sp>
      <p:sp>
        <p:nvSpPr>
          <p:cNvPr id="27" name="圆角矩形 26"/>
          <p:cNvSpPr/>
          <p:nvPr/>
        </p:nvSpPr>
        <p:spPr>
          <a:xfrm>
            <a:off x="3374390" y="3282950"/>
            <a:ext cx="1800013" cy="252001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ot="0" vertOverflow="overflow" horzOverflow="overflow" vert="horz" wrap="square" lIns="45718" tIns="45718" rIns="45718" bIns="45718" numCol="1" spcCol="38100" rtlCol="0" anchor="t" forceAA="0">
            <a:spAutoFit/>
          </a:bodyPr>
          <a:lstStyle/>
          <a:p>
            <a:pPr marL="0" marR="0" indent="0" algn="ctr" defTabSz="914400" rtl="0" fontAlgn="auto" latinLnBrk="0" hangingPunct="0">
              <a:lnSpc>
                <a:spcPct val="100000"/>
              </a:lnSpc>
              <a:spcBef>
                <a:spcPts val="0"/>
              </a:spcBef>
              <a:spcAft>
                <a:spcPts val="0"/>
              </a:spcAft>
              <a:buClrTx/>
              <a:buSzTx/>
              <a:buFontTx/>
              <a:buNone/>
            </a:pPr>
            <a:endParaRPr kumimoji="0" lang="en-US" altLang="zh-CN" sz="1400" b="0" i="0" u="none" strike="noStrike" cap="none" spc="0" normalizeH="0" baseline="0">
              <a:ln>
                <a:noFill/>
              </a:ln>
              <a:solidFill>
                <a:srgbClr val="000000"/>
              </a:solidFill>
              <a:effectLst/>
              <a:uFillTx/>
              <a:latin typeface="+mn-lt"/>
              <a:ea typeface="+mn-ea"/>
              <a:cs typeface="+mn-cs"/>
              <a:sym typeface="Helvetica"/>
            </a:endParaRPr>
          </a:p>
        </p:txBody>
      </p:sp>
      <p:sp>
        <p:nvSpPr>
          <p:cNvPr id="28" name="圆角矩形 27"/>
          <p:cNvSpPr/>
          <p:nvPr/>
        </p:nvSpPr>
        <p:spPr>
          <a:xfrm>
            <a:off x="10024110" y="4612005"/>
            <a:ext cx="1440011" cy="1080008"/>
          </a:xfrm>
          <a:prstGeom prst="roundRect">
            <a:avLst/>
          </a:prstGeom>
        </p:spPr>
        <p:style>
          <a:lnRef idx="3">
            <a:schemeClr val="lt1"/>
          </a:lnRef>
          <a:fillRef idx="1">
            <a:schemeClr val="accent6"/>
          </a:fillRef>
          <a:effectRef idx="1">
            <a:schemeClr val="accent6"/>
          </a:effectRef>
          <a:fontRef idx="minor">
            <a:schemeClr val="lt1"/>
          </a:fontRef>
        </p:style>
        <p:txBody>
          <a:bodyPr rot="0" vertOverflow="overflow" horzOverflow="overflow" vert="horz" wrap="square" lIns="45718" tIns="45718" rIns="45718" bIns="45718" numCol="1" spcCol="38100" rtlCol="0" anchor="t" forceAA="0">
            <a:spAutoFit/>
          </a:bodyPr>
          <a:lstStyle/>
          <a:p>
            <a:pPr marL="0" marR="0" indent="0" algn="ctr" defTabSz="914400" rtl="0" fontAlgn="auto" latinLnBrk="0" hangingPunct="0">
              <a:lnSpc>
                <a:spcPct val="100000"/>
              </a:lnSpc>
              <a:spcBef>
                <a:spcPts val="0"/>
              </a:spcBef>
              <a:spcAft>
                <a:spcPts val="0"/>
              </a:spcAft>
              <a:buClrTx/>
              <a:buSzTx/>
              <a:buFontTx/>
              <a:buNone/>
            </a:pPr>
            <a:endParaRPr kumimoji="0" lang="en-US" altLang="zh-CN" sz="1400" b="0" i="0" u="none" strike="noStrike" cap="none" spc="0" normalizeH="0" baseline="0">
              <a:ln>
                <a:noFill/>
              </a:ln>
              <a:solidFill>
                <a:srgbClr val="000000"/>
              </a:solidFill>
              <a:effectLst/>
              <a:uFillTx/>
              <a:latin typeface="+mn-lt"/>
              <a:ea typeface="+mn-ea"/>
              <a:cs typeface="+mn-cs"/>
              <a:sym typeface="Helvetica"/>
            </a:endParaRPr>
          </a:p>
        </p:txBody>
      </p:sp>
      <p:sp>
        <p:nvSpPr>
          <p:cNvPr id="29" name="圆角矩形 28"/>
          <p:cNvSpPr/>
          <p:nvPr/>
        </p:nvSpPr>
        <p:spPr>
          <a:xfrm>
            <a:off x="7347585" y="4612005"/>
            <a:ext cx="1440011" cy="1080008"/>
          </a:xfrm>
          <a:prstGeom prst="roundRect">
            <a:avLst/>
          </a:prstGeom>
        </p:spPr>
        <p:style>
          <a:lnRef idx="3">
            <a:schemeClr val="lt1"/>
          </a:lnRef>
          <a:fillRef idx="1">
            <a:schemeClr val="accent6"/>
          </a:fillRef>
          <a:effectRef idx="1">
            <a:schemeClr val="accent6"/>
          </a:effectRef>
          <a:fontRef idx="minor">
            <a:schemeClr val="lt1"/>
          </a:fontRef>
        </p:style>
        <p:txBody>
          <a:bodyPr rot="0" vertOverflow="overflow" horzOverflow="overflow" vert="horz" wrap="square" lIns="45718" tIns="45718" rIns="45718" bIns="45718" numCol="1" spcCol="38100" rtlCol="0" anchor="t" forceAA="0">
            <a:spAutoFit/>
          </a:bodyPr>
          <a:lstStyle/>
          <a:p>
            <a:pPr marL="0" marR="0" indent="0" algn="ctr" defTabSz="914400" rtl="0" fontAlgn="auto" latinLnBrk="0" hangingPunct="0">
              <a:lnSpc>
                <a:spcPct val="100000"/>
              </a:lnSpc>
              <a:spcBef>
                <a:spcPts val="0"/>
              </a:spcBef>
              <a:spcAft>
                <a:spcPts val="0"/>
              </a:spcAft>
              <a:buClrTx/>
              <a:buSzTx/>
              <a:buFontTx/>
              <a:buNone/>
            </a:pPr>
            <a:endParaRPr kumimoji="0" lang="en-US" altLang="zh-CN" sz="1400" b="0" i="0" u="none" strike="noStrike" cap="none" spc="0" normalizeH="0" baseline="0">
              <a:ln>
                <a:noFill/>
              </a:ln>
              <a:solidFill>
                <a:srgbClr val="000000"/>
              </a:solidFill>
              <a:effectLst/>
              <a:uFillTx/>
              <a:latin typeface="+mn-lt"/>
              <a:ea typeface="+mn-ea"/>
              <a:cs typeface="+mn-cs"/>
              <a:sym typeface="Helvetica"/>
            </a:endParaRPr>
          </a:p>
        </p:txBody>
      </p:sp>
      <p:sp>
        <p:nvSpPr>
          <p:cNvPr id="30" name="圆角矩形 29"/>
          <p:cNvSpPr/>
          <p:nvPr/>
        </p:nvSpPr>
        <p:spPr>
          <a:xfrm>
            <a:off x="3554095" y="4612005"/>
            <a:ext cx="1440011" cy="1080008"/>
          </a:xfrm>
          <a:prstGeom prst="roundRect">
            <a:avLst/>
          </a:prstGeom>
        </p:spPr>
        <p:style>
          <a:lnRef idx="3">
            <a:schemeClr val="lt1"/>
          </a:lnRef>
          <a:fillRef idx="1">
            <a:schemeClr val="accent6"/>
          </a:fillRef>
          <a:effectRef idx="1">
            <a:schemeClr val="accent6"/>
          </a:effectRef>
          <a:fontRef idx="minor">
            <a:schemeClr val="lt1"/>
          </a:fontRef>
        </p:style>
        <p:txBody>
          <a:bodyPr rot="0" vertOverflow="overflow" horzOverflow="overflow" vert="horz" wrap="square" lIns="45718" tIns="45718" rIns="45718" bIns="45718" numCol="1" spcCol="38100" rtlCol="0" anchor="t" forceAA="0">
            <a:spAutoFit/>
          </a:bodyPr>
          <a:lstStyle/>
          <a:p>
            <a:pPr marL="0" marR="0" indent="0" algn="ctr" defTabSz="914400" rtl="0" fontAlgn="auto" latinLnBrk="0" hangingPunct="0">
              <a:lnSpc>
                <a:spcPct val="100000"/>
              </a:lnSpc>
              <a:spcBef>
                <a:spcPts val="0"/>
              </a:spcBef>
              <a:spcAft>
                <a:spcPts val="0"/>
              </a:spcAft>
              <a:buClrTx/>
              <a:buSzTx/>
              <a:buFontTx/>
              <a:buNone/>
            </a:pPr>
            <a:endParaRPr kumimoji="0" lang="en-US" altLang="zh-CN" sz="1400" b="0" i="0" u="none" strike="noStrike" cap="none" spc="0" normalizeH="0" baseline="0">
              <a:ln>
                <a:noFill/>
              </a:ln>
              <a:solidFill>
                <a:srgbClr val="000000"/>
              </a:solidFill>
              <a:effectLst/>
              <a:uFillTx/>
              <a:latin typeface="+mn-lt"/>
              <a:ea typeface="+mn-ea"/>
              <a:cs typeface="+mn-cs"/>
              <a:sym typeface="Helvetica"/>
            </a:endParaRPr>
          </a:p>
        </p:txBody>
      </p:sp>
      <p:sp>
        <p:nvSpPr>
          <p:cNvPr id="31" name="文本框 30"/>
          <p:cNvSpPr txBox="1"/>
          <p:nvPr/>
        </p:nvSpPr>
        <p:spPr>
          <a:xfrm>
            <a:off x="3672840" y="4617085"/>
            <a:ext cx="1219835" cy="107505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chemeClr val="bg1"/>
                </a:solidFill>
                <a:effectLst/>
                <a:uFillTx/>
                <a:latin typeface="+mn-lt"/>
                <a:ea typeface="+mn-ea"/>
                <a:cs typeface="+mn-cs"/>
                <a:sym typeface="Helvetica"/>
              </a:rPr>
              <a:t>onSubscribe</a:t>
            </a:r>
            <a:endParaRPr kumimoji="0" lang="en-US" altLang="zh-CN" sz="1600" b="0" i="0" u="none" strike="noStrike" cap="none" spc="0" normalizeH="0" baseline="0">
              <a:ln>
                <a:noFill/>
              </a:ln>
              <a:solidFill>
                <a:schemeClr val="bg1"/>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chemeClr val="bg1"/>
                </a:solidFill>
                <a:effectLst/>
                <a:uFillTx/>
                <a:latin typeface="+mn-lt"/>
                <a:ea typeface="+mn-ea"/>
                <a:cs typeface="+mn-cs"/>
                <a:sym typeface="Helvetica"/>
              </a:rPr>
              <a:t>onNext</a:t>
            </a:r>
            <a:endParaRPr kumimoji="0" lang="en-US" altLang="zh-CN" sz="1600" b="0" i="0" u="none" strike="noStrike" cap="none" spc="0" normalizeH="0" baseline="0">
              <a:ln>
                <a:noFill/>
              </a:ln>
              <a:solidFill>
                <a:schemeClr val="bg1"/>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chemeClr val="bg1"/>
                </a:solidFill>
                <a:effectLst/>
                <a:uFillTx/>
                <a:latin typeface="+mn-lt"/>
                <a:ea typeface="+mn-ea"/>
                <a:cs typeface="+mn-cs"/>
                <a:sym typeface="Helvetica"/>
              </a:rPr>
              <a:t>onError</a:t>
            </a:r>
            <a:endParaRPr kumimoji="0" lang="en-US" altLang="zh-CN" sz="1600" b="0" i="0" u="none" strike="noStrike" cap="none" spc="0" normalizeH="0" baseline="0">
              <a:ln>
                <a:noFill/>
              </a:ln>
              <a:solidFill>
                <a:schemeClr val="bg1"/>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chemeClr val="bg1"/>
                </a:solidFill>
                <a:effectLst/>
                <a:uFillTx/>
                <a:latin typeface="+mn-lt"/>
                <a:ea typeface="+mn-ea"/>
                <a:cs typeface="+mn-cs"/>
                <a:sym typeface="Helvetica"/>
              </a:rPr>
              <a:t>onComplete</a:t>
            </a:r>
            <a:endParaRPr kumimoji="0" lang="en-US" altLang="zh-CN" sz="1600" b="0" i="0" u="none" strike="noStrike" cap="none" spc="0" normalizeH="0" baseline="0">
              <a:ln>
                <a:noFill/>
              </a:ln>
              <a:solidFill>
                <a:schemeClr val="bg1"/>
              </a:solidFill>
              <a:effectLst/>
              <a:uFillTx/>
              <a:latin typeface="+mn-lt"/>
              <a:ea typeface="+mn-ea"/>
              <a:cs typeface="+mn-cs"/>
              <a:sym typeface="Helvetica"/>
            </a:endParaRPr>
          </a:p>
        </p:txBody>
      </p:sp>
      <p:sp>
        <p:nvSpPr>
          <p:cNvPr id="32" name="文本框 31"/>
          <p:cNvSpPr txBox="1"/>
          <p:nvPr/>
        </p:nvSpPr>
        <p:spPr>
          <a:xfrm>
            <a:off x="7458075" y="4628515"/>
            <a:ext cx="1219835" cy="107505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sz="1600">
                <a:solidFill>
                  <a:schemeClr val="bg1"/>
                </a:solidFill>
                <a:sym typeface="Helvetica"/>
              </a:rPr>
              <a:t>onSubscribe</a:t>
            </a:r>
            <a:endParaRPr kumimoji="0" lang="en-US" altLang="zh-CN" sz="1600" b="0" i="0" u="none" strike="noStrike" cap="none" spc="0" normalizeH="0" baseline="0">
              <a:ln>
                <a:noFill/>
              </a:ln>
              <a:solidFill>
                <a:schemeClr val="bg1"/>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chemeClr val="bg1"/>
                </a:solidFill>
                <a:effectLst/>
                <a:uFillTx/>
                <a:latin typeface="+mn-lt"/>
                <a:ea typeface="+mn-ea"/>
                <a:cs typeface="+mn-cs"/>
                <a:sym typeface="Helvetica"/>
              </a:rPr>
              <a:t>onNext</a:t>
            </a:r>
            <a:endParaRPr kumimoji="0" lang="en-US" altLang="zh-CN" sz="1600" b="0" i="0" u="none" strike="noStrike" cap="none" spc="0" normalizeH="0" baseline="0">
              <a:ln>
                <a:noFill/>
              </a:ln>
              <a:solidFill>
                <a:schemeClr val="bg1"/>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chemeClr val="bg1"/>
                </a:solidFill>
                <a:effectLst/>
                <a:uFillTx/>
                <a:latin typeface="+mn-lt"/>
                <a:ea typeface="+mn-ea"/>
                <a:cs typeface="+mn-cs"/>
                <a:sym typeface="Helvetica"/>
              </a:rPr>
              <a:t>onError</a:t>
            </a:r>
            <a:endParaRPr kumimoji="0" lang="en-US" altLang="zh-CN" sz="1600" b="0" i="0" u="none" strike="noStrike" cap="none" spc="0" normalizeH="0" baseline="0">
              <a:ln>
                <a:noFill/>
              </a:ln>
              <a:solidFill>
                <a:schemeClr val="bg1"/>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chemeClr val="bg1"/>
                </a:solidFill>
                <a:effectLst/>
                <a:uFillTx/>
                <a:latin typeface="+mn-lt"/>
                <a:ea typeface="+mn-ea"/>
                <a:cs typeface="+mn-cs"/>
                <a:sym typeface="Helvetica"/>
              </a:rPr>
              <a:t>onComplete</a:t>
            </a:r>
            <a:endParaRPr kumimoji="0" lang="en-US" altLang="zh-CN" sz="1600" b="0" i="0" u="none" strike="noStrike" cap="none" spc="0" normalizeH="0" baseline="0">
              <a:ln>
                <a:noFill/>
              </a:ln>
              <a:solidFill>
                <a:schemeClr val="bg1"/>
              </a:solidFill>
              <a:effectLst/>
              <a:uFillTx/>
              <a:latin typeface="+mn-lt"/>
              <a:ea typeface="+mn-ea"/>
              <a:cs typeface="+mn-cs"/>
              <a:sym typeface="Helvetica"/>
            </a:endParaRPr>
          </a:p>
        </p:txBody>
      </p:sp>
      <p:sp>
        <p:nvSpPr>
          <p:cNvPr id="33" name="文本框 32"/>
          <p:cNvSpPr txBox="1"/>
          <p:nvPr/>
        </p:nvSpPr>
        <p:spPr>
          <a:xfrm>
            <a:off x="10134600" y="4617085"/>
            <a:ext cx="1219835" cy="107505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sz="1600">
                <a:solidFill>
                  <a:schemeClr val="bg1"/>
                </a:solidFill>
                <a:sym typeface="Helvetica"/>
              </a:rPr>
              <a:t>onSubscribe</a:t>
            </a:r>
            <a:endParaRPr kumimoji="0" lang="en-US" altLang="zh-CN" sz="1600" b="0" i="0" u="none" strike="noStrike" cap="none" spc="0" normalizeH="0" baseline="0">
              <a:ln>
                <a:noFill/>
              </a:ln>
              <a:solidFill>
                <a:schemeClr val="bg1"/>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chemeClr val="bg1"/>
                </a:solidFill>
                <a:effectLst/>
                <a:uFillTx/>
                <a:latin typeface="+mn-lt"/>
                <a:ea typeface="+mn-ea"/>
                <a:cs typeface="+mn-cs"/>
                <a:sym typeface="Helvetica"/>
              </a:rPr>
              <a:t>onNext</a:t>
            </a:r>
            <a:endParaRPr kumimoji="0" lang="en-US" altLang="zh-CN" sz="1600" b="0" i="0" u="none" strike="noStrike" cap="none" spc="0" normalizeH="0" baseline="0">
              <a:ln>
                <a:noFill/>
              </a:ln>
              <a:solidFill>
                <a:schemeClr val="bg1"/>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chemeClr val="bg1"/>
                </a:solidFill>
                <a:effectLst/>
                <a:uFillTx/>
                <a:latin typeface="+mn-lt"/>
                <a:ea typeface="+mn-ea"/>
                <a:cs typeface="+mn-cs"/>
                <a:sym typeface="Helvetica"/>
              </a:rPr>
              <a:t>onError</a:t>
            </a:r>
            <a:endParaRPr kumimoji="0" lang="en-US" altLang="zh-CN" sz="1600" b="0" i="0" u="none" strike="noStrike" cap="none" spc="0" normalizeH="0" baseline="0">
              <a:ln>
                <a:noFill/>
              </a:ln>
              <a:solidFill>
                <a:schemeClr val="bg1"/>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chemeClr val="bg1"/>
                </a:solidFill>
                <a:effectLst/>
                <a:uFillTx/>
                <a:latin typeface="+mn-lt"/>
                <a:ea typeface="+mn-ea"/>
                <a:cs typeface="+mn-cs"/>
                <a:sym typeface="Helvetica"/>
              </a:rPr>
              <a:t>onComplete</a:t>
            </a:r>
            <a:endParaRPr kumimoji="0" lang="en-US" altLang="zh-CN" sz="1600" b="0" i="0" u="none" strike="noStrike" cap="none" spc="0" normalizeH="0" baseline="0">
              <a:ln>
                <a:noFill/>
              </a:ln>
              <a:solidFill>
                <a:schemeClr val="bg1"/>
              </a:solidFill>
              <a:effectLst/>
              <a:uFillTx/>
              <a:latin typeface="+mn-lt"/>
              <a:ea typeface="+mn-ea"/>
              <a:cs typeface="+mn-cs"/>
              <a:sym typeface="Helvetica"/>
            </a:endParaRPr>
          </a:p>
        </p:txBody>
      </p:sp>
      <p:sp>
        <p:nvSpPr>
          <p:cNvPr id="34" name="文本框 33"/>
          <p:cNvSpPr txBox="1"/>
          <p:nvPr/>
        </p:nvSpPr>
        <p:spPr>
          <a:xfrm>
            <a:off x="717550" y="1413510"/>
            <a:ext cx="1773555" cy="3359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chemeClr val="bg1"/>
                </a:solidFill>
                <a:effectLst/>
                <a:uFillTx/>
                <a:latin typeface="+mn-lt"/>
                <a:ea typeface="+mn-ea"/>
                <a:cs typeface="+mn-cs"/>
                <a:sym typeface="Helvetica"/>
              </a:rPr>
              <a:t>ObservableSource</a:t>
            </a:r>
            <a:endParaRPr kumimoji="0" lang="en-US" altLang="zh-CN" sz="1600" b="0" i="0" u="none" strike="noStrike" cap="none" spc="0" normalizeH="0" baseline="0">
              <a:ln>
                <a:noFill/>
              </a:ln>
              <a:solidFill>
                <a:schemeClr val="bg1"/>
              </a:solidFill>
              <a:effectLst/>
              <a:uFillTx/>
              <a:latin typeface="+mn-lt"/>
              <a:ea typeface="+mn-ea"/>
              <a:cs typeface="+mn-cs"/>
              <a:sym typeface="Helvetica"/>
            </a:endParaRPr>
          </a:p>
        </p:txBody>
      </p:sp>
      <p:sp>
        <p:nvSpPr>
          <p:cNvPr id="35" name="文本框 34"/>
          <p:cNvSpPr txBox="1"/>
          <p:nvPr/>
        </p:nvSpPr>
        <p:spPr>
          <a:xfrm>
            <a:off x="3412490" y="1413510"/>
            <a:ext cx="1581785" cy="3359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chemeClr val="bg1"/>
                </a:solidFill>
                <a:effectLst/>
                <a:uFillTx/>
                <a:latin typeface="+mn-lt"/>
                <a:ea typeface="+mn-ea"/>
                <a:cs typeface="+mn-cs"/>
                <a:sym typeface="Helvetica"/>
              </a:rPr>
              <a:t>ObservableOpr1</a:t>
            </a:r>
            <a:endParaRPr kumimoji="0" lang="en-US" altLang="zh-CN" sz="1600" b="0" i="0" u="none" strike="noStrike" cap="none" spc="0" normalizeH="0" baseline="0">
              <a:ln>
                <a:noFill/>
              </a:ln>
              <a:solidFill>
                <a:schemeClr val="bg1"/>
              </a:solidFill>
              <a:effectLst/>
              <a:uFillTx/>
              <a:latin typeface="+mn-lt"/>
              <a:ea typeface="+mn-ea"/>
              <a:cs typeface="+mn-cs"/>
              <a:sym typeface="Helvetica"/>
            </a:endParaRPr>
          </a:p>
        </p:txBody>
      </p:sp>
      <p:sp>
        <p:nvSpPr>
          <p:cNvPr id="36" name="文本框 35"/>
          <p:cNvSpPr txBox="1"/>
          <p:nvPr/>
        </p:nvSpPr>
        <p:spPr>
          <a:xfrm>
            <a:off x="7259320" y="1413510"/>
            <a:ext cx="1615440" cy="3359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chemeClr val="bg1"/>
                </a:solidFill>
                <a:effectLst/>
                <a:uFillTx/>
                <a:latin typeface="+mn-lt"/>
                <a:ea typeface="+mn-ea"/>
                <a:cs typeface="+mn-cs"/>
                <a:sym typeface="Helvetica"/>
              </a:rPr>
              <a:t>ObservableOprN</a:t>
            </a:r>
            <a:endParaRPr kumimoji="0" lang="en-US" altLang="zh-CN" sz="1600" b="0" i="0" u="none" strike="noStrike" cap="none" spc="0" normalizeH="0" baseline="0">
              <a:ln>
                <a:noFill/>
              </a:ln>
              <a:solidFill>
                <a:schemeClr val="bg1"/>
              </a:solidFill>
              <a:effectLst/>
              <a:uFillTx/>
              <a:latin typeface="+mn-lt"/>
              <a:ea typeface="+mn-ea"/>
              <a:cs typeface="+mn-cs"/>
              <a:sym typeface="Helvetica"/>
            </a:endParaRPr>
          </a:p>
        </p:txBody>
      </p:sp>
      <p:sp>
        <p:nvSpPr>
          <p:cNvPr id="37" name="文本框 36"/>
          <p:cNvSpPr txBox="1"/>
          <p:nvPr/>
        </p:nvSpPr>
        <p:spPr>
          <a:xfrm>
            <a:off x="5955665" y="2693035"/>
            <a:ext cx="28067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p:txBody>
      </p:sp>
      <p:sp>
        <p:nvSpPr>
          <p:cNvPr id="38" name="文本框 37"/>
          <p:cNvSpPr txBox="1"/>
          <p:nvPr/>
        </p:nvSpPr>
        <p:spPr>
          <a:xfrm>
            <a:off x="3514090" y="3507740"/>
            <a:ext cx="1378585" cy="3359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chemeClr val="bg1"/>
                </a:solidFill>
                <a:effectLst/>
                <a:uFillTx/>
                <a:latin typeface="+mn-lt"/>
                <a:ea typeface="+mn-ea"/>
                <a:cs typeface="+mn-cs"/>
                <a:sym typeface="Helvetica"/>
              </a:rPr>
              <a:t>OprObserver1</a:t>
            </a:r>
            <a:endParaRPr kumimoji="0" lang="en-US" altLang="zh-CN" sz="1600" b="0" i="0" u="none" strike="noStrike" cap="none" spc="0" normalizeH="0" baseline="0">
              <a:ln>
                <a:noFill/>
              </a:ln>
              <a:solidFill>
                <a:schemeClr val="bg1"/>
              </a:solidFill>
              <a:effectLst/>
              <a:uFillTx/>
              <a:latin typeface="+mn-lt"/>
              <a:ea typeface="+mn-ea"/>
              <a:cs typeface="+mn-cs"/>
              <a:sym typeface="Helvetica"/>
            </a:endParaRPr>
          </a:p>
        </p:txBody>
      </p:sp>
      <p:sp>
        <p:nvSpPr>
          <p:cNvPr id="39" name="文本框 38"/>
          <p:cNvSpPr txBox="1"/>
          <p:nvPr/>
        </p:nvSpPr>
        <p:spPr>
          <a:xfrm>
            <a:off x="7361555" y="3844290"/>
            <a:ext cx="1412240" cy="3359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chemeClr val="bg1"/>
                </a:solidFill>
                <a:effectLst/>
                <a:uFillTx/>
                <a:latin typeface="+mn-lt"/>
                <a:ea typeface="+mn-ea"/>
                <a:cs typeface="+mn-cs"/>
                <a:sym typeface="Helvetica"/>
              </a:rPr>
              <a:t>OprObserverN</a:t>
            </a:r>
            <a:endParaRPr kumimoji="0" lang="en-US" altLang="zh-CN" sz="1600" b="0" i="0" u="none" strike="noStrike" cap="none" spc="0" normalizeH="0" baseline="0">
              <a:ln>
                <a:noFill/>
              </a:ln>
              <a:solidFill>
                <a:schemeClr val="bg1"/>
              </a:solidFill>
              <a:effectLst/>
              <a:uFillTx/>
              <a:latin typeface="+mn-lt"/>
              <a:ea typeface="+mn-ea"/>
              <a:cs typeface="+mn-cs"/>
              <a:sym typeface="Helvetica"/>
            </a:endParaRPr>
          </a:p>
        </p:txBody>
      </p:sp>
      <p:sp>
        <p:nvSpPr>
          <p:cNvPr id="41" name="文本框 40"/>
          <p:cNvSpPr txBox="1"/>
          <p:nvPr/>
        </p:nvSpPr>
        <p:spPr>
          <a:xfrm>
            <a:off x="10281285" y="4096385"/>
            <a:ext cx="926465" cy="3359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chemeClr val="bg1"/>
                </a:solidFill>
                <a:effectLst/>
                <a:uFillTx/>
                <a:latin typeface="+mn-lt"/>
                <a:ea typeface="+mn-ea"/>
                <a:cs typeface="+mn-cs"/>
                <a:sym typeface="Helvetica"/>
              </a:rPr>
              <a:t>Observer</a:t>
            </a:r>
            <a:endParaRPr kumimoji="0" lang="en-US" altLang="zh-CN" sz="1600" b="0" i="0" u="none" strike="noStrike" cap="none" spc="0" normalizeH="0" baseline="0">
              <a:ln>
                <a:noFill/>
              </a:ln>
              <a:solidFill>
                <a:schemeClr val="bg1"/>
              </a:solidFill>
              <a:effectLst/>
              <a:uFillTx/>
              <a:latin typeface="+mn-lt"/>
              <a:ea typeface="+mn-ea"/>
              <a:cs typeface="+mn-cs"/>
              <a:sym typeface="Helvetica"/>
            </a:endParaRPr>
          </a:p>
        </p:txBody>
      </p:sp>
      <p:sp>
        <p:nvSpPr>
          <p:cNvPr id="42" name="右箭头 41"/>
          <p:cNvSpPr/>
          <p:nvPr/>
        </p:nvSpPr>
        <p:spPr>
          <a:xfrm>
            <a:off x="2756535" y="1413510"/>
            <a:ext cx="360003" cy="54070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ot="0" vertOverflow="overflow" horzOverflow="overflow" vert="horz" wrap="squar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43" name="右箭头 42"/>
          <p:cNvSpPr/>
          <p:nvPr/>
        </p:nvSpPr>
        <p:spPr>
          <a:xfrm>
            <a:off x="5631180" y="1413510"/>
            <a:ext cx="1080008" cy="54070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ot="0" vertOverflow="overflow" horzOverflow="overflow" vert="horz" wrap="squar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45" name="左箭头 44"/>
          <p:cNvSpPr/>
          <p:nvPr/>
        </p:nvSpPr>
        <p:spPr>
          <a:xfrm>
            <a:off x="9203055" y="3994785"/>
            <a:ext cx="360003" cy="54000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ot="0" vertOverflow="overflow" horzOverflow="overflow" vert="horz" wrap="squar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46" name="左箭头 45"/>
          <p:cNvSpPr/>
          <p:nvPr/>
        </p:nvSpPr>
        <p:spPr>
          <a:xfrm>
            <a:off x="5631180" y="3994150"/>
            <a:ext cx="1080135" cy="54000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ot="0" vertOverflow="overflow" horzOverflow="overflow" vert="horz" wrap="squar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47" name="右箭头 46"/>
          <p:cNvSpPr/>
          <p:nvPr/>
        </p:nvSpPr>
        <p:spPr>
          <a:xfrm>
            <a:off x="5631180" y="5151755"/>
            <a:ext cx="1080008" cy="54070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ot="0" vertOverflow="overflow" horzOverflow="overflow" vert="horz" wrap="squar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48" name="右箭头 47"/>
          <p:cNvSpPr/>
          <p:nvPr/>
        </p:nvSpPr>
        <p:spPr>
          <a:xfrm>
            <a:off x="9203055" y="5151755"/>
            <a:ext cx="360003" cy="54070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ot="0" vertOverflow="overflow" horzOverflow="overflow" vert="horz" wrap="squar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49" name="左箭头 48"/>
          <p:cNvSpPr/>
          <p:nvPr/>
        </p:nvSpPr>
        <p:spPr>
          <a:xfrm>
            <a:off x="2756535" y="3994150"/>
            <a:ext cx="360003" cy="54000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ot="0" vertOverflow="overflow" horzOverflow="overflow" vert="horz" wrap="squar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51" name="文本框 50"/>
          <p:cNvSpPr txBox="1"/>
          <p:nvPr/>
        </p:nvSpPr>
        <p:spPr>
          <a:xfrm>
            <a:off x="5574030" y="1046480"/>
            <a:ext cx="119507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chemeClr val="accent3">
                    <a:lumMod val="50000"/>
                  </a:schemeClr>
                </a:solidFill>
                <a:effectLst/>
                <a:uFillTx/>
                <a:latin typeface="+mn-lt"/>
                <a:ea typeface="宋体" panose="02010600030101010101" pitchFamily="2" charset="-122"/>
                <a:cs typeface="+mn-cs"/>
                <a:sym typeface="Helvetica"/>
              </a:rPr>
              <a:t>1.</a:t>
            </a:r>
            <a:r>
              <a:rPr kumimoji="0" lang="zh-CN" altLang="zh-CN" sz="1800" b="0" i="0" u="none" strike="noStrike" cap="none" spc="0" normalizeH="0" baseline="0">
                <a:ln>
                  <a:noFill/>
                </a:ln>
                <a:solidFill>
                  <a:schemeClr val="accent3">
                    <a:lumMod val="50000"/>
                  </a:schemeClr>
                </a:solidFill>
                <a:effectLst/>
                <a:uFillTx/>
                <a:latin typeface="+mn-lt"/>
                <a:ea typeface="宋体" panose="02010600030101010101" pitchFamily="2" charset="-122"/>
                <a:cs typeface="+mn-cs"/>
                <a:sym typeface="Helvetica"/>
              </a:rPr>
              <a:t>构建阶段</a:t>
            </a:r>
            <a:endParaRPr kumimoji="0" lang="zh-CN" altLang="zh-CN" sz="1800" b="0" i="0" u="none" strike="noStrike" cap="none" spc="0" normalizeH="0" baseline="0">
              <a:ln>
                <a:noFill/>
              </a:ln>
              <a:solidFill>
                <a:schemeClr val="accent3">
                  <a:lumMod val="50000"/>
                </a:schemeClr>
              </a:solidFill>
              <a:effectLst/>
              <a:uFillTx/>
              <a:latin typeface="+mn-lt"/>
              <a:ea typeface="宋体" panose="02010600030101010101" pitchFamily="2" charset="-122"/>
              <a:cs typeface="+mn-cs"/>
              <a:sym typeface="Helvetica"/>
            </a:endParaRPr>
          </a:p>
        </p:txBody>
      </p:sp>
      <p:sp>
        <p:nvSpPr>
          <p:cNvPr id="52" name="文本框 51"/>
          <p:cNvSpPr txBox="1"/>
          <p:nvPr/>
        </p:nvSpPr>
        <p:spPr>
          <a:xfrm>
            <a:off x="5574030" y="3507740"/>
            <a:ext cx="119507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7030A0"/>
                </a:solidFill>
                <a:effectLst/>
                <a:uFillTx/>
                <a:latin typeface="+mn-lt"/>
                <a:ea typeface="+mn-ea"/>
                <a:cs typeface="+mn-cs"/>
                <a:sym typeface="Helvetica"/>
              </a:rPr>
              <a:t>2.</a:t>
            </a:r>
            <a:r>
              <a:rPr kumimoji="0" lang="zh-CN" altLang="en-US" sz="1800" b="0" i="0" u="none" strike="noStrike" cap="none" spc="0" normalizeH="0" baseline="0">
                <a:ln>
                  <a:noFill/>
                </a:ln>
                <a:solidFill>
                  <a:srgbClr val="7030A0"/>
                </a:solidFill>
                <a:effectLst/>
                <a:uFillTx/>
                <a:latin typeface="+mn-lt"/>
                <a:ea typeface="宋体" panose="02010600030101010101" pitchFamily="2" charset="-122"/>
                <a:cs typeface="+mn-cs"/>
                <a:sym typeface="Helvetica"/>
              </a:rPr>
              <a:t>订阅阶段</a:t>
            </a:r>
            <a:endParaRPr kumimoji="0" lang="zh-CN" altLang="en-US" sz="1800" b="0" i="0" u="none" strike="noStrike" cap="none" spc="0" normalizeH="0" baseline="0">
              <a:ln>
                <a:noFill/>
              </a:ln>
              <a:solidFill>
                <a:srgbClr val="7030A0"/>
              </a:solidFill>
              <a:effectLst/>
              <a:uFillTx/>
              <a:latin typeface="+mn-lt"/>
              <a:ea typeface="宋体" panose="02010600030101010101" pitchFamily="2" charset="-122"/>
              <a:cs typeface="+mn-cs"/>
              <a:sym typeface="Helvetica"/>
            </a:endParaRPr>
          </a:p>
        </p:txBody>
      </p:sp>
      <p:sp>
        <p:nvSpPr>
          <p:cNvPr id="53" name="文本框 52"/>
          <p:cNvSpPr txBox="1"/>
          <p:nvPr/>
        </p:nvSpPr>
        <p:spPr>
          <a:xfrm>
            <a:off x="5573395" y="4737735"/>
            <a:ext cx="119507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chemeClr val="accent6">
                    <a:lumMod val="75000"/>
                  </a:schemeClr>
                </a:solidFill>
                <a:effectLst/>
                <a:uFillTx/>
                <a:latin typeface="+mn-lt"/>
                <a:ea typeface="+mn-ea"/>
                <a:cs typeface="+mn-cs"/>
                <a:sym typeface="Helvetica"/>
              </a:rPr>
              <a:t>3.</a:t>
            </a:r>
            <a:r>
              <a:rPr kumimoji="0" lang="zh-CN" altLang="en-US" sz="1800" b="0" i="0" u="none" strike="noStrike" cap="none" spc="0" normalizeH="0" baseline="0">
                <a:ln>
                  <a:noFill/>
                </a:ln>
                <a:solidFill>
                  <a:schemeClr val="accent6">
                    <a:lumMod val="75000"/>
                  </a:schemeClr>
                </a:solidFill>
                <a:effectLst/>
                <a:uFillTx/>
                <a:latin typeface="+mn-lt"/>
                <a:ea typeface="宋体" panose="02010600030101010101" pitchFamily="2" charset="-122"/>
                <a:cs typeface="+mn-cs"/>
                <a:sym typeface="Helvetica"/>
              </a:rPr>
              <a:t>运行阶段</a:t>
            </a:r>
            <a:endParaRPr kumimoji="0" lang="zh-CN" altLang="en-US" sz="1800" b="0" i="0" u="none" strike="noStrike" cap="none" spc="0" normalizeH="0" baseline="0">
              <a:ln>
                <a:noFill/>
              </a:ln>
              <a:solidFill>
                <a:schemeClr val="accent6">
                  <a:lumMod val="75000"/>
                </a:schemeClr>
              </a:solidFill>
              <a:effectLst/>
              <a:uFillTx/>
              <a:latin typeface="+mn-lt"/>
              <a:ea typeface="宋体" panose="02010600030101010101" pitchFamily="2" charset="-122"/>
              <a:cs typeface="+mn-cs"/>
              <a:sym typeface="Helvetica"/>
            </a:endParaRPr>
          </a:p>
        </p:txBody>
      </p:sp>
      <p:sp>
        <p:nvSpPr>
          <p:cNvPr id="54" name="右箭头 53"/>
          <p:cNvSpPr/>
          <p:nvPr/>
        </p:nvSpPr>
        <p:spPr>
          <a:xfrm>
            <a:off x="2756535" y="5151755"/>
            <a:ext cx="360003" cy="54070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ot="0" vertOverflow="overflow" horzOverflow="overflow" vert="horz" wrap="squar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0-#ppt_w/2"/>
                                          </p:val>
                                        </p:tav>
                                        <p:tav tm="100000">
                                          <p:val>
                                            <p:strVal val="#ppt_x"/>
                                          </p:val>
                                        </p:tav>
                                      </p:tavLst>
                                    </p:anim>
                                    <p:anim calcmode="lin" valueType="num">
                                      <p:cBhvr additive="base">
                                        <p:cTn id="8" dur="500" fill="hold"/>
                                        <p:tgtEl>
                                          <p:spTgt spid="4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fill="hold"/>
                                        <p:tgtEl>
                                          <p:spTgt spid="43"/>
                                        </p:tgtEl>
                                        <p:attrNameLst>
                                          <p:attrName>ppt_x</p:attrName>
                                        </p:attrNameLst>
                                      </p:cBhvr>
                                      <p:tavLst>
                                        <p:tav tm="0">
                                          <p:val>
                                            <p:strVal val="0-#ppt_w/2"/>
                                          </p:val>
                                        </p:tav>
                                        <p:tav tm="100000">
                                          <p:val>
                                            <p:strVal val="#ppt_x"/>
                                          </p:val>
                                        </p:tav>
                                      </p:tavLst>
                                    </p:anim>
                                    <p:anim calcmode="lin" valueType="num">
                                      <p:cBhvr additive="base">
                                        <p:cTn id="12" dur="500" fill="hold"/>
                                        <p:tgtEl>
                                          <p:spTgt spid="4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anim calcmode="lin" valueType="num">
                                      <p:cBhvr additive="base">
                                        <p:cTn id="15" dur="500" fill="hold"/>
                                        <p:tgtEl>
                                          <p:spTgt spid="51"/>
                                        </p:tgtEl>
                                        <p:attrNameLst>
                                          <p:attrName>ppt_x</p:attrName>
                                        </p:attrNameLst>
                                      </p:cBhvr>
                                      <p:tavLst>
                                        <p:tav tm="0">
                                          <p:val>
                                            <p:strVal val="0-#ppt_w/2"/>
                                          </p:val>
                                        </p:tav>
                                        <p:tav tm="100000">
                                          <p:val>
                                            <p:strVal val="#ppt_x"/>
                                          </p:val>
                                        </p:tav>
                                      </p:tavLst>
                                    </p:anim>
                                    <p:anim calcmode="lin" valueType="num">
                                      <p:cBhvr additive="base">
                                        <p:cTn id="16"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45"/>
                                        </p:tgtEl>
                                        <p:attrNameLst>
                                          <p:attrName>style.visibility</p:attrName>
                                        </p:attrNameLst>
                                      </p:cBhvr>
                                      <p:to>
                                        <p:strVal val="visible"/>
                                      </p:to>
                                    </p:set>
                                    <p:anim calcmode="lin" valueType="num">
                                      <p:cBhvr additive="base">
                                        <p:cTn id="21" dur="500" fill="hold"/>
                                        <p:tgtEl>
                                          <p:spTgt spid="45"/>
                                        </p:tgtEl>
                                        <p:attrNameLst>
                                          <p:attrName>ppt_x</p:attrName>
                                        </p:attrNameLst>
                                      </p:cBhvr>
                                      <p:tavLst>
                                        <p:tav tm="0">
                                          <p:val>
                                            <p:strVal val="1+#ppt_w/2"/>
                                          </p:val>
                                        </p:tav>
                                        <p:tav tm="100000">
                                          <p:val>
                                            <p:strVal val="#ppt_x"/>
                                          </p:val>
                                        </p:tav>
                                      </p:tavLst>
                                    </p:anim>
                                    <p:anim calcmode="lin" valueType="num">
                                      <p:cBhvr additive="base">
                                        <p:cTn id="22" dur="500" fill="hold"/>
                                        <p:tgtEl>
                                          <p:spTgt spid="4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anim calcmode="lin" valueType="num">
                                      <p:cBhvr additive="base">
                                        <p:cTn id="25" dur="500" fill="hold"/>
                                        <p:tgtEl>
                                          <p:spTgt spid="46"/>
                                        </p:tgtEl>
                                        <p:attrNameLst>
                                          <p:attrName>ppt_x</p:attrName>
                                        </p:attrNameLst>
                                      </p:cBhvr>
                                      <p:tavLst>
                                        <p:tav tm="0">
                                          <p:val>
                                            <p:strVal val="1+#ppt_w/2"/>
                                          </p:val>
                                        </p:tav>
                                        <p:tav tm="100000">
                                          <p:val>
                                            <p:strVal val="#ppt_x"/>
                                          </p:val>
                                        </p:tav>
                                      </p:tavLst>
                                    </p:anim>
                                    <p:anim calcmode="lin" valueType="num">
                                      <p:cBhvr additive="base">
                                        <p:cTn id="26" dur="500" fill="hold"/>
                                        <p:tgtEl>
                                          <p:spTgt spid="46"/>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anim calcmode="lin" valueType="num">
                                      <p:cBhvr additive="base">
                                        <p:cTn id="29" dur="500" fill="hold"/>
                                        <p:tgtEl>
                                          <p:spTgt spid="52"/>
                                        </p:tgtEl>
                                        <p:attrNameLst>
                                          <p:attrName>ppt_x</p:attrName>
                                        </p:attrNameLst>
                                      </p:cBhvr>
                                      <p:tavLst>
                                        <p:tav tm="0">
                                          <p:val>
                                            <p:strVal val="1+#ppt_w/2"/>
                                          </p:val>
                                        </p:tav>
                                        <p:tav tm="100000">
                                          <p:val>
                                            <p:strVal val="#ppt_x"/>
                                          </p:val>
                                        </p:tav>
                                      </p:tavLst>
                                    </p:anim>
                                    <p:anim calcmode="lin" valueType="num">
                                      <p:cBhvr additive="base">
                                        <p:cTn id="30" dur="500" fill="hold"/>
                                        <p:tgtEl>
                                          <p:spTgt spid="52"/>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anim calcmode="lin" valueType="num">
                                      <p:cBhvr additive="base">
                                        <p:cTn id="33" dur="500" fill="hold"/>
                                        <p:tgtEl>
                                          <p:spTgt spid="49"/>
                                        </p:tgtEl>
                                        <p:attrNameLst>
                                          <p:attrName>ppt_x</p:attrName>
                                        </p:attrNameLst>
                                      </p:cBhvr>
                                      <p:tavLst>
                                        <p:tav tm="0">
                                          <p:val>
                                            <p:strVal val="1+#ppt_w/2"/>
                                          </p:val>
                                        </p:tav>
                                        <p:tav tm="100000">
                                          <p:val>
                                            <p:strVal val="#ppt_x"/>
                                          </p:val>
                                        </p:tav>
                                      </p:tavLst>
                                    </p:anim>
                                    <p:anim calcmode="lin" valueType="num">
                                      <p:cBhvr additive="base">
                                        <p:cTn id="34"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54"/>
                                        </p:tgtEl>
                                        <p:attrNameLst>
                                          <p:attrName>style.visibility</p:attrName>
                                        </p:attrNameLst>
                                      </p:cBhvr>
                                      <p:to>
                                        <p:strVal val="visible"/>
                                      </p:to>
                                    </p:set>
                                    <p:anim calcmode="lin" valueType="num">
                                      <p:cBhvr additive="base">
                                        <p:cTn id="39" dur="500" fill="hold"/>
                                        <p:tgtEl>
                                          <p:spTgt spid="54"/>
                                        </p:tgtEl>
                                        <p:attrNameLst>
                                          <p:attrName>ppt_x</p:attrName>
                                        </p:attrNameLst>
                                      </p:cBhvr>
                                      <p:tavLst>
                                        <p:tav tm="0">
                                          <p:val>
                                            <p:strVal val="0-#ppt_w/2"/>
                                          </p:val>
                                        </p:tav>
                                        <p:tav tm="100000">
                                          <p:val>
                                            <p:strVal val="#ppt_x"/>
                                          </p:val>
                                        </p:tav>
                                      </p:tavLst>
                                    </p:anim>
                                    <p:anim calcmode="lin" valueType="num">
                                      <p:cBhvr additive="base">
                                        <p:cTn id="40" dur="500" fill="hold"/>
                                        <p:tgtEl>
                                          <p:spTgt spid="54"/>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500" fill="hold"/>
                                        <p:tgtEl>
                                          <p:spTgt spid="47"/>
                                        </p:tgtEl>
                                        <p:attrNameLst>
                                          <p:attrName>ppt_x</p:attrName>
                                        </p:attrNameLst>
                                      </p:cBhvr>
                                      <p:tavLst>
                                        <p:tav tm="0">
                                          <p:val>
                                            <p:strVal val="0-#ppt_w/2"/>
                                          </p:val>
                                        </p:tav>
                                        <p:tav tm="100000">
                                          <p:val>
                                            <p:strVal val="#ppt_x"/>
                                          </p:val>
                                        </p:tav>
                                      </p:tavLst>
                                    </p:anim>
                                    <p:anim calcmode="lin" valueType="num">
                                      <p:cBhvr additive="base">
                                        <p:cTn id="44" dur="500" fill="hold"/>
                                        <p:tgtEl>
                                          <p:spTgt spid="47"/>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53"/>
                                        </p:tgtEl>
                                        <p:attrNameLst>
                                          <p:attrName>style.visibility</p:attrName>
                                        </p:attrNameLst>
                                      </p:cBhvr>
                                      <p:to>
                                        <p:strVal val="visible"/>
                                      </p:to>
                                    </p:set>
                                    <p:anim calcmode="lin" valueType="num">
                                      <p:cBhvr additive="base">
                                        <p:cTn id="47" dur="500" fill="hold"/>
                                        <p:tgtEl>
                                          <p:spTgt spid="53"/>
                                        </p:tgtEl>
                                        <p:attrNameLst>
                                          <p:attrName>ppt_x</p:attrName>
                                        </p:attrNameLst>
                                      </p:cBhvr>
                                      <p:tavLst>
                                        <p:tav tm="0">
                                          <p:val>
                                            <p:strVal val="0-#ppt_w/2"/>
                                          </p:val>
                                        </p:tav>
                                        <p:tav tm="100000">
                                          <p:val>
                                            <p:strVal val="#ppt_x"/>
                                          </p:val>
                                        </p:tav>
                                      </p:tavLst>
                                    </p:anim>
                                    <p:anim calcmode="lin" valueType="num">
                                      <p:cBhvr additive="base">
                                        <p:cTn id="48" dur="500" fill="hold"/>
                                        <p:tgtEl>
                                          <p:spTgt spid="53"/>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anim calcmode="lin" valueType="num">
                                      <p:cBhvr additive="base">
                                        <p:cTn id="51" dur="500" fill="hold"/>
                                        <p:tgtEl>
                                          <p:spTgt spid="48"/>
                                        </p:tgtEl>
                                        <p:attrNameLst>
                                          <p:attrName>ppt_x</p:attrName>
                                        </p:attrNameLst>
                                      </p:cBhvr>
                                      <p:tavLst>
                                        <p:tav tm="0">
                                          <p:val>
                                            <p:strVal val="0-#ppt_w/2"/>
                                          </p:val>
                                        </p:tav>
                                        <p:tav tm="100000">
                                          <p:val>
                                            <p:strVal val="#ppt_x"/>
                                          </p:val>
                                        </p:tav>
                                      </p:tavLst>
                                    </p:anim>
                                    <p:anim calcmode="lin" valueType="num">
                                      <p:cBhvr additive="base">
                                        <p:cTn id="52" dur="5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5" grpId="0" animBg="1"/>
      <p:bldP spid="46" grpId="0" animBg="1"/>
      <p:bldP spid="47" grpId="0" animBg="1"/>
      <p:bldP spid="48" grpId="0" animBg="1"/>
      <p:bldP spid="49" grpId="0" animBg="1"/>
      <p:bldP spid="51" grpId="0" animBg="1"/>
      <p:bldP spid="52" grpId="0" animBg="1"/>
      <p:bldP spid="53" grpId="0" animBg="1"/>
      <p:bldP spid="5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4"/>
          <p:cNvSpPr/>
          <p:nvPr/>
        </p:nvSpPr>
        <p:spPr>
          <a:xfrm>
            <a:off x="5485552" y="4724481"/>
            <a:ext cx="1174875" cy="7360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a:t>5</a:t>
            </a:r>
            <a:r>
              <a:rPr lang="en-US" sz="2600" b="0" i="0" kern="1200" baseline="0" dirty="0" smtClean="0"/>
              <a:t>.</a:t>
            </a:r>
            <a:r>
              <a:rPr lang="zh-CN" altLang="en-US" sz="2600" kern="1200" dirty="0" smtClean="0"/>
              <a:t>总</a:t>
            </a:r>
            <a:endParaRPr lang="zh-CN" sz="2600" kern="1200" dirty="0"/>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10709" y="1601779"/>
            <a:ext cx="9970564" cy="4696877"/>
          </a:xfrm>
          <a:prstGeom prst="rect">
            <a:avLst/>
          </a:prstGeom>
        </p:spPr>
      </p:pic>
      <p:sp>
        <p:nvSpPr>
          <p:cNvPr id="4" name="文本框 3"/>
          <p:cNvSpPr txBox="1"/>
          <p:nvPr/>
        </p:nvSpPr>
        <p:spPr>
          <a:xfrm>
            <a:off x="402771" y="217714"/>
            <a:ext cx="2128143" cy="523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dirty="0" smtClean="0">
                <a:ln>
                  <a:noFill/>
                </a:ln>
                <a:solidFill>
                  <a:srgbClr val="000000"/>
                </a:solidFill>
                <a:effectLst/>
                <a:uFillTx/>
                <a:latin typeface="+mn-lt"/>
                <a:cs typeface="+mn-cs"/>
                <a:sym typeface="Helvetica"/>
              </a:rPr>
              <a:t>2.6 </a:t>
            </a:r>
            <a:r>
              <a:rPr kumimoji="0" lang="zh-CN" altLang="zh-CN" sz="2800" b="0" i="0" u="none" strike="noStrike" cap="none" spc="0" normalizeH="0" baseline="0" dirty="0" smtClean="0">
                <a:ln>
                  <a:noFill/>
                </a:ln>
                <a:solidFill>
                  <a:srgbClr val="000000"/>
                </a:solidFill>
                <a:effectLst/>
                <a:uFillTx/>
                <a:latin typeface="+mn-lt"/>
                <a:ea typeface="宋体" panose="02010600030101010101" pitchFamily="2" charset="-122"/>
                <a:cs typeface="+mn-cs"/>
                <a:sym typeface="Helvetica"/>
              </a:rPr>
              <a:t>线程调度</a:t>
            </a:r>
            <a:endParaRPr kumimoji="0" lang="zh-CN" altLang="zh-CN" sz="2800" b="0" i="0" u="none" strike="noStrike" cap="none" spc="0" normalizeH="0" baseline="0" dirty="0" smtClean="0">
              <a:ln>
                <a:noFill/>
              </a:ln>
              <a:solidFill>
                <a:srgbClr val="000000"/>
              </a:solidFill>
              <a:effectLst/>
              <a:uFillTx/>
              <a:latin typeface="+mn-lt"/>
              <a:ea typeface="宋体" panose="02010600030101010101" pitchFamily="2" charset="-122"/>
              <a:cs typeface="+mn-cs"/>
              <a:sym typeface="Helvetica"/>
            </a:endParaRPr>
          </a:p>
        </p:txBody>
      </p:sp>
      <p:sp>
        <p:nvSpPr>
          <p:cNvPr id="3" name="文本框 2"/>
          <p:cNvSpPr txBox="1"/>
          <p:nvPr/>
        </p:nvSpPr>
        <p:spPr>
          <a:xfrm>
            <a:off x="678180" y="986790"/>
            <a:ext cx="183007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dirty="0" smtClean="0">
                <a:sym typeface="Helvetica"/>
              </a:rPr>
              <a:t>Marble Diagrams</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schedulers_marble_diagram"/>
          <p:cNvPicPr>
            <a:picLocks noChangeAspect="1"/>
          </p:cNvPicPr>
          <p:nvPr/>
        </p:nvPicPr>
        <p:blipFill>
          <a:blip r:embed="rId1"/>
          <a:stretch>
            <a:fillRect/>
          </a:stretch>
        </p:blipFill>
        <p:spPr>
          <a:xfrm>
            <a:off x="6741160" y="281305"/>
            <a:ext cx="4607560" cy="5760085"/>
          </a:xfrm>
          <a:prstGeom prst="rect">
            <a:avLst/>
          </a:prstGeom>
        </p:spPr>
      </p:pic>
      <p:sp>
        <p:nvSpPr>
          <p:cNvPr id="4" name="文本框 3"/>
          <p:cNvSpPr txBox="1"/>
          <p:nvPr/>
        </p:nvSpPr>
        <p:spPr>
          <a:xfrm>
            <a:off x="402771" y="217714"/>
            <a:ext cx="2105660" cy="520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dirty="0" smtClean="0">
                <a:ln>
                  <a:noFill/>
                </a:ln>
                <a:solidFill>
                  <a:srgbClr val="000000"/>
                </a:solidFill>
                <a:effectLst/>
                <a:uFillTx/>
                <a:latin typeface="+mn-lt"/>
                <a:ea typeface="+mn-ea"/>
                <a:cs typeface="+mn-cs"/>
                <a:sym typeface="Helvetica"/>
              </a:rPr>
              <a:t>2.6 </a:t>
            </a:r>
            <a:r>
              <a:rPr kumimoji="0" lang="zh-CN" altLang="zh-CN" sz="2800" b="0" i="0" u="none" strike="noStrike" cap="none" spc="0" normalizeH="0" baseline="0" dirty="0" smtClean="0">
                <a:ln>
                  <a:noFill/>
                </a:ln>
                <a:solidFill>
                  <a:srgbClr val="000000"/>
                </a:solidFill>
                <a:effectLst/>
                <a:uFillTx/>
                <a:latin typeface="+mn-lt"/>
                <a:ea typeface="宋体" panose="02010600030101010101" pitchFamily="2" charset="-122"/>
                <a:cs typeface="+mn-cs"/>
                <a:sym typeface="Helvetica"/>
              </a:rPr>
              <a:t>线程调度</a:t>
            </a:r>
            <a:endParaRPr kumimoji="0" lang="zh-CN" altLang="zh-CN" sz="2800" b="0" i="0" u="none" strike="noStrike" cap="none" spc="0" normalizeH="0" baseline="0" dirty="0" smtClean="0">
              <a:ln>
                <a:noFill/>
              </a:ln>
              <a:solidFill>
                <a:srgbClr val="000000"/>
              </a:solidFill>
              <a:effectLst/>
              <a:uFillTx/>
              <a:latin typeface="+mn-lt"/>
              <a:ea typeface="宋体" panose="02010600030101010101" pitchFamily="2" charset="-122"/>
              <a:cs typeface="+mn-cs"/>
              <a:sym typeface="Helvetica"/>
            </a:endParaRPr>
          </a:p>
        </p:txBody>
      </p:sp>
      <p:sp>
        <p:nvSpPr>
          <p:cNvPr id="6" name="文本框 5"/>
          <p:cNvSpPr txBox="1"/>
          <p:nvPr/>
        </p:nvSpPr>
        <p:spPr>
          <a:xfrm>
            <a:off x="702945" y="935355"/>
            <a:ext cx="5671185" cy="119761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默认情况下，</a:t>
            </a:r>
            <a:r>
              <a:rPr kumimoji="0" lang="en-US" altLang="zh-CN" sz="1800" b="0" i="0" u="none" strike="noStrike" cap="none" spc="0" normalizeH="0" baseline="0">
                <a:ln>
                  <a:noFill/>
                </a:ln>
                <a:solidFill>
                  <a:srgbClr val="000000"/>
                </a:solidFill>
                <a:effectLst/>
                <a:uFillTx/>
                <a:latin typeface="+mn-lt"/>
                <a:ea typeface="+mn-ea"/>
                <a:cs typeface="+mn-cs"/>
                <a:sym typeface="Helvetica"/>
              </a:rPr>
              <a:t>Observable</a:t>
            </a:r>
            <a:r>
              <a:rPr kumimoji="0" lang="zh-CN" altLang="en-US" sz="1800" b="0" i="0" u="none" strike="noStrike" cap="none" spc="0" normalizeH="0" baseline="0">
                <a:ln>
                  <a:noFill/>
                </a:ln>
                <a:solidFill>
                  <a:srgbClr val="000000"/>
                </a:solidFill>
                <a:effectLst/>
                <a:uFillTx/>
                <a:latin typeface="+mn-lt"/>
                <a:ea typeface="宋体" panose="02010600030101010101" pitchFamily="2" charset="-122"/>
                <a:cs typeface="+mn-cs"/>
                <a:sym typeface="Helvetica"/>
              </a:rPr>
              <a:t>及其操作方法及</a:t>
            </a:r>
            <a:r>
              <a:rPr kumimoji="0" lang="en-US" altLang="zh-CN" sz="1800" b="0" i="0" u="none" strike="noStrike" cap="none" spc="0" normalizeH="0" baseline="0">
                <a:ln>
                  <a:noFill/>
                </a:ln>
                <a:solidFill>
                  <a:srgbClr val="000000"/>
                </a:solidFill>
                <a:effectLst/>
                <a:uFillTx/>
                <a:latin typeface="+mn-lt"/>
                <a:ea typeface="宋体" panose="02010600030101010101" pitchFamily="2" charset="-122"/>
                <a:cs typeface="+mn-cs"/>
                <a:sym typeface="Helvetica"/>
              </a:rPr>
              <a:t>Observer</a:t>
            </a:r>
            <a:r>
              <a:rPr kumimoji="0" lang="zh-CN" altLang="en-US" sz="1800" b="0" i="0" u="none" strike="noStrike" cap="none" spc="0" normalizeH="0" baseline="0">
                <a:ln>
                  <a:noFill/>
                </a:ln>
                <a:solidFill>
                  <a:srgbClr val="000000"/>
                </a:solidFill>
                <a:effectLst/>
                <a:uFillTx/>
                <a:latin typeface="+mn-lt"/>
                <a:ea typeface="宋体" panose="02010600030101010101" pitchFamily="2" charset="-122"/>
                <a:cs typeface="+mn-cs"/>
                <a:sym typeface="Helvetica"/>
              </a:rPr>
              <a:t>的方法会在执行</a:t>
            </a:r>
            <a:r>
              <a:rPr kumimoji="0" lang="en-US" altLang="zh-CN" sz="1800" b="0" i="0" u="none" strike="noStrike" cap="none" spc="0" normalizeH="0" baseline="0">
                <a:ln>
                  <a:noFill/>
                </a:ln>
                <a:solidFill>
                  <a:srgbClr val="000000"/>
                </a:solidFill>
                <a:effectLst/>
                <a:uFillTx/>
                <a:latin typeface="+mn-lt"/>
                <a:ea typeface="宋体" panose="02010600030101010101" pitchFamily="2" charset="-122"/>
                <a:cs typeface="+mn-cs"/>
                <a:sym typeface="Helvetica"/>
              </a:rPr>
              <a:t>subscribe()</a:t>
            </a:r>
            <a:r>
              <a:rPr kumimoji="0" lang="zh-CN" altLang="zh-CN" sz="1800" b="0" i="0" u="none" strike="noStrike" cap="none" spc="0" normalizeH="0" baseline="0">
                <a:ln>
                  <a:noFill/>
                </a:ln>
                <a:solidFill>
                  <a:srgbClr val="000000"/>
                </a:solidFill>
                <a:effectLst/>
                <a:uFillTx/>
                <a:latin typeface="+mn-lt"/>
                <a:ea typeface="宋体" panose="02010600030101010101" pitchFamily="2" charset="-122"/>
                <a:cs typeface="+mn-cs"/>
                <a:sym typeface="Helvetica"/>
              </a:rPr>
              <a:t>所在的线程中执行，通过操作符</a:t>
            </a:r>
            <a:r>
              <a:rPr lang="en-US" altLang="zh-CN">
                <a:sym typeface="Helvetica"/>
              </a:rPr>
              <a:t>subscribeOn</a:t>
            </a:r>
            <a:r>
              <a:rPr lang="zh-CN" altLang="en-US">
                <a:ea typeface="宋体" panose="02010600030101010101" pitchFamily="2" charset="-122"/>
                <a:sym typeface="Helvetica"/>
              </a:rPr>
              <a:t>和</a:t>
            </a:r>
            <a:r>
              <a:rPr lang="en-US" altLang="zh-CN">
                <a:ea typeface="宋体" panose="02010600030101010101" pitchFamily="2" charset="-122"/>
                <a:sym typeface="Helvetica"/>
              </a:rPr>
              <a:t>observeOn</a:t>
            </a:r>
            <a:r>
              <a:rPr lang="zh-CN" altLang="zh-CN">
                <a:ea typeface="宋体" panose="02010600030101010101" pitchFamily="2" charset="-122"/>
                <a:sym typeface="Helvetica"/>
              </a:rPr>
              <a:t>可以使对数据流的操作放到不同的线程中执行</a:t>
            </a:r>
            <a:endParaRPr kumimoji="0" lang="zh-CN" altLang="zh-CN" sz="1800" b="0" i="0" u="none" strike="noStrike" cap="none" spc="0" normalizeH="0" baseline="0">
              <a:ln>
                <a:noFill/>
              </a:ln>
              <a:solidFill>
                <a:srgbClr val="000000"/>
              </a:solidFill>
              <a:effectLst/>
              <a:uFillTx/>
              <a:latin typeface="+mn-lt"/>
              <a:ea typeface="宋体" panose="02010600030101010101" pitchFamily="2" charset="-122"/>
              <a:cs typeface="+mn-cs"/>
              <a:sym typeface="Helvetica"/>
            </a:endParaRPr>
          </a:p>
        </p:txBody>
      </p:sp>
      <p:sp>
        <p:nvSpPr>
          <p:cNvPr id="9" name="文本框 8"/>
          <p:cNvSpPr txBox="1"/>
          <p:nvPr/>
        </p:nvSpPr>
        <p:spPr>
          <a:xfrm>
            <a:off x="702945" y="4425496"/>
            <a:ext cx="537337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smtClean="0">
                <a:ln>
                  <a:noFill/>
                </a:ln>
                <a:solidFill>
                  <a:srgbClr val="000000"/>
                </a:solidFill>
                <a:effectLst/>
                <a:uFillTx/>
                <a:latin typeface="+mn-lt"/>
                <a:ea typeface="+mn-ea"/>
                <a:cs typeface="+mn-cs"/>
                <a:sym typeface="Helvetica"/>
              </a:rPr>
              <a:t>问题：</a:t>
            </a:r>
            <a:r>
              <a:rPr kumimoji="0" lang="en-US" altLang="zh-CN" sz="1800" b="0" i="0" u="none" strike="noStrike" cap="none" spc="0" normalizeH="0" baseline="0" dirty="0" smtClean="0">
                <a:ln>
                  <a:noFill/>
                </a:ln>
                <a:solidFill>
                  <a:srgbClr val="000000"/>
                </a:solidFill>
                <a:effectLst/>
                <a:uFillTx/>
                <a:latin typeface="+mn-lt"/>
                <a:ea typeface="+mn-ea"/>
                <a:cs typeface="+mn-cs"/>
                <a:sym typeface="Helvetica"/>
              </a:rPr>
              <a:t>Observer</a:t>
            </a:r>
            <a:r>
              <a:rPr kumimoji="0" lang="zh-CN" altLang="en-US" sz="1800" b="0" i="0" u="none" strike="noStrike" cap="none" spc="0" normalizeH="0" baseline="0" dirty="0" smtClean="0">
                <a:ln>
                  <a:noFill/>
                </a:ln>
                <a:solidFill>
                  <a:srgbClr val="000000"/>
                </a:solidFill>
                <a:effectLst/>
                <a:uFillTx/>
                <a:latin typeface="+mn-lt"/>
                <a:ea typeface="+mn-ea"/>
                <a:cs typeface="+mn-cs"/>
                <a:sym typeface="Helvetica"/>
              </a:rPr>
              <a:t>的接口方法分别在哪个线程中执行？</a:t>
            </a:r>
            <a:endParaRPr kumimoji="0" lang="en-US" altLang="zh-CN" sz="1800" b="0" i="0" u="none" strike="noStrike" cap="none" spc="0" normalizeH="0" baseline="0" dirty="0" smtClean="0">
              <a:ln>
                <a:noFill/>
              </a:ln>
              <a:solidFill>
                <a:srgbClr val="000000"/>
              </a:solidFill>
              <a:effectLst/>
              <a:uFillTx/>
              <a:latin typeface="+mn-lt"/>
              <a:ea typeface="+mn-ea"/>
              <a:cs typeface="+mn-cs"/>
              <a:sym typeface="Helvetica"/>
            </a:endParaRPr>
          </a:p>
        </p:txBody>
      </p:sp>
      <p:sp>
        <p:nvSpPr>
          <p:cNvPr id="10" name="文本框 9"/>
          <p:cNvSpPr txBox="1"/>
          <p:nvPr/>
        </p:nvSpPr>
        <p:spPr>
          <a:xfrm>
            <a:off x="5415915" y="3245485"/>
            <a:ext cx="136017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a:solidFill>
                  <a:schemeClr val="bg1"/>
                </a:solidFill>
                <a:sym typeface="Helvetica"/>
              </a:rPr>
              <a:t>onSubscribe</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11" name="文本框 10"/>
          <p:cNvSpPr txBox="1"/>
          <p:nvPr/>
        </p:nvSpPr>
        <p:spPr>
          <a:xfrm>
            <a:off x="967740" y="2132965"/>
            <a:ext cx="5323840" cy="175196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lstStyle/>
          <a:p>
            <a:pPr marL="285750" marR="0" indent="-285750" algn="l" defTabSz="914400" rtl="0" fontAlgn="auto" latinLnBrk="0" hangingPunct="0">
              <a:lnSpc>
                <a:spcPct val="150000"/>
              </a:lnSpc>
              <a:spcBef>
                <a:spcPts val="0"/>
              </a:spcBef>
              <a:spcAft>
                <a:spcPts val="0"/>
              </a:spcAft>
              <a:buClrTx/>
              <a:buSzTx/>
              <a:buFont typeface="Arial" panose="020B0604020202020204" pitchFamily="34" charset="0"/>
              <a:buChar char="•"/>
            </a:pPr>
            <a:r>
              <a:rPr kumimoji="0" lang="en-US" altLang="zh-CN" sz="1800" b="0" i="0" u="none" strike="noStrike" cap="none" spc="0" normalizeH="0" baseline="0" dirty="0" err="1">
                <a:ln>
                  <a:noFill/>
                </a:ln>
                <a:solidFill>
                  <a:srgbClr val="000000"/>
                </a:solidFill>
                <a:effectLst/>
                <a:uFillTx/>
                <a:latin typeface="+mn-lt"/>
                <a:ea typeface="+mn-ea"/>
                <a:cs typeface="+mn-cs"/>
                <a:sym typeface="Helvetica"/>
              </a:rPr>
              <a:t>subscribeOn</a:t>
            </a:r>
            <a:r>
              <a:rPr kumimoji="0" lang="zh-CN" altLang="en-US" sz="1800" b="0" i="0" u="none" strike="noStrike" cap="none" spc="0" normalizeH="0" baseline="0" dirty="0" err="1">
                <a:ln>
                  <a:noFill/>
                </a:ln>
                <a:solidFill>
                  <a:srgbClr val="000000"/>
                </a:solidFill>
                <a:effectLst/>
                <a:uFillTx/>
                <a:latin typeface="+mn-lt"/>
                <a:ea typeface="宋体" panose="02010600030101010101" pitchFamily="2" charset="-122"/>
                <a:cs typeface="+mn-cs"/>
                <a:sym typeface="Helvetica"/>
              </a:rPr>
              <a:t>：</a:t>
            </a:r>
            <a:r>
              <a:rPr lang="zh-CN" altLang="en-US" dirty="0">
                <a:ea typeface="宋体" panose="02010600030101010101" pitchFamily="2" charset="-122"/>
                <a:sym typeface="Helvetica"/>
              </a:rPr>
              <a:t>指定上游</a:t>
            </a:r>
            <a:r>
              <a:rPr lang="en-US" altLang="zh-CN" dirty="0">
                <a:sym typeface="Helvetica"/>
              </a:rPr>
              <a:t>Observable</a:t>
            </a:r>
            <a:r>
              <a:rPr lang="zh-CN" altLang="en-US" dirty="0">
                <a:ea typeface="宋体" panose="02010600030101010101" pitchFamily="2" charset="-122"/>
                <a:sym typeface="Helvetica"/>
              </a:rPr>
              <a:t>在哪个线程中执行</a:t>
            </a:r>
            <a:endParaRPr lang="zh-CN" altLang="en-US" dirty="0">
              <a:ea typeface="宋体" panose="02010600030101010101" pitchFamily="2" charset="-122"/>
              <a:sym typeface="Helvetica"/>
            </a:endParaRPr>
          </a:p>
          <a:p>
            <a:pPr marL="285750" marR="0" indent="-285750" algn="l" defTabSz="914400" rtl="0" fontAlgn="auto" latinLnBrk="0" hangingPunct="0">
              <a:lnSpc>
                <a:spcPct val="150000"/>
              </a:lnSpc>
              <a:spcBef>
                <a:spcPts val="0"/>
              </a:spcBef>
              <a:spcAft>
                <a:spcPts val="0"/>
              </a:spcAft>
              <a:buClrTx/>
              <a:buSzTx/>
              <a:buFont typeface="Arial" panose="020B0604020202020204" pitchFamily="34" charset="0"/>
              <a:buChar char="•"/>
            </a:pPr>
            <a:r>
              <a:rPr lang="en-US" altLang="zh-CN" dirty="0" err="1">
                <a:sym typeface="Helvetica"/>
              </a:rPr>
              <a:t>observeOn</a:t>
            </a:r>
            <a:r>
              <a:rPr lang="zh-CN" altLang="zh-CN" dirty="0">
                <a:ea typeface="宋体" panose="02010600030101010101" pitchFamily="2" charset="-122"/>
                <a:sym typeface="Helvetica"/>
              </a:rPr>
              <a:t>：</a:t>
            </a:r>
            <a:r>
              <a:rPr lang="zh-CN" altLang="en-US" dirty="0">
                <a:sym typeface="Helvetica"/>
              </a:rPr>
              <a:t>指定</a:t>
            </a:r>
            <a:r>
              <a:rPr lang="en-US" altLang="zh-CN" dirty="0">
                <a:sym typeface="Helvetica"/>
              </a:rPr>
              <a:t>Observable</a:t>
            </a:r>
            <a:r>
              <a:rPr lang="zh-CN" altLang="zh-CN" dirty="0">
                <a:ea typeface="宋体" panose="02010600030101010101" pitchFamily="2" charset="-122"/>
                <a:sym typeface="Helvetica"/>
              </a:rPr>
              <a:t>在哪个线程中与下游</a:t>
            </a:r>
            <a:r>
              <a:rPr lang="en-US" altLang="zh-CN" dirty="0">
                <a:ea typeface="宋体" panose="02010600030101010101" pitchFamily="2" charset="-122"/>
                <a:sym typeface="Helvetica"/>
              </a:rPr>
              <a:t>Observer</a:t>
            </a:r>
            <a:r>
              <a:rPr lang="zh-CN" altLang="en-US" dirty="0">
                <a:ea typeface="宋体" panose="02010600030101010101" pitchFamily="2" charset="-122"/>
                <a:sym typeface="Helvetica"/>
              </a:rPr>
              <a:t>通信</a:t>
            </a:r>
            <a:endParaRPr kumimoji="0" lang="zh-CN" altLang="en-US" sz="1800" b="0" i="0" u="none" strike="noStrike" cap="none" spc="0" normalizeH="0" baseline="0" dirty="0">
              <a:ln>
                <a:noFill/>
              </a:ln>
              <a:solidFill>
                <a:srgbClr val="000000"/>
              </a:solidFill>
              <a:effectLst/>
              <a:uFillTx/>
              <a:latin typeface="+mn-lt"/>
              <a:ea typeface="宋体" panose="02010600030101010101" pitchFamily="2" charset="-122"/>
              <a:cs typeface="+mn-cs"/>
              <a:sym typeface="Helvetica"/>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02771" y="217714"/>
            <a:ext cx="2105660" cy="520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dirty="0" smtClean="0">
                <a:ln>
                  <a:noFill/>
                </a:ln>
                <a:solidFill>
                  <a:srgbClr val="000000"/>
                </a:solidFill>
                <a:effectLst/>
                <a:uFillTx/>
                <a:latin typeface="+mn-lt"/>
                <a:ea typeface="+mn-ea"/>
                <a:cs typeface="+mn-cs"/>
                <a:sym typeface="Helvetica"/>
              </a:rPr>
              <a:t>2.6 </a:t>
            </a:r>
            <a:r>
              <a:rPr kumimoji="0" lang="zh-CN" altLang="zh-CN" sz="2800" b="0" i="0" u="none" strike="noStrike" cap="none" spc="0" normalizeH="0" baseline="0" dirty="0" smtClean="0">
                <a:ln>
                  <a:noFill/>
                </a:ln>
                <a:solidFill>
                  <a:srgbClr val="000000"/>
                </a:solidFill>
                <a:effectLst/>
                <a:uFillTx/>
                <a:latin typeface="+mn-lt"/>
                <a:ea typeface="宋体" panose="02010600030101010101" pitchFamily="2" charset="-122"/>
                <a:cs typeface="+mn-cs"/>
                <a:sym typeface="Helvetica"/>
              </a:rPr>
              <a:t>线程调度</a:t>
            </a:r>
            <a:endParaRPr kumimoji="0" lang="zh-CN" altLang="zh-CN" sz="2800" b="0" i="0" u="none" strike="noStrike" cap="none" spc="0" normalizeH="0" baseline="0" dirty="0" smtClean="0">
              <a:ln>
                <a:noFill/>
              </a:ln>
              <a:solidFill>
                <a:srgbClr val="000000"/>
              </a:solidFill>
              <a:effectLst/>
              <a:uFillTx/>
              <a:latin typeface="+mn-lt"/>
              <a:ea typeface="宋体" panose="02010600030101010101" pitchFamily="2" charset="-122"/>
              <a:cs typeface="+mn-cs"/>
              <a:sym typeface="Helvetica"/>
            </a:endParaRPr>
          </a:p>
        </p:txBody>
      </p:sp>
      <p:sp>
        <p:nvSpPr>
          <p:cNvPr id="2" name="文本框 1"/>
          <p:cNvSpPr txBox="1"/>
          <p:nvPr/>
        </p:nvSpPr>
        <p:spPr>
          <a:xfrm>
            <a:off x="838835" y="1108710"/>
            <a:ext cx="1615440" cy="4591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000000"/>
                </a:solidFill>
                <a:effectLst/>
                <a:uFillTx/>
                <a:latin typeface="+mn-lt"/>
                <a:ea typeface="+mn-ea"/>
                <a:cs typeface="+mn-cs"/>
                <a:sym typeface="Helvetica"/>
              </a:rPr>
              <a:t>Schedulers</a:t>
            </a:r>
            <a:endParaRPr kumimoji="0" lang="en-US" altLang="zh-CN" sz="2400" b="0" i="0" u="none" strike="noStrike" cap="none" spc="0" normalizeH="0" baseline="0">
              <a:ln>
                <a:noFill/>
              </a:ln>
              <a:solidFill>
                <a:srgbClr val="000000"/>
              </a:solidFill>
              <a:effectLst/>
              <a:uFillTx/>
              <a:latin typeface="+mn-lt"/>
              <a:ea typeface="+mn-ea"/>
              <a:cs typeface="+mn-cs"/>
              <a:sym typeface="Helvetica"/>
            </a:endParaRPr>
          </a:p>
        </p:txBody>
      </p:sp>
      <p:sp>
        <p:nvSpPr>
          <p:cNvPr id="3" name="文本框 2"/>
          <p:cNvSpPr txBox="1"/>
          <p:nvPr/>
        </p:nvSpPr>
        <p:spPr>
          <a:xfrm>
            <a:off x="838835" y="2003425"/>
            <a:ext cx="520827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Schedulers.computation()：适用于计算密集型任务</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5" name="文本框 4"/>
          <p:cNvSpPr txBox="1"/>
          <p:nvPr/>
        </p:nvSpPr>
        <p:spPr>
          <a:xfrm>
            <a:off x="838835" y="2467610"/>
            <a:ext cx="405257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Schedulers.io()：适用于 IO 密集型任务</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6" name="文本框 5"/>
          <p:cNvSpPr txBox="1"/>
          <p:nvPr/>
        </p:nvSpPr>
        <p:spPr>
          <a:xfrm>
            <a:off x="838835" y="2927350"/>
            <a:ext cx="503047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Schedulers.trampoline()：在当前</a:t>
            </a:r>
            <a:r>
              <a:rPr kumimoji="0" lang="zh-CN" altLang="en-US" sz="1800" b="0" i="0" u="none" strike="noStrike" cap="none" spc="0" normalizeH="0" baseline="0">
                <a:ln>
                  <a:noFill/>
                </a:ln>
                <a:solidFill>
                  <a:srgbClr val="000000"/>
                </a:solidFill>
                <a:effectLst/>
                <a:uFillTx/>
                <a:latin typeface="+mn-lt"/>
                <a:ea typeface="宋体" panose="02010600030101010101" pitchFamily="2" charset="-122"/>
                <a:cs typeface="+mn-cs"/>
                <a:sym typeface="Helvetica"/>
              </a:rPr>
              <a:t>线程中执行任务</a:t>
            </a:r>
            <a:endParaRPr kumimoji="0" lang="zh-CN" altLang="en-US" sz="1800" b="0" i="0" u="none" strike="noStrike" cap="none" spc="0" normalizeH="0" baseline="0">
              <a:ln>
                <a:noFill/>
              </a:ln>
              <a:solidFill>
                <a:srgbClr val="000000"/>
              </a:solidFill>
              <a:effectLst/>
              <a:uFillTx/>
              <a:latin typeface="+mn-lt"/>
              <a:ea typeface="宋体" panose="02010600030101010101" pitchFamily="2" charset="-122"/>
              <a:cs typeface="+mn-cs"/>
              <a:sym typeface="Helvetica"/>
            </a:endParaRPr>
          </a:p>
        </p:txBody>
      </p:sp>
      <p:sp>
        <p:nvSpPr>
          <p:cNvPr id="7" name="文本框 6"/>
          <p:cNvSpPr txBox="1"/>
          <p:nvPr/>
        </p:nvSpPr>
        <p:spPr>
          <a:xfrm>
            <a:off x="838835" y="3388995"/>
            <a:ext cx="556387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Schedulers.newThread()：创建一个新线程来执行任务</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8" name="文本框 7"/>
          <p:cNvSpPr txBox="1"/>
          <p:nvPr/>
        </p:nvSpPr>
        <p:spPr>
          <a:xfrm>
            <a:off x="838835" y="3837940"/>
            <a:ext cx="570357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Schedulers.single()：所有任务都在一个线程单例中执行</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9" name="文本框 8"/>
          <p:cNvSpPr txBox="1"/>
          <p:nvPr/>
        </p:nvSpPr>
        <p:spPr>
          <a:xfrm>
            <a:off x="838835" y="4297680"/>
            <a:ext cx="645287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Schedulers.from(Executor)：在Executor创建的线程中执行任务</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10" name="文本框 9"/>
          <p:cNvSpPr txBox="1"/>
          <p:nvPr/>
        </p:nvSpPr>
        <p:spPr>
          <a:xfrm>
            <a:off x="838835" y="4760595"/>
            <a:ext cx="659257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AndroidSchedulers.mainThread()：在Android UI线程中执行任务</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4"/>
          <p:cNvSpPr/>
          <p:nvPr/>
        </p:nvSpPr>
        <p:spPr>
          <a:xfrm>
            <a:off x="5485552" y="4724481"/>
            <a:ext cx="1174875" cy="7360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a:t>5</a:t>
            </a:r>
            <a:r>
              <a:rPr lang="en-US" sz="2600" b="0" i="0" kern="1200" baseline="0" dirty="0" smtClean="0"/>
              <a:t>.</a:t>
            </a:r>
            <a:r>
              <a:rPr lang="zh-CN" altLang="en-US" sz="2600" kern="1200" dirty="0" smtClean="0"/>
              <a:t>总</a:t>
            </a:r>
            <a:endParaRPr lang="zh-CN" sz="2600" kern="1200" dirty="0"/>
          </a:p>
        </p:txBody>
      </p:sp>
      <p:sp>
        <p:nvSpPr>
          <p:cNvPr id="2" name="文本框 1"/>
          <p:cNvSpPr txBox="1"/>
          <p:nvPr/>
        </p:nvSpPr>
        <p:spPr>
          <a:xfrm>
            <a:off x="1303411" y="1201304"/>
            <a:ext cx="5119346" cy="34163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857250" indent="-857250">
              <a:lnSpc>
                <a:spcPct val="150000"/>
              </a:lnSpc>
              <a:buFont typeface="+mj-ea"/>
              <a:buAutoNum type="ea1JpnChsDbPeriod"/>
            </a:pPr>
            <a:r>
              <a:rPr kumimoji="0" lang="en-US" altLang="zh-CN" sz="3600" b="0" i="0" u="none" strike="noStrike" cap="none" spc="0" normalizeH="0" baseline="0" dirty="0" err="1" smtClean="0">
                <a:ln>
                  <a:noFill/>
                </a:ln>
                <a:solidFill>
                  <a:srgbClr val="000000"/>
                </a:solidFill>
                <a:effectLst/>
                <a:uFillTx/>
                <a:sym typeface="Helvetica"/>
              </a:rPr>
              <a:t>ReactiveX</a:t>
            </a:r>
            <a:r>
              <a:rPr kumimoji="0" lang="zh-CN" altLang="en-US" sz="3600" b="0" i="0" u="none" strike="noStrike" cap="none" spc="0" normalizeH="0" baseline="0" dirty="0" smtClean="0">
                <a:ln>
                  <a:noFill/>
                </a:ln>
                <a:solidFill>
                  <a:srgbClr val="000000"/>
                </a:solidFill>
                <a:effectLst/>
                <a:uFillTx/>
                <a:sym typeface="Helvetica"/>
              </a:rPr>
              <a:t>与</a:t>
            </a:r>
            <a:r>
              <a:rPr lang="en-US" altLang="zh-CN" sz="3600" dirty="0" err="1" smtClean="0"/>
              <a:t>RxJava</a:t>
            </a:r>
            <a:endParaRPr lang="en-US" altLang="zh-CN" sz="3600" dirty="0" smtClean="0"/>
          </a:p>
          <a:p>
            <a:pPr marL="857250" indent="-857250">
              <a:lnSpc>
                <a:spcPct val="150000"/>
              </a:lnSpc>
              <a:buFont typeface="+mj-ea"/>
              <a:buAutoNum type="ea1JpnChsDbPeriod"/>
            </a:pPr>
            <a:r>
              <a:rPr kumimoji="0" lang="en-US" altLang="zh-CN" sz="3600" b="0" i="0" u="none" strike="noStrike" cap="none" spc="0" normalizeH="0" baseline="0" dirty="0" smtClean="0">
                <a:ln>
                  <a:noFill/>
                </a:ln>
                <a:solidFill>
                  <a:srgbClr val="000000"/>
                </a:solidFill>
                <a:effectLst/>
                <a:uFillTx/>
                <a:sym typeface="Helvetica"/>
              </a:rPr>
              <a:t>RxJava2</a:t>
            </a:r>
            <a:r>
              <a:rPr kumimoji="0" lang="zh-CN" altLang="en-US" sz="3600" b="0" i="0" u="none" strike="noStrike" cap="none" spc="0" normalizeH="0" baseline="0" dirty="0" smtClean="0">
                <a:ln>
                  <a:noFill/>
                </a:ln>
                <a:solidFill>
                  <a:srgbClr val="000000"/>
                </a:solidFill>
                <a:effectLst/>
                <a:uFillTx/>
                <a:sym typeface="Helvetica"/>
              </a:rPr>
              <a:t>数据流分析</a:t>
            </a:r>
            <a:endParaRPr kumimoji="0" lang="en-US" altLang="zh-CN" sz="3600" b="0" i="0" u="none" strike="noStrike" cap="none" spc="0" normalizeH="0" baseline="0" dirty="0" smtClean="0">
              <a:ln>
                <a:noFill/>
              </a:ln>
              <a:solidFill>
                <a:srgbClr val="000000"/>
              </a:solidFill>
              <a:effectLst/>
              <a:uFillTx/>
              <a:sym typeface="Helvetica"/>
            </a:endParaRPr>
          </a:p>
          <a:p>
            <a:pPr marL="857250" indent="-857250">
              <a:lnSpc>
                <a:spcPct val="150000"/>
              </a:lnSpc>
              <a:buFont typeface="+mj-ea"/>
              <a:buAutoNum type="ea1JpnChsDbPeriod"/>
            </a:pPr>
            <a:r>
              <a:rPr lang="en-US" altLang="zh-CN" sz="3600" dirty="0" smtClean="0"/>
              <a:t>RxJava2</a:t>
            </a:r>
            <a:r>
              <a:rPr lang="zh-CN" altLang="en-US" sz="3600" dirty="0" smtClean="0"/>
              <a:t>的操作符</a:t>
            </a:r>
            <a:endParaRPr kumimoji="0" lang="en-US" altLang="zh-CN" sz="3600" b="0" i="0" u="none" strike="noStrike" cap="none" spc="0" normalizeH="0" baseline="0" dirty="0" smtClean="0">
              <a:ln>
                <a:noFill/>
              </a:ln>
              <a:solidFill>
                <a:srgbClr val="000000"/>
              </a:solidFill>
              <a:effectLst/>
              <a:uFillTx/>
              <a:sym typeface="Helvetica"/>
            </a:endParaRPr>
          </a:p>
          <a:p>
            <a:pPr marL="857250" indent="-857250">
              <a:lnSpc>
                <a:spcPct val="150000"/>
              </a:lnSpc>
              <a:buFont typeface="+mj-ea"/>
              <a:buAutoNum type="ea1JpnChsDbPeriod"/>
            </a:pPr>
            <a:r>
              <a:rPr lang="zh-CN" altLang="en-US" sz="3600" dirty="0"/>
              <a:t>总结</a:t>
            </a:r>
            <a:endParaRPr kumimoji="0" lang="zh-CN" altLang="en-US" sz="3600" b="0" i="0" u="none" strike="noStrike" cap="none" spc="0" normalizeH="0" baseline="0" dirty="0">
              <a:ln>
                <a:noFill/>
              </a:ln>
              <a:solidFill>
                <a:srgbClr val="000000"/>
              </a:solidFill>
              <a:effectLst/>
              <a:uFillTx/>
              <a:sym typeface="Helvetica"/>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8714" y="228600"/>
            <a:ext cx="3386500" cy="52321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r>
              <a:rPr lang="zh-CN" altLang="en-US" sz="2800" dirty="0" smtClean="0"/>
              <a:t>三</a:t>
            </a:r>
            <a:r>
              <a:rPr lang="en-US" altLang="zh-CN" sz="2800" dirty="0"/>
              <a:t>.</a:t>
            </a:r>
            <a:r>
              <a:rPr lang="en-US" altLang="zh-CN" sz="2800" dirty="0" smtClean="0"/>
              <a:t>RxJava2</a:t>
            </a:r>
            <a:r>
              <a:rPr lang="zh-CN" altLang="en-US" sz="2800" dirty="0" smtClean="0"/>
              <a:t>的操作符</a:t>
            </a:r>
            <a:endParaRPr lang="en-US" altLang="zh-CN" sz="2800" dirty="0"/>
          </a:p>
        </p:txBody>
      </p:sp>
      <p:sp>
        <p:nvSpPr>
          <p:cNvPr id="3" name="文本框 2"/>
          <p:cNvSpPr txBox="1"/>
          <p:nvPr/>
        </p:nvSpPr>
        <p:spPr>
          <a:xfrm>
            <a:off x="932724" y="1145721"/>
            <a:ext cx="8497570" cy="382968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342900" indent="-342900" algn="l">
              <a:lnSpc>
                <a:spcPct val="150000"/>
              </a:lnSpc>
              <a:buFont typeface="Arial" panose="020B0604020202020204" pitchFamily="34" charset="0"/>
              <a:buChar char="•"/>
            </a:pPr>
            <a:r>
              <a:rPr lang="zh-CN" altLang="zh-CN" dirty="0">
                <a:ea typeface="宋体" panose="02010600030101010101" pitchFamily="2" charset="-122"/>
              </a:rPr>
              <a:t>创建型操作符：</a:t>
            </a:r>
            <a:r>
              <a:rPr lang="en-US" altLang="zh-CN" dirty="0">
                <a:ea typeface="宋体" panose="02010600030101010101" pitchFamily="2" charset="-122"/>
                <a:hlinkClick r:id="rId1"/>
              </a:rPr>
              <a:t>Create</a:t>
            </a:r>
            <a:r>
              <a:rPr lang="zh-CN" altLang="en-US" dirty="0">
                <a:ea typeface="宋体" panose="02010600030101010101" pitchFamily="2" charset="-122"/>
              </a:rPr>
              <a:t>，</a:t>
            </a:r>
            <a:r>
              <a:rPr lang="en-US" altLang="zh-CN" dirty="0">
                <a:ea typeface="宋体" panose="02010600030101010101" pitchFamily="2" charset="-122"/>
              </a:rPr>
              <a:t>Defer</a:t>
            </a:r>
            <a:r>
              <a:rPr lang="zh-CN" altLang="en-US" dirty="0">
                <a:ea typeface="宋体" panose="02010600030101010101" pitchFamily="2" charset="-122"/>
              </a:rPr>
              <a:t>，</a:t>
            </a:r>
            <a:r>
              <a:rPr lang="en-US" altLang="zh-CN" dirty="0">
                <a:ea typeface="宋体" panose="02010600030101010101" pitchFamily="2" charset="-122"/>
              </a:rPr>
              <a:t>Interval</a:t>
            </a:r>
            <a:r>
              <a:rPr lang="zh-CN" altLang="en-US" dirty="0">
                <a:ea typeface="宋体" panose="02010600030101010101" pitchFamily="2" charset="-122"/>
              </a:rPr>
              <a:t>，</a:t>
            </a:r>
            <a:r>
              <a:rPr lang="en-US" altLang="zh-CN" dirty="0">
                <a:ea typeface="宋体" panose="02010600030101010101" pitchFamily="2" charset="-122"/>
                <a:hlinkClick r:id="rId2"/>
              </a:rPr>
              <a:t>Just</a:t>
            </a:r>
            <a:r>
              <a:rPr lang="zh-CN" altLang="en-US" dirty="0">
                <a:ea typeface="宋体" panose="02010600030101010101" pitchFamily="2" charset="-122"/>
              </a:rPr>
              <a:t>，</a:t>
            </a:r>
            <a:r>
              <a:rPr lang="en-US" altLang="zh-CN" dirty="0">
                <a:ea typeface="宋体" panose="02010600030101010101" pitchFamily="2" charset="-122"/>
              </a:rPr>
              <a:t>Range</a:t>
            </a:r>
            <a:r>
              <a:rPr lang="zh-CN" altLang="en-US" dirty="0">
                <a:ea typeface="宋体" panose="02010600030101010101" pitchFamily="2" charset="-122"/>
              </a:rPr>
              <a:t>，</a:t>
            </a:r>
            <a:r>
              <a:rPr lang="en-US" altLang="zh-CN" dirty="0">
                <a:ea typeface="宋体" panose="02010600030101010101" pitchFamily="2" charset="-122"/>
              </a:rPr>
              <a:t>Repeat</a:t>
            </a:r>
            <a:r>
              <a:rPr lang="zh-CN" altLang="en-US" dirty="0">
                <a:ea typeface="宋体" panose="02010600030101010101" pitchFamily="2" charset="-122"/>
              </a:rPr>
              <a:t>，</a:t>
            </a:r>
            <a:r>
              <a:rPr lang="en-US" altLang="zh-CN" dirty="0">
                <a:ea typeface="宋体" panose="02010600030101010101" pitchFamily="2" charset="-122"/>
              </a:rPr>
              <a:t>Timer</a:t>
            </a:r>
            <a:endParaRPr lang="en-US" altLang="zh-CN" dirty="0" smtClean="0"/>
          </a:p>
          <a:p>
            <a:pPr marL="342900" indent="-342900" algn="l">
              <a:lnSpc>
                <a:spcPct val="150000"/>
              </a:lnSpc>
              <a:buFont typeface="Arial" panose="020B0604020202020204" pitchFamily="34" charset="0"/>
              <a:buChar char="•"/>
            </a:pPr>
            <a:r>
              <a:rPr lang="zh-CN" altLang="en-US" dirty="0" smtClean="0">
                <a:ea typeface="宋体" panose="02010600030101010101" pitchFamily="2" charset="-122"/>
              </a:rPr>
              <a:t>变形型操作符</a:t>
            </a:r>
            <a:r>
              <a:rPr lang="zh-CN" altLang="zh-CN" dirty="0">
                <a:ea typeface="宋体" panose="02010600030101010101" pitchFamily="2" charset="-122"/>
                <a:sym typeface="+mn-ea"/>
              </a:rPr>
              <a:t>：</a:t>
            </a:r>
            <a:r>
              <a:rPr lang="en-US" altLang="zh-CN" dirty="0">
                <a:ea typeface="宋体" panose="02010600030101010101" pitchFamily="2" charset="-122"/>
                <a:sym typeface="+mn-ea"/>
              </a:rPr>
              <a:t>Buffer</a:t>
            </a:r>
            <a:r>
              <a:rPr lang="zh-CN" altLang="en-US" dirty="0">
                <a:ea typeface="宋体" panose="02010600030101010101" pitchFamily="2" charset="-122"/>
                <a:sym typeface="+mn-ea"/>
              </a:rPr>
              <a:t>，</a:t>
            </a:r>
            <a:r>
              <a:rPr lang="en-US" altLang="zh-CN" dirty="0">
                <a:ea typeface="宋体" panose="02010600030101010101" pitchFamily="2" charset="-122"/>
                <a:sym typeface="+mn-ea"/>
                <a:hlinkClick r:id="rId3"/>
              </a:rPr>
              <a:t>Flatmap</a:t>
            </a:r>
            <a:r>
              <a:rPr lang="zh-CN" altLang="en-US" dirty="0">
                <a:ea typeface="宋体" panose="02010600030101010101" pitchFamily="2" charset="-122"/>
                <a:sym typeface="+mn-ea"/>
              </a:rPr>
              <a:t>，</a:t>
            </a:r>
            <a:r>
              <a:rPr lang="en-US" altLang="zh-CN" dirty="0">
                <a:ea typeface="宋体" panose="02010600030101010101" pitchFamily="2" charset="-122"/>
                <a:sym typeface="+mn-ea"/>
                <a:hlinkClick r:id="rId4"/>
              </a:rPr>
              <a:t>Map</a:t>
            </a:r>
            <a:r>
              <a:rPr lang="zh-CN" altLang="en-US" dirty="0">
                <a:ea typeface="宋体" panose="02010600030101010101" pitchFamily="2" charset="-122"/>
                <a:sym typeface="+mn-ea"/>
              </a:rPr>
              <a:t>，</a:t>
            </a:r>
            <a:r>
              <a:rPr lang="en-US" altLang="zh-CN" dirty="0">
                <a:ea typeface="宋体" panose="02010600030101010101" pitchFamily="2" charset="-122"/>
                <a:sym typeface="+mn-ea"/>
                <a:hlinkClick r:id="rId5"/>
              </a:rPr>
              <a:t>GroupBy</a:t>
            </a:r>
            <a:r>
              <a:rPr lang="zh-CN" altLang="en-US" dirty="0">
                <a:ea typeface="宋体" panose="02010600030101010101" pitchFamily="2" charset="-122"/>
                <a:sym typeface="+mn-ea"/>
              </a:rPr>
              <a:t>， </a:t>
            </a:r>
            <a:r>
              <a:rPr lang="en-US" altLang="zh-CN" dirty="0">
                <a:ea typeface="宋体" panose="02010600030101010101" pitchFamily="2" charset="-122"/>
                <a:sym typeface="+mn-ea"/>
              </a:rPr>
              <a:t>Scan</a:t>
            </a:r>
            <a:r>
              <a:rPr lang="zh-CN" altLang="en-US" dirty="0">
                <a:ea typeface="宋体" panose="02010600030101010101" pitchFamily="2" charset="-122"/>
                <a:sym typeface="+mn-ea"/>
              </a:rPr>
              <a:t>，</a:t>
            </a:r>
            <a:r>
              <a:rPr lang="en-US" altLang="zh-CN" dirty="0">
                <a:ea typeface="宋体" panose="02010600030101010101" pitchFamily="2" charset="-122"/>
                <a:sym typeface="+mn-ea"/>
              </a:rPr>
              <a:t>Window</a:t>
            </a:r>
            <a:endParaRPr lang="en-US" altLang="zh-CN" dirty="0" smtClean="0"/>
          </a:p>
          <a:p>
            <a:pPr marL="342900" indent="-342900" algn="l">
              <a:lnSpc>
                <a:spcPct val="150000"/>
              </a:lnSpc>
              <a:buFont typeface="Arial" panose="020B0604020202020204" pitchFamily="34" charset="0"/>
              <a:buChar char="•"/>
            </a:pPr>
            <a:r>
              <a:rPr lang="zh-CN" altLang="en-US" dirty="0" smtClean="0">
                <a:ea typeface="宋体" panose="02010600030101010101" pitchFamily="2" charset="-122"/>
              </a:rPr>
              <a:t>过滤型操作符</a:t>
            </a:r>
            <a:r>
              <a:rPr lang="zh-CN" altLang="zh-CN" dirty="0">
                <a:ea typeface="宋体" panose="02010600030101010101" pitchFamily="2" charset="-122"/>
                <a:sym typeface="+mn-ea"/>
              </a:rPr>
              <a:t>：</a:t>
            </a:r>
            <a:r>
              <a:rPr lang="en-US" altLang="zh-CN" dirty="0">
                <a:ea typeface="宋体" panose="02010600030101010101" pitchFamily="2" charset="-122"/>
                <a:sym typeface="+mn-ea"/>
                <a:hlinkClick r:id="rId6"/>
              </a:rPr>
              <a:t>Filter</a:t>
            </a:r>
            <a:r>
              <a:rPr lang="zh-CN" altLang="en-US" dirty="0">
                <a:ea typeface="宋体" panose="02010600030101010101" pitchFamily="2" charset="-122"/>
                <a:sym typeface="+mn-ea"/>
              </a:rPr>
              <a:t>，</a:t>
            </a:r>
            <a:r>
              <a:rPr lang="en-US" altLang="zh-CN" dirty="0">
                <a:ea typeface="宋体" panose="02010600030101010101" pitchFamily="2" charset="-122"/>
                <a:sym typeface="+mn-ea"/>
              </a:rPr>
              <a:t>First</a:t>
            </a:r>
            <a:r>
              <a:rPr lang="zh-CN" altLang="en-US" dirty="0">
                <a:ea typeface="宋体" panose="02010600030101010101" pitchFamily="2" charset="-122"/>
                <a:sym typeface="+mn-ea"/>
              </a:rPr>
              <a:t>，</a:t>
            </a:r>
            <a:r>
              <a:rPr lang="en-US" altLang="zh-CN" dirty="0">
                <a:ea typeface="宋体" panose="02010600030101010101" pitchFamily="2" charset="-122"/>
                <a:sym typeface="+mn-ea"/>
                <a:hlinkClick r:id="rId7"/>
              </a:rPr>
              <a:t>Skip</a:t>
            </a:r>
            <a:r>
              <a:rPr lang="zh-CN" altLang="zh-CN" dirty="0">
                <a:ea typeface="宋体" panose="02010600030101010101" pitchFamily="2" charset="-122"/>
                <a:sym typeface="+mn-ea"/>
              </a:rPr>
              <a:t>，</a:t>
            </a:r>
            <a:r>
              <a:rPr lang="en-US" altLang="zh-CN" dirty="0">
                <a:ea typeface="宋体" panose="02010600030101010101" pitchFamily="2" charset="-122"/>
                <a:sym typeface="+mn-ea"/>
              </a:rPr>
              <a:t>SkipLast</a:t>
            </a:r>
            <a:r>
              <a:rPr lang="zh-CN" altLang="en-US" dirty="0">
                <a:ea typeface="宋体" panose="02010600030101010101" pitchFamily="2" charset="-122"/>
                <a:sym typeface="+mn-ea"/>
              </a:rPr>
              <a:t>，</a:t>
            </a:r>
            <a:r>
              <a:rPr lang="en-US" altLang="zh-CN" dirty="0">
                <a:ea typeface="宋体" panose="02010600030101010101" pitchFamily="2" charset="-122"/>
                <a:sym typeface="+mn-ea"/>
                <a:hlinkClick r:id="rId8"/>
              </a:rPr>
              <a:t>Take</a:t>
            </a:r>
            <a:r>
              <a:rPr lang="zh-CN" altLang="zh-CN" dirty="0">
                <a:ea typeface="宋体" panose="02010600030101010101" pitchFamily="2" charset="-122"/>
                <a:sym typeface="+mn-ea"/>
              </a:rPr>
              <a:t>，</a:t>
            </a:r>
            <a:r>
              <a:rPr lang="en-US" altLang="zh-CN" dirty="0">
                <a:ea typeface="宋体" panose="02010600030101010101" pitchFamily="2" charset="-122"/>
                <a:sym typeface="+mn-ea"/>
              </a:rPr>
              <a:t>TakeLast</a:t>
            </a:r>
            <a:endParaRPr lang="en-US" altLang="zh-CN" dirty="0" smtClean="0"/>
          </a:p>
          <a:p>
            <a:pPr marL="342900" indent="-342900" algn="l">
              <a:lnSpc>
                <a:spcPct val="150000"/>
              </a:lnSpc>
              <a:buFont typeface="Arial" panose="020B0604020202020204" pitchFamily="34" charset="0"/>
              <a:buChar char="•"/>
            </a:pPr>
            <a:r>
              <a:rPr lang="zh-CN" altLang="en-US" dirty="0" smtClean="0">
                <a:ea typeface="宋体" panose="02010600030101010101" pitchFamily="2" charset="-122"/>
                <a:sym typeface="+mn-ea"/>
              </a:rPr>
              <a:t>组合型操作符</a:t>
            </a:r>
            <a:r>
              <a:rPr lang="zh-CN" altLang="zh-CN" dirty="0">
                <a:ea typeface="宋体" panose="02010600030101010101" pitchFamily="2" charset="-122"/>
                <a:sym typeface="+mn-ea"/>
              </a:rPr>
              <a:t>：</a:t>
            </a:r>
            <a:r>
              <a:rPr lang="en-US" altLang="zh-CN" dirty="0">
                <a:ea typeface="宋体" panose="02010600030101010101" pitchFamily="2" charset="-122"/>
                <a:sym typeface="+mn-ea"/>
              </a:rPr>
              <a:t>Join</a:t>
            </a:r>
            <a:r>
              <a:rPr lang="zh-CN" altLang="en-US" dirty="0">
                <a:ea typeface="宋体" panose="02010600030101010101" pitchFamily="2" charset="-122"/>
                <a:sym typeface="+mn-ea"/>
              </a:rPr>
              <a:t>，</a:t>
            </a:r>
            <a:r>
              <a:rPr lang="en-US" altLang="zh-CN" dirty="0">
                <a:ea typeface="宋体" panose="02010600030101010101" pitchFamily="2" charset="-122"/>
                <a:sym typeface="+mn-ea"/>
                <a:hlinkClick r:id="rId9"/>
              </a:rPr>
              <a:t>Merge</a:t>
            </a:r>
            <a:r>
              <a:rPr lang="zh-CN" altLang="en-US" dirty="0">
                <a:ea typeface="宋体" panose="02010600030101010101" pitchFamily="2" charset="-122"/>
                <a:sym typeface="+mn-ea"/>
              </a:rPr>
              <a:t>，</a:t>
            </a:r>
            <a:r>
              <a:rPr lang="en-US" altLang="zh-CN" dirty="0">
                <a:ea typeface="宋体" panose="02010600030101010101" pitchFamily="2" charset="-122"/>
                <a:sym typeface="+mn-ea"/>
              </a:rPr>
              <a:t>Zip</a:t>
            </a:r>
            <a:endParaRPr lang="zh-CN" altLang="en-US" dirty="0" smtClean="0">
              <a:ea typeface="宋体" panose="02010600030101010101" pitchFamily="2" charset="-122"/>
              <a:sym typeface="+mn-ea"/>
            </a:endParaRPr>
          </a:p>
          <a:p>
            <a:pPr marL="342900" indent="-342900" algn="l">
              <a:lnSpc>
                <a:spcPct val="150000"/>
              </a:lnSpc>
              <a:buFont typeface="Arial" panose="020B0604020202020204" pitchFamily="34" charset="0"/>
              <a:buChar char="•"/>
            </a:pPr>
            <a:r>
              <a:rPr lang="zh-CN" altLang="en-US" dirty="0" smtClean="0">
                <a:ea typeface="宋体" panose="02010600030101010101" pitchFamily="2" charset="-122"/>
                <a:sym typeface="+mn-ea"/>
              </a:rPr>
              <a:t>异常处理型操作符</a:t>
            </a:r>
            <a:r>
              <a:rPr lang="zh-CN" altLang="zh-CN" dirty="0">
                <a:ea typeface="宋体" panose="02010600030101010101" pitchFamily="2" charset="-122"/>
                <a:sym typeface="+mn-ea"/>
              </a:rPr>
              <a:t>：</a:t>
            </a:r>
            <a:r>
              <a:rPr lang="en-US" altLang="zh-CN" dirty="0">
                <a:ea typeface="宋体" panose="02010600030101010101" pitchFamily="2" charset="-122"/>
                <a:sym typeface="+mn-ea"/>
              </a:rPr>
              <a:t>Retry</a:t>
            </a:r>
            <a:endParaRPr lang="en-US" altLang="zh-CN" dirty="0" smtClean="0"/>
          </a:p>
          <a:p>
            <a:pPr marL="342900" indent="-342900" algn="l">
              <a:lnSpc>
                <a:spcPct val="150000"/>
              </a:lnSpc>
              <a:buFont typeface="Arial" panose="020B0604020202020204" pitchFamily="34" charset="0"/>
              <a:buChar char="•"/>
            </a:pPr>
            <a:r>
              <a:rPr lang="zh-CN" altLang="en-US" dirty="0" smtClean="0">
                <a:ea typeface="宋体" panose="02010600030101010101" pitchFamily="2" charset="-122"/>
                <a:sym typeface="+mn-ea"/>
              </a:rPr>
              <a:t>工具型操作符</a:t>
            </a:r>
            <a:r>
              <a:rPr lang="zh-CN" altLang="zh-CN" dirty="0">
                <a:ea typeface="宋体" panose="02010600030101010101" pitchFamily="2" charset="-122"/>
                <a:sym typeface="+mn-ea"/>
              </a:rPr>
              <a:t>：</a:t>
            </a:r>
            <a:r>
              <a:rPr lang="en-US" altLang="zh-CN" dirty="0">
                <a:ea typeface="宋体" panose="02010600030101010101" pitchFamily="2" charset="-122"/>
                <a:sym typeface="+mn-ea"/>
              </a:rPr>
              <a:t>Delay</a:t>
            </a:r>
            <a:r>
              <a:rPr lang="zh-CN" altLang="en-US" dirty="0">
                <a:ea typeface="宋体" panose="02010600030101010101" pitchFamily="2" charset="-122"/>
                <a:sym typeface="+mn-ea"/>
              </a:rPr>
              <a:t>，</a:t>
            </a:r>
            <a:r>
              <a:rPr lang="en-US" altLang="zh-CN" dirty="0">
                <a:ea typeface="宋体" panose="02010600030101010101" pitchFamily="2" charset="-122"/>
                <a:sym typeface="+mn-ea"/>
                <a:hlinkClick r:id="rId10"/>
              </a:rPr>
              <a:t>ObserveOn</a:t>
            </a:r>
            <a:r>
              <a:rPr lang="zh-CN" altLang="en-US" dirty="0">
                <a:ea typeface="宋体" panose="02010600030101010101" pitchFamily="2" charset="-122"/>
                <a:sym typeface="+mn-ea"/>
              </a:rPr>
              <a:t>，</a:t>
            </a:r>
            <a:r>
              <a:rPr lang="en-US" altLang="zh-CN" dirty="0">
                <a:ea typeface="宋体" panose="02010600030101010101" pitchFamily="2" charset="-122"/>
                <a:sym typeface="+mn-ea"/>
                <a:hlinkClick r:id="rId11"/>
              </a:rPr>
              <a:t>SubscribeOn</a:t>
            </a:r>
            <a:r>
              <a:rPr lang="zh-CN" altLang="en-US" dirty="0">
                <a:ea typeface="宋体" panose="02010600030101010101" pitchFamily="2" charset="-122"/>
                <a:sym typeface="+mn-ea"/>
              </a:rPr>
              <a:t>，</a:t>
            </a:r>
            <a:r>
              <a:rPr lang="en-US" altLang="zh-CN" dirty="0">
                <a:ea typeface="宋体" panose="02010600030101010101" pitchFamily="2" charset="-122"/>
                <a:sym typeface="+mn-ea"/>
              </a:rPr>
              <a:t>Timeout</a:t>
            </a:r>
            <a:endParaRPr lang="en-US" altLang="zh-CN" dirty="0" smtClean="0"/>
          </a:p>
          <a:p>
            <a:pPr marL="342900" indent="-342900" algn="l">
              <a:lnSpc>
                <a:spcPct val="150000"/>
              </a:lnSpc>
              <a:buFont typeface="Arial" panose="020B0604020202020204" pitchFamily="34" charset="0"/>
              <a:buChar char="•"/>
            </a:pPr>
            <a:r>
              <a:rPr lang="zh-CN" altLang="en-US" dirty="0" smtClean="0">
                <a:ea typeface="宋体" panose="02010600030101010101" pitchFamily="2" charset="-122"/>
              </a:rPr>
              <a:t>条件与布尔型操作符</a:t>
            </a:r>
            <a:r>
              <a:rPr lang="zh-CN" altLang="zh-CN" dirty="0">
                <a:ea typeface="宋体" panose="02010600030101010101" pitchFamily="2" charset="-122"/>
                <a:sym typeface="+mn-ea"/>
              </a:rPr>
              <a:t>：</a:t>
            </a:r>
            <a:r>
              <a:rPr lang="en-US" altLang="zh-CN" dirty="0">
                <a:ea typeface="宋体" panose="02010600030101010101" pitchFamily="2" charset="-122"/>
                <a:sym typeface="+mn-ea"/>
              </a:rPr>
              <a:t>Contains</a:t>
            </a:r>
            <a:r>
              <a:rPr lang="zh-CN" altLang="en-US" dirty="0">
                <a:ea typeface="宋体" panose="02010600030101010101" pitchFamily="2" charset="-122"/>
                <a:sym typeface="+mn-ea"/>
              </a:rPr>
              <a:t>，</a:t>
            </a:r>
            <a:r>
              <a:rPr lang="en-US" altLang="zh-CN" dirty="0">
                <a:ea typeface="宋体" panose="02010600030101010101" pitchFamily="2" charset="-122"/>
                <a:sym typeface="+mn-ea"/>
              </a:rPr>
              <a:t>SkipUntil</a:t>
            </a:r>
            <a:r>
              <a:rPr lang="zh-CN" altLang="en-US" dirty="0">
                <a:ea typeface="宋体" panose="02010600030101010101" pitchFamily="2" charset="-122"/>
                <a:sym typeface="+mn-ea"/>
              </a:rPr>
              <a:t>，</a:t>
            </a:r>
            <a:r>
              <a:rPr lang="en-US" altLang="zh-CN" dirty="0">
                <a:ea typeface="宋体" panose="02010600030101010101" pitchFamily="2" charset="-122"/>
                <a:sym typeface="+mn-ea"/>
              </a:rPr>
              <a:t>SkipWhile</a:t>
            </a:r>
            <a:r>
              <a:rPr lang="zh-CN" altLang="en-US" dirty="0">
                <a:ea typeface="宋体" panose="02010600030101010101" pitchFamily="2" charset="-122"/>
                <a:sym typeface="+mn-ea"/>
              </a:rPr>
              <a:t>，</a:t>
            </a:r>
            <a:r>
              <a:rPr lang="en-US" altLang="zh-CN" dirty="0">
                <a:ea typeface="宋体" panose="02010600030101010101" pitchFamily="2" charset="-122"/>
                <a:sym typeface="+mn-ea"/>
                <a:hlinkClick r:id="rId12"/>
              </a:rPr>
              <a:t>TakeUntil</a:t>
            </a:r>
            <a:r>
              <a:rPr lang="zh-CN" altLang="en-US" dirty="0">
                <a:ea typeface="宋体" panose="02010600030101010101" pitchFamily="2" charset="-122"/>
                <a:sym typeface="+mn-ea"/>
              </a:rPr>
              <a:t>，</a:t>
            </a:r>
            <a:r>
              <a:rPr lang="en-US" altLang="zh-CN" dirty="0">
                <a:ea typeface="宋体" panose="02010600030101010101" pitchFamily="2" charset="-122"/>
                <a:sym typeface="+mn-ea"/>
              </a:rPr>
              <a:t>TakeWhile</a:t>
            </a:r>
            <a:endParaRPr lang="en-US" altLang="zh-CN" dirty="0"/>
          </a:p>
          <a:p>
            <a:pPr marL="342900" indent="-342900" algn="l">
              <a:lnSpc>
                <a:spcPct val="150000"/>
              </a:lnSpc>
              <a:buFont typeface="Arial" panose="020B0604020202020204" pitchFamily="34" charset="0"/>
              <a:buChar char="•"/>
            </a:pPr>
            <a:r>
              <a:rPr lang="zh-CN" altLang="en-US" dirty="0" smtClean="0">
                <a:ea typeface="宋体" panose="02010600030101010101" pitchFamily="2" charset="-122"/>
              </a:rPr>
              <a:t>计算与聚合型操作符</a:t>
            </a:r>
            <a:r>
              <a:rPr lang="zh-CN" altLang="zh-CN" dirty="0">
                <a:ea typeface="宋体" panose="02010600030101010101" pitchFamily="2" charset="-122"/>
                <a:sym typeface="+mn-ea"/>
              </a:rPr>
              <a:t>：</a:t>
            </a:r>
            <a:r>
              <a:rPr lang="en-US" altLang="zh-CN" dirty="0">
                <a:ea typeface="宋体" panose="02010600030101010101" pitchFamily="2" charset="-122"/>
                <a:sym typeface="+mn-ea"/>
                <a:hlinkClick r:id="rId13"/>
              </a:rPr>
              <a:t>Concat</a:t>
            </a:r>
            <a:r>
              <a:rPr lang="zh-CN" altLang="en-US" dirty="0">
                <a:ea typeface="宋体" panose="02010600030101010101" pitchFamily="2" charset="-122"/>
                <a:sym typeface="+mn-ea"/>
              </a:rPr>
              <a:t>，</a:t>
            </a:r>
            <a:r>
              <a:rPr lang="en-US" altLang="zh-CN" dirty="0">
                <a:ea typeface="宋体" panose="02010600030101010101" pitchFamily="2" charset="-122"/>
                <a:sym typeface="+mn-ea"/>
              </a:rPr>
              <a:t>Count</a:t>
            </a:r>
            <a:r>
              <a:rPr lang="zh-CN" altLang="en-US" dirty="0">
                <a:ea typeface="宋体" panose="02010600030101010101" pitchFamily="2" charset="-122"/>
                <a:sym typeface="+mn-ea"/>
              </a:rPr>
              <a:t>，</a:t>
            </a:r>
            <a:r>
              <a:rPr lang="en-US" altLang="zh-CN" dirty="0">
                <a:ea typeface="宋体" panose="02010600030101010101" pitchFamily="2" charset="-122"/>
                <a:sym typeface="+mn-ea"/>
                <a:hlinkClick r:id="rId14"/>
              </a:rPr>
              <a:t>Reduce</a:t>
            </a:r>
            <a:endParaRPr lang="zh-CN" altLang="en-US" dirty="0" smtClean="0">
              <a:ea typeface="宋体" panose="02010600030101010101" pitchFamily="2" charset="-122"/>
            </a:endParaRPr>
          </a:p>
          <a:p>
            <a:pPr marL="342900" indent="-342900" algn="l">
              <a:lnSpc>
                <a:spcPct val="150000"/>
              </a:lnSpc>
              <a:buFont typeface="Arial" panose="020B0604020202020204" pitchFamily="34" charset="0"/>
              <a:buChar char="•"/>
            </a:pPr>
            <a:r>
              <a:rPr lang="zh-CN" altLang="en-US" dirty="0" smtClean="0">
                <a:ea typeface="宋体" panose="02010600030101010101" pitchFamily="2" charset="-122"/>
              </a:rPr>
              <a:t>连接型操作符</a:t>
            </a:r>
            <a:r>
              <a:rPr lang="zh-CN" altLang="zh-CN" dirty="0">
                <a:ea typeface="宋体" panose="02010600030101010101" pitchFamily="2" charset="-122"/>
                <a:sym typeface="+mn-ea"/>
              </a:rPr>
              <a:t>：</a:t>
            </a:r>
            <a:r>
              <a:rPr lang="en-US" altLang="zh-CN" dirty="0">
                <a:ea typeface="宋体" panose="02010600030101010101" pitchFamily="2" charset="-122"/>
                <a:sym typeface="+mn-ea"/>
              </a:rPr>
              <a:t>Publish</a:t>
            </a:r>
            <a:r>
              <a:rPr lang="zh-CN" altLang="en-US" dirty="0">
                <a:ea typeface="宋体" panose="02010600030101010101" pitchFamily="2" charset="-122"/>
                <a:sym typeface="+mn-ea"/>
              </a:rPr>
              <a:t>，</a:t>
            </a:r>
            <a:r>
              <a:rPr lang="en-US" altLang="zh-CN" dirty="0">
                <a:ea typeface="宋体" panose="02010600030101010101" pitchFamily="2" charset="-122"/>
                <a:sym typeface="+mn-ea"/>
                <a:hlinkClick r:id="rId15"/>
              </a:rPr>
              <a:t>Replay</a:t>
            </a:r>
            <a:endParaRPr lang="en-US" altLang="zh-CN" dirty="0" smtClean="0">
              <a:ea typeface="宋体" panose="02010600030101010101" pitchFamily="2" charset="-122"/>
              <a:sym typeface="+mn-ea"/>
            </a:endParaRPr>
          </a:p>
        </p:txBody>
      </p:sp>
      <p:sp>
        <p:nvSpPr>
          <p:cNvPr id="4" name="文本框 3"/>
          <p:cNvSpPr txBox="1"/>
          <p:nvPr/>
        </p:nvSpPr>
        <p:spPr>
          <a:xfrm>
            <a:off x="1066165" y="5161915"/>
            <a:ext cx="199517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hlinkClick r:id="rId16" tooltip=""/>
              </a:rPr>
              <a:t>RxJava</a:t>
            </a:r>
            <a:r>
              <a:rPr kumimoji="0" lang="zh-CN" altLang="zh-CN" sz="1800" b="0" i="0" u="none" strike="noStrike" cap="none" spc="0" normalizeH="0" baseline="0">
                <a:ln>
                  <a:noFill/>
                </a:ln>
                <a:solidFill>
                  <a:srgbClr val="000000"/>
                </a:solidFill>
                <a:effectLst/>
                <a:uFillTx/>
                <a:latin typeface="+mn-lt"/>
                <a:ea typeface="宋体" panose="02010600030101010101" pitchFamily="2" charset="-122"/>
                <a:cs typeface="+mn-cs"/>
                <a:sym typeface="Helvetica"/>
                <a:hlinkClick r:id="rId16" tooltip=""/>
              </a:rPr>
              <a:t>操作符说明</a:t>
            </a:r>
            <a:endParaRPr kumimoji="0" lang="zh-CN" altLang="zh-CN" sz="1800" b="0" i="0" u="none" strike="noStrike" cap="none" spc="0" normalizeH="0" baseline="0">
              <a:ln>
                <a:noFill/>
              </a:ln>
              <a:solidFill>
                <a:srgbClr val="000000"/>
              </a:solidFill>
              <a:effectLst/>
              <a:uFillTx/>
              <a:latin typeface="+mn-lt"/>
              <a:ea typeface="宋体" panose="02010600030101010101" pitchFamily="2" charset="-122"/>
              <a:cs typeface="+mn-cs"/>
              <a:sym typeface="Helvetica"/>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8714" y="228600"/>
            <a:ext cx="1268933" cy="52321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r>
              <a:rPr lang="zh-CN" altLang="en-US" sz="2800" dirty="0"/>
              <a:t>四</a:t>
            </a:r>
            <a:r>
              <a:rPr lang="en-US" altLang="zh-CN" sz="2800" dirty="0" smtClean="0"/>
              <a:t>.</a:t>
            </a:r>
            <a:r>
              <a:rPr lang="zh-CN" altLang="en-US" sz="2800" dirty="0"/>
              <a:t>总结</a:t>
            </a:r>
            <a:endParaRPr lang="en-US" altLang="zh-CN" sz="2800" dirty="0"/>
          </a:p>
        </p:txBody>
      </p:sp>
      <p:sp>
        <p:nvSpPr>
          <p:cNvPr id="3" name="文本框 2"/>
          <p:cNvSpPr txBox="1"/>
          <p:nvPr/>
        </p:nvSpPr>
        <p:spPr>
          <a:xfrm>
            <a:off x="1233180" y="3799114"/>
            <a:ext cx="7613619" cy="216982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285750" indent="-285750">
              <a:lnSpc>
                <a:spcPct val="150000"/>
              </a:lnSpc>
              <a:buFont typeface="Arial" panose="020B0604020202020204" pitchFamily="34" charset="0"/>
              <a:buChar char="•"/>
            </a:pPr>
            <a:r>
              <a:rPr kumimoji="0" lang="en-US" altLang="zh-CN" sz="1800" b="0" i="0" u="none" strike="noStrike" cap="none" spc="0" normalizeH="0" baseline="0" dirty="0" err="1" smtClean="0">
                <a:ln>
                  <a:noFill/>
                </a:ln>
                <a:solidFill>
                  <a:srgbClr val="000000"/>
                </a:solidFill>
                <a:effectLst/>
                <a:uFillTx/>
                <a:latin typeface="+mn-lt"/>
                <a:ea typeface="+mn-ea"/>
                <a:cs typeface="+mn-cs"/>
                <a:sym typeface="Helvetica"/>
              </a:rPr>
              <a:t>RxJava</a:t>
            </a:r>
            <a:r>
              <a:rPr kumimoji="0" lang="zh-CN" altLang="en-US" sz="1800" b="0" i="0" u="none" strike="noStrike" cap="none" spc="0" normalizeH="0" baseline="0" dirty="0" smtClean="0">
                <a:ln>
                  <a:noFill/>
                </a:ln>
                <a:solidFill>
                  <a:srgbClr val="000000"/>
                </a:solidFill>
                <a:effectLst/>
                <a:uFillTx/>
                <a:latin typeface="+mn-lt"/>
                <a:ea typeface="+mn-ea"/>
                <a:cs typeface="+mn-cs"/>
                <a:sym typeface="Helvetica"/>
              </a:rPr>
              <a:t>的</a:t>
            </a:r>
            <a:r>
              <a:rPr lang="zh-CN" altLang="en-US" dirty="0" smtClean="0"/>
              <a:t>观察</a:t>
            </a:r>
            <a:r>
              <a:rPr lang="zh-CN" altLang="en-US" dirty="0"/>
              <a:t>者模式与标准观察者</a:t>
            </a:r>
            <a:r>
              <a:rPr lang="zh-CN" altLang="en-US" dirty="0" smtClean="0"/>
              <a:t>模式的</a:t>
            </a:r>
            <a:r>
              <a:rPr lang="zh-CN" altLang="en-US" dirty="0"/>
              <a:t>区别与联系</a:t>
            </a:r>
            <a:endParaRPr lang="zh-CN" altLang="en-US" dirty="0"/>
          </a:p>
          <a:p>
            <a:pPr marL="285750" indent="-285750">
              <a:lnSpc>
                <a:spcPct val="150000"/>
              </a:lnSpc>
              <a:buFont typeface="Arial" panose="020B0604020202020204" pitchFamily="34" charset="0"/>
              <a:buChar char="•"/>
            </a:pPr>
            <a:r>
              <a:rPr lang="en-US" altLang="zh-CN" dirty="0" err="1" smtClean="0"/>
              <a:t>RxJava</a:t>
            </a:r>
            <a:r>
              <a:rPr lang="zh-CN" altLang="en-US" dirty="0" smtClean="0"/>
              <a:t>的</a:t>
            </a:r>
            <a:r>
              <a:rPr lang="zh-CN" altLang="en-US" dirty="0"/>
              <a:t>链式调用与建造者模式的链式调用的</a:t>
            </a:r>
            <a:r>
              <a:rPr lang="zh-CN" altLang="en-US" dirty="0" smtClean="0"/>
              <a:t>区别</a:t>
            </a:r>
            <a:endParaRPr lang="en-US" altLang="zh-CN" dirty="0" smtClean="0"/>
          </a:p>
          <a:p>
            <a:pPr marL="285750" indent="-285750">
              <a:lnSpc>
                <a:spcPct val="150000"/>
              </a:lnSpc>
              <a:buFont typeface="Arial" panose="020B0604020202020204" pitchFamily="34" charset="0"/>
              <a:buChar char="•"/>
            </a:pPr>
            <a:r>
              <a:rPr lang="en-US" altLang="zh-CN" dirty="0" smtClean="0"/>
              <a:t>Observable</a:t>
            </a:r>
            <a:r>
              <a:rPr lang="zh-CN" altLang="en-US" dirty="0" smtClean="0"/>
              <a:t>的生命周期管理</a:t>
            </a:r>
            <a:endParaRPr lang="en-US" altLang="zh-CN" dirty="0" smtClean="0"/>
          </a:p>
          <a:p>
            <a:pPr marL="285750" indent="-285750">
              <a:lnSpc>
                <a:spcPct val="150000"/>
              </a:lnSpc>
              <a:buFont typeface="Arial" panose="020B0604020202020204" pitchFamily="34" charset="0"/>
              <a:buChar char="•"/>
            </a:pPr>
            <a:r>
              <a:rPr lang="en-US" altLang="zh-CN" dirty="0" err="1" smtClean="0"/>
              <a:t>Observable#subscribe</a:t>
            </a:r>
            <a:r>
              <a:rPr lang="en-US" altLang="zh-CN" dirty="0" smtClean="0"/>
              <a:t>(Consumer c)</a:t>
            </a:r>
            <a:r>
              <a:rPr lang="zh-CN" altLang="en-US" dirty="0" smtClean="0"/>
              <a:t>未设置</a:t>
            </a:r>
            <a:r>
              <a:rPr lang="en-US" altLang="zh-CN" dirty="0" err="1" smtClean="0"/>
              <a:t>onError</a:t>
            </a:r>
            <a:r>
              <a:rPr lang="zh-CN" altLang="en-US" dirty="0" smtClean="0"/>
              <a:t>导致程序异常的问题</a:t>
            </a:r>
            <a:endParaRPr lang="en-US" altLang="zh-CN" dirty="0" smtClean="0"/>
          </a:p>
          <a:p>
            <a:pPr marL="285750" indent="-285750">
              <a:lnSpc>
                <a:spcPct val="150000"/>
              </a:lnSpc>
              <a:buFont typeface="Arial" panose="020B0604020202020204" pitchFamily="34" charset="0"/>
              <a:buChar char="•"/>
            </a:pPr>
            <a:r>
              <a:rPr lang="en-US" altLang="zh-CN" dirty="0" err="1" smtClean="0"/>
              <a:t>RxJava</a:t>
            </a:r>
            <a:r>
              <a:rPr lang="zh-CN" altLang="en-US" dirty="0" smtClean="0"/>
              <a:t>与</a:t>
            </a:r>
            <a:r>
              <a:rPr lang="en-US" altLang="zh-CN" dirty="0" smtClean="0"/>
              <a:t>Android</a:t>
            </a:r>
            <a:endParaRPr lang="en-US" altLang="zh-CN" dirty="0" smtClean="0"/>
          </a:p>
        </p:txBody>
      </p:sp>
      <p:sp>
        <p:nvSpPr>
          <p:cNvPr id="4" name="文本框 3"/>
          <p:cNvSpPr txBox="1"/>
          <p:nvPr/>
        </p:nvSpPr>
        <p:spPr>
          <a:xfrm>
            <a:off x="990600" y="1153886"/>
            <a:ext cx="2043184" cy="46166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dirty="0" err="1" smtClean="0">
                <a:ln>
                  <a:noFill/>
                </a:ln>
                <a:solidFill>
                  <a:srgbClr val="000000"/>
                </a:solidFill>
                <a:effectLst/>
                <a:uFillTx/>
                <a:latin typeface="+mn-lt"/>
                <a:ea typeface="+mn-ea"/>
                <a:cs typeface="+mn-cs"/>
                <a:sym typeface="Helvetica"/>
              </a:rPr>
              <a:t>RxJava</a:t>
            </a:r>
            <a:r>
              <a:rPr kumimoji="0" lang="zh-CN" altLang="en-US" sz="2400" b="0" i="0" u="none" strike="noStrike" cap="none" spc="0" normalizeH="0" baseline="0" dirty="0" smtClean="0">
                <a:ln>
                  <a:noFill/>
                </a:ln>
                <a:solidFill>
                  <a:srgbClr val="000000"/>
                </a:solidFill>
                <a:effectLst/>
                <a:uFillTx/>
                <a:latin typeface="+mn-lt"/>
                <a:ea typeface="+mn-ea"/>
                <a:cs typeface="+mn-cs"/>
                <a:sym typeface="Helvetica"/>
              </a:rPr>
              <a:t>的特点</a:t>
            </a:r>
            <a:endParaRPr kumimoji="0" lang="zh-CN" altLang="en-US" sz="2400" b="0" i="0" u="none" strike="noStrike" cap="none" spc="0" normalizeH="0" baseline="0" dirty="0">
              <a:ln>
                <a:noFill/>
              </a:ln>
              <a:solidFill>
                <a:srgbClr val="000000"/>
              </a:solidFill>
              <a:effectLst/>
              <a:uFillTx/>
              <a:latin typeface="+mn-lt"/>
              <a:ea typeface="+mn-ea"/>
              <a:cs typeface="+mn-cs"/>
              <a:sym typeface="Helvetica"/>
            </a:endParaRPr>
          </a:p>
        </p:txBody>
      </p:sp>
      <p:sp>
        <p:nvSpPr>
          <p:cNvPr id="5" name="文本框 4"/>
          <p:cNvSpPr txBox="1"/>
          <p:nvPr/>
        </p:nvSpPr>
        <p:spPr>
          <a:xfrm>
            <a:off x="990600" y="3285254"/>
            <a:ext cx="1015659" cy="46166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zh-CN" altLang="en-US" sz="2400" dirty="0"/>
              <a:t>其他</a:t>
            </a:r>
            <a:r>
              <a:rPr kumimoji="0" lang="zh-CN" altLang="en-US" sz="2400" b="0" i="0" u="none" strike="noStrike" cap="none" spc="0" normalizeH="0" baseline="0" dirty="0" smtClean="0">
                <a:ln>
                  <a:noFill/>
                </a:ln>
                <a:solidFill>
                  <a:srgbClr val="000000"/>
                </a:solidFill>
                <a:effectLst/>
                <a:uFillTx/>
                <a:latin typeface="+mn-lt"/>
                <a:ea typeface="+mn-ea"/>
                <a:cs typeface="+mn-cs"/>
                <a:sym typeface="Helvetica"/>
              </a:rPr>
              <a:t>：</a:t>
            </a:r>
            <a:endParaRPr kumimoji="0" lang="zh-CN" altLang="en-US" sz="2400" b="0" i="0" u="none" strike="noStrike" cap="none" spc="0" normalizeH="0" baseline="0" dirty="0">
              <a:ln>
                <a:noFill/>
              </a:ln>
              <a:solidFill>
                <a:srgbClr val="000000"/>
              </a:solidFill>
              <a:effectLst/>
              <a:uFillTx/>
              <a:latin typeface="+mn-lt"/>
              <a:ea typeface="+mn-ea"/>
              <a:cs typeface="+mn-cs"/>
              <a:sym typeface="Helvetica"/>
            </a:endParaRPr>
          </a:p>
        </p:txBody>
      </p:sp>
      <p:sp>
        <p:nvSpPr>
          <p:cNvPr id="7" name="文本框 6"/>
          <p:cNvSpPr txBox="1"/>
          <p:nvPr/>
        </p:nvSpPr>
        <p:spPr>
          <a:xfrm>
            <a:off x="1233180" y="1615547"/>
            <a:ext cx="9062720" cy="13366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285750" indent="-285750">
              <a:lnSpc>
                <a:spcPct val="150000"/>
              </a:lnSpc>
              <a:buFont typeface="Arial" panose="020B0604020202020204" pitchFamily="34" charset="0"/>
              <a:buChar char="•"/>
            </a:pPr>
            <a:r>
              <a:rPr lang="zh-CN" altLang="en-US" dirty="0"/>
              <a:t>扩展的观察者</a:t>
            </a:r>
            <a:r>
              <a:rPr lang="zh-CN" altLang="en-US" dirty="0" smtClean="0"/>
              <a:t>模式</a:t>
            </a:r>
            <a:endParaRPr lang="zh-CN" altLang="en-US" dirty="0"/>
          </a:p>
          <a:p>
            <a:pPr marL="285750" indent="-285750">
              <a:lnSpc>
                <a:spcPct val="150000"/>
              </a:lnSpc>
              <a:buFont typeface="Arial" panose="020B0604020202020204" pitchFamily="34" charset="0"/>
              <a:buChar char="•"/>
            </a:pPr>
            <a:r>
              <a:rPr lang="zh-CN" altLang="en-US" dirty="0"/>
              <a:t>通过操作符对数据流进行处理，不用关心线程同步、冲突、竞争、线程调度等底层</a:t>
            </a:r>
            <a:r>
              <a:rPr lang="zh-CN" altLang="en-US" dirty="0" smtClean="0"/>
              <a:t>细节</a:t>
            </a:r>
            <a:endParaRPr lang="zh-CN" altLang="en-US" dirty="0"/>
          </a:p>
          <a:p>
            <a:pPr marL="285750" indent="-285750">
              <a:lnSpc>
                <a:spcPct val="150000"/>
              </a:lnSpc>
              <a:buFont typeface="Arial" panose="020B0604020202020204" pitchFamily="34" charset="0"/>
              <a:buChar char="•"/>
            </a:pPr>
            <a:r>
              <a:rPr lang="zh-CN" altLang="en-US" dirty="0"/>
              <a:t>采用流式调用</a:t>
            </a:r>
            <a:r>
              <a:rPr lang="zh-CN" altLang="en-US" dirty="0" smtClean="0"/>
              <a:t>来</a:t>
            </a:r>
            <a:r>
              <a:rPr lang="zh-CN" altLang="en-US" dirty="0"/>
              <a:t>组织</a:t>
            </a:r>
            <a:r>
              <a:rPr lang="zh-CN" altLang="en-US" dirty="0" smtClean="0"/>
              <a:t>代码</a:t>
            </a:r>
            <a:r>
              <a:rPr lang="zh-CN" altLang="en-US" dirty="0"/>
              <a:t>，代码更清晰简洁</a:t>
            </a:r>
            <a:endParaRPr lang="en-US" altLang="zh-CN" dirty="0"/>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580972" y="1575708"/>
            <a:ext cx="92394"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dirty="0">
              <a:ln>
                <a:noFill/>
              </a:ln>
              <a:solidFill>
                <a:srgbClr val="000000"/>
              </a:solidFill>
              <a:effectLst/>
              <a:uFillTx/>
              <a:latin typeface="+mn-lt"/>
              <a:ea typeface="+mn-ea"/>
              <a:cs typeface="+mn-cs"/>
              <a:sym typeface="Helvetica"/>
            </a:endParaRPr>
          </a:p>
        </p:txBody>
      </p:sp>
      <p:sp>
        <p:nvSpPr>
          <p:cNvPr id="2" name="文本框 1"/>
          <p:cNvSpPr txBox="1"/>
          <p:nvPr/>
        </p:nvSpPr>
        <p:spPr>
          <a:xfrm>
            <a:off x="3275965" y="2567305"/>
            <a:ext cx="5699633" cy="144654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8800" b="0" i="0" u="none" strike="noStrike" cap="none" spc="0" normalizeH="0" baseline="0" dirty="0">
                <a:ln>
                  <a:noFill/>
                </a:ln>
                <a:solidFill>
                  <a:schemeClr val="accent1">
                    <a:lumMod val="75000"/>
                  </a:schemeClr>
                </a:solidFill>
                <a:effectLst/>
                <a:uFillTx/>
                <a:latin typeface="Tahoma" panose="020B0604030504040204" charset="0"/>
                <a:ea typeface="+mn-ea"/>
                <a:cs typeface="Tahoma" panose="020B0604030504040204" charset="0"/>
                <a:sym typeface="Helvetica"/>
              </a:rPr>
              <a:t>Thank you!</a:t>
            </a:r>
            <a:endParaRPr kumimoji="0" lang="en-US" altLang="zh-CN" sz="8800" b="0" i="0" u="none" strike="noStrike" cap="none" spc="0" normalizeH="0" baseline="0" dirty="0">
              <a:ln>
                <a:noFill/>
              </a:ln>
              <a:solidFill>
                <a:schemeClr val="accent1">
                  <a:lumMod val="75000"/>
                </a:schemeClr>
              </a:solidFill>
              <a:effectLst/>
              <a:uFillTx/>
              <a:latin typeface="Tahoma" panose="020B0604030504040204" charset="0"/>
              <a:ea typeface="+mn-ea"/>
              <a:cs typeface="Tahoma" panose="020B0604030504040204" charset="0"/>
              <a:sym typeface="Helvetica"/>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4"/>
          <p:cNvSpPr/>
          <p:nvPr/>
        </p:nvSpPr>
        <p:spPr>
          <a:xfrm>
            <a:off x="5485552" y="4724481"/>
            <a:ext cx="1174875" cy="7360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a:t>5</a:t>
            </a:r>
            <a:r>
              <a:rPr lang="en-US" sz="2600" b="0" i="0" kern="1200" baseline="0" dirty="0" smtClean="0"/>
              <a:t>.</a:t>
            </a:r>
            <a:r>
              <a:rPr lang="zh-CN" altLang="en-US" sz="2600" kern="1200" dirty="0" smtClean="0"/>
              <a:t>总</a:t>
            </a:r>
            <a:endParaRPr lang="zh-CN" sz="2600" kern="1200" dirty="0"/>
          </a:p>
        </p:txBody>
      </p:sp>
      <p:sp>
        <p:nvSpPr>
          <p:cNvPr id="2" name="文本框 1"/>
          <p:cNvSpPr txBox="1"/>
          <p:nvPr/>
        </p:nvSpPr>
        <p:spPr>
          <a:xfrm>
            <a:off x="488158" y="359460"/>
            <a:ext cx="4006862" cy="10156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a:lnSpc>
                <a:spcPct val="150000"/>
              </a:lnSpc>
            </a:pPr>
            <a:r>
              <a:rPr lang="zh-CN" altLang="en-US" sz="2800" dirty="0" smtClean="0"/>
              <a:t>一、</a:t>
            </a:r>
            <a:r>
              <a:rPr lang="en-US" altLang="zh-CN" sz="2800" dirty="0" err="1" smtClean="0"/>
              <a:t>ReactiveX</a:t>
            </a:r>
            <a:r>
              <a:rPr lang="zh-CN" altLang="en-US" sz="2800" dirty="0"/>
              <a:t>与</a:t>
            </a:r>
            <a:r>
              <a:rPr lang="en-US" altLang="zh-CN" sz="2800" dirty="0" err="1"/>
              <a:t>RxJava</a:t>
            </a:r>
            <a:endParaRPr lang="en-US" altLang="zh-CN" sz="2800" dirty="0"/>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dirty="0">
              <a:ln>
                <a:noFill/>
              </a:ln>
              <a:solidFill>
                <a:srgbClr val="000000"/>
              </a:solidFill>
              <a:effectLst/>
              <a:uFillTx/>
              <a:latin typeface="+mn-lt"/>
              <a:ea typeface="+mn-ea"/>
              <a:cs typeface="+mn-cs"/>
              <a:sym typeface="Helvetica"/>
            </a:endParaRPr>
          </a:p>
        </p:txBody>
      </p:sp>
      <p:sp>
        <p:nvSpPr>
          <p:cNvPr id="3" name="文本框 2"/>
          <p:cNvSpPr txBox="1"/>
          <p:nvPr/>
        </p:nvSpPr>
        <p:spPr>
          <a:xfrm>
            <a:off x="1526209" y="1480773"/>
            <a:ext cx="2951480" cy="18903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a:lnSpc>
                <a:spcPct val="150000"/>
              </a:lnSpc>
            </a:pPr>
            <a:r>
              <a:rPr lang="en-US" altLang="zh-CN" sz="2600" dirty="0"/>
              <a:t>1.1 </a:t>
            </a:r>
            <a:r>
              <a:rPr lang="en-US" altLang="zh-CN" sz="2600" dirty="0" err="1"/>
              <a:t>RxJava</a:t>
            </a:r>
            <a:r>
              <a:rPr lang="zh-CN" altLang="en-US" sz="2600" dirty="0"/>
              <a:t>的定义</a:t>
            </a:r>
            <a:endParaRPr lang="zh-CN" altLang="en-US" sz="2600" dirty="0"/>
          </a:p>
          <a:p>
            <a:pPr>
              <a:lnSpc>
                <a:spcPct val="150000"/>
              </a:lnSpc>
            </a:pPr>
            <a:r>
              <a:rPr lang="en-US" altLang="zh-CN" sz="2600" dirty="0"/>
              <a:t>1.2 </a:t>
            </a:r>
            <a:r>
              <a:rPr lang="zh-CN" altLang="en-US" sz="2600" dirty="0"/>
              <a:t>响应式编程思想</a:t>
            </a:r>
            <a:endParaRPr lang="zh-CN" altLang="en-US" sz="2600" dirty="0"/>
          </a:p>
          <a:p>
            <a:pPr>
              <a:lnSpc>
                <a:spcPct val="150000"/>
              </a:lnSpc>
            </a:pPr>
            <a:r>
              <a:rPr lang="en-US" altLang="zh-CN" sz="2600" dirty="0"/>
              <a:t>1.3 </a:t>
            </a:r>
            <a:r>
              <a:rPr lang="zh-CN" altLang="en-US" sz="2600" dirty="0"/>
              <a:t>数据流</a:t>
            </a:r>
            <a:endParaRPr lang="zh-CN" altLang="en-US" sz="2600" dirty="0"/>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4"/>
          <p:cNvSpPr/>
          <p:nvPr/>
        </p:nvSpPr>
        <p:spPr>
          <a:xfrm>
            <a:off x="5485552" y="4724481"/>
            <a:ext cx="1174875" cy="7360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a:t>5</a:t>
            </a:r>
            <a:r>
              <a:rPr lang="en-US" sz="2600" b="0" i="0" kern="1200" baseline="0" dirty="0" smtClean="0"/>
              <a:t>.</a:t>
            </a:r>
            <a:r>
              <a:rPr lang="zh-CN" altLang="en-US" sz="2600" kern="1200" dirty="0" smtClean="0"/>
              <a:t>总</a:t>
            </a:r>
            <a:endParaRPr lang="zh-CN" sz="2600" kern="1200" dirty="0"/>
          </a:p>
        </p:txBody>
      </p:sp>
      <p:sp>
        <p:nvSpPr>
          <p:cNvPr id="4" name="文本框 3"/>
          <p:cNvSpPr txBox="1"/>
          <p:nvPr/>
        </p:nvSpPr>
        <p:spPr>
          <a:xfrm>
            <a:off x="518200" y="361139"/>
            <a:ext cx="2968116" cy="523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dirty="0" smtClean="0">
                <a:ln>
                  <a:noFill/>
                </a:ln>
                <a:solidFill>
                  <a:srgbClr val="000000"/>
                </a:solidFill>
                <a:effectLst/>
                <a:uFillTx/>
                <a:latin typeface="+mn-lt"/>
                <a:ea typeface="+mn-ea"/>
                <a:cs typeface="+mn-cs"/>
                <a:sym typeface="Helvetica"/>
              </a:rPr>
              <a:t>1.1 </a:t>
            </a:r>
            <a:r>
              <a:rPr kumimoji="0" lang="en-US" altLang="zh-CN" sz="2800" b="0" i="0" u="none" strike="noStrike" cap="none" spc="0" normalizeH="0" baseline="0" dirty="0" err="1" smtClean="0">
                <a:ln>
                  <a:noFill/>
                </a:ln>
                <a:solidFill>
                  <a:srgbClr val="000000"/>
                </a:solidFill>
                <a:effectLst/>
                <a:uFillTx/>
                <a:latin typeface="+mn-lt"/>
                <a:ea typeface="+mn-ea"/>
                <a:cs typeface="+mn-cs"/>
                <a:sym typeface="Helvetica"/>
              </a:rPr>
              <a:t>RxJava</a:t>
            </a:r>
            <a:r>
              <a:rPr kumimoji="0" lang="zh-CN" altLang="en-US" sz="2800" b="0" i="0" u="none" strike="noStrike" cap="none" spc="0" normalizeH="0" baseline="0" dirty="0" smtClean="0">
                <a:ln>
                  <a:noFill/>
                </a:ln>
                <a:solidFill>
                  <a:srgbClr val="000000"/>
                </a:solidFill>
                <a:effectLst/>
                <a:uFillTx/>
                <a:latin typeface="+mn-lt"/>
                <a:ea typeface="+mn-ea"/>
                <a:cs typeface="+mn-cs"/>
                <a:sym typeface="Helvetica"/>
              </a:rPr>
              <a:t>的定义</a:t>
            </a:r>
            <a:endParaRPr kumimoji="0" lang="zh-CN" altLang="en-US" sz="2800" b="0" i="0" u="none" strike="noStrike" cap="none" spc="0" normalizeH="0" baseline="0" dirty="0">
              <a:ln>
                <a:noFill/>
              </a:ln>
              <a:solidFill>
                <a:srgbClr val="000000"/>
              </a:solidFill>
              <a:effectLst/>
              <a:uFillTx/>
              <a:latin typeface="+mn-lt"/>
              <a:ea typeface="+mn-ea"/>
              <a:cs typeface="+mn-cs"/>
              <a:sym typeface="Helvetica"/>
            </a:endParaRPr>
          </a:p>
        </p:txBody>
      </p:sp>
      <p:sp>
        <p:nvSpPr>
          <p:cNvPr id="5" name="文本框 4"/>
          <p:cNvSpPr txBox="1"/>
          <p:nvPr/>
        </p:nvSpPr>
        <p:spPr>
          <a:xfrm>
            <a:off x="975155" y="1164566"/>
            <a:ext cx="10826317" cy="1477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r>
              <a:rPr lang="en-US" altLang="zh-CN" dirty="0" err="1">
                <a:latin typeface="Times New Roman" panose="02020603050405020304" pitchFamily="18" charset="0"/>
                <a:cs typeface="Times New Roman" panose="02020603050405020304" pitchFamily="18" charset="0"/>
              </a:rPr>
              <a:t>RxJava</a:t>
            </a:r>
            <a:r>
              <a:rPr lang="en-US" altLang="zh-CN" dirty="0">
                <a:latin typeface="Times New Roman" panose="02020603050405020304" pitchFamily="18" charset="0"/>
                <a:cs typeface="Times New Roman" panose="02020603050405020304" pitchFamily="18" charset="0"/>
              </a:rPr>
              <a:t> is a Java VM implementation of Reactive Extensions: a library for composing asynchronous and event-based programs by using observable sequences. </a:t>
            </a:r>
            <a:br>
              <a:rPr lang="zh-CN" altLang="en-US"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It extends the observer pattern to support sequences of data/events and adds operators that allow you to compose sequences together declaratively while abstracting away concerns about things like low-level threading, synchronization, thread-safety and concurrent data structures. </a:t>
            </a:r>
            <a:endParaRPr kumimoji="0" lang="zh-CN" altLang="en-US" sz="1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a:endParaRPr>
          </a:p>
        </p:txBody>
      </p:sp>
      <p:sp>
        <p:nvSpPr>
          <p:cNvPr id="7" name="文本框 6"/>
          <p:cNvSpPr txBox="1"/>
          <p:nvPr/>
        </p:nvSpPr>
        <p:spPr>
          <a:xfrm>
            <a:off x="975155" y="2922100"/>
            <a:ext cx="7940631" cy="2862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285750" indent="-285750">
              <a:lnSpc>
                <a:spcPct val="150000"/>
              </a:lnSpc>
              <a:buFont typeface="Arial" panose="020B0604020202020204" pitchFamily="34" charset="0"/>
              <a:buChar char="•"/>
            </a:pPr>
            <a:r>
              <a:rPr lang="en-US" altLang="zh-CN" sz="2400" dirty="0" err="1"/>
              <a:t>RxJava</a:t>
            </a:r>
            <a:r>
              <a:rPr lang="zh-CN" altLang="en-US" sz="2400" dirty="0" smtClean="0"/>
              <a:t>是</a:t>
            </a:r>
            <a:r>
              <a:rPr lang="en-US" altLang="zh-CN" sz="2400" dirty="0" err="1"/>
              <a:t>ReactiveX</a:t>
            </a:r>
            <a:r>
              <a:rPr lang="zh-CN" altLang="en-US" sz="2400" dirty="0" smtClean="0"/>
              <a:t>的</a:t>
            </a:r>
            <a:r>
              <a:rPr lang="en-US" altLang="zh-CN" sz="2400" dirty="0"/>
              <a:t>Java</a:t>
            </a:r>
            <a:r>
              <a:rPr lang="zh-CN" altLang="en-US" sz="2400" dirty="0"/>
              <a:t>语言实现</a:t>
            </a:r>
            <a:r>
              <a:rPr lang="zh-CN" altLang="en-US" sz="2400" dirty="0" smtClean="0"/>
              <a:t>版本</a:t>
            </a:r>
            <a:endParaRPr lang="en-US" altLang="zh-CN" sz="2400" dirty="0" smtClean="0"/>
          </a:p>
          <a:p>
            <a:pPr marL="285750" indent="-285750">
              <a:lnSpc>
                <a:spcPct val="150000"/>
              </a:lnSpc>
              <a:buFont typeface="Arial" panose="020B0604020202020204" pitchFamily="34" charset="0"/>
              <a:buChar char="•"/>
            </a:pPr>
            <a:r>
              <a:rPr lang="en-US" altLang="zh-CN" sz="2400" dirty="0" err="1" smtClean="0"/>
              <a:t>ReactvieX</a:t>
            </a:r>
            <a:r>
              <a:rPr lang="zh-CN" altLang="en-US" sz="2400" dirty="0"/>
              <a:t>、</a:t>
            </a:r>
            <a:r>
              <a:rPr lang="en-US" altLang="zh-CN" sz="2400" dirty="0"/>
              <a:t>Rx</a:t>
            </a:r>
            <a:r>
              <a:rPr lang="zh-CN" altLang="en-US" sz="2400" dirty="0"/>
              <a:t>是</a:t>
            </a:r>
            <a:r>
              <a:rPr lang="en-US" altLang="zh-CN" sz="2400" dirty="0"/>
              <a:t>Reactive Extension</a:t>
            </a:r>
            <a:r>
              <a:rPr lang="zh-CN" altLang="en-US" sz="2400" dirty="0"/>
              <a:t>的</a:t>
            </a:r>
            <a:r>
              <a:rPr lang="zh-CN" altLang="en-US" sz="2400" dirty="0" smtClean="0"/>
              <a:t>缩写</a:t>
            </a:r>
            <a:endParaRPr lang="zh-CN" altLang="en-US" sz="2400" dirty="0"/>
          </a:p>
          <a:p>
            <a:pPr marL="285750" indent="-285750">
              <a:lnSpc>
                <a:spcPct val="150000"/>
              </a:lnSpc>
              <a:buFont typeface="Arial" panose="020B0604020202020204" pitchFamily="34" charset="0"/>
              <a:buChar char="•"/>
            </a:pPr>
            <a:r>
              <a:rPr lang="en-US" altLang="zh-CN" sz="2400" dirty="0" err="1" smtClean="0"/>
              <a:t>ReactiveX</a:t>
            </a:r>
            <a:r>
              <a:rPr lang="zh-CN" altLang="en-US" sz="2400" dirty="0"/>
              <a:t>是响应式编程思想的具体</a:t>
            </a:r>
            <a:r>
              <a:rPr lang="zh-CN" altLang="en-US" sz="2400" dirty="0" smtClean="0"/>
              <a:t>实现</a:t>
            </a:r>
            <a:endParaRPr lang="en-US" altLang="zh-CN" sz="2400" dirty="0" smtClean="0"/>
          </a:p>
          <a:p>
            <a:pPr marL="285750" indent="-285750">
              <a:lnSpc>
                <a:spcPct val="150000"/>
              </a:lnSpc>
              <a:buFont typeface="Arial" panose="020B0604020202020204" pitchFamily="34" charset="0"/>
              <a:buChar char="•"/>
            </a:pPr>
            <a:r>
              <a:rPr lang="en-US" altLang="zh-CN" sz="2400" dirty="0" err="1" smtClean="0"/>
              <a:t>ReactiveX</a:t>
            </a:r>
            <a:r>
              <a:rPr lang="zh-CN" altLang="en-US" sz="2400" dirty="0"/>
              <a:t>是对标准观察者模式的</a:t>
            </a:r>
            <a:r>
              <a:rPr lang="zh-CN" altLang="en-US" sz="2400" dirty="0" smtClean="0"/>
              <a:t>扩展</a:t>
            </a:r>
            <a:endParaRPr lang="en-US" altLang="zh-CN" sz="2400" dirty="0" smtClean="0"/>
          </a:p>
          <a:p>
            <a:pPr marL="285750" indent="-285750">
              <a:lnSpc>
                <a:spcPct val="150000"/>
              </a:lnSpc>
              <a:buFont typeface="Arial" panose="020B0604020202020204" pitchFamily="34" charset="0"/>
              <a:buChar char="•"/>
            </a:pPr>
            <a:r>
              <a:rPr lang="en-US" altLang="zh-CN" sz="2400" dirty="0" err="1" smtClean="0"/>
              <a:t>ReactiveX</a:t>
            </a:r>
            <a:r>
              <a:rPr lang="zh-CN" altLang="en-US" sz="2400" dirty="0" smtClean="0"/>
              <a:t>的目的是帮助</a:t>
            </a:r>
            <a:r>
              <a:rPr lang="zh-CN" altLang="en-US" sz="2400" dirty="0"/>
              <a:t>开发者更方便的处理异步</a:t>
            </a:r>
            <a:r>
              <a:rPr lang="zh-CN" altLang="en-US" sz="2400" dirty="0" smtClean="0"/>
              <a:t>数据流</a:t>
            </a:r>
            <a:endParaRPr lang="en-US" altLang="zh-CN" sz="2400" dirty="0"/>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4"/>
          <p:cNvSpPr/>
          <p:nvPr/>
        </p:nvSpPr>
        <p:spPr>
          <a:xfrm>
            <a:off x="5485552" y="4724481"/>
            <a:ext cx="1174875" cy="7360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a:t>5</a:t>
            </a:r>
            <a:r>
              <a:rPr lang="en-US" sz="2600" b="0" i="0" kern="1200" baseline="0" dirty="0" smtClean="0"/>
              <a:t>.</a:t>
            </a:r>
            <a:r>
              <a:rPr lang="zh-CN" altLang="en-US" sz="2600" kern="1200" dirty="0" smtClean="0"/>
              <a:t>总</a:t>
            </a:r>
            <a:endParaRPr lang="zh-CN" sz="2600" kern="1200" dirty="0"/>
          </a:p>
        </p:txBody>
      </p:sp>
      <p:sp>
        <p:nvSpPr>
          <p:cNvPr id="2" name="文本框 1"/>
          <p:cNvSpPr txBox="1"/>
          <p:nvPr/>
        </p:nvSpPr>
        <p:spPr>
          <a:xfrm>
            <a:off x="587828" y="321687"/>
            <a:ext cx="2487215" cy="523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r>
              <a:rPr lang="en-US" altLang="zh-CN" sz="2800" dirty="0"/>
              <a:t>1.2 </a:t>
            </a:r>
            <a:r>
              <a:rPr lang="zh-CN" altLang="en-US" sz="2800" dirty="0"/>
              <a:t>响应式编程</a:t>
            </a:r>
            <a:endParaRPr lang="zh-CN" altLang="en-US" sz="2800" dirty="0"/>
          </a:p>
        </p:txBody>
      </p:sp>
      <p:sp>
        <p:nvSpPr>
          <p:cNvPr id="3" name="文本框 2"/>
          <p:cNvSpPr txBox="1"/>
          <p:nvPr/>
        </p:nvSpPr>
        <p:spPr>
          <a:xfrm>
            <a:off x="914400" y="1038043"/>
            <a:ext cx="10760927" cy="2585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285750" indent="-285750">
              <a:lnSpc>
                <a:spcPct val="150000"/>
              </a:lnSpc>
              <a:buFont typeface="Arial" panose="020B0604020202020204" pitchFamily="34" charset="0"/>
              <a:buChar char="•"/>
            </a:pPr>
            <a:r>
              <a:rPr lang="zh-CN" altLang="en-US" sz="2400" dirty="0"/>
              <a:t>响应式编程是一种面向数据流和变化传播的编程模式</a:t>
            </a:r>
            <a:r>
              <a:rPr lang="zh-CN" altLang="en-US" sz="2400" dirty="0" smtClean="0"/>
              <a:t>。</a:t>
            </a:r>
            <a:endParaRPr lang="en-US" altLang="zh-CN" sz="2400" dirty="0" smtClean="0"/>
          </a:p>
          <a:p>
            <a:pPr marL="285750" indent="-285750">
              <a:lnSpc>
                <a:spcPct val="150000"/>
              </a:lnSpc>
              <a:buFont typeface="Arial" panose="020B0604020202020204" pitchFamily="34" charset="0"/>
              <a:buChar char="•"/>
            </a:pPr>
            <a:r>
              <a:rPr lang="zh-CN" altLang="en-US" sz="2400" dirty="0" smtClean="0"/>
              <a:t>响应式编程希望构建关系、</a:t>
            </a:r>
            <a:r>
              <a:rPr lang="zh-CN" altLang="en-US" sz="2400" dirty="0"/>
              <a:t>计算模型</a:t>
            </a:r>
            <a:r>
              <a:rPr lang="zh-CN" altLang="en-US" sz="2400" dirty="0" smtClean="0"/>
              <a:t>，</a:t>
            </a:r>
            <a:r>
              <a:rPr lang="zh-CN" altLang="en-US" sz="2400" dirty="0"/>
              <a:t>而不是执行某种赋值命令</a:t>
            </a:r>
            <a:r>
              <a:rPr lang="zh-CN" altLang="en-US" sz="2400" dirty="0" smtClean="0"/>
              <a:t>；</a:t>
            </a:r>
            <a:endParaRPr lang="en-US" altLang="zh-CN" sz="2400" dirty="0" smtClean="0"/>
          </a:p>
          <a:p>
            <a:pPr marL="285750" indent="-285750">
              <a:lnSpc>
                <a:spcPct val="150000"/>
              </a:lnSpc>
              <a:buFont typeface="Arial" panose="020B0604020202020204" pitchFamily="34" charset="0"/>
              <a:buChar char="•"/>
            </a:pPr>
            <a:r>
              <a:rPr lang="zh-CN" altLang="en-US" sz="2400" dirty="0" smtClean="0"/>
              <a:t>响应</a:t>
            </a:r>
            <a:r>
              <a:rPr lang="zh-CN" altLang="en-US" sz="2400" dirty="0"/>
              <a:t>式</a:t>
            </a:r>
            <a:r>
              <a:rPr lang="zh-CN" altLang="en-US" sz="2400" dirty="0" smtClean="0"/>
              <a:t>编程有</a:t>
            </a:r>
            <a:r>
              <a:rPr lang="zh-CN" altLang="en-US" sz="2400" dirty="0"/>
              <a:t>多种编程语言实现版本，除了</a:t>
            </a:r>
            <a:r>
              <a:rPr lang="en-US" altLang="zh-CN" sz="2400" dirty="0" err="1"/>
              <a:t>RxJava</a:t>
            </a:r>
            <a:r>
              <a:rPr lang="zh-CN" altLang="en-US" sz="2400" dirty="0"/>
              <a:t>，还有</a:t>
            </a:r>
            <a:r>
              <a:rPr lang="en-US" altLang="zh-CN" sz="2400" dirty="0"/>
              <a:t>Rx.NET</a:t>
            </a:r>
            <a:r>
              <a:rPr lang="zh-CN" altLang="en-US" sz="2400" dirty="0"/>
              <a:t>、</a:t>
            </a:r>
            <a:r>
              <a:rPr lang="en-US" altLang="zh-CN" sz="2400" dirty="0" err="1"/>
              <a:t>RxCpp</a:t>
            </a:r>
            <a:r>
              <a:rPr lang="zh-CN" altLang="en-US" sz="2400" dirty="0"/>
              <a:t>、</a:t>
            </a:r>
            <a:r>
              <a:rPr lang="en-US" altLang="zh-CN" sz="2400" dirty="0" err="1"/>
              <a:t>RxJs</a:t>
            </a:r>
            <a:r>
              <a:rPr lang="zh-CN" altLang="en-US" sz="2400" dirty="0"/>
              <a:t>、</a:t>
            </a:r>
            <a:r>
              <a:rPr lang="en-US" altLang="zh-CN" sz="2400" dirty="0" err="1"/>
              <a:t>RxKotlin</a:t>
            </a:r>
            <a:r>
              <a:rPr lang="zh-CN" altLang="en-US" sz="2400" dirty="0"/>
              <a:t>等。</a:t>
            </a:r>
            <a:endParaRPr lang="zh-CN" altLang="en-US" sz="2400" dirty="0"/>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dirty="0">
              <a:ln>
                <a:noFill/>
              </a:ln>
              <a:solidFill>
                <a:srgbClr val="000000"/>
              </a:solidFill>
              <a:effectLst/>
              <a:uFillTx/>
              <a:latin typeface="+mn-lt"/>
              <a:ea typeface="+mn-ea"/>
              <a:cs typeface="+mn-cs"/>
              <a:sym typeface="Helvetica"/>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29247" y="3623392"/>
            <a:ext cx="6687483" cy="2724530"/>
          </a:xfrm>
          <a:prstGeom prst="rect">
            <a:avLst/>
          </a:prstGeom>
        </p:spPr>
      </p:pic>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文本框 2"/>
          <p:cNvSpPr txBox="1"/>
          <p:nvPr/>
        </p:nvSpPr>
        <p:spPr>
          <a:xfrm>
            <a:off x="478971" y="293914"/>
            <a:ext cx="1769070" cy="523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r>
              <a:rPr lang="en-US" altLang="zh-CN" sz="2800" dirty="0" smtClean="0"/>
              <a:t>1.3 </a:t>
            </a:r>
            <a:r>
              <a:rPr lang="zh-CN" altLang="en-US" sz="2800" dirty="0" smtClean="0"/>
              <a:t>数据流</a:t>
            </a:r>
            <a:endParaRPr lang="zh-CN" altLang="en-US" sz="2800" dirty="0"/>
          </a:p>
        </p:txBody>
      </p:sp>
      <p:sp>
        <p:nvSpPr>
          <p:cNvPr id="8" name="圆角矩形 7"/>
          <p:cNvSpPr/>
          <p:nvPr/>
        </p:nvSpPr>
        <p:spPr>
          <a:xfrm>
            <a:off x="872530" y="3644760"/>
            <a:ext cx="1375511" cy="408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smtClean="0">
                <a:ln>
                  <a:noFill/>
                </a:ln>
                <a:solidFill>
                  <a:schemeClr val="bg1"/>
                </a:solidFill>
                <a:effectLst/>
                <a:uFillTx/>
                <a:latin typeface="+mn-lt"/>
                <a:ea typeface="+mn-ea"/>
                <a:cs typeface="+mn-cs"/>
                <a:sym typeface="Helvetica"/>
              </a:rPr>
              <a:t>选择笔记</a:t>
            </a:r>
            <a:endParaRPr kumimoji="0" lang="zh-CN" altLang="en-US" sz="1800" b="0" i="0" u="none" strike="noStrike" cap="none" spc="0" normalizeH="0" baseline="0" dirty="0">
              <a:ln>
                <a:noFill/>
              </a:ln>
              <a:solidFill>
                <a:schemeClr val="bg1"/>
              </a:solidFill>
              <a:effectLst/>
              <a:uFillTx/>
              <a:latin typeface="+mn-lt"/>
              <a:ea typeface="+mn-ea"/>
              <a:cs typeface="+mn-cs"/>
              <a:sym typeface="Helvetica"/>
            </a:endParaRPr>
          </a:p>
        </p:txBody>
      </p:sp>
      <p:sp>
        <p:nvSpPr>
          <p:cNvPr id="9" name="圆角矩形 8"/>
          <p:cNvSpPr/>
          <p:nvPr/>
        </p:nvSpPr>
        <p:spPr>
          <a:xfrm>
            <a:off x="2701127" y="3640921"/>
            <a:ext cx="1375511" cy="408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smtClean="0">
                <a:ln>
                  <a:noFill/>
                </a:ln>
                <a:solidFill>
                  <a:schemeClr val="bg1"/>
                </a:solidFill>
                <a:effectLst/>
                <a:uFillTx/>
                <a:latin typeface="+mn-lt"/>
                <a:ea typeface="+mn-ea"/>
                <a:cs typeface="+mn-cs"/>
                <a:sym typeface="Helvetica"/>
              </a:rPr>
              <a:t>笔记排序</a:t>
            </a:r>
            <a:endParaRPr kumimoji="0" lang="zh-CN" altLang="en-US" sz="1800" b="0" i="0" u="none" strike="noStrike" cap="none" spc="0" normalizeH="0" baseline="0" dirty="0">
              <a:ln>
                <a:noFill/>
              </a:ln>
              <a:solidFill>
                <a:schemeClr val="bg1"/>
              </a:solidFill>
              <a:effectLst/>
              <a:uFillTx/>
              <a:latin typeface="+mn-lt"/>
              <a:ea typeface="+mn-ea"/>
              <a:cs typeface="+mn-cs"/>
              <a:sym typeface="Helvetica"/>
            </a:endParaRPr>
          </a:p>
        </p:txBody>
      </p:sp>
      <p:sp>
        <p:nvSpPr>
          <p:cNvPr id="10" name="圆角矩形 9"/>
          <p:cNvSpPr/>
          <p:nvPr/>
        </p:nvSpPr>
        <p:spPr>
          <a:xfrm>
            <a:off x="4397830" y="3640921"/>
            <a:ext cx="1654628" cy="408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smtClean="0">
                <a:ln>
                  <a:noFill/>
                </a:ln>
                <a:solidFill>
                  <a:schemeClr val="bg1"/>
                </a:solidFill>
                <a:effectLst/>
                <a:uFillTx/>
                <a:latin typeface="+mn-lt"/>
                <a:ea typeface="+mn-ea"/>
                <a:cs typeface="+mn-cs"/>
                <a:sym typeface="Helvetica"/>
              </a:rPr>
              <a:t>获取笔记截图</a:t>
            </a:r>
            <a:endParaRPr kumimoji="0" lang="zh-CN" altLang="en-US" sz="1800" b="0" i="0" u="none" strike="noStrike" cap="none" spc="0" normalizeH="0" baseline="0" dirty="0">
              <a:ln>
                <a:noFill/>
              </a:ln>
              <a:solidFill>
                <a:schemeClr val="bg1"/>
              </a:solidFill>
              <a:effectLst/>
              <a:uFillTx/>
              <a:latin typeface="+mn-lt"/>
              <a:ea typeface="+mn-ea"/>
              <a:cs typeface="+mn-cs"/>
              <a:sym typeface="Helvetica"/>
            </a:endParaRPr>
          </a:p>
        </p:txBody>
      </p:sp>
      <p:sp>
        <p:nvSpPr>
          <p:cNvPr id="11" name="圆角矩形 10"/>
          <p:cNvSpPr/>
          <p:nvPr/>
        </p:nvSpPr>
        <p:spPr>
          <a:xfrm>
            <a:off x="6429631" y="3640921"/>
            <a:ext cx="1375511" cy="408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pPr>
            <a:r>
              <a:rPr lang="zh-CN" altLang="en-US" dirty="0" smtClean="0">
                <a:solidFill>
                  <a:schemeClr val="bg1"/>
                </a:solidFill>
              </a:rPr>
              <a:t>生成</a:t>
            </a:r>
            <a:r>
              <a:rPr lang="en-US" altLang="zh-CN" dirty="0" smtClean="0">
                <a:solidFill>
                  <a:schemeClr val="bg1"/>
                </a:solidFill>
              </a:rPr>
              <a:t>PDF</a:t>
            </a:r>
            <a:endParaRPr kumimoji="0" lang="zh-CN" altLang="en-US" sz="1800" b="0" i="0" u="none" strike="noStrike" cap="none" spc="0" normalizeH="0" baseline="0" dirty="0">
              <a:ln>
                <a:noFill/>
              </a:ln>
              <a:solidFill>
                <a:schemeClr val="bg1"/>
              </a:solidFill>
              <a:effectLst/>
              <a:uFillTx/>
              <a:latin typeface="+mn-lt"/>
              <a:ea typeface="+mn-ea"/>
              <a:cs typeface="+mn-cs"/>
              <a:sym typeface="Helvetica"/>
            </a:endParaRPr>
          </a:p>
        </p:txBody>
      </p:sp>
      <p:sp>
        <p:nvSpPr>
          <p:cNvPr id="12" name="圆角矩形 11"/>
          <p:cNvSpPr/>
          <p:nvPr/>
        </p:nvSpPr>
        <p:spPr>
          <a:xfrm>
            <a:off x="8182316" y="3651806"/>
            <a:ext cx="1375511" cy="408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smtClean="0">
                <a:ln>
                  <a:noFill/>
                </a:ln>
                <a:solidFill>
                  <a:schemeClr val="bg1"/>
                </a:solidFill>
                <a:effectLst/>
                <a:uFillTx/>
                <a:latin typeface="+mn-lt"/>
                <a:ea typeface="+mn-ea"/>
                <a:cs typeface="+mn-cs"/>
                <a:sym typeface="Helvetica"/>
              </a:rPr>
              <a:t>分享到微信</a:t>
            </a:r>
            <a:endParaRPr kumimoji="0" lang="zh-CN" altLang="en-US" sz="1800" b="0" i="0" u="none" strike="noStrike" cap="none" spc="0" normalizeH="0" baseline="0" dirty="0">
              <a:ln>
                <a:noFill/>
              </a:ln>
              <a:solidFill>
                <a:schemeClr val="bg1"/>
              </a:solidFill>
              <a:effectLst/>
              <a:uFillTx/>
              <a:latin typeface="+mn-lt"/>
              <a:ea typeface="+mn-ea"/>
              <a:cs typeface="+mn-cs"/>
              <a:sym typeface="Helvetica"/>
            </a:endParaRPr>
          </a:p>
        </p:txBody>
      </p:sp>
      <p:sp>
        <p:nvSpPr>
          <p:cNvPr id="13" name="圆角矩形 12"/>
          <p:cNvSpPr/>
          <p:nvPr/>
        </p:nvSpPr>
        <p:spPr>
          <a:xfrm>
            <a:off x="10009379" y="3652029"/>
            <a:ext cx="1375511" cy="408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smtClean="0">
                <a:ln>
                  <a:noFill/>
                </a:ln>
                <a:solidFill>
                  <a:schemeClr val="bg1"/>
                </a:solidFill>
                <a:effectLst/>
                <a:uFillTx/>
                <a:latin typeface="+mn-lt"/>
                <a:ea typeface="+mn-ea"/>
                <a:cs typeface="+mn-cs"/>
                <a:sym typeface="Helvetica"/>
              </a:rPr>
              <a:t>提示成功</a:t>
            </a:r>
            <a:endParaRPr kumimoji="0" lang="zh-CN" altLang="en-US" sz="1800" b="0" i="0" u="none" strike="noStrike" cap="none" spc="0" normalizeH="0" baseline="0" dirty="0">
              <a:ln>
                <a:noFill/>
              </a:ln>
              <a:solidFill>
                <a:schemeClr val="bg1"/>
              </a:solidFill>
              <a:effectLst/>
              <a:uFillTx/>
              <a:latin typeface="+mn-lt"/>
              <a:ea typeface="+mn-ea"/>
              <a:cs typeface="+mn-cs"/>
              <a:sym typeface="Helvetica"/>
            </a:endParaRPr>
          </a:p>
        </p:txBody>
      </p:sp>
      <p:cxnSp>
        <p:nvCxnSpPr>
          <p:cNvPr id="15" name="直接箭头连接符 14"/>
          <p:cNvCxnSpPr>
            <a:stCxn id="8" idx="3"/>
            <a:endCxn id="9" idx="1"/>
          </p:cNvCxnSpPr>
          <p:nvPr/>
        </p:nvCxnSpPr>
        <p:spPr>
          <a:xfrm flipV="1">
            <a:off x="2248041" y="3833829"/>
            <a:ext cx="453390" cy="3810"/>
          </a:xfrm>
          <a:prstGeom prst="straightConnector1">
            <a:avLst/>
          </a:prstGeom>
          <a:noFill/>
          <a:ln w="25400" cap="flat">
            <a:solidFill>
              <a:schemeClr val="accent1"/>
            </a:solidFill>
            <a:prstDash val="solid"/>
            <a:round/>
            <a:tailEnd type="triangle"/>
          </a:ln>
        </p:spPr>
        <p:style>
          <a:lnRef idx="0">
            <a:scrgbClr r="0" g="0" b="0"/>
          </a:lnRef>
          <a:fillRef idx="0">
            <a:scrgbClr r="0" g="0" b="0"/>
          </a:fillRef>
          <a:effectRef idx="0">
            <a:scrgbClr r="0" g="0" b="0"/>
          </a:effectRef>
          <a:fontRef idx="none"/>
        </p:style>
      </p:cxnSp>
      <p:cxnSp>
        <p:nvCxnSpPr>
          <p:cNvPr id="17" name="直接箭头连接符 16"/>
          <p:cNvCxnSpPr>
            <a:stCxn id="9" idx="3"/>
            <a:endCxn id="10" idx="1"/>
          </p:cNvCxnSpPr>
          <p:nvPr/>
        </p:nvCxnSpPr>
        <p:spPr>
          <a:xfrm>
            <a:off x="4076638" y="3834435"/>
            <a:ext cx="321310" cy="0"/>
          </a:xfrm>
          <a:prstGeom prst="straightConnector1">
            <a:avLst/>
          </a:prstGeom>
          <a:noFill/>
          <a:ln w="25400" cap="flat">
            <a:solidFill>
              <a:schemeClr val="accent1"/>
            </a:solidFill>
            <a:prstDash val="solid"/>
            <a:round/>
            <a:tailEnd type="triangle"/>
          </a:ln>
        </p:spPr>
        <p:style>
          <a:lnRef idx="0">
            <a:scrgbClr r="0" g="0" b="0"/>
          </a:lnRef>
          <a:fillRef idx="0">
            <a:scrgbClr r="0" g="0" b="0"/>
          </a:fillRef>
          <a:effectRef idx="0">
            <a:scrgbClr r="0" g="0" b="0"/>
          </a:effectRef>
          <a:fontRef idx="none"/>
        </p:style>
      </p:cxnSp>
      <p:cxnSp>
        <p:nvCxnSpPr>
          <p:cNvPr id="19" name="直接箭头连接符 18"/>
          <p:cNvCxnSpPr>
            <a:stCxn id="10" idx="3"/>
            <a:endCxn id="11" idx="1"/>
          </p:cNvCxnSpPr>
          <p:nvPr/>
        </p:nvCxnSpPr>
        <p:spPr>
          <a:xfrm>
            <a:off x="6053093" y="3834435"/>
            <a:ext cx="376555" cy="0"/>
          </a:xfrm>
          <a:prstGeom prst="straightConnector1">
            <a:avLst/>
          </a:prstGeom>
          <a:noFill/>
          <a:ln w="25400" cap="flat">
            <a:solidFill>
              <a:schemeClr val="accent1"/>
            </a:solidFill>
            <a:prstDash val="solid"/>
            <a:round/>
            <a:tailEnd type="triangle"/>
          </a:ln>
        </p:spPr>
        <p:style>
          <a:lnRef idx="0">
            <a:scrgbClr r="0" g="0" b="0"/>
          </a:lnRef>
          <a:fillRef idx="0">
            <a:scrgbClr r="0" g="0" b="0"/>
          </a:fillRef>
          <a:effectRef idx="0">
            <a:scrgbClr r="0" g="0" b="0"/>
          </a:effectRef>
          <a:fontRef idx="none"/>
        </p:style>
      </p:cxnSp>
      <p:cxnSp>
        <p:nvCxnSpPr>
          <p:cNvPr id="21" name="直接箭头连接符 20"/>
          <p:cNvCxnSpPr>
            <a:stCxn id="11" idx="3"/>
            <a:endCxn id="12" idx="1"/>
          </p:cNvCxnSpPr>
          <p:nvPr/>
        </p:nvCxnSpPr>
        <p:spPr>
          <a:xfrm>
            <a:off x="7804507" y="3834435"/>
            <a:ext cx="377825" cy="10795"/>
          </a:xfrm>
          <a:prstGeom prst="straightConnector1">
            <a:avLst/>
          </a:prstGeom>
          <a:noFill/>
          <a:ln w="25400" cap="flat">
            <a:solidFill>
              <a:schemeClr val="accent1"/>
            </a:solidFill>
            <a:prstDash val="solid"/>
            <a:round/>
            <a:tailEnd type="triangle"/>
          </a:ln>
        </p:spPr>
        <p:style>
          <a:lnRef idx="0">
            <a:scrgbClr r="0" g="0" b="0"/>
          </a:lnRef>
          <a:fillRef idx="0">
            <a:scrgbClr r="0" g="0" b="0"/>
          </a:fillRef>
          <a:effectRef idx="0">
            <a:scrgbClr r="0" g="0" b="0"/>
          </a:effectRef>
          <a:fontRef idx="none"/>
        </p:style>
      </p:cxnSp>
      <p:cxnSp>
        <p:nvCxnSpPr>
          <p:cNvPr id="23" name="直接箭头连接符 22"/>
          <p:cNvCxnSpPr>
            <a:stCxn id="12" idx="3"/>
            <a:endCxn id="13" idx="1"/>
          </p:cNvCxnSpPr>
          <p:nvPr/>
        </p:nvCxnSpPr>
        <p:spPr>
          <a:xfrm>
            <a:off x="9557827" y="3844685"/>
            <a:ext cx="451485" cy="0"/>
          </a:xfrm>
          <a:prstGeom prst="straightConnector1">
            <a:avLst/>
          </a:prstGeom>
          <a:noFill/>
          <a:ln w="25400" cap="flat">
            <a:solidFill>
              <a:schemeClr val="accent1"/>
            </a:solidFill>
            <a:prstDash val="solid"/>
            <a:round/>
            <a:tailEnd type="triangle"/>
          </a:ln>
        </p:spPr>
        <p:style>
          <a:lnRef idx="0">
            <a:scrgbClr r="0" g="0" b="0"/>
          </a:lnRef>
          <a:fillRef idx="0">
            <a:scrgbClr r="0" g="0" b="0"/>
          </a:fillRef>
          <a:effectRef idx="0">
            <a:scrgbClr r="0" g="0" b="0"/>
          </a:effectRef>
          <a:fontRef idx="none"/>
        </p:style>
      </p:cxnSp>
      <p:sp>
        <p:nvSpPr>
          <p:cNvPr id="24" name="文本框 23"/>
          <p:cNvSpPr txBox="1"/>
          <p:nvPr/>
        </p:nvSpPr>
        <p:spPr>
          <a:xfrm>
            <a:off x="590791" y="3008494"/>
            <a:ext cx="1938988" cy="46166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dirty="0" smtClean="0">
                <a:ln>
                  <a:noFill/>
                </a:ln>
                <a:solidFill>
                  <a:srgbClr val="000000"/>
                </a:solidFill>
                <a:effectLst/>
                <a:uFillTx/>
                <a:latin typeface="+mn-lt"/>
                <a:ea typeface="+mn-ea"/>
                <a:cs typeface="+mn-cs"/>
                <a:sym typeface="Helvetica"/>
              </a:rPr>
              <a:t>笔记分享功能</a:t>
            </a:r>
            <a:endParaRPr kumimoji="0" lang="zh-CN" altLang="en-US" sz="2400" b="0" i="0" u="none" strike="noStrike" cap="none" spc="0" normalizeH="0" baseline="0" dirty="0">
              <a:ln>
                <a:noFill/>
              </a:ln>
              <a:solidFill>
                <a:srgbClr val="000000"/>
              </a:solidFill>
              <a:effectLst/>
              <a:uFillTx/>
              <a:latin typeface="+mn-lt"/>
              <a:ea typeface="+mn-ea"/>
              <a:cs typeface="+mn-cs"/>
              <a:sym typeface="Helvetica"/>
            </a:endParaRPr>
          </a:p>
        </p:txBody>
      </p:sp>
      <p:sp>
        <p:nvSpPr>
          <p:cNvPr id="2" name="文本框 1"/>
          <p:cNvSpPr txBox="1"/>
          <p:nvPr/>
        </p:nvSpPr>
        <p:spPr>
          <a:xfrm>
            <a:off x="716915" y="1178560"/>
            <a:ext cx="10758170" cy="4591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lang="zh-CN" altLang="en-US" sz="2400" dirty="0" smtClean="0">
                <a:latin typeface="+mj-lt"/>
                <a:ea typeface="+mj-ea"/>
                <a:cs typeface="+mj-cs"/>
                <a:sym typeface="Helvetica Neue"/>
              </a:rPr>
              <a:t>数据是信息的表现形式和载体，可以是符号、文字、数字、语音、图像、视频等</a:t>
            </a:r>
            <a:endParaRPr kumimoji="0" lang="zh-CN" altLang="en-US" sz="2400" b="0" i="0" u="none" strike="noStrike" cap="none" spc="0" normalizeH="0" baseline="0" dirty="0" smtClean="0">
              <a:ln>
                <a:noFill/>
              </a:ln>
              <a:solidFill>
                <a:srgbClr val="000000"/>
              </a:solidFill>
              <a:effectLst/>
              <a:uFillTx/>
              <a:latin typeface="+mj-lt"/>
              <a:ea typeface="+mj-ea"/>
              <a:cs typeface="+mj-cs"/>
              <a:sym typeface="Helvetica Neue"/>
            </a:endParaRPr>
          </a:p>
        </p:txBody>
      </p:sp>
    </p:spTree>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4"/>
          <p:cNvSpPr/>
          <p:nvPr/>
        </p:nvSpPr>
        <p:spPr>
          <a:xfrm>
            <a:off x="5485552" y="4724481"/>
            <a:ext cx="1174875" cy="7360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a:t>5</a:t>
            </a:r>
            <a:r>
              <a:rPr lang="en-US" sz="2600" b="0" i="0" kern="1200" baseline="0" dirty="0" smtClean="0"/>
              <a:t>.</a:t>
            </a:r>
            <a:r>
              <a:rPr lang="zh-CN" altLang="en-US" sz="2600" kern="1200" dirty="0" smtClean="0"/>
              <a:t>总</a:t>
            </a:r>
            <a:endParaRPr lang="zh-CN" sz="2600" kern="1200" dirty="0"/>
          </a:p>
        </p:txBody>
      </p:sp>
      <p:sp>
        <p:nvSpPr>
          <p:cNvPr id="2" name="文本框 1"/>
          <p:cNvSpPr txBox="1"/>
          <p:nvPr/>
        </p:nvSpPr>
        <p:spPr>
          <a:xfrm>
            <a:off x="365663" y="348343"/>
            <a:ext cx="3961765" cy="520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algn="l"/>
            <a:r>
              <a:rPr lang="zh-CN" altLang="en-US" sz="2800" dirty="0" smtClean="0"/>
              <a:t>二、</a:t>
            </a:r>
            <a:r>
              <a:rPr lang="en-US" altLang="zh-CN" sz="2800" dirty="0" smtClean="0"/>
              <a:t>RxJava2</a:t>
            </a:r>
            <a:r>
              <a:rPr lang="zh-CN" altLang="en-US" sz="2800" dirty="0" smtClean="0"/>
              <a:t>数据流分析</a:t>
            </a:r>
            <a:endParaRPr kumimoji="0" lang="zh-CN" altLang="en-US" sz="1800" b="0" i="0" u="none" strike="noStrike" cap="none" spc="0" normalizeH="0" baseline="0" dirty="0">
              <a:ln>
                <a:noFill/>
              </a:ln>
              <a:solidFill>
                <a:srgbClr val="000000"/>
              </a:solidFill>
              <a:effectLst/>
              <a:uFillTx/>
              <a:latin typeface="+mn-lt"/>
              <a:ea typeface="+mn-ea"/>
              <a:cs typeface="+mn-cs"/>
              <a:sym typeface="Helvetica"/>
            </a:endParaRPr>
          </a:p>
        </p:txBody>
      </p:sp>
      <p:sp>
        <p:nvSpPr>
          <p:cNvPr id="7" name="文本框 6"/>
          <p:cNvSpPr txBox="1"/>
          <p:nvPr/>
        </p:nvSpPr>
        <p:spPr>
          <a:xfrm>
            <a:off x="981216" y="1339258"/>
            <a:ext cx="5266055" cy="39681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a:lnSpc>
                <a:spcPct val="150000"/>
              </a:lnSpc>
            </a:pPr>
            <a:r>
              <a:rPr lang="en-US" altLang="zh-CN" sz="2800" dirty="0" smtClean="0"/>
              <a:t>2.1 </a:t>
            </a:r>
            <a:r>
              <a:rPr lang="zh-CN" altLang="en-US" sz="2800" dirty="0" smtClean="0"/>
              <a:t>标准</a:t>
            </a:r>
            <a:r>
              <a:rPr lang="zh-CN" altLang="en-US" sz="2800" dirty="0"/>
              <a:t>观察者模式</a:t>
            </a:r>
            <a:endParaRPr lang="zh-CN" altLang="en-US" sz="2800" dirty="0"/>
          </a:p>
          <a:p>
            <a:pPr>
              <a:lnSpc>
                <a:spcPct val="150000"/>
              </a:lnSpc>
            </a:pPr>
            <a:r>
              <a:rPr lang="en-US" altLang="zh-CN" sz="2800" dirty="0" smtClean="0"/>
              <a:t>2.2 RxJava</a:t>
            </a:r>
            <a:r>
              <a:rPr lang="en-US" altLang="zh-CN" sz="2800" dirty="0"/>
              <a:t>2</a:t>
            </a:r>
            <a:r>
              <a:rPr lang="zh-CN" altLang="en-US" sz="2800" dirty="0" smtClean="0"/>
              <a:t>中</a:t>
            </a:r>
            <a:r>
              <a:rPr lang="zh-CN" altLang="en-US" sz="2800" dirty="0"/>
              <a:t>的五种观察者模式</a:t>
            </a:r>
            <a:endParaRPr lang="zh-CN" altLang="en-US" sz="2800" dirty="0"/>
          </a:p>
          <a:p>
            <a:pPr>
              <a:lnSpc>
                <a:spcPct val="150000"/>
              </a:lnSpc>
            </a:pPr>
            <a:r>
              <a:rPr lang="en-US" altLang="zh-CN" sz="2800" dirty="0" smtClean="0"/>
              <a:t>2.3 </a:t>
            </a:r>
            <a:r>
              <a:rPr lang="en-US" altLang="zh-CN" sz="2800" dirty="0" err="1"/>
              <a:t>Observable&amp;Observer</a:t>
            </a:r>
            <a:endParaRPr lang="en-US" altLang="zh-CN" sz="2800" dirty="0"/>
          </a:p>
          <a:p>
            <a:pPr>
              <a:lnSpc>
                <a:spcPct val="150000"/>
              </a:lnSpc>
            </a:pPr>
            <a:r>
              <a:rPr lang="en-US" altLang="zh-CN" sz="2800" dirty="0" smtClean="0"/>
              <a:t>2.4 </a:t>
            </a:r>
            <a:r>
              <a:rPr lang="zh-CN" altLang="en-US" sz="2800" dirty="0" smtClean="0"/>
              <a:t>示例</a:t>
            </a:r>
            <a:r>
              <a:rPr lang="zh-CN" altLang="en-US" sz="2800" dirty="0"/>
              <a:t>与源码</a:t>
            </a:r>
            <a:r>
              <a:rPr lang="zh-CN" altLang="en-US" sz="2800" dirty="0" smtClean="0"/>
              <a:t>解析</a:t>
            </a:r>
            <a:endParaRPr lang="en-US" altLang="zh-CN" sz="2800" dirty="0" smtClean="0"/>
          </a:p>
          <a:p>
            <a:pPr>
              <a:lnSpc>
                <a:spcPct val="150000"/>
              </a:lnSpc>
            </a:pPr>
            <a:r>
              <a:rPr lang="en-US" altLang="zh-CN" sz="2800" dirty="0" smtClean="0"/>
              <a:t>2.5 </a:t>
            </a:r>
            <a:r>
              <a:rPr lang="zh-CN" altLang="en-US" sz="2800" dirty="0" smtClean="0"/>
              <a:t>数据流分析</a:t>
            </a:r>
            <a:endParaRPr lang="en-US" altLang="zh-CN" sz="2800" dirty="0" smtClean="0"/>
          </a:p>
          <a:p>
            <a:pPr>
              <a:lnSpc>
                <a:spcPct val="150000"/>
              </a:lnSpc>
            </a:pPr>
            <a:r>
              <a:rPr lang="en-US" altLang="zh-CN" sz="2800" dirty="0" smtClean="0"/>
              <a:t>2.6 </a:t>
            </a:r>
            <a:r>
              <a:rPr lang="zh-CN" altLang="en-US" sz="2800" dirty="0" smtClean="0"/>
              <a:t>线程调度</a:t>
            </a:r>
            <a:endParaRPr lang="en-US" altLang="zh-CN" sz="2800" dirty="0" smtClean="0"/>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4"/>
          <p:cNvSpPr/>
          <p:nvPr/>
        </p:nvSpPr>
        <p:spPr>
          <a:xfrm>
            <a:off x="5485552" y="4724481"/>
            <a:ext cx="1174875" cy="7360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a:t>5</a:t>
            </a:r>
            <a:r>
              <a:rPr lang="en-US" sz="2600" b="0" i="0" kern="1200" baseline="0" dirty="0" smtClean="0"/>
              <a:t>.</a:t>
            </a:r>
            <a:r>
              <a:rPr lang="zh-CN" altLang="en-US" sz="2600" kern="1200" dirty="0" smtClean="0"/>
              <a:t>总</a:t>
            </a:r>
            <a:endParaRPr lang="zh-CN" sz="2600" kern="1200" dirty="0"/>
          </a:p>
        </p:txBody>
      </p:sp>
      <p:sp>
        <p:nvSpPr>
          <p:cNvPr id="2" name="文本框 1"/>
          <p:cNvSpPr txBox="1"/>
          <p:nvPr/>
        </p:nvSpPr>
        <p:spPr>
          <a:xfrm>
            <a:off x="381182" y="187077"/>
            <a:ext cx="3205361" cy="52321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sz="2800" dirty="0" smtClean="0">
                <a:sym typeface="+mn-ea"/>
              </a:rPr>
              <a:t>2.1 </a:t>
            </a:r>
            <a:r>
              <a:rPr lang="zh-CN" altLang="en-US" sz="2800" dirty="0" smtClean="0">
                <a:sym typeface="+mn-ea"/>
              </a:rPr>
              <a:t>标准</a:t>
            </a:r>
            <a:r>
              <a:rPr lang="zh-CN" altLang="en-US" sz="2800" dirty="0">
                <a:sym typeface="+mn-ea"/>
              </a:rPr>
              <a:t>观察者模式</a:t>
            </a:r>
            <a:endParaRPr kumimoji="0" lang="zh-CN" altLang="en-US" sz="2800" b="0" i="0" u="none" strike="noStrike" cap="none" spc="0" normalizeH="0" baseline="0" dirty="0">
              <a:ln>
                <a:noFill/>
              </a:ln>
              <a:solidFill>
                <a:srgbClr val="000000"/>
              </a:solidFill>
              <a:effectLst/>
              <a:uFillTx/>
              <a:sym typeface="Helvetica"/>
            </a:endParaRPr>
          </a:p>
        </p:txBody>
      </p:sp>
      <p:pic>
        <p:nvPicPr>
          <p:cNvPr id="4" name="图片 3" descr="standard_observer"/>
          <p:cNvPicPr>
            <a:picLocks noChangeAspect="1"/>
          </p:cNvPicPr>
          <p:nvPr/>
        </p:nvPicPr>
        <p:blipFill>
          <a:blip r:embed="rId1"/>
          <a:stretch>
            <a:fillRect/>
          </a:stretch>
        </p:blipFill>
        <p:spPr>
          <a:xfrm>
            <a:off x="1650365" y="1421130"/>
            <a:ext cx="8845550" cy="2820670"/>
          </a:xfrm>
          <a:prstGeom prst="rect">
            <a:avLst/>
          </a:prstGeom>
        </p:spPr>
      </p:pic>
      <p:sp>
        <p:nvSpPr>
          <p:cNvPr id="7" name="文本框 6"/>
          <p:cNvSpPr txBox="1"/>
          <p:nvPr/>
        </p:nvSpPr>
        <p:spPr>
          <a:xfrm>
            <a:off x="913130" y="4978400"/>
            <a:ext cx="9720580" cy="9207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lang="zh-CN" altLang="en-US">
                <a:sym typeface="+mn-ea"/>
              </a:rPr>
              <a:t>实现了观察者和目标之间的抽象耦合。目标与观察者接口关联，而不与具体的观察者耦合，实现了目标与具体观察者之间的解耦。</a:t>
            </a:r>
            <a:endParaRPr lang="zh-CN" altLang="en-US"/>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lang="zh-CN" altLang="en-US">
                <a:sym typeface="+mn-ea"/>
              </a:rPr>
              <a:t>观察者模式实现了动态联动；</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4"/>
          <p:cNvSpPr/>
          <p:nvPr/>
        </p:nvSpPr>
        <p:spPr>
          <a:xfrm>
            <a:off x="5485552" y="4724481"/>
            <a:ext cx="1174875" cy="7360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a:t>5</a:t>
            </a:r>
            <a:r>
              <a:rPr lang="en-US" sz="2600" b="0" i="0" kern="1200" baseline="0" dirty="0" smtClean="0"/>
              <a:t>.</a:t>
            </a:r>
            <a:r>
              <a:rPr lang="zh-CN" altLang="en-US" sz="2600" kern="1200" dirty="0" smtClean="0"/>
              <a:t>总</a:t>
            </a:r>
            <a:endParaRPr lang="zh-CN" sz="2600" kern="1200" dirty="0"/>
          </a:p>
        </p:txBody>
      </p:sp>
      <p:sp>
        <p:nvSpPr>
          <p:cNvPr id="3" name="文本框 2"/>
          <p:cNvSpPr txBox="1"/>
          <p:nvPr/>
        </p:nvSpPr>
        <p:spPr>
          <a:xfrm>
            <a:off x="361315" y="184785"/>
            <a:ext cx="6140459" cy="52321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sz="2800" dirty="0" smtClean="0">
                <a:sym typeface="+mn-ea"/>
              </a:rPr>
              <a:t>2.2 RxJava2</a:t>
            </a:r>
            <a:r>
              <a:rPr lang="zh-CN" altLang="en-US" sz="2800" dirty="0" smtClean="0">
                <a:sym typeface="+mn-ea"/>
              </a:rPr>
              <a:t>中</a:t>
            </a:r>
            <a:r>
              <a:rPr lang="zh-CN" altLang="en-US" sz="2800" dirty="0">
                <a:sym typeface="+mn-ea"/>
              </a:rPr>
              <a:t>的五</a:t>
            </a:r>
            <a:r>
              <a:rPr lang="zh-CN" altLang="en-US" sz="2800" dirty="0" smtClean="0">
                <a:sym typeface="+mn-ea"/>
              </a:rPr>
              <a:t>种目标</a:t>
            </a:r>
            <a:r>
              <a:rPr lang="en-US" altLang="zh-CN" sz="2800" dirty="0" smtClean="0">
                <a:sym typeface="+mn-ea"/>
              </a:rPr>
              <a:t>/</a:t>
            </a:r>
            <a:r>
              <a:rPr lang="zh-CN" altLang="en-US" sz="2800" dirty="0" smtClean="0">
                <a:sym typeface="+mn-ea"/>
              </a:rPr>
              <a:t>观察者组合</a:t>
            </a:r>
            <a:endParaRPr kumimoji="0" lang="zh-CN" altLang="en-US" sz="2800" b="0" i="0" u="none" strike="noStrike" cap="none" spc="0" normalizeH="0" baseline="0" dirty="0">
              <a:ln>
                <a:noFill/>
              </a:ln>
              <a:solidFill>
                <a:srgbClr val="000000"/>
              </a:solidFill>
              <a:effectLst/>
              <a:uFillTx/>
              <a:sym typeface="Helvetica"/>
            </a:endParaRPr>
          </a:p>
        </p:txBody>
      </p:sp>
      <p:pic>
        <p:nvPicPr>
          <p:cNvPr id="4" name="图片 3" descr="RxJava中的5种观察者组合"/>
          <p:cNvPicPr>
            <a:picLocks noChangeAspect="1"/>
          </p:cNvPicPr>
          <p:nvPr/>
        </p:nvPicPr>
        <p:blipFill>
          <a:blip r:embed="rId1"/>
          <a:stretch>
            <a:fillRect/>
          </a:stretch>
        </p:blipFill>
        <p:spPr>
          <a:xfrm>
            <a:off x="1592580" y="1784350"/>
            <a:ext cx="8114665" cy="2940050"/>
          </a:xfrm>
          <a:prstGeom prst="rect">
            <a:avLst/>
          </a:prstGeom>
        </p:spPr>
      </p:pic>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1_Default Design">
  <a:themeElements>
    <a:clrScheme name="1_Default Design">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1_Default Design">
      <a:majorFont>
        <a:latin typeface="Helvetica Neue"/>
        <a:ea typeface="Helvetica Neue"/>
        <a:cs typeface="Helvetica Neue"/>
      </a:majorFont>
      <a:minorFont>
        <a:latin typeface="Helvetica"/>
        <a:ea typeface="Helvetica"/>
        <a:cs typeface="Helvetica"/>
      </a:minorFont>
    </a:fontScheme>
    <a:fmtScheme name="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Default Design">
  <a:themeElements>
    <a:clrScheme name="1_Default Design">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1_Default Design">
      <a:majorFont>
        <a:latin typeface="Helvetica Neue"/>
        <a:ea typeface="Helvetica Neue"/>
        <a:cs typeface="Helvetica Neue"/>
      </a:majorFont>
      <a:minorFont>
        <a:latin typeface="Helvetica"/>
        <a:ea typeface="Helvetica"/>
        <a:cs typeface="Helvetica"/>
      </a:minorFont>
    </a:fontScheme>
    <a:fmtScheme name="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Default Design">
  <a:themeElements>
    <a:clrScheme name="1_Default Design">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1_Default Design">
      <a:majorFont>
        <a:latin typeface="Helvetica Neue"/>
        <a:ea typeface="Helvetica Neue"/>
        <a:cs typeface="Helvetica Neue"/>
      </a:majorFont>
      <a:minorFont>
        <a:latin typeface="Helvetica"/>
        <a:ea typeface="Helvetica"/>
        <a:cs typeface="Helvetica"/>
      </a:minorFont>
    </a:fontScheme>
    <a:fmtScheme name="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1_Default Design">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themeOverride>
</file>

<file path=docProps/app.xml><?xml version="1.0" encoding="utf-8"?>
<Properties xmlns="http://schemas.openxmlformats.org/officeDocument/2006/extended-properties" xmlns:vt="http://schemas.openxmlformats.org/officeDocument/2006/docPropsVTypes">
  <TotalTime>0</TotalTime>
  <Words>3902</Words>
  <Application>WPS 演示</Application>
  <PresentationFormat>宽屏</PresentationFormat>
  <Paragraphs>270</Paragraphs>
  <Slides>22</Slides>
  <Notes>19</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22</vt:i4>
      </vt:variant>
    </vt:vector>
  </HeadingPairs>
  <TitlesOfParts>
    <vt:vector size="38" baseType="lpstr">
      <vt:lpstr>Arial</vt:lpstr>
      <vt:lpstr>宋体</vt:lpstr>
      <vt:lpstr>Wingdings</vt:lpstr>
      <vt:lpstr>Helvetica</vt:lpstr>
      <vt:lpstr>Arial</vt:lpstr>
      <vt:lpstr>Wingdings</vt:lpstr>
      <vt:lpstr>Helvetica Neue</vt:lpstr>
      <vt:lpstr>微软雅黑</vt:lpstr>
      <vt:lpstr>黑体</vt:lpstr>
      <vt:lpstr>Times New Roman</vt:lpstr>
      <vt:lpstr>Arial Unicode MS</vt:lpstr>
      <vt:lpstr>Tahoma</vt:lpstr>
      <vt:lpstr>Helvetica</vt:lpstr>
      <vt:lpstr>Helvetica Neue</vt:lpstr>
      <vt:lpstr>1_Default Design</vt:lpstr>
      <vt:lpstr>2_Default Design</vt:lpstr>
      <vt:lpstr>RxJava2数据流分析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单击此处添加标题</dc:title>
  <dc:creator/>
  <cp:lastModifiedBy>homlee</cp:lastModifiedBy>
  <cp:revision>322</cp:revision>
  <dcterms:created xsi:type="dcterms:W3CDTF">2018-10-16T15:02:00Z</dcterms:created>
  <dcterms:modified xsi:type="dcterms:W3CDTF">2018-11-01T16:31:11Z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2052-10.1.0.7401</vt:lpwstr>
  </property>
</Properties>
</file>