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80"/>
    <p:restoredTop sz="96034"/>
  </p:normalViewPr>
  <p:slideViewPr>
    <p:cSldViewPr snapToGrid="0" snapToObjects="1">
      <p:cViewPr varScale="1">
        <p:scale>
          <a:sx n="112" d="100"/>
          <a:sy n="112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57871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页1水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27056" y="6413937"/>
            <a:ext cx="12219056" cy="444116"/>
          </a:xfrm>
          <a:prstGeom prst="rect">
            <a:avLst/>
          </a:prstGeom>
          <a:solidFill>
            <a:srgbClr val="007CBA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842321" y="6493362"/>
            <a:ext cx="276406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just" defTabSz="457200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Royole Confidential. All rights reserved.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1" y="6493087"/>
            <a:ext cx="1445974" cy="29697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59018" y="-21983"/>
            <a:ext cx="12310035" cy="6901965"/>
          </a:xfrm>
          <a:prstGeom prst="rect">
            <a:avLst/>
          </a:prstGeom>
          <a:solidFill>
            <a:srgbClr val="007CBA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Shape 3"/>
          <p:cNvSpPr/>
          <p:nvPr/>
        </p:nvSpPr>
        <p:spPr>
          <a:xfrm>
            <a:off x="5640385" y="6169023"/>
            <a:ext cx="619760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1000" b="1">
                <a:solidFill>
                  <a:srgbClr val="EAEAE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Royole Confidential. </a:t>
            </a:r>
          </a:p>
          <a:p>
            <a:pPr algn="r">
              <a:defRPr sz="1000" b="1">
                <a:solidFill>
                  <a:srgbClr val="EAEAE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Copyright © 2017 Royole Corporation. 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463950" y="6224225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image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6" y="457374"/>
            <a:ext cx="2337055" cy="479982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80000"/>
        <a:buFont typeface="Wingdings"/>
        <a:buChar char="»"/>
        <a:tabLst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―"/>
        <a:tabLst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117600" marR="0" indent="-203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60000"/>
        <a:buFont typeface="Wingdings"/>
        <a:buChar char="●"/>
        <a:tabLst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574800" marR="0" indent="-203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60000"/>
        <a:buFont typeface="Wingdings"/>
        <a:buChar char="●"/>
        <a:tabLst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2011677" marR="0" indent="-18287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»"/>
        <a:tabLst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468877" marR="0" indent="-18287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•"/>
        <a:tabLst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2926077" marR="0" indent="-18287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•"/>
        <a:tabLst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383279" marR="0" indent="-18287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•"/>
        <a:tabLst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3840479" marR="0" indent="-18287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•"/>
        <a:tabLst/>
        <a:defRPr sz="16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idx="4294967295"/>
          </p:nvPr>
        </p:nvSpPr>
        <p:spPr>
          <a:xfrm>
            <a:off x="0" y="2904331"/>
            <a:ext cx="12192000" cy="795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755750">
              <a:defRPr sz="3989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4200" dirty="0"/>
              <a:t>柔记项目</a:t>
            </a:r>
            <a:r>
              <a:rPr lang="en-US" altLang="zh-CN" sz="4200" dirty="0"/>
              <a:t>Https</a:t>
            </a:r>
            <a:r>
              <a:rPr lang="zh-CN" altLang="en-US" sz="4200" dirty="0"/>
              <a:t>安全传输总结</a:t>
            </a:r>
            <a:endParaRPr sz="4200" dirty="0"/>
          </a:p>
        </p:txBody>
      </p:sp>
      <p:sp>
        <p:nvSpPr>
          <p:cNvPr id="33" name="Shape 33"/>
          <p:cNvSpPr>
            <a:spLocks noGrp="1"/>
          </p:cNvSpPr>
          <p:nvPr>
            <p:ph type="body" sz="quarter" idx="4294967295"/>
          </p:nvPr>
        </p:nvSpPr>
        <p:spPr>
          <a:xfrm>
            <a:off x="0" y="4056062"/>
            <a:ext cx="12192000" cy="10795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0" indent="0" algn="ctr">
              <a:buFont typeface="Tw Cen MT" panose="020B0602020104020603" pitchFamily="34" charset="0"/>
              <a:buNone/>
            </a:pPr>
            <a:r>
              <a:rPr lang="en-US" altLang="zh-CN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Leo.yuan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 algn="ctr">
              <a:buFont typeface="Tw Cen MT" panose="020B0602020104020603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邮箱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/Email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hlyu@royole.com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 algn="ctr">
              <a:buFont typeface="Tw Cen MT" panose="020B0602020104020603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日期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/Date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ea typeface="宋体" panose="02010600030101010101" pitchFamily="2" charset="-122"/>
              </a:rPr>
              <a:t>2018.11.5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2017水印-49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tretch>
            <a:fillRect/>
          </a:stretch>
        </p:blipFill>
        <p:spPr>
          <a:xfrm>
            <a:off x="10288161" y="691979"/>
            <a:ext cx="1990336" cy="1958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59" y="0"/>
                </a:moveTo>
                <a:lnTo>
                  <a:pt x="2321" y="3"/>
                </a:lnTo>
                <a:lnTo>
                  <a:pt x="3" y="9453"/>
                </a:lnTo>
                <a:lnTo>
                  <a:pt x="0" y="20829"/>
                </a:lnTo>
                <a:lnTo>
                  <a:pt x="3041" y="21600"/>
                </a:lnTo>
                <a:lnTo>
                  <a:pt x="19279" y="21597"/>
                </a:lnTo>
                <a:lnTo>
                  <a:pt x="21597" y="12147"/>
                </a:lnTo>
                <a:lnTo>
                  <a:pt x="21600" y="771"/>
                </a:lnTo>
                <a:lnTo>
                  <a:pt x="18559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F314C1-E67C-644C-AFCE-65F520B52816}"/>
              </a:ext>
            </a:extLst>
          </p:cNvPr>
          <p:cNvSpPr txBox="1"/>
          <p:nvPr/>
        </p:nvSpPr>
        <p:spPr>
          <a:xfrm>
            <a:off x="1" y="0"/>
            <a:ext cx="12192000" cy="807909"/>
          </a:xfrm>
          <a:prstGeom prst="rect">
            <a:avLst/>
          </a:prstGeom>
          <a:solidFill>
            <a:srgbClr val="0099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endParaRPr lang="en-US" altLang="zh-CN" sz="105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背景介绍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Neue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872" y="1153682"/>
            <a:ext cx="11058258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柔记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APP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将手写笔记进行数字化存储之后，</a:t>
            </a:r>
            <a:r>
              <a:rPr lang="zh-CN" altLang="en-US" dirty="0" smtClean="0"/>
              <a:t>支持将笔记数据</a:t>
            </a:r>
            <a:r>
              <a:rPr lang="zh-CN" altLang="en-US" dirty="0"/>
              <a:t>同步</a:t>
            </a:r>
            <a:r>
              <a:rPr lang="zh-CN" altLang="en-US" dirty="0" smtClean="0"/>
              <a:t>到服务器，解决了传统纸质笔记不利于长时间保存的缺点。但同时，由于要将笔记数据传输到服务器，也引入了笔记数据安全问题：</a:t>
            </a:r>
            <a:r>
              <a:rPr lang="zh-CN" altLang="en-US" b="1" dirty="0" smtClean="0"/>
              <a:t>如何确保用户的笔记在网络中安全的传输？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66872" y="2209925"/>
            <a:ext cx="11058258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解决方法是：一、笔记数据采用二进制数据的形式传输和存储，将这些二进制数据经过特定的算法转换成坐标点，再经特定的笔迹还原算法才能得到用户的笔记数据。另一方面我们采用更加安全的</a:t>
            </a:r>
            <a:r>
              <a:rPr lang="en-US" altLang="zh-CN" dirty="0"/>
              <a:t>HTTPS</a:t>
            </a:r>
            <a:r>
              <a:rPr lang="zh-CN" altLang="en-US" dirty="0"/>
              <a:t>协议来传输笔记数据</a:t>
            </a:r>
            <a:r>
              <a:rPr lang="zh-CN" altLang="en-US" dirty="0" smtClean="0"/>
              <a:t>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6872" y="3555051"/>
            <a:ext cx="597855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本文重点介绍</a:t>
            </a:r>
            <a:r>
              <a:rPr lang="en-US" altLang="zh-CN" dirty="0"/>
              <a:t>HTTPS</a:t>
            </a:r>
            <a:r>
              <a:rPr lang="zh-CN" altLang="en-US" dirty="0"/>
              <a:t>安全传输</a:t>
            </a:r>
            <a:r>
              <a:rPr lang="zh-CN" altLang="en-US" dirty="0" smtClean="0"/>
              <a:t>协议，从以下三点进行说明：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977070" y="3924379"/>
            <a:ext cx="2516069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1.HTTP</a:t>
            </a:r>
            <a:r>
              <a:rPr lang="zh-CN" altLang="en-US" dirty="0"/>
              <a:t>与</a:t>
            </a:r>
            <a:r>
              <a:rPr lang="en-US" altLang="zh-CN" dirty="0"/>
              <a:t>HTTPS</a:t>
            </a:r>
            <a:r>
              <a:rPr lang="zh-CN" altLang="en-US" dirty="0"/>
              <a:t>的区别</a:t>
            </a:r>
          </a:p>
          <a:p>
            <a:r>
              <a:rPr lang="en-US" altLang="zh-CN" dirty="0"/>
              <a:t>2.HTTPS</a:t>
            </a:r>
            <a:r>
              <a:rPr lang="zh-CN" altLang="en-US" dirty="0"/>
              <a:t>工作原理</a:t>
            </a:r>
          </a:p>
          <a:p>
            <a:r>
              <a:rPr lang="en-US" altLang="zh-CN" dirty="0" smtClean="0"/>
              <a:t>3.HTTPS</a:t>
            </a:r>
            <a:r>
              <a:rPr lang="zh-CN" altLang="en-US" dirty="0" smtClean="0"/>
              <a:t>服务器证书校验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2017水印-49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tretch>
            <a:fillRect/>
          </a:stretch>
        </p:blipFill>
        <p:spPr>
          <a:xfrm>
            <a:off x="9857426" y="426834"/>
            <a:ext cx="1990336" cy="1958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59" y="0"/>
                </a:moveTo>
                <a:lnTo>
                  <a:pt x="2321" y="3"/>
                </a:lnTo>
                <a:lnTo>
                  <a:pt x="3" y="9453"/>
                </a:lnTo>
                <a:lnTo>
                  <a:pt x="0" y="20829"/>
                </a:lnTo>
                <a:lnTo>
                  <a:pt x="3041" y="21600"/>
                </a:lnTo>
                <a:lnTo>
                  <a:pt x="19279" y="21597"/>
                </a:lnTo>
                <a:lnTo>
                  <a:pt x="21597" y="12147"/>
                </a:lnTo>
                <a:lnTo>
                  <a:pt x="21600" y="771"/>
                </a:lnTo>
                <a:lnTo>
                  <a:pt x="18559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1" y="0"/>
            <a:ext cx="12192000" cy="807909"/>
          </a:xfrm>
          <a:prstGeom prst="rect">
            <a:avLst/>
          </a:prstGeom>
          <a:solidFill>
            <a:srgbClr val="0099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endParaRPr lang="en-US" altLang="zh-CN" sz="105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HTTPS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HTTP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区别</a:t>
            </a:r>
          </a:p>
          <a:p>
            <a:pPr algn="ctr"/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Neue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6573" y="1098010"/>
            <a:ext cx="10900381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b="1" dirty="0"/>
              <a:t>HTTP</a:t>
            </a:r>
            <a:r>
              <a:rPr lang="zh-CN" altLang="en-US" dirty="0" smtClean="0"/>
              <a:t>：</a:t>
            </a:r>
            <a:r>
              <a:rPr lang="zh-CN" altLang="en-US" dirty="0"/>
              <a:t>超文本传输</a:t>
            </a:r>
            <a:r>
              <a:rPr lang="zh-CN" altLang="en-US" dirty="0" smtClean="0"/>
              <a:t>协议。是</a:t>
            </a:r>
            <a:r>
              <a:rPr lang="zh-CN" altLang="en-US" dirty="0"/>
              <a:t>互联网上应用最为广泛的一种网络协议，是一个客户端和服务器端请求和应答的标准（</a:t>
            </a:r>
            <a:r>
              <a:rPr lang="en-US" altLang="zh-CN" dirty="0"/>
              <a:t>TCP</a:t>
            </a:r>
            <a:r>
              <a:rPr lang="zh-CN" altLang="en-US" dirty="0"/>
              <a:t>），用于从</a:t>
            </a:r>
            <a:r>
              <a:rPr lang="en-US" altLang="zh-CN" dirty="0"/>
              <a:t>WWW</a:t>
            </a:r>
            <a:r>
              <a:rPr lang="zh-CN" altLang="en-US" dirty="0"/>
              <a:t>服务器传输超文本到本地浏览器的传输协议，它可以使浏览器更加高效，使网络传输减少</a:t>
            </a:r>
            <a:r>
              <a:rPr lang="zh-CN" altLang="en-US" dirty="0" smtClean="0"/>
              <a:t>。</a:t>
            </a:r>
            <a:r>
              <a:rPr lang="en-US" altLang="zh-CN" dirty="0"/>
              <a:t>HTTP</a:t>
            </a:r>
            <a:r>
              <a:rPr lang="zh-CN" altLang="en-US" dirty="0"/>
              <a:t>协议以明文方式发送内容</a:t>
            </a:r>
            <a:r>
              <a:rPr lang="zh-CN" altLang="en-US" dirty="0" smtClean="0"/>
              <a:t>，因此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zh-CN" altLang="en-US" dirty="0"/>
              <a:t>协议不适合</a:t>
            </a:r>
            <a:r>
              <a:rPr lang="zh-CN" altLang="en-US" dirty="0" smtClean="0"/>
              <a:t>传输对安全性要求高的数据。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6573" y="2165730"/>
            <a:ext cx="10900382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b="1" dirty="0"/>
              <a:t>HTTPS</a:t>
            </a:r>
            <a:r>
              <a:rPr lang="zh-CN" altLang="en-US" dirty="0" smtClean="0"/>
              <a:t>：</a:t>
            </a:r>
            <a:r>
              <a:rPr lang="zh-CN" altLang="en-US" dirty="0"/>
              <a:t>安全套接字层超文本传输</a:t>
            </a:r>
            <a:r>
              <a:rPr lang="zh-CN" altLang="en-US" dirty="0" smtClean="0"/>
              <a:t>协议。</a:t>
            </a:r>
            <a:r>
              <a:rPr lang="en-US" altLang="zh-CN" dirty="0" smtClean="0"/>
              <a:t>HTTPS</a:t>
            </a:r>
            <a:r>
              <a:rPr lang="zh-CN" altLang="en-US" dirty="0"/>
              <a:t>在</a:t>
            </a:r>
            <a:r>
              <a:rPr lang="en-US" altLang="zh-CN" dirty="0"/>
              <a:t>HTTP</a:t>
            </a:r>
            <a:r>
              <a:rPr lang="zh-CN" altLang="en-US" dirty="0"/>
              <a:t>的基础上加入了</a:t>
            </a:r>
            <a:r>
              <a:rPr lang="en-US" altLang="zh-CN" dirty="0" smtClean="0"/>
              <a:t>SSL/TLS</a:t>
            </a:r>
            <a:r>
              <a:rPr lang="zh-CN" altLang="en-US" dirty="0" smtClean="0"/>
              <a:t>协议</a:t>
            </a:r>
            <a:r>
              <a:rPr lang="zh-CN" altLang="en-US" dirty="0"/>
              <a:t>，</a:t>
            </a:r>
            <a:r>
              <a:rPr lang="en-US" altLang="zh-CN" dirty="0" smtClean="0"/>
              <a:t>SSL/TLS</a:t>
            </a:r>
            <a:r>
              <a:rPr lang="zh-CN" altLang="en-US" dirty="0" smtClean="0"/>
              <a:t>依靠</a:t>
            </a:r>
            <a:r>
              <a:rPr lang="zh-CN" altLang="en-US" dirty="0"/>
              <a:t>证书来验证服务器的身份，并为浏览器和服务器之间的通信</a:t>
            </a:r>
            <a:r>
              <a:rPr lang="zh-CN" altLang="en-US" dirty="0" smtClean="0"/>
              <a:t>加密。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是</a:t>
            </a:r>
            <a:r>
              <a:rPr lang="zh-CN" altLang="en-US" dirty="0"/>
              <a:t>以安全为目标的</a:t>
            </a:r>
            <a:r>
              <a:rPr lang="en-US" altLang="zh-CN" dirty="0"/>
              <a:t>HTTP</a:t>
            </a:r>
            <a:r>
              <a:rPr lang="zh-CN" altLang="en-US" dirty="0"/>
              <a:t>通道</a:t>
            </a:r>
            <a:r>
              <a:rPr lang="zh-CN" altLang="en-US" dirty="0" smtClean="0"/>
              <a:t>，简单</a:t>
            </a:r>
            <a:r>
              <a:rPr lang="zh-CN" altLang="en-US" dirty="0"/>
              <a:t>来说，</a:t>
            </a:r>
            <a:r>
              <a:rPr lang="en-US" altLang="zh-CN" dirty="0"/>
              <a:t>HTTPS</a:t>
            </a:r>
            <a:r>
              <a:rPr lang="zh-CN" altLang="en-US" dirty="0"/>
              <a:t>协议是由</a:t>
            </a:r>
            <a:r>
              <a:rPr lang="en-US" altLang="zh-CN" dirty="0" smtClean="0"/>
              <a:t>SSL</a:t>
            </a:r>
            <a:r>
              <a:rPr lang="en-US" altLang="zh-CN" dirty="0"/>
              <a:t>/TLS</a:t>
            </a:r>
            <a:r>
              <a:rPr lang="en-US" altLang="zh-CN" dirty="0" smtClean="0"/>
              <a:t>+HTTP</a:t>
            </a:r>
            <a:r>
              <a:rPr lang="zh-CN" altLang="en-US" dirty="0"/>
              <a:t>协议构建的可进行加密传输、身份认证的</a:t>
            </a:r>
            <a:r>
              <a:rPr lang="zh-CN" altLang="en-US" dirty="0" smtClean="0"/>
              <a:t>网络协议。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6573" y="3558843"/>
            <a:ext cx="230767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b="1" dirty="0"/>
              <a:t>HTTPS</a:t>
            </a:r>
            <a:r>
              <a:rPr lang="zh-CN" altLang="en-US" b="1" dirty="0"/>
              <a:t>和</a:t>
            </a:r>
            <a:r>
              <a:rPr lang="en-US" altLang="zh-CN" b="1" dirty="0"/>
              <a:t>HTTP</a:t>
            </a:r>
            <a:r>
              <a:rPr lang="zh-CN" altLang="en-US" b="1" dirty="0"/>
              <a:t>的</a:t>
            </a:r>
            <a:r>
              <a:rPr lang="zh-CN" altLang="en-US" b="1" dirty="0" smtClean="0"/>
              <a:t>区别：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03304" y="4028630"/>
            <a:ext cx="10237861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协议</a:t>
            </a:r>
            <a:r>
              <a:rPr lang="zh-CN" altLang="en-US" dirty="0"/>
              <a:t>需要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CA</a:t>
            </a:r>
            <a:r>
              <a:rPr lang="zh-CN" altLang="en-US" dirty="0" smtClean="0"/>
              <a:t>申请</a:t>
            </a:r>
            <a:r>
              <a:rPr lang="zh-CN" altLang="en-US" dirty="0"/>
              <a:t>证书</a:t>
            </a:r>
            <a:r>
              <a:rPr lang="zh-CN" altLang="en-US" dirty="0" smtClean="0"/>
              <a:t>，申请证书需要一些费用。</a:t>
            </a:r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是</a:t>
            </a:r>
            <a:r>
              <a:rPr lang="zh-CN" altLang="en-US" dirty="0"/>
              <a:t>超文本传输协议，信息是明文传输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则</a:t>
            </a:r>
            <a:r>
              <a:rPr lang="zh-CN" altLang="en-US" dirty="0"/>
              <a:t>是具有安全性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SSL</a:t>
            </a:r>
            <a:r>
              <a:rPr lang="en-US" altLang="zh-CN" dirty="0"/>
              <a:t>/TLS</a:t>
            </a:r>
            <a:r>
              <a:rPr lang="zh-CN" altLang="en-US" dirty="0" smtClean="0"/>
              <a:t>加密</a:t>
            </a:r>
            <a:r>
              <a:rPr lang="zh-CN" altLang="en-US" dirty="0"/>
              <a:t>传输协议。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/>
              <a:t>HTTP</a:t>
            </a:r>
            <a:r>
              <a:rPr lang="zh-CN" altLang="en-US" dirty="0" smtClean="0"/>
              <a:t>和</a:t>
            </a:r>
            <a:r>
              <a:rPr lang="en-US" altLang="zh-CN" dirty="0"/>
              <a:t>HTTPS</a:t>
            </a:r>
            <a:r>
              <a:rPr lang="zh-CN" altLang="en-US" dirty="0" smtClean="0"/>
              <a:t>使用</a:t>
            </a:r>
            <a:r>
              <a:rPr lang="zh-CN" altLang="en-US" dirty="0"/>
              <a:t>的是完全不同的连接方式，用的端口也不一样，前者是</a:t>
            </a:r>
            <a:r>
              <a:rPr lang="en-US" altLang="zh-CN" dirty="0"/>
              <a:t>80</a:t>
            </a:r>
            <a:r>
              <a:rPr lang="zh-CN" altLang="en-US" dirty="0"/>
              <a:t>，后者是</a:t>
            </a:r>
            <a:r>
              <a:rPr lang="en-US" altLang="zh-CN" dirty="0"/>
              <a:t>443</a:t>
            </a:r>
            <a:r>
              <a:rPr lang="zh-CN" altLang="en-US" dirty="0"/>
              <a:t>。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/>
              <a:t>HTTP</a:t>
            </a:r>
            <a:r>
              <a:rPr lang="zh-CN" altLang="en-US" dirty="0" smtClean="0"/>
              <a:t>的</a:t>
            </a:r>
            <a:r>
              <a:rPr lang="zh-CN" altLang="en-US" dirty="0"/>
              <a:t>连接很简单，是无状态的；</a:t>
            </a:r>
            <a:r>
              <a:rPr lang="en-US" altLang="zh-CN" dirty="0"/>
              <a:t>HTTPS</a:t>
            </a:r>
            <a:r>
              <a:rPr lang="zh-CN" altLang="en-US" dirty="0"/>
              <a:t>协议是由</a:t>
            </a:r>
            <a:r>
              <a:rPr lang="en-US" altLang="zh-CN" dirty="0" smtClean="0"/>
              <a:t>SSL</a:t>
            </a:r>
            <a:r>
              <a:rPr lang="en-US" altLang="zh-CN" dirty="0"/>
              <a:t>/TLS</a:t>
            </a:r>
            <a:r>
              <a:rPr lang="en-US" altLang="zh-CN" dirty="0" smtClean="0"/>
              <a:t>+HTTP</a:t>
            </a:r>
            <a:r>
              <a:rPr lang="zh-CN" altLang="en-US" dirty="0"/>
              <a:t>协议构建的可进行加密传输、身份认证的网络协议，</a:t>
            </a:r>
            <a:r>
              <a:rPr lang="zh-CN" altLang="en-US" dirty="0" smtClean="0"/>
              <a:t>比</a:t>
            </a:r>
            <a:r>
              <a:rPr lang="en-US" altLang="zh-CN" dirty="0"/>
              <a:t>HTTP</a:t>
            </a:r>
            <a:r>
              <a:rPr lang="zh-CN" altLang="en-US" dirty="0" smtClean="0"/>
              <a:t>协议</a:t>
            </a:r>
            <a:r>
              <a:rPr lang="zh-CN" altLang="en-US" dirty="0"/>
              <a:t>安全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87225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2017水印-49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tretch>
            <a:fillRect/>
          </a:stretch>
        </p:blipFill>
        <p:spPr>
          <a:xfrm>
            <a:off x="9857426" y="426834"/>
            <a:ext cx="1990336" cy="1958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59" y="0"/>
                </a:moveTo>
                <a:lnTo>
                  <a:pt x="2321" y="3"/>
                </a:lnTo>
                <a:lnTo>
                  <a:pt x="3" y="9453"/>
                </a:lnTo>
                <a:lnTo>
                  <a:pt x="0" y="20829"/>
                </a:lnTo>
                <a:lnTo>
                  <a:pt x="3041" y="21600"/>
                </a:lnTo>
                <a:lnTo>
                  <a:pt x="19279" y="21597"/>
                </a:lnTo>
                <a:lnTo>
                  <a:pt x="21597" y="12147"/>
                </a:lnTo>
                <a:lnTo>
                  <a:pt x="21600" y="771"/>
                </a:lnTo>
                <a:lnTo>
                  <a:pt x="18559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1" y="0"/>
            <a:ext cx="12192000" cy="807909"/>
          </a:xfrm>
          <a:prstGeom prst="rect">
            <a:avLst/>
          </a:prstGeom>
          <a:solidFill>
            <a:srgbClr val="0099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endParaRPr lang="en-US" altLang="zh-CN" sz="105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HTTPS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的工作原理</a:t>
            </a:r>
          </a:p>
          <a:p>
            <a:pPr algn="ctr"/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Neue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8206" y="2099828"/>
            <a:ext cx="6657173" cy="3693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客户使用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的</a:t>
            </a:r>
            <a:r>
              <a:rPr lang="en-US" altLang="zh-CN" dirty="0"/>
              <a:t>URL</a:t>
            </a:r>
            <a:r>
              <a:rPr lang="zh-CN" altLang="en-US" dirty="0"/>
              <a:t>访问</a:t>
            </a:r>
            <a:r>
              <a:rPr lang="en-US" altLang="zh-CN" dirty="0"/>
              <a:t>Web</a:t>
            </a:r>
            <a:r>
              <a:rPr lang="zh-CN" altLang="en-US" dirty="0"/>
              <a:t>服务器，要求与</a:t>
            </a:r>
            <a:r>
              <a:rPr lang="en-US" altLang="zh-CN" dirty="0"/>
              <a:t>Web</a:t>
            </a:r>
            <a:r>
              <a:rPr lang="zh-CN" altLang="en-US" dirty="0"/>
              <a:t>服务器建立</a:t>
            </a:r>
            <a:r>
              <a:rPr lang="en-US" altLang="zh-CN" dirty="0"/>
              <a:t>SSL</a:t>
            </a:r>
            <a:r>
              <a:rPr lang="zh-CN" altLang="en-US" dirty="0"/>
              <a:t>连接。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Web</a:t>
            </a:r>
            <a:r>
              <a:rPr lang="zh-CN" altLang="en-US" dirty="0"/>
              <a:t>服务器收到客户端请求后，会将网站的证书</a:t>
            </a:r>
            <a:r>
              <a:rPr lang="zh-CN" altLang="en-US" dirty="0" smtClean="0"/>
              <a:t>信息传送</a:t>
            </a:r>
            <a:r>
              <a:rPr lang="zh-CN" altLang="en-US" dirty="0"/>
              <a:t>一份给客户端</a:t>
            </a:r>
            <a:r>
              <a:rPr lang="zh-CN" altLang="en-US" dirty="0" smtClean="0"/>
              <a:t>。证书包含了</a:t>
            </a:r>
            <a:r>
              <a:rPr lang="en-US" altLang="zh-CN" dirty="0" smtClean="0"/>
              <a:t>CA</a:t>
            </a:r>
            <a:r>
              <a:rPr lang="zh-CN" altLang="en-US" dirty="0" smtClean="0"/>
              <a:t>签名、过期时间、服务端公钥、服务器域名信息等。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客户端解析服务器证书，主要对服务器证书信息进行校验，如校验证书是否过期、校验颁发机构</a:t>
            </a:r>
            <a:r>
              <a:rPr lang="en-US" altLang="zh-CN" dirty="0" smtClean="0"/>
              <a:t>CA</a:t>
            </a:r>
            <a:r>
              <a:rPr lang="zh-CN" altLang="en-US" dirty="0" smtClean="0"/>
              <a:t>、服务器域名等。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服务器证书校验通过后，客户端生成一个会话密钥</a:t>
            </a:r>
            <a:r>
              <a:rPr lang="zh-CN" altLang="en-US" dirty="0"/>
              <a:t>，</a:t>
            </a:r>
            <a:r>
              <a:rPr lang="zh-CN" altLang="en-US" dirty="0" smtClean="0"/>
              <a:t>然后用服务器的</a:t>
            </a:r>
            <a:r>
              <a:rPr lang="zh-CN" altLang="en-US" dirty="0"/>
              <a:t>公</a:t>
            </a:r>
            <a:r>
              <a:rPr lang="zh-CN" altLang="en-US" dirty="0" smtClean="0"/>
              <a:t>钥对会话密钥</a:t>
            </a:r>
            <a:r>
              <a:rPr lang="zh-CN" altLang="en-US" dirty="0"/>
              <a:t>加密，并传送</a:t>
            </a:r>
            <a:r>
              <a:rPr lang="zh-CN" altLang="en-US" dirty="0" smtClean="0"/>
              <a:t>给服务器。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Web</a:t>
            </a:r>
            <a:r>
              <a:rPr lang="zh-CN" altLang="en-US" dirty="0" smtClean="0"/>
              <a:t>服务器用</a:t>
            </a:r>
            <a:r>
              <a:rPr lang="zh-CN" altLang="en-US" dirty="0"/>
              <a:t>自己的私钥解密出会话密钥。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Web</a:t>
            </a:r>
            <a:r>
              <a:rPr lang="zh-CN" altLang="en-US" dirty="0" smtClean="0"/>
              <a:t>服务器与客户端之间使用会话密钥采用对称加密的方式，对信息进行加密通信。</a:t>
            </a:r>
            <a:endParaRPr lang="zh-CN" alt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561" y="1182232"/>
            <a:ext cx="5819686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客户端在使用</a:t>
            </a:r>
            <a:r>
              <a:rPr lang="en-US" altLang="zh-CN" dirty="0"/>
              <a:t>HTTPS</a:t>
            </a:r>
            <a:r>
              <a:rPr lang="zh-CN" altLang="en-US" dirty="0"/>
              <a:t>方式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zh-CN" altLang="en-US" dirty="0"/>
              <a:t>通信时有</a:t>
            </a:r>
            <a:r>
              <a:rPr lang="zh-CN" altLang="en-US" dirty="0" smtClean="0"/>
              <a:t>以下</a:t>
            </a:r>
            <a:r>
              <a:rPr lang="zh-CN" altLang="en-US" dirty="0"/>
              <a:t>六</a:t>
            </a:r>
            <a:r>
              <a:rPr lang="zh-CN" altLang="en-US" dirty="0" smtClean="0"/>
              <a:t>个</a:t>
            </a:r>
            <a:r>
              <a:rPr lang="zh-CN" altLang="en-US" dirty="0"/>
              <a:t>步骤，</a:t>
            </a:r>
            <a:r>
              <a:rPr lang="zh-CN" altLang="en-US" dirty="0" smtClean="0"/>
              <a:t>如右图</a:t>
            </a:r>
            <a:r>
              <a:rPr lang="zh-CN" altLang="en-US" dirty="0"/>
              <a:t>所示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8" name="Picture 4" descr="è¿éå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865" y="1038659"/>
            <a:ext cx="5199135" cy="474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55253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2017水印-49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tretch>
            <a:fillRect/>
          </a:stretch>
        </p:blipFill>
        <p:spPr>
          <a:xfrm>
            <a:off x="9857426" y="426834"/>
            <a:ext cx="1990336" cy="1958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59" y="0"/>
                </a:moveTo>
                <a:lnTo>
                  <a:pt x="2321" y="3"/>
                </a:lnTo>
                <a:lnTo>
                  <a:pt x="3" y="9453"/>
                </a:lnTo>
                <a:lnTo>
                  <a:pt x="0" y="20829"/>
                </a:lnTo>
                <a:lnTo>
                  <a:pt x="3041" y="21600"/>
                </a:lnTo>
                <a:lnTo>
                  <a:pt x="19279" y="21597"/>
                </a:lnTo>
                <a:lnTo>
                  <a:pt x="21597" y="12147"/>
                </a:lnTo>
                <a:lnTo>
                  <a:pt x="21600" y="771"/>
                </a:lnTo>
                <a:lnTo>
                  <a:pt x="18559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1" y="0"/>
            <a:ext cx="12192000" cy="807909"/>
          </a:xfrm>
          <a:prstGeom prst="rect">
            <a:avLst/>
          </a:prstGeom>
          <a:solidFill>
            <a:srgbClr val="0099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endParaRPr lang="en-US" altLang="zh-CN" sz="105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HTTPS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中间人劫持攻击</a:t>
            </a:r>
          </a:p>
          <a:p>
            <a:pPr algn="ctr"/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Neue"/>
            </a:endParaRPr>
          </a:p>
        </p:txBody>
      </p:sp>
      <p:sp>
        <p:nvSpPr>
          <p:cNvPr id="3" name="AutoShape 2" descr="https://upload-images.jianshu.io/upload_images/2376786-2ef5a0b94866a24c.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03" y="807909"/>
            <a:ext cx="5715798" cy="56205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7975" y="1082864"/>
            <a:ext cx="6015828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 smtClean="0"/>
              <a:t>HTTPS</a:t>
            </a:r>
            <a:r>
              <a:rPr lang="zh-CN" altLang="en-US" dirty="0" smtClean="0"/>
              <a:t>也</a:t>
            </a:r>
            <a:r>
              <a:rPr lang="zh-CN" altLang="en-US" dirty="0"/>
              <a:t>不是绝对安全的，</a:t>
            </a:r>
            <a:r>
              <a:rPr lang="zh-CN" altLang="en-US" dirty="0" smtClean="0"/>
              <a:t>如右图</a:t>
            </a:r>
            <a:r>
              <a:rPr lang="zh-CN" altLang="en-US" dirty="0"/>
              <a:t>所示为中间人劫持攻击，中间人可以获取到客户端与服务器之间所有的通信内容。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7975" y="2031274"/>
            <a:ext cx="6015828" cy="2031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通信被中间人劫持攻击后：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中间人</a:t>
            </a:r>
            <a:r>
              <a:rPr lang="zh-CN" altLang="en-US" dirty="0"/>
              <a:t>截取客户端发送给服务器的请求，然后伪装成客户端与服务器进行</a:t>
            </a:r>
            <a:r>
              <a:rPr lang="zh-CN" altLang="en-US" dirty="0" smtClean="0"/>
              <a:t>通信。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</a:t>
            </a:r>
            <a:r>
              <a:rPr lang="zh-CN" altLang="en-US" dirty="0"/>
              <a:t>服务器返回给客户端的内容发送给客户端，伪装成服务器与客户端进行通信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这样，中间人可以获取客户端和服务器之间通信的所有内容，毫无安全可言。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6015" y="4503634"/>
            <a:ext cx="5947788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中间人劫持攻击的关键在于，要让客户端信任中间人的证书，如果客户端不信任中间人证书，这种攻击手段无法发挥作用。所以我们一定要做好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服务器证书校验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272161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2017水印-49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tretch>
            <a:fillRect/>
          </a:stretch>
        </p:blipFill>
        <p:spPr>
          <a:xfrm>
            <a:off x="9857426" y="426834"/>
            <a:ext cx="1990336" cy="1958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59" y="0"/>
                </a:moveTo>
                <a:lnTo>
                  <a:pt x="2321" y="3"/>
                </a:lnTo>
                <a:lnTo>
                  <a:pt x="3" y="9453"/>
                </a:lnTo>
                <a:lnTo>
                  <a:pt x="0" y="20829"/>
                </a:lnTo>
                <a:lnTo>
                  <a:pt x="3041" y="21600"/>
                </a:lnTo>
                <a:lnTo>
                  <a:pt x="19279" y="21597"/>
                </a:lnTo>
                <a:lnTo>
                  <a:pt x="21597" y="12147"/>
                </a:lnTo>
                <a:lnTo>
                  <a:pt x="21600" y="771"/>
                </a:lnTo>
                <a:lnTo>
                  <a:pt x="18559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1" y="0"/>
            <a:ext cx="12192000" cy="807909"/>
          </a:xfrm>
          <a:prstGeom prst="rect">
            <a:avLst/>
          </a:prstGeom>
          <a:solidFill>
            <a:srgbClr val="0099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endParaRPr lang="en-US" altLang="zh-CN" sz="105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HTTPS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服务器证书校验</a:t>
            </a:r>
          </a:p>
          <a:p>
            <a:pPr algn="ctr"/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Neue"/>
            </a:endParaRPr>
          </a:p>
        </p:txBody>
      </p:sp>
      <p:sp>
        <p:nvSpPr>
          <p:cNvPr id="3" name="AutoShape 2" descr="https://upload-images.jianshu.io/upload_images/2376786-2ef5a0b94866a24c.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2308" y="983790"/>
            <a:ext cx="11387386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造成中间人劫持攻击的原因是没有对服务器证书和域名进行校验，或者校验不完整。在柔记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APP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最初的网络请求中，直接信任所有证书：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08" y="1707542"/>
            <a:ext cx="5013765" cy="16012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490" y="1630117"/>
            <a:ext cx="6038272" cy="37158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0376" y="3790059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从代码可以看出：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612" y="4216419"/>
            <a:ext cx="517064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1.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未对服务器证书进行校验，直接信任所有证书。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9612" y="4585747"/>
            <a:ext cx="563230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2.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未对服务器域名进行校验，信任所有域名的服务器。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9612" y="5493407"/>
            <a:ext cx="991232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这样使用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HTTPS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毫无安全可言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，攻击者可以使用抓包工具，随意抓取客户端与服务器的通信内容。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86548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2017水印-49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tretch>
            <a:fillRect/>
          </a:stretch>
        </p:blipFill>
        <p:spPr>
          <a:xfrm>
            <a:off x="9857426" y="426834"/>
            <a:ext cx="1990336" cy="1958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59" y="0"/>
                </a:moveTo>
                <a:lnTo>
                  <a:pt x="2321" y="3"/>
                </a:lnTo>
                <a:lnTo>
                  <a:pt x="3" y="9453"/>
                </a:lnTo>
                <a:lnTo>
                  <a:pt x="0" y="20829"/>
                </a:lnTo>
                <a:lnTo>
                  <a:pt x="3041" y="21600"/>
                </a:lnTo>
                <a:lnTo>
                  <a:pt x="19279" y="21597"/>
                </a:lnTo>
                <a:lnTo>
                  <a:pt x="21597" y="12147"/>
                </a:lnTo>
                <a:lnTo>
                  <a:pt x="21600" y="771"/>
                </a:lnTo>
                <a:lnTo>
                  <a:pt x="18559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1" y="0"/>
            <a:ext cx="12192000" cy="807909"/>
          </a:xfrm>
          <a:prstGeom prst="rect">
            <a:avLst/>
          </a:prstGeom>
          <a:solidFill>
            <a:srgbClr val="0099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endParaRPr lang="en-US" altLang="zh-CN" sz="105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HTTPS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服务器证书校验</a:t>
            </a:r>
          </a:p>
          <a:p>
            <a:pPr algn="ctr"/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Neue"/>
            </a:endParaRPr>
          </a:p>
        </p:txBody>
      </p:sp>
      <p:sp>
        <p:nvSpPr>
          <p:cNvPr id="3" name="AutoShape 2" descr="https://upload-images.jianshu.io/upload_images/2376786-2ef5a0b94866a24c.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7975" y="1028154"/>
            <a:ext cx="30931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服务器证书校验的正确做法：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4759" y="1500637"/>
            <a:ext cx="11053003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一、对于安全性要求很高的应用，比如银行类应用，可以采用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证书锁定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(Certificate-Pinning)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lang="zh-CN" altLang="en-US" dirty="0"/>
              <a:t>，</a:t>
            </a:r>
            <a:r>
              <a:rPr lang="zh-CN" altLang="en-US" dirty="0" smtClean="0"/>
              <a:t>此方法的特点是需要在客户端预埋证书，通过预埋证书与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通信阶段发送到客户端的证书进行校验，来确定证书是否合法。此方法的问题是，由于服务器证书是有效期的，一旦证书过期，客户端需要强制更新才能正常使用。这对于柔记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来说，并不适用。</a:t>
            </a:r>
            <a:endParaRPr kumimoji="0" lang="zh-CN" alt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4758" y="2793527"/>
            <a:ext cx="11053003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二、如果服务器证书是由知名颁发机构（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CA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）颁发的证书，可以走平台默认的证书校验逻辑。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平台都预安装了很多知名</a:t>
            </a:r>
            <a:r>
              <a:rPr lang="en-US" altLang="zh-CN" dirty="0" smtClean="0"/>
              <a:t>CA</a:t>
            </a:r>
            <a:r>
              <a:rPr lang="zh-CN" altLang="en-US" dirty="0" smtClean="0"/>
              <a:t>的证书。采用平台的证书链校验可以判断出服务器的证书是否是一个受信任</a:t>
            </a:r>
            <a:r>
              <a:rPr lang="en-US" altLang="zh-CN" dirty="0" smtClean="0"/>
              <a:t>CA</a:t>
            </a:r>
            <a:r>
              <a:rPr lang="zh-CN" altLang="en-US" dirty="0" smtClean="0"/>
              <a:t>颁发的证书，同时再配合域名强校验，可以实现较强安全性。由于柔记后台服务器的证书是由受信任</a:t>
            </a:r>
            <a:r>
              <a:rPr lang="en-US" altLang="zh-CN" dirty="0" smtClean="0"/>
              <a:t>CA</a:t>
            </a:r>
            <a:r>
              <a:rPr lang="zh-CN" altLang="en-US" dirty="0" smtClean="0"/>
              <a:t>颁发的证书，而柔记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不像银行类应用对安全性要求那么高。所以此方式的服务器校验适合柔记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58" y="4311880"/>
            <a:ext cx="5042020" cy="8222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510" y="4012259"/>
            <a:ext cx="5090037" cy="142147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94759" y="5614587"/>
            <a:ext cx="11053002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从上面的代码可以看到，客户端没有自定义证书校验过程，而是交给平台去做证书链校验。同时对域名进行强校验。这样就可以实现相对安全的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HTTPS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通信，保障用户的数据安全。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0377687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Default Design">
  <a:themeElements>
    <a:clrScheme name="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Default 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Default Design">
  <a:themeElements>
    <a:clrScheme name="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Default 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1100</Words>
  <Application>Microsoft Office PowerPoint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Helvetica Neue</vt:lpstr>
      <vt:lpstr>黑体</vt:lpstr>
      <vt:lpstr>宋体</vt:lpstr>
      <vt:lpstr>微软雅黑</vt:lpstr>
      <vt:lpstr>Arial</vt:lpstr>
      <vt:lpstr>Helvetica</vt:lpstr>
      <vt:lpstr>Times New Roman</vt:lpstr>
      <vt:lpstr>Tw Cen MT</vt:lpstr>
      <vt:lpstr>Wingdings</vt:lpstr>
      <vt:lpstr>1_Default Design</vt:lpstr>
      <vt:lpstr>柔记项目Https安全传输总结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cp:lastModifiedBy>Leo Yuan</cp:lastModifiedBy>
  <cp:revision>54</cp:revision>
  <dcterms:modified xsi:type="dcterms:W3CDTF">2019-04-24T10:41:08Z</dcterms:modified>
</cp:coreProperties>
</file>