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78" r:id="rId2"/>
    <p:sldId id="279" r:id="rId3"/>
    <p:sldId id="296" r:id="rId4"/>
    <p:sldId id="304" r:id="rId5"/>
    <p:sldId id="310" r:id="rId6"/>
    <p:sldId id="311" r:id="rId7"/>
    <p:sldId id="309" r:id="rId8"/>
    <p:sldId id="312" r:id="rId9"/>
    <p:sldId id="313" r:id="rId10"/>
    <p:sldId id="305" r:id="rId11"/>
    <p:sldId id="314" r:id="rId12"/>
    <p:sldId id="315" r:id="rId13"/>
    <p:sldId id="316" r:id="rId14"/>
    <p:sldId id="317" r:id="rId15"/>
    <p:sldId id="319" r:id="rId16"/>
    <p:sldId id="320" r:id="rId17"/>
    <p:sldId id="306" r:id="rId18"/>
    <p:sldId id="321" r:id="rId19"/>
    <p:sldId id="322" r:id="rId20"/>
    <p:sldId id="323" r:id="rId21"/>
    <p:sldId id="324" r:id="rId22"/>
    <p:sldId id="327" r:id="rId23"/>
    <p:sldId id="328" r:id="rId24"/>
    <p:sldId id="329" r:id="rId25"/>
    <p:sldId id="330" r:id="rId26"/>
    <p:sldId id="331" r:id="rId27"/>
    <p:sldId id="332" r:id="rId28"/>
    <p:sldId id="333" r:id="rId29"/>
    <p:sldId id="334" r:id="rId30"/>
    <p:sldId id="307" r:id="rId31"/>
    <p:sldId id="295" r:id="rId3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53A44"/>
    <a:srgbClr val="E73A1C"/>
    <a:srgbClr val="7EC799"/>
    <a:srgbClr val="F2F2F2"/>
    <a:srgbClr val="037D6A"/>
    <a:srgbClr val="02B295"/>
    <a:srgbClr val="007A37"/>
    <a:srgbClr val="F9546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441" autoAdjust="0"/>
    <p:restoredTop sz="94660"/>
  </p:normalViewPr>
  <p:slideViewPr>
    <p:cSldViewPr snapToGrid="0">
      <p:cViewPr varScale="1">
        <p:scale>
          <a:sx n="68" d="100"/>
          <a:sy n="68" d="100"/>
        </p:scale>
        <p:origin x="90"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9CD5D2-D8A9-4ED4-86DB-D1BB3F530120}" type="datetimeFigureOut">
              <a:rPr lang="zh-CN" altLang="en-US" smtClean="0"/>
              <a:t>2016/6/21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DC1D2E-7A78-4BFA-A6C4-FC2E2F5396BF}" type="slidenum">
              <a:rPr lang="zh-CN" altLang="en-US" smtClean="0"/>
              <a:t>‹#›</a:t>
            </a:fld>
            <a:endParaRPr lang="zh-CN" altLang="en-US"/>
          </a:p>
        </p:txBody>
      </p:sp>
    </p:spTree>
    <p:extLst>
      <p:ext uri="{BB962C8B-B14F-4D97-AF65-F5344CB8AC3E}">
        <p14:creationId xmlns:p14="http://schemas.microsoft.com/office/powerpoint/2010/main" val="3437402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EDC1D2E-7A78-4BFA-A6C4-FC2E2F5396BF}" type="slidenum">
              <a:rPr lang="zh-CN" altLang="en-US" smtClean="0"/>
              <a:t>31</a:t>
            </a:fld>
            <a:endParaRPr lang="zh-CN" altLang="en-US"/>
          </a:p>
        </p:txBody>
      </p:sp>
    </p:spTree>
    <p:extLst>
      <p:ext uri="{BB962C8B-B14F-4D97-AF65-F5344CB8AC3E}">
        <p14:creationId xmlns:p14="http://schemas.microsoft.com/office/powerpoint/2010/main" val="4794893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office.msn.com.cn/Template/Home.shtml"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2979693825"/>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仅标题">
    <p:bg>
      <p:bgPr>
        <a:solidFill>
          <a:schemeClr val="bg1"/>
        </a:solidFill>
        <a:effectLst/>
      </p:bgPr>
    </p:bg>
    <p:spTree>
      <p:nvGrpSpPr>
        <p:cNvPr id="1" name=""/>
        <p:cNvGrpSpPr/>
        <p:nvPr/>
      </p:nvGrpSpPr>
      <p:grpSpPr>
        <a:xfrm>
          <a:off x="0" y="0"/>
          <a:ext cx="0" cy="0"/>
          <a:chOff x="0" y="0"/>
          <a:chExt cx="0" cy="0"/>
        </a:xfrm>
      </p:grpSpPr>
      <p:pic>
        <p:nvPicPr>
          <p:cNvPr id="6" name="图片 5">
            <a:hlinkClick r:id="rId2"/>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286431" y="2521041"/>
            <a:ext cx="3177903" cy="418585"/>
          </a:xfrm>
          <a:prstGeom prst="rect">
            <a:avLst/>
          </a:prstGeom>
        </p:spPr>
      </p:pic>
      <p:sp>
        <p:nvSpPr>
          <p:cNvPr id="7" name="文本框 6"/>
          <p:cNvSpPr txBox="1"/>
          <p:nvPr userDrawn="1"/>
        </p:nvSpPr>
        <p:spPr>
          <a:xfrm>
            <a:off x="4259746" y="3740751"/>
            <a:ext cx="3347390" cy="297454"/>
          </a:xfrm>
          <a:prstGeom prst="rect">
            <a:avLst/>
          </a:prstGeom>
          <a:noFill/>
        </p:spPr>
        <p:txBody>
          <a:bodyPr wrap="none" rtlCol="0">
            <a:spAutoFit/>
          </a:bodyPr>
          <a:lstStyle/>
          <a:p>
            <a:pPr algn="ctr"/>
            <a:r>
              <a:rPr kumimoji="1" lang="zh-CN" altLang="en-US" sz="1333" dirty="0">
                <a:solidFill>
                  <a:schemeClr val="tx1">
                    <a:lumMod val="75000"/>
                    <a:lumOff val="25000"/>
                  </a:schemeClr>
                </a:solidFill>
              </a:rPr>
              <a:t>点击</a:t>
            </a:r>
            <a:r>
              <a:rPr kumimoji="1" lang="en-US" altLang="zh-CN" sz="1333" dirty="0">
                <a:solidFill>
                  <a:schemeClr val="tx1">
                    <a:lumMod val="75000"/>
                    <a:lumOff val="25000"/>
                  </a:schemeClr>
                </a:solidFill>
              </a:rPr>
              <a:t>Logo</a:t>
            </a:r>
            <a:r>
              <a:rPr kumimoji="1" lang="zh-CN" altLang="en-US" sz="1333" dirty="0">
                <a:solidFill>
                  <a:schemeClr val="tx1">
                    <a:lumMod val="75000"/>
                    <a:lumOff val="25000"/>
                  </a:schemeClr>
                </a:solidFill>
              </a:rPr>
              <a:t>获取更多优质模板（放映模式）</a:t>
            </a:r>
          </a:p>
        </p:txBody>
      </p:sp>
    </p:spTree>
    <p:extLst>
      <p:ext uri="{BB962C8B-B14F-4D97-AF65-F5344CB8AC3E}">
        <p14:creationId xmlns:p14="http://schemas.microsoft.com/office/powerpoint/2010/main" val="368512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30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垂直排列标题与&#10;文本">
    <p:spTree>
      <p:nvGrpSpPr>
        <p:cNvPr id="1" name=""/>
        <p:cNvGrpSpPr/>
        <p:nvPr/>
      </p:nvGrpSpPr>
      <p:grpSpPr>
        <a:xfrm>
          <a:off x="0" y="0"/>
          <a:ext cx="0" cy="0"/>
          <a:chOff x="0" y="0"/>
          <a:chExt cx="0" cy="0"/>
        </a:xfrm>
      </p:grpSpPr>
      <p:grpSp>
        <p:nvGrpSpPr>
          <p:cNvPr id="7" name="组合 6"/>
          <p:cNvGrpSpPr/>
          <p:nvPr userDrawn="1"/>
        </p:nvGrpSpPr>
        <p:grpSpPr>
          <a:xfrm>
            <a:off x="1628689" y="1197166"/>
            <a:ext cx="4552554" cy="4010673"/>
            <a:chOff x="1628689" y="1197166"/>
            <a:chExt cx="4552554" cy="4010673"/>
          </a:xfrm>
        </p:grpSpPr>
        <p:grpSp>
          <p:nvGrpSpPr>
            <p:cNvPr id="8" name="组合 7"/>
            <p:cNvGrpSpPr/>
            <p:nvPr/>
          </p:nvGrpSpPr>
          <p:grpSpPr>
            <a:xfrm rot="20626497">
              <a:off x="1628689" y="1197166"/>
              <a:ext cx="4552554" cy="4010673"/>
              <a:chOff x="-2838588" y="943387"/>
              <a:chExt cx="5781453" cy="5093299"/>
            </a:xfrm>
          </p:grpSpPr>
          <p:sp>
            <p:nvSpPr>
              <p:cNvPr id="10" name="等腰三角形 9"/>
              <p:cNvSpPr/>
              <p:nvPr/>
            </p:nvSpPr>
            <p:spPr>
              <a:xfrm>
                <a:off x="-1465473" y="2432162"/>
                <a:ext cx="2760750" cy="2379957"/>
              </a:xfrm>
              <a:prstGeom prst="triangle">
                <a:avLst/>
              </a:prstGeom>
              <a:solidFill>
                <a:srgbClr val="02B2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 name="直接连接符 10"/>
              <p:cNvCxnSpPr/>
              <p:nvPr/>
            </p:nvCxnSpPr>
            <p:spPr>
              <a:xfrm rot="973503" flipV="1">
                <a:off x="-10164" y="1933701"/>
                <a:ext cx="324888" cy="582668"/>
              </a:xfrm>
              <a:prstGeom prst="line">
                <a:avLst/>
              </a:prstGeom>
              <a:ln>
                <a:solidFill>
                  <a:srgbClr val="02B295"/>
                </a:solidFill>
              </a:ln>
            </p:spPr>
            <p:style>
              <a:lnRef idx="1">
                <a:schemeClr val="accent1"/>
              </a:lnRef>
              <a:fillRef idx="0">
                <a:schemeClr val="accent1"/>
              </a:fillRef>
              <a:effectRef idx="0">
                <a:schemeClr val="accent1"/>
              </a:effectRef>
              <a:fontRef idx="minor">
                <a:schemeClr val="tx1"/>
              </a:fontRef>
            </p:style>
          </p:cxnSp>
          <p:sp>
            <p:nvSpPr>
              <p:cNvPr id="12" name="等腰三角形 11"/>
              <p:cNvSpPr/>
              <p:nvPr/>
            </p:nvSpPr>
            <p:spPr>
              <a:xfrm rot="17747361">
                <a:off x="-257375" y="1008926"/>
                <a:ext cx="950319" cy="819241"/>
              </a:xfrm>
              <a:prstGeom prst="triangle">
                <a:avLst/>
              </a:prstGeom>
              <a:solidFill>
                <a:srgbClr val="02B2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 name="直接连接符 12"/>
              <p:cNvCxnSpPr>
                <a:stCxn id="12" idx="0"/>
              </p:cNvCxnSpPr>
              <p:nvPr/>
            </p:nvCxnSpPr>
            <p:spPr>
              <a:xfrm rot="973503" flipH="1">
                <a:off x="-785288" y="1149928"/>
                <a:ext cx="565975" cy="569395"/>
              </a:xfrm>
              <a:prstGeom prst="line">
                <a:avLst/>
              </a:prstGeom>
              <a:ln>
                <a:solidFill>
                  <a:srgbClr val="02B295"/>
                </a:solidFill>
              </a:ln>
            </p:spPr>
            <p:style>
              <a:lnRef idx="1">
                <a:schemeClr val="accent1"/>
              </a:lnRef>
              <a:fillRef idx="0">
                <a:schemeClr val="accent1"/>
              </a:fillRef>
              <a:effectRef idx="0">
                <a:schemeClr val="accent1"/>
              </a:effectRef>
              <a:fontRef idx="minor">
                <a:schemeClr val="tx1"/>
              </a:fontRef>
            </p:style>
          </p:cxnSp>
          <p:sp>
            <p:nvSpPr>
              <p:cNvPr id="14" name="等腰三角形 13"/>
              <p:cNvSpPr/>
              <p:nvPr/>
            </p:nvSpPr>
            <p:spPr>
              <a:xfrm rot="16699907">
                <a:off x="-2331777" y="1137351"/>
                <a:ext cx="598296" cy="515773"/>
              </a:xfrm>
              <a:prstGeom prst="triangle">
                <a:avLst/>
              </a:prstGeom>
              <a:solidFill>
                <a:srgbClr val="02B2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5" name="直接连接符 14"/>
              <p:cNvCxnSpPr/>
              <p:nvPr/>
            </p:nvCxnSpPr>
            <p:spPr>
              <a:xfrm flipH="1" flipV="1">
                <a:off x="-1825500" y="1709548"/>
                <a:ext cx="678195" cy="34978"/>
              </a:xfrm>
              <a:prstGeom prst="line">
                <a:avLst/>
              </a:prstGeom>
              <a:ln>
                <a:solidFill>
                  <a:srgbClr val="02B295"/>
                </a:solidFill>
              </a:ln>
            </p:spPr>
            <p:style>
              <a:lnRef idx="1">
                <a:schemeClr val="accent1"/>
              </a:lnRef>
              <a:fillRef idx="0">
                <a:schemeClr val="accent1"/>
              </a:fillRef>
              <a:effectRef idx="0">
                <a:schemeClr val="accent1"/>
              </a:effectRef>
              <a:fontRef idx="minor">
                <a:schemeClr val="tx1"/>
              </a:fontRef>
            </p:style>
          </p:cxnSp>
          <p:sp>
            <p:nvSpPr>
              <p:cNvPr id="16" name="等腰三角形 15"/>
              <p:cNvSpPr/>
              <p:nvPr/>
            </p:nvSpPr>
            <p:spPr>
              <a:xfrm rot="16699907">
                <a:off x="-1167160" y="1615435"/>
                <a:ext cx="350758" cy="302378"/>
              </a:xfrm>
              <a:prstGeom prst="triangle">
                <a:avLst/>
              </a:prstGeom>
              <a:solidFill>
                <a:srgbClr val="02B2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7" name="直线连接符 26"/>
              <p:cNvCxnSpPr/>
              <p:nvPr/>
            </p:nvCxnSpPr>
            <p:spPr>
              <a:xfrm>
                <a:off x="1242873" y="4775373"/>
                <a:ext cx="288227" cy="349523"/>
              </a:xfrm>
              <a:prstGeom prst="line">
                <a:avLst/>
              </a:prstGeom>
              <a:ln>
                <a:solidFill>
                  <a:srgbClr val="02B295"/>
                </a:solidFill>
              </a:ln>
              <a:effectLst/>
            </p:spPr>
            <p:style>
              <a:lnRef idx="2">
                <a:schemeClr val="accent1"/>
              </a:lnRef>
              <a:fillRef idx="0">
                <a:schemeClr val="accent1"/>
              </a:fillRef>
              <a:effectRef idx="1">
                <a:schemeClr val="accent1"/>
              </a:effectRef>
              <a:fontRef idx="minor">
                <a:schemeClr val="tx1"/>
              </a:fontRef>
            </p:style>
          </p:cxnSp>
          <p:sp>
            <p:nvSpPr>
              <p:cNvPr id="18" name="等腰三角形 17"/>
              <p:cNvSpPr/>
              <p:nvPr/>
            </p:nvSpPr>
            <p:spPr>
              <a:xfrm rot="19787919">
                <a:off x="1176468" y="5025952"/>
                <a:ext cx="1107867" cy="955057"/>
              </a:xfrm>
              <a:prstGeom prst="triangle">
                <a:avLst/>
              </a:prstGeom>
              <a:solidFill>
                <a:srgbClr val="02B2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线连接符 30"/>
              <p:cNvCxnSpPr/>
              <p:nvPr/>
            </p:nvCxnSpPr>
            <p:spPr>
              <a:xfrm flipV="1">
                <a:off x="2423206" y="5366759"/>
                <a:ext cx="347701" cy="273441"/>
              </a:xfrm>
              <a:prstGeom prst="line">
                <a:avLst/>
              </a:prstGeom>
              <a:ln>
                <a:solidFill>
                  <a:srgbClr val="02B295"/>
                </a:solidFill>
              </a:ln>
              <a:effectLst/>
            </p:spPr>
            <p:style>
              <a:lnRef idx="2">
                <a:schemeClr val="accent1"/>
              </a:lnRef>
              <a:fillRef idx="0">
                <a:schemeClr val="accent1"/>
              </a:fillRef>
              <a:effectRef idx="1">
                <a:schemeClr val="accent1"/>
              </a:effectRef>
              <a:fontRef idx="minor">
                <a:schemeClr val="tx1"/>
              </a:fontRef>
            </p:style>
          </p:cxnSp>
          <p:sp>
            <p:nvSpPr>
              <p:cNvPr id="20" name="等腰三角形 19"/>
              <p:cNvSpPr/>
              <p:nvPr/>
            </p:nvSpPr>
            <p:spPr>
              <a:xfrm rot="10800000">
                <a:off x="2592107" y="5064381"/>
                <a:ext cx="350758" cy="302378"/>
              </a:xfrm>
              <a:prstGeom prst="triangle">
                <a:avLst/>
              </a:prstGeom>
              <a:solidFill>
                <a:srgbClr val="02B2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1" name="直线连接符 19"/>
              <p:cNvCxnSpPr/>
              <p:nvPr/>
            </p:nvCxnSpPr>
            <p:spPr>
              <a:xfrm flipV="1">
                <a:off x="-1776884" y="4801819"/>
                <a:ext cx="325571" cy="199573"/>
              </a:xfrm>
              <a:prstGeom prst="line">
                <a:avLst/>
              </a:prstGeom>
              <a:ln>
                <a:solidFill>
                  <a:srgbClr val="02B295"/>
                </a:solidFill>
              </a:ln>
              <a:effectLst/>
            </p:spPr>
            <p:style>
              <a:lnRef idx="2">
                <a:schemeClr val="accent1"/>
              </a:lnRef>
              <a:fillRef idx="0">
                <a:schemeClr val="accent1"/>
              </a:fillRef>
              <a:effectRef idx="1">
                <a:schemeClr val="accent1"/>
              </a:effectRef>
              <a:fontRef idx="minor">
                <a:schemeClr val="tx1"/>
              </a:fontRef>
            </p:style>
          </p:cxnSp>
          <p:sp>
            <p:nvSpPr>
              <p:cNvPr id="22" name="等腰三角形 21"/>
              <p:cNvSpPr/>
              <p:nvPr/>
            </p:nvSpPr>
            <p:spPr>
              <a:xfrm rot="15197039">
                <a:off x="-2480509" y="5151906"/>
                <a:ext cx="950319" cy="819241"/>
              </a:xfrm>
              <a:prstGeom prst="triangle">
                <a:avLst/>
              </a:prstGeom>
              <a:solidFill>
                <a:srgbClr val="02B2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3" name="直线连接符 23"/>
              <p:cNvCxnSpPr/>
              <p:nvPr/>
            </p:nvCxnSpPr>
            <p:spPr>
              <a:xfrm flipH="1" flipV="1">
                <a:off x="-2567006" y="5451225"/>
                <a:ext cx="190448" cy="235842"/>
              </a:xfrm>
              <a:prstGeom prst="line">
                <a:avLst/>
              </a:prstGeom>
              <a:ln>
                <a:solidFill>
                  <a:srgbClr val="02B295"/>
                </a:solidFill>
              </a:ln>
              <a:effectLst/>
            </p:spPr>
            <p:style>
              <a:lnRef idx="2">
                <a:schemeClr val="accent1"/>
              </a:lnRef>
              <a:fillRef idx="0">
                <a:schemeClr val="accent1"/>
              </a:fillRef>
              <a:effectRef idx="1">
                <a:schemeClr val="accent1"/>
              </a:effectRef>
              <a:fontRef idx="minor">
                <a:schemeClr val="tx1"/>
              </a:fontRef>
            </p:style>
          </p:cxnSp>
          <p:sp>
            <p:nvSpPr>
              <p:cNvPr id="24" name="等腰三角形 23"/>
              <p:cNvSpPr/>
              <p:nvPr/>
            </p:nvSpPr>
            <p:spPr>
              <a:xfrm rot="16699907">
                <a:off x="-2862778" y="5108628"/>
                <a:ext cx="350758" cy="302378"/>
              </a:xfrm>
              <a:prstGeom prst="triangle">
                <a:avLst/>
              </a:prstGeom>
              <a:solidFill>
                <a:srgbClr val="02B2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 name="文本框 8"/>
            <p:cNvSpPr txBox="1"/>
            <p:nvPr/>
          </p:nvSpPr>
          <p:spPr>
            <a:xfrm>
              <a:off x="3461908" y="2615819"/>
              <a:ext cx="827314" cy="1862048"/>
            </a:xfrm>
            <a:prstGeom prst="rect">
              <a:avLst/>
            </a:prstGeom>
            <a:noFill/>
          </p:spPr>
          <p:txBody>
            <a:bodyPr wrap="square" rtlCol="0">
              <a:spAutoFit/>
            </a:bodyPr>
            <a:lstStyle/>
            <a:p>
              <a:endParaRPr lang="zh-CN" altLang="en-US" sz="11500" b="1" dirty="0">
                <a:solidFill>
                  <a:schemeClr val="bg1"/>
                </a:solidFill>
              </a:endParaRPr>
            </a:p>
          </p:txBody>
        </p:sp>
      </p:grpSp>
      <p:sp>
        <p:nvSpPr>
          <p:cNvPr id="27" name="文本占位符 26"/>
          <p:cNvSpPr>
            <a:spLocks noGrp="1"/>
          </p:cNvSpPr>
          <p:nvPr>
            <p:ph type="body" sz="quarter" idx="10" hasCustomPrompt="1"/>
          </p:nvPr>
        </p:nvSpPr>
        <p:spPr>
          <a:xfrm>
            <a:off x="6944124" y="2330069"/>
            <a:ext cx="3074987" cy="520700"/>
          </a:xfrm>
          <a:prstGeom prst="rect">
            <a:avLst/>
          </a:prstGeom>
        </p:spPr>
        <p:txBody>
          <a:bodyPr/>
          <a:lstStyle>
            <a:lvl1pPr marL="0" indent="0">
              <a:buNone/>
              <a:defRPr b="1">
                <a:solidFill>
                  <a:srgbClr val="053A44"/>
                </a:solidFill>
              </a:defRPr>
            </a:lvl1pPr>
          </a:lstStyle>
          <a:p>
            <a:pPr lvl="0"/>
            <a:r>
              <a:rPr lang="zh-CN" altLang="en-US" dirty="0" smtClean="0"/>
              <a:t>点击此处添加标题</a:t>
            </a:r>
            <a:endParaRPr lang="zh-CN" altLang="en-US" dirty="0"/>
          </a:p>
        </p:txBody>
      </p:sp>
    </p:spTree>
    <p:extLst>
      <p:ext uri="{BB962C8B-B14F-4D97-AF65-F5344CB8AC3E}">
        <p14:creationId xmlns:p14="http://schemas.microsoft.com/office/powerpoint/2010/main" val="167546994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8" name="椭圆 7"/>
          <p:cNvSpPr/>
          <p:nvPr userDrawn="1"/>
        </p:nvSpPr>
        <p:spPr>
          <a:xfrm>
            <a:off x="3258763" y="2125437"/>
            <a:ext cx="2434284" cy="2434284"/>
          </a:xfrm>
          <a:prstGeom prst="ellipse">
            <a:avLst/>
          </a:prstGeom>
          <a:solidFill>
            <a:srgbClr val="02B29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12000" b="1" dirty="0"/>
          </a:p>
        </p:txBody>
      </p:sp>
      <p:sp>
        <p:nvSpPr>
          <p:cNvPr id="9" name="椭圆 8"/>
          <p:cNvSpPr/>
          <p:nvPr userDrawn="1"/>
        </p:nvSpPr>
        <p:spPr>
          <a:xfrm>
            <a:off x="2060384" y="1845721"/>
            <a:ext cx="1073347" cy="1073347"/>
          </a:xfrm>
          <a:prstGeom prst="ellipse">
            <a:avLst/>
          </a:prstGeom>
          <a:solidFill>
            <a:srgbClr val="02B29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0" name="椭圆 9"/>
          <p:cNvSpPr/>
          <p:nvPr userDrawn="1"/>
        </p:nvSpPr>
        <p:spPr>
          <a:xfrm>
            <a:off x="1556749" y="2999635"/>
            <a:ext cx="450937" cy="450937"/>
          </a:xfrm>
          <a:prstGeom prst="ellipse">
            <a:avLst/>
          </a:prstGeom>
          <a:solidFill>
            <a:srgbClr val="02B29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1" name="椭圆 10"/>
          <p:cNvSpPr/>
          <p:nvPr userDrawn="1"/>
        </p:nvSpPr>
        <p:spPr>
          <a:xfrm>
            <a:off x="6415306" y="4097719"/>
            <a:ext cx="212747" cy="212747"/>
          </a:xfrm>
          <a:prstGeom prst="ellipse">
            <a:avLst/>
          </a:prstGeom>
          <a:solidFill>
            <a:srgbClr val="02B29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2" name="椭圆 11"/>
          <p:cNvSpPr/>
          <p:nvPr userDrawn="1"/>
        </p:nvSpPr>
        <p:spPr>
          <a:xfrm>
            <a:off x="5526616" y="4454586"/>
            <a:ext cx="670310" cy="670310"/>
          </a:xfrm>
          <a:prstGeom prst="ellipse">
            <a:avLst/>
          </a:prstGeom>
          <a:solidFill>
            <a:srgbClr val="02B29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3" name="椭圆 12"/>
          <p:cNvSpPr/>
          <p:nvPr userDrawn="1"/>
        </p:nvSpPr>
        <p:spPr>
          <a:xfrm>
            <a:off x="5587210" y="1845721"/>
            <a:ext cx="511551" cy="511551"/>
          </a:xfrm>
          <a:prstGeom prst="ellipse">
            <a:avLst/>
          </a:prstGeom>
          <a:solidFill>
            <a:srgbClr val="02B29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4" name="椭圆 13"/>
          <p:cNvSpPr/>
          <p:nvPr userDrawn="1"/>
        </p:nvSpPr>
        <p:spPr>
          <a:xfrm>
            <a:off x="5290086" y="1503203"/>
            <a:ext cx="212747" cy="212747"/>
          </a:xfrm>
          <a:prstGeom prst="ellipse">
            <a:avLst/>
          </a:prstGeom>
          <a:solidFill>
            <a:srgbClr val="02B29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cxnSp>
        <p:nvCxnSpPr>
          <p:cNvPr id="15" name="直线连接符 11"/>
          <p:cNvCxnSpPr>
            <a:stCxn id="9" idx="6"/>
            <a:endCxn id="8" idx="1"/>
          </p:cNvCxnSpPr>
          <p:nvPr userDrawn="1"/>
        </p:nvCxnSpPr>
        <p:spPr>
          <a:xfrm>
            <a:off x="3133731" y="2382395"/>
            <a:ext cx="481525" cy="99535"/>
          </a:xfrm>
          <a:prstGeom prst="line">
            <a:avLst/>
          </a:prstGeom>
          <a:ln>
            <a:solidFill>
              <a:srgbClr val="02B295"/>
            </a:solidFill>
          </a:ln>
          <a:effectLst/>
        </p:spPr>
        <p:style>
          <a:lnRef idx="2">
            <a:schemeClr val="accent1"/>
          </a:lnRef>
          <a:fillRef idx="0">
            <a:schemeClr val="accent1"/>
          </a:fillRef>
          <a:effectRef idx="1">
            <a:schemeClr val="accent1"/>
          </a:effectRef>
          <a:fontRef idx="minor">
            <a:schemeClr val="tx1"/>
          </a:fontRef>
        </p:style>
      </p:cxnSp>
      <p:cxnSp>
        <p:nvCxnSpPr>
          <p:cNvPr id="16" name="直线连接符 12"/>
          <p:cNvCxnSpPr>
            <a:stCxn id="10" idx="7"/>
            <a:endCxn id="9" idx="3"/>
          </p:cNvCxnSpPr>
          <p:nvPr userDrawn="1"/>
        </p:nvCxnSpPr>
        <p:spPr>
          <a:xfrm flipV="1">
            <a:off x="1941648" y="2761880"/>
            <a:ext cx="275924" cy="303793"/>
          </a:xfrm>
          <a:prstGeom prst="line">
            <a:avLst/>
          </a:prstGeom>
          <a:ln>
            <a:solidFill>
              <a:srgbClr val="02B295"/>
            </a:solidFill>
          </a:ln>
          <a:effectLst/>
        </p:spPr>
        <p:style>
          <a:lnRef idx="2">
            <a:schemeClr val="accent1"/>
          </a:lnRef>
          <a:fillRef idx="0">
            <a:schemeClr val="accent1"/>
          </a:fillRef>
          <a:effectRef idx="1">
            <a:schemeClr val="accent1"/>
          </a:effectRef>
          <a:fontRef idx="minor">
            <a:schemeClr val="tx1"/>
          </a:fontRef>
        </p:style>
      </p:cxnSp>
      <p:cxnSp>
        <p:nvCxnSpPr>
          <p:cNvPr id="17" name="直线连接符 19"/>
          <p:cNvCxnSpPr>
            <a:stCxn id="8" idx="7"/>
            <a:endCxn id="13" idx="3"/>
          </p:cNvCxnSpPr>
          <p:nvPr userDrawn="1"/>
        </p:nvCxnSpPr>
        <p:spPr>
          <a:xfrm flipV="1">
            <a:off x="5336554" y="2282357"/>
            <a:ext cx="325571" cy="199573"/>
          </a:xfrm>
          <a:prstGeom prst="line">
            <a:avLst/>
          </a:prstGeom>
          <a:ln>
            <a:solidFill>
              <a:srgbClr val="02B295"/>
            </a:solidFill>
          </a:ln>
          <a:effectLst/>
        </p:spPr>
        <p:style>
          <a:lnRef idx="2">
            <a:schemeClr val="accent1"/>
          </a:lnRef>
          <a:fillRef idx="0">
            <a:schemeClr val="accent1"/>
          </a:fillRef>
          <a:effectRef idx="1">
            <a:schemeClr val="accent1"/>
          </a:effectRef>
          <a:fontRef idx="minor">
            <a:schemeClr val="tx1"/>
          </a:fontRef>
        </p:style>
      </p:cxnSp>
      <p:cxnSp>
        <p:nvCxnSpPr>
          <p:cNvPr id="18" name="直线连接符 23"/>
          <p:cNvCxnSpPr>
            <a:stCxn id="13" idx="1"/>
            <a:endCxn id="14" idx="5"/>
          </p:cNvCxnSpPr>
          <p:nvPr userDrawn="1"/>
        </p:nvCxnSpPr>
        <p:spPr>
          <a:xfrm flipH="1" flipV="1">
            <a:off x="5471677" y="1684794"/>
            <a:ext cx="190448" cy="235842"/>
          </a:xfrm>
          <a:prstGeom prst="line">
            <a:avLst/>
          </a:prstGeom>
          <a:ln>
            <a:solidFill>
              <a:srgbClr val="02B295"/>
            </a:solidFill>
          </a:ln>
          <a:effectLst/>
        </p:spPr>
        <p:style>
          <a:lnRef idx="2">
            <a:schemeClr val="accent1"/>
          </a:lnRef>
          <a:fillRef idx="0">
            <a:schemeClr val="accent1"/>
          </a:fillRef>
          <a:effectRef idx="1">
            <a:schemeClr val="accent1"/>
          </a:effectRef>
          <a:fontRef idx="minor">
            <a:schemeClr val="tx1"/>
          </a:fontRef>
        </p:style>
      </p:cxnSp>
      <p:cxnSp>
        <p:nvCxnSpPr>
          <p:cNvPr id="19" name="直线连接符 26"/>
          <p:cNvCxnSpPr>
            <a:stCxn id="8" idx="5"/>
            <a:endCxn id="12" idx="1"/>
          </p:cNvCxnSpPr>
          <p:nvPr userDrawn="1"/>
        </p:nvCxnSpPr>
        <p:spPr>
          <a:xfrm>
            <a:off x="5336554" y="4203228"/>
            <a:ext cx="288227" cy="349523"/>
          </a:xfrm>
          <a:prstGeom prst="line">
            <a:avLst/>
          </a:prstGeom>
          <a:ln>
            <a:solidFill>
              <a:srgbClr val="02B295"/>
            </a:solidFill>
          </a:ln>
          <a:effectLst/>
        </p:spPr>
        <p:style>
          <a:lnRef idx="2">
            <a:schemeClr val="accent1"/>
          </a:lnRef>
          <a:fillRef idx="0">
            <a:schemeClr val="accent1"/>
          </a:fillRef>
          <a:effectRef idx="1">
            <a:schemeClr val="accent1"/>
          </a:effectRef>
          <a:fontRef idx="minor">
            <a:schemeClr val="tx1"/>
          </a:fontRef>
        </p:style>
      </p:cxnSp>
      <p:cxnSp>
        <p:nvCxnSpPr>
          <p:cNvPr id="20" name="直线连接符 30"/>
          <p:cNvCxnSpPr>
            <a:stCxn id="12" idx="7"/>
            <a:endCxn id="11" idx="3"/>
          </p:cNvCxnSpPr>
          <p:nvPr userDrawn="1"/>
        </p:nvCxnSpPr>
        <p:spPr>
          <a:xfrm flipV="1">
            <a:off x="6098761" y="4279310"/>
            <a:ext cx="347701" cy="273441"/>
          </a:xfrm>
          <a:prstGeom prst="line">
            <a:avLst/>
          </a:prstGeom>
          <a:ln>
            <a:solidFill>
              <a:srgbClr val="02B295"/>
            </a:solidFill>
          </a:ln>
          <a:effectLst/>
        </p:spPr>
        <p:style>
          <a:lnRef idx="2">
            <a:schemeClr val="accent1"/>
          </a:lnRef>
          <a:fillRef idx="0">
            <a:schemeClr val="accent1"/>
          </a:fillRef>
          <a:effectRef idx="1">
            <a:schemeClr val="accent1"/>
          </a:effectRef>
          <a:fontRef idx="minor">
            <a:schemeClr val="tx1"/>
          </a:fontRef>
        </p:style>
      </p:cxnSp>
      <p:sp>
        <p:nvSpPr>
          <p:cNvPr id="21" name="椭圆 20"/>
          <p:cNvSpPr/>
          <p:nvPr userDrawn="1"/>
        </p:nvSpPr>
        <p:spPr>
          <a:xfrm>
            <a:off x="2342988" y="3608453"/>
            <a:ext cx="212747" cy="212747"/>
          </a:xfrm>
          <a:prstGeom prst="ellipse">
            <a:avLst/>
          </a:prstGeom>
          <a:solidFill>
            <a:srgbClr val="02B29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cxnSp>
        <p:nvCxnSpPr>
          <p:cNvPr id="22" name="直线连接符 36"/>
          <p:cNvCxnSpPr>
            <a:stCxn id="10" idx="5"/>
            <a:endCxn id="21" idx="1"/>
          </p:cNvCxnSpPr>
          <p:nvPr userDrawn="1"/>
        </p:nvCxnSpPr>
        <p:spPr>
          <a:xfrm>
            <a:off x="1941648" y="3384534"/>
            <a:ext cx="432496" cy="255075"/>
          </a:xfrm>
          <a:prstGeom prst="line">
            <a:avLst/>
          </a:prstGeom>
          <a:ln>
            <a:solidFill>
              <a:srgbClr val="02B295"/>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741116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pic>
        <p:nvPicPr>
          <p:cNvPr id="7" name="图片占位符 3"/>
          <p:cNvPicPr>
            <a:picLocks noChangeAspect="1"/>
          </p:cNvPicPr>
          <p:nvPr userDrawn="1"/>
        </p:nvPicPr>
        <p:blipFill>
          <a:blip r:embed="rId2" cstate="print">
            <a:extLst>
              <a:ext uri="{28A0092B-C50C-407E-A947-70E740481C1C}">
                <a14:useLocalDpi xmlns:a14="http://schemas.microsoft.com/office/drawing/2010/main" val="0"/>
              </a:ext>
            </a:extLst>
          </a:blip>
          <a:srcRect t="7880" b="7880"/>
          <a:stretch>
            <a:fillRect/>
          </a:stretch>
        </p:blipFill>
        <p:spPr>
          <a:xfrm>
            <a:off x="0" y="0"/>
            <a:ext cx="12192000" cy="6858000"/>
          </a:xfrm>
          <a:prstGeom prst="rect">
            <a:avLst/>
          </a:prstGeom>
        </p:spPr>
      </p:pic>
    </p:spTree>
    <p:extLst>
      <p:ext uri="{BB962C8B-B14F-4D97-AF65-F5344CB8AC3E}">
        <p14:creationId xmlns:p14="http://schemas.microsoft.com/office/powerpoint/2010/main" val="3487028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节标题">
    <p:bg>
      <p:bgPr>
        <a:solidFill>
          <a:schemeClr val="bg1">
            <a:lumMod val="95000"/>
          </a:schemeClr>
        </a:solidFill>
        <a:effectLst/>
      </p:bgPr>
    </p:bg>
    <p:spTree>
      <p:nvGrpSpPr>
        <p:cNvPr id="1" name=""/>
        <p:cNvGrpSpPr/>
        <p:nvPr/>
      </p:nvGrpSpPr>
      <p:grpSpPr>
        <a:xfrm>
          <a:off x="0" y="0"/>
          <a:ext cx="0" cy="0"/>
          <a:chOff x="0" y="0"/>
          <a:chExt cx="0" cy="0"/>
        </a:xfrm>
      </p:grpSpPr>
      <p:sp>
        <p:nvSpPr>
          <p:cNvPr id="7" name="等腰三角形 6"/>
          <p:cNvSpPr/>
          <p:nvPr userDrawn="1"/>
        </p:nvSpPr>
        <p:spPr>
          <a:xfrm rot="16200000">
            <a:off x="8314767" y="-85164"/>
            <a:ext cx="3792070" cy="3962398"/>
          </a:xfrm>
          <a:prstGeom prst="triangle">
            <a:avLst>
              <a:gd name="adj" fmla="val 100000"/>
            </a:avLst>
          </a:prstGeom>
          <a:solidFill>
            <a:srgbClr val="02B2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等腰三角形 7"/>
          <p:cNvSpPr/>
          <p:nvPr userDrawn="1"/>
        </p:nvSpPr>
        <p:spPr>
          <a:xfrm rot="8176395">
            <a:off x="7469998" y="304909"/>
            <a:ext cx="1519208" cy="1587446"/>
          </a:xfrm>
          <a:prstGeom prst="triangle">
            <a:avLst>
              <a:gd name="adj" fmla="val 100000"/>
            </a:avLst>
          </a:prstGeom>
          <a:solidFill>
            <a:srgbClr val="037D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8"/>
          <p:cNvSpPr/>
          <p:nvPr userDrawn="1"/>
        </p:nvSpPr>
        <p:spPr>
          <a:xfrm rot="5400000">
            <a:off x="8246661" y="1420601"/>
            <a:ext cx="759605" cy="793724"/>
          </a:xfrm>
          <a:prstGeom prst="triangle">
            <a:avLst>
              <a:gd name="adj" fmla="val 100000"/>
            </a:avLst>
          </a:prstGeom>
          <a:solidFill>
            <a:srgbClr val="007A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等腰三角形 9"/>
          <p:cNvSpPr/>
          <p:nvPr userDrawn="1"/>
        </p:nvSpPr>
        <p:spPr>
          <a:xfrm rot="18987553">
            <a:off x="6774103" y="1178163"/>
            <a:ext cx="717450" cy="749675"/>
          </a:xfrm>
          <a:prstGeom prst="triangle">
            <a:avLst>
              <a:gd name="adj" fmla="val 100000"/>
            </a:avLst>
          </a:prstGeom>
          <a:solidFill>
            <a:srgbClr val="7EC7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10"/>
          <p:cNvSpPr/>
          <p:nvPr userDrawn="1"/>
        </p:nvSpPr>
        <p:spPr>
          <a:xfrm rot="8212237">
            <a:off x="6804037" y="1178190"/>
            <a:ext cx="717450" cy="749675"/>
          </a:xfrm>
          <a:prstGeom prst="triangle">
            <a:avLst>
              <a:gd name="adj" fmla="val 100000"/>
            </a:avLst>
          </a:prstGeom>
          <a:solidFill>
            <a:srgbClr val="053A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等腰三角形 11"/>
          <p:cNvSpPr/>
          <p:nvPr userDrawn="1"/>
        </p:nvSpPr>
        <p:spPr>
          <a:xfrm rot="18987553">
            <a:off x="8634666" y="2273965"/>
            <a:ext cx="717450" cy="749675"/>
          </a:xfrm>
          <a:prstGeom prst="triangle">
            <a:avLst>
              <a:gd name="adj" fmla="val 100000"/>
            </a:avLst>
          </a:prstGeom>
          <a:solidFill>
            <a:srgbClr val="037D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12"/>
          <p:cNvSpPr/>
          <p:nvPr userDrawn="1"/>
        </p:nvSpPr>
        <p:spPr>
          <a:xfrm rot="8212237">
            <a:off x="8664600" y="2273992"/>
            <a:ext cx="717450" cy="749675"/>
          </a:xfrm>
          <a:prstGeom prst="triangle">
            <a:avLst>
              <a:gd name="adj" fmla="val 100000"/>
            </a:avLst>
          </a:prstGeom>
          <a:solidFill>
            <a:srgbClr val="02B2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3151764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两栏内容">
    <p:bg>
      <p:bgPr>
        <a:solidFill>
          <a:schemeClr val="bg1">
            <a:lumMod val="95000"/>
          </a:schemeClr>
        </a:solidFill>
        <a:effectLst/>
      </p:bgPr>
    </p:bg>
    <p:spTree>
      <p:nvGrpSpPr>
        <p:cNvPr id="1" name=""/>
        <p:cNvGrpSpPr/>
        <p:nvPr/>
      </p:nvGrpSpPr>
      <p:grpSpPr>
        <a:xfrm>
          <a:off x="0" y="0"/>
          <a:ext cx="0" cy="0"/>
          <a:chOff x="0" y="0"/>
          <a:chExt cx="0" cy="0"/>
        </a:xfrm>
      </p:grpSpPr>
      <p:grpSp>
        <p:nvGrpSpPr>
          <p:cNvPr id="8" name="组合 7"/>
          <p:cNvGrpSpPr/>
          <p:nvPr userDrawn="1"/>
        </p:nvGrpSpPr>
        <p:grpSpPr>
          <a:xfrm>
            <a:off x="143189" y="277535"/>
            <a:ext cx="2520928" cy="1892356"/>
            <a:chOff x="6774103" y="304909"/>
            <a:chExt cx="2520928" cy="1892356"/>
          </a:xfrm>
        </p:grpSpPr>
        <p:sp>
          <p:nvSpPr>
            <p:cNvPr id="9" name="等腰三角形 8"/>
            <p:cNvSpPr/>
            <p:nvPr/>
          </p:nvSpPr>
          <p:spPr>
            <a:xfrm rot="8176395">
              <a:off x="7469998" y="304909"/>
              <a:ext cx="1519208" cy="1587446"/>
            </a:xfrm>
            <a:prstGeom prst="triangle">
              <a:avLst>
                <a:gd name="adj" fmla="val 100000"/>
              </a:avLst>
            </a:prstGeom>
            <a:solidFill>
              <a:srgbClr val="037D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等腰三角形 9"/>
            <p:cNvSpPr/>
            <p:nvPr/>
          </p:nvSpPr>
          <p:spPr>
            <a:xfrm rot="5400000">
              <a:off x="8246661" y="1420601"/>
              <a:ext cx="759605" cy="793724"/>
            </a:xfrm>
            <a:prstGeom prst="triangle">
              <a:avLst>
                <a:gd name="adj" fmla="val 100000"/>
              </a:avLst>
            </a:prstGeom>
            <a:solidFill>
              <a:srgbClr val="007A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10"/>
            <p:cNvSpPr/>
            <p:nvPr/>
          </p:nvSpPr>
          <p:spPr>
            <a:xfrm rot="18987553">
              <a:off x="6774103" y="1178163"/>
              <a:ext cx="717450" cy="749675"/>
            </a:xfrm>
            <a:prstGeom prst="triangle">
              <a:avLst>
                <a:gd name="adj" fmla="val 100000"/>
              </a:avLst>
            </a:prstGeom>
            <a:solidFill>
              <a:srgbClr val="7EC7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等腰三角形 11"/>
            <p:cNvSpPr/>
            <p:nvPr/>
          </p:nvSpPr>
          <p:spPr>
            <a:xfrm rot="8212237">
              <a:off x="6804037" y="1178190"/>
              <a:ext cx="717450" cy="749675"/>
            </a:xfrm>
            <a:prstGeom prst="triangle">
              <a:avLst>
                <a:gd name="adj" fmla="val 100000"/>
              </a:avLst>
            </a:prstGeom>
            <a:solidFill>
              <a:srgbClr val="053A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12"/>
            <p:cNvSpPr/>
            <p:nvPr/>
          </p:nvSpPr>
          <p:spPr>
            <a:xfrm rot="18987553">
              <a:off x="8577581" y="561231"/>
              <a:ext cx="717450" cy="749675"/>
            </a:xfrm>
            <a:prstGeom prst="triangle">
              <a:avLst>
                <a:gd name="adj" fmla="val 100000"/>
              </a:avLst>
            </a:prstGeom>
            <a:solidFill>
              <a:srgbClr val="037D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等腰三角形 13"/>
            <p:cNvSpPr/>
            <p:nvPr/>
          </p:nvSpPr>
          <p:spPr>
            <a:xfrm rot="16245338">
              <a:off x="8245236" y="1425474"/>
              <a:ext cx="717450" cy="749675"/>
            </a:xfrm>
            <a:prstGeom prst="triangle">
              <a:avLst>
                <a:gd name="adj" fmla="val 100000"/>
              </a:avLst>
            </a:prstGeom>
            <a:solidFill>
              <a:srgbClr val="02B2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65489404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grpSp>
        <p:nvGrpSpPr>
          <p:cNvPr id="7" name="组合 6"/>
          <p:cNvGrpSpPr/>
          <p:nvPr userDrawn="1"/>
        </p:nvGrpSpPr>
        <p:grpSpPr>
          <a:xfrm>
            <a:off x="143189" y="277535"/>
            <a:ext cx="2520928" cy="1892356"/>
            <a:chOff x="6774103" y="304909"/>
            <a:chExt cx="2520928" cy="1892356"/>
          </a:xfrm>
        </p:grpSpPr>
        <p:sp>
          <p:nvSpPr>
            <p:cNvPr id="8" name="等腰三角形 7"/>
            <p:cNvSpPr/>
            <p:nvPr/>
          </p:nvSpPr>
          <p:spPr>
            <a:xfrm rot="8176395">
              <a:off x="7469998" y="304909"/>
              <a:ext cx="1519208" cy="1587446"/>
            </a:xfrm>
            <a:prstGeom prst="triangle">
              <a:avLst>
                <a:gd name="adj" fmla="val 100000"/>
              </a:avLst>
            </a:prstGeom>
            <a:solidFill>
              <a:srgbClr val="037D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8"/>
            <p:cNvSpPr/>
            <p:nvPr/>
          </p:nvSpPr>
          <p:spPr>
            <a:xfrm rot="5400000">
              <a:off x="8246661" y="1420601"/>
              <a:ext cx="759605" cy="793724"/>
            </a:xfrm>
            <a:prstGeom prst="triangle">
              <a:avLst>
                <a:gd name="adj" fmla="val 100000"/>
              </a:avLst>
            </a:prstGeom>
            <a:solidFill>
              <a:srgbClr val="007A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等腰三角形 9"/>
            <p:cNvSpPr/>
            <p:nvPr/>
          </p:nvSpPr>
          <p:spPr>
            <a:xfrm rot="18987553">
              <a:off x="6774103" y="1178163"/>
              <a:ext cx="717450" cy="749675"/>
            </a:xfrm>
            <a:prstGeom prst="triangle">
              <a:avLst>
                <a:gd name="adj" fmla="val 100000"/>
              </a:avLst>
            </a:prstGeom>
            <a:solidFill>
              <a:srgbClr val="7EC7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10"/>
            <p:cNvSpPr/>
            <p:nvPr/>
          </p:nvSpPr>
          <p:spPr>
            <a:xfrm rot="8212237">
              <a:off x="6804037" y="1178190"/>
              <a:ext cx="717450" cy="749675"/>
            </a:xfrm>
            <a:prstGeom prst="triangle">
              <a:avLst>
                <a:gd name="adj" fmla="val 100000"/>
              </a:avLst>
            </a:prstGeom>
            <a:solidFill>
              <a:srgbClr val="053A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等腰三角形 11"/>
            <p:cNvSpPr/>
            <p:nvPr/>
          </p:nvSpPr>
          <p:spPr>
            <a:xfrm rot="18987553">
              <a:off x="8577581" y="561231"/>
              <a:ext cx="717450" cy="749675"/>
            </a:xfrm>
            <a:prstGeom prst="triangle">
              <a:avLst>
                <a:gd name="adj" fmla="val 100000"/>
              </a:avLst>
            </a:prstGeom>
            <a:solidFill>
              <a:srgbClr val="037D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12"/>
            <p:cNvSpPr/>
            <p:nvPr/>
          </p:nvSpPr>
          <p:spPr>
            <a:xfrm rot="16245338">
              <a:off x="8245236" y="1425474"/>
              <a:ext cx="717450" cy="749675"/>
            </a:xfrm>
            <a:prstGeom prst="triangle">
              <a:avLst>
                <a:gd name="adj" fmla="val 100000"/>
              </a:avLst>
            </a:prstGeom>
            <a:solidFill>
              <a:srgbClr val="02B2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4" name="矩形 13"/>
          <p:cNvSpPr/>
          <p:nvPr userDrawn="1"/>
        </p:nvSpPr>
        <p:spPr>
          <a:xfrm>
            <a:off x="-16335" y="3541396"/>
            <a:ext cx="12208335" cy="1088662"/>
          </a:xfrm>
          <a:prstGeom prst="rect">
            <a:avLst/>
          </a:prstGeom>
          <a:solidFill>
            <a:srgbClr val="02B2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占位符 26"/>
          <p:cNvSpPr>
            <a:spLocks noGrp="1"/>
          </p:cNvSpPr>
          <p:nvPr>
            <p:ph type="body" sz="quarter" idx="10" hasCustomPrompt="1"/>
          </p:nvPr>
        </p:nvSpPr>
        <p:spPr>
          <a:xfrm>
            <a:off x="2352583" y="3704931"/>
            <a:ext cx="3074987" cy="520700"/>
          </a:xfrm>
          <a:prstGeom prst="rect">
            <a:avLst/>
          </a:prstGeom>
        </p:spPr>
        <p:txBody>
          <a:bodyPr/>
          <a:lstStyle>
            <a:lvl1pPr marL="0" indent="0">
              <a:buNone/>
              <a:defRPr b="1">
                <a:solidFill>
                  <a:schemeClr val="bg1"/>
                </a:solidFill>
              </a:defRPr>
            </a:lvl1pPr>
          </a:lstStyle>
          <a:p>
            <a:pPr lvl="0"/>
            <a:r>
              <a:rPr lang="zh-CN" altLang="en-US" dirty="0" smtClean="0"/>
              <a:t>点击此处添加标题</a:t>
            </a:r>
            <a:endParaRPr lang="zh-CN" altLang="en-US" dirty="0"/>
          </a:p>
        </p:txBody>
      </p:sp>
      <p:sp>
        <p:nvSpPr>
          <p:cNvPr id="19" name="文本占位符 18"/>
          <p:cNvSpPr>
            <a:spLocks noGrp="1"/>
          </p:cNvSpPr>
          <p:nvPr>
            <p:ph type="body" sz="quarter" idx="11" hasCustomPrompt="1"/>
          </p:nvPr>
        </p:nvSpPr>
        <p:spPr>
          <a:xfrm>
            <a:off x="2352583" y="4162992"/>
            <a:ext cx="3505200" cy="270197"/>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600">
                <a:solidFill>
                  <a:schemeClr val="bg1"/>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zh-CN" altLang="en-US" dirty="0" smtClean="0"/>
              <a:t>点击此处添加标题点击此处添加标题</a:t>
            </a:r>
          </a:p>
        </p:txBody>
      </p:sp>
    </p:spTree>
    <p:extLst>
      <p:ext uri="{BB962C8B-B14F-4D97-AF65-F5344CB8AC3E}">
        <p14:creationId xmlns:p14="http://schemas.microsoft.com/office/powerpoint/2010/main" val="1519658291"/>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标题和竖排文字">
    <p:spTree>
      <p:nvGrpSpPr>
        <p:cNvPr id="1" name=""/>
        <p:cNvGrpSpPr/>
        <p:nvPr/>
      </p:nvGrpSpPr>
      <p:grpSpPr>
        <a:xfrm>
          <a:off x="0" y="0"/>
          <a:ext cx="0" cy="0"/>
          <a:chOff x="0" y="0"/>
          <a:chExt cx="0" cy="0"/>
        </a:xfrm>
      </p:grpSpPr>
      <p:sp>
        <p:nvSpPr>
          <p:cNvPr id="23" name="矩形 22"/>
          <p:cNvSpPr/>
          <p:nvPr userDrawn="1"/>
        </p:nvSpPr>
        <p:spPr>
          <a:xfrm rot="18605767">
            <a:off x="-2504959" y="446616"/>
            <a:ext cx="14263385" cy="4714262"/>
          </a:xfrm>
          <a:prstGeom prst="rect">
            <a:avLst/>
          </a:prstGeom>
          <a:solidFill>
            <a:srgbClr val="037D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4" name="组合 23"/>
          <p:cNvGrpSpPr/>
          <p:nvPr userDrawn="1"/>
        </p:nvGrpSpPr>
        <p:grpSpPr>
          <a:xfrm>
            <a:off x="143189" y="228599"/>
            <a:ext cx="2027808" cy="1522191"/>
            <a:chOff x="6774103" y="304909"/>
            <a:chExt cx="2520928" cy="1892356"/>
          </a:xfrm>
        </p:grpSpPr>
        <p:sp>
          <p:nvSpPr>
            <p:cNvPr id="25" name="等腰三角形 24"/>
            <p:cNvSpPr/>
            <p:nvPr/>
          </p:nvSpPr>
          <p:spPr>
            <a:xfrm rot="8176395">
              <a:off x="7469998" y="304909"/>
              <a:ext cx="1519208" cy="1587446"/>
            </a:xfrm>
            <a:prstGeom prst="triangle">
              <a:avLst>
                <a:gd name="adj" fmla="val 100000"/>
              </a:avLst>
            </a:prstGeom>
            <a:solidFill>
              <a:srgbClr val="037D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等腰三角形 25"/>
            <p:cNvSpPr/>
            <p:nvPr/>
          </p:nvSpPr>
          <p:spPr>
            <a:xfrm rot="5400000">
              <a:off x="8246661" y="1420601"/>
              <a:ext cx="759605" cy="793724"/>
            </a:xfrm>
            <a:prstGeom prst="triangle">
              <a:avLst>
                <a:gd name="adj" fmla="val 100000"/>
              </a:avLst>
            </a:prstGeom>
            <a:solidFill>
              <a:srgbClr val="007A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等腰三角形 26"/>
            <p:cNvSpPr/>
            <p:nvPr/>
          </p:nvSpPr>
          <p:spPr>
            <a:xfrm rot="18987553">
              <a:off x="6774103" y="1178163"/>
              <a:ext cx="717450" cy="749675"/>
            </a:xfrm>
            <a:prstGeom prst="triangle">
              <a:avLst>
                <a:gd name="adj" fmla="val 100000"/>
              </a:avLst>
            </a:prstGeom>
            <a:solidFill>
              <a:srgbClr val="7EC7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等腰三角形 27"/>
            <p:cNvSpPr/>
            <p:nvPr/>
          </p:nvSpPr>
          <p:spPr>
            <a:xfrm rot="8212237">
              <a:off x="6804037" y="1178190"/>
              <a:ext cx="717450" cy="749675"/>
            </a:xfrm>
            <a:prstGeom prst="triangle">
              <a:avLst>
                <a:gd name="adj" fmla="val 100000"/>
              </a:avLst>
            </a:prstGeom>
            <a:solidFill>
              <a:srgbClr val="053A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等腰三角形 28"/>
            <p:cNvSpPr/>
            <p:nvPr/>
          </p:nvSpPr>
          <p:spPr>
            <a:xfrm rot="18987553">
              <a:off x="8577581" y="561231"/>
              <a:ext cx="717450" cy="749675"/>
            </a:xfrm>
            <a:prstGeom prst="triangle">
              <a:avLst>
                <a:gd name="adj" fmla="val 100000"/>
              </a:avLst>
            </a:prstGeom>
            <a:solidFill>
              <a:srgbClr val="037D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等腰三角形 29"/>
            <p:cNvSpPr/>
            <p:nvPr/>
          </p:nvSpPr>
          <p:spPr>
            <a:xfrm rot="16245338">
              <a:off x="8245236" y="1425474"/>
              <a:ext cx="717450" cy="749675"/>
            </a:xfrm>
            <a:prstGeom prst="triangle">
              <a:avLst>
                <a:gd name="adj" fmla="val 100000"/>
              </a:avLst>
            </a:prstGeom>
            <a:solidFill>
              <a:srgbClr val="02B2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258251189"/>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比较">
    <p:bg>
      <p:bgPr>
        <a:solidFill>
          <a:srgbClr val="E73A1C"/>
        </a:solidFill>
        <a:effectLst/>
      </p:bgPr>
    </p:bg>
    <p:spTree>
      <p:nvGrpSpPr>
        <p:cNvPr id="1" name=""/>
        <p:cNvGrpSpPr/>
        <p:nvPr/>
      </p:nvGrpSpPr>
      <p:grpSpPr>
        <a:xfrm>
          <a:off x="0" y="0"/>
          <a:ext cx="0" cy="0"/>
          <a:chOff x="0" y="0"/>
          <a:chExt cx="0" cy="0"/>
        </a:xfrm>
      </p:grpSpPr>
      <p:sp>
        <p:nvSpPr>
          <p:cNvPr id="2" name="矩形 1"/>
          <p:cNvSpPr/>
          <p:nvPr userDrawn="1"/>
        </p:nvSpPr>
        <p:spPr>
          <a:xfrm>
            <a:off x="440603" y="759873"/>
            <a:ext cx="662361" cy="379656"/>
          </a:xfrm>
          <a:prstGeom prst="rect">
            <a:avLst/>
          </a:prstGeom>
        </p:spPr>
        <p:txBody>
          <a:bodyPr wrap="none">
            <a:spAutoFit/>
          </a:bodyPr>
          <a:lstStyle/>
          <a:p>
            <a:pPr defTabSz="609585"/>
            <a:r>
              <a:rPr lang="zh-CN" altLang="en-US" sz="1867" dirty="0">
                <a:solidFill>
                  <a:srgbClr val="FFFFFF"/>
                </a:solidFill>
                <a:latin typeface="Segoe UI Light"/>
                <a:cs typeface="Segoe UI Light"/>
              </a:rPr>
              <a:t>标注</a:t>
            </a:r>
          </a:p>
        </p:txBody>
      </p:sp>
      <p:sp>
        <p:nvSpPr>
          <p:cNvPr id="3" name="矩形 2"/>
          <p:cNvSpPr/>
          <p:nvPr userDrawn="1"/>
        </p:nvSpPr>
        <p:spPr>
          <a:xfrm>
            <a:off x="2857674" y="841948"/>
            <a:ext cx="1402001" cy="3292440"/>
          </a:xfrm>
          <a:prstGeom prst="rect">
            <a:avLst/>
          </a:prstGeom>
        </p:spPr>
        <p:txBody>
          <a:bodyPr wrap="square">
            <a:spAutoFit/>
          </a:bodyPr>
          <a:lstStyle/>
          <a:p>
            <a:pPr defTabSz="609585">
              <a:lnSpc>
                <a:spcPct val="130000"/>
              </a:lnSpc>
            </a:pPr>
            <a:r>
              <a:rPr lang="zh-CN" altLang="en-US" sz="1333" dirty="0">
                <a:solidFill>
                  <a:srgbClr val="FFFFFF"/>
                </a:solidFill>
                <a:latin typeface="Segoe UI Light"/>
                <a:cs typeface="Segoe UI Light"/>
              </a:rPr>
              <a:t>字体使用 </a:t>
            </a:r>
            <a:endParaRPr lang="en-US" altLang="zh-CN" sz="1333" dirty="0">
              <a:solidFill>
                <a:srgbClr val="FFFFFF"/>
              </a:solidFill>
              <a:latin typeface="Segoe UI Light"/>
              <a:cs typeface="Segoe UI Light"/>
            </a:endParaRPr>
          </a:p>
          <a:p>
            <a:pPr defTabSz="609585">
              <a:lnSpc>
                <a:spcPct val="130000"/>
              </a:lnSpc>
            </a:pPr>
            <a:endParaRPr lang="en-US" altLang="zh-CN" sz="1333" dirty="0">
              <a:solidFill>
                <a:srgbClr val="FFFFFF"/>
              </a:solidFill>
              <a:latin typeface="Segoe UI Light"/>
              <a:cs typeface="Segoe UI Light"/>
            </a:endParaRPr>
          </a:p>
          <a:p>
            <a:pPr defTabSz="609585">
              <a:lnSpc>
                <a:spcPct val="130000"/>
              </a:lnSpc>
            </a:pPr>
            <a:endParaRPr lang="en-US" altLang="zh-CN" sz="1333" dirty="0">
              <a:solidFill>
                <a:srgbClr val="FFFFFF"/>
              </a:solidFill>
              <a:latin typeface="Segoe UI Light"/>
              <a:cs typeface="Segoe UI Light"/>
            </a:endParaRPr>
          </a:p>
          <a:p>
            <a:pPr defTabSz="609585">
              <a:lnSpc>
                <a:spcPct val="130000"/>
              </a:lnSpc>
            </a:pPr>
            <a:endParaRPr lang="en-US" altLang="zh-CN" sz="1333" dirty="0">
              <a:solidFill>
                <a:srgbClr val="FFFFFF"/>
              </a:solidFill>
              <a:latin typeface="Segoe UI Light"/>
              <a:cs typeface="Segoe UI Light"/>
            </a:endParaRPr>
          </a:p>
          <a:p>
            <a:pPr defTabSz="609585">
              <a:lnSpc>
                <a:spcPct val="130000"/>
              </a:lnSpc>
            </a:pPr>
            <a:endParaRPr lang="en-US" altLang="zh-CN" sz="1333" dirty="0">
              <a:solidFill>
                <a:srgbClr val="FFFFFF"/>
              </a:solidFill>
              <a:latin typeface="Segoe UI Light"/>
              <a:cs typeface="Segoe UI Light"/>
            </a:endParaRPr>
          </a:p>
          <a:p>
            <a:pPr defTabSz="609585">
              <a:lnSpc>
                <a:spcPct val="130000"/>
              </a:lnSpc>
            </a:pPr>
            <a:r>
              <a:rPr lang="zh-CN" altLang="en-US" sz="1333" dirty="0">
                <a:solidFill>
                  <a:srgbClr val="FFFFFF"/>
                </a:solidFill>
                <a:latin typeface="Segoe UI Light"/>
                <a:cs typeface="Segoe UI Light"/>
              </a:rPr>
              <a:t>行距</a:t>
            </a:r>
            <a:endParaRPr lang="en-US" altLang="zh-CN" sz="1333" dirty="0">
              <a:solidFill>
                <a:srgbClr val="FFFFFF"/>
              </a:solidFill>
              <a:latin typeface="Segoe UI Light"/>
              <a:cs typeface="Segoe UI Light"/>
            </a:endParaRPr>
          </a:p>
          <a:p>
            <a:pPr defTabSz="609585">
              <a:lnSpc>
                <a:spcPct val="130000"/>
              </a:lnSpc>
            </a:pPr>
            <a:endParaRPr lang="en-US" altLang="zh-CN" sz="1333" dirty="0">
              <a:solidFill>
                <a:srgbClr val="FFFFFF"/>
              </a:solidFill>
              <a:latin typeface="Segoe UI Light"/>
              <a:cs typeface="Segoe UI Light"/>
            </a:endParaRPr>
          </a:p>
          <a:p>
            <a:pPr defTabSz="609585">
              <a:lnSpc>
                <a:spcPct val="130000"/>
              </a:lnSpc>
            </a:pPr>
            <a:endParaRPr lang="en-US" altLang="zh-CN" sz="1333" dirty="0">
              <a:solidFill>
                <a:srgbClr val="FFFFFF"/>
              </a:solidFill>
              <a:latin typeface="Segoe UI Light"/>
              <a:cs typeface="Segoe UI Light"/>
            </a:endParaRPr>
          </a:p>
          <a:p>
            <a:pPr defTabSz="609585">
              <a:lnSpc>
                <a:spcPct val="130000"/>
              </a:lnSpc>
            </a:pPr>
            <a:r>
              <a:rPr lang="zh-CN" altLang="en-US" sz="1333" dirty="0">
                <a:solidFill>
                  <a:srgbClr val="FFFFFF"/>
                </a:solidFill>
                <a:latin typeface="Segoe UI Light"/>
                <a:cs typeface="Segoe UI Light"/>
              </a:rPr>
              <a:t>背景图片出处</a:t>
            </a:r>
          </a:p>
          <a:p>
            <a:pPr defTabSz="609585">
              <a:lnSpc>
                <a:spcPct val="130000"/>
              </a:lnSpc>
            </a:pPr>
            <a:endParaRPr lang="zh-CN" altLang="en-US" sz="1333" dirty="0">
              <a:solidFill>
                <a:srgbClr val="FFFFFF"/>
              </a:solidFill>
              <a:latin typeface="Segoe UI Light"/>
              <a:cs typeface="Segoe UI Light"/>
            </a:endParaRPr>
          </a:p>
          <a:p>
            <a:pPr defTabSz="609585">
              <a:lnSpc>
                <a:spcPct val="130000"/>
              </a:lnSpc>
            </a:pPr>
            <a:endParaRPr lang="zh-CN" altLang="en-US" sz="1333" dirty="0">
              <a:solidFill>
                <a:srgbClr val="FFFFFF"/>
              </a:solidFill>
              <a:latin typeface="Segoe UI Light"/>
              <a:cs typeface="Segoe UI Light"/>
            </a:endParaRPr>
          </a:p>
          <a:p>
            <a:pPr defTabSz="609585">
              <a:lnSpc>
                <a:spcPct val="130000"/>
              </a:lnSpc>
            </a:pPr>
            <a:r>
              <a:rPr lang="zh-CN" altLang="en-US" sz="1333" dirty="0">
                <a:solidFill>
                  <a:srgbClr val="FFFFFF"/>
                </a:solidFill>
                <a:latin typeface="Segoe UI Light"/>
                <a:cs typeface="Segoe UI Light"/>
              </a:rPr>
              <a:t>声明</a:t>
            </a:r>
            <a:endParaRPr lang="en-US" altLang="zh-CN" sz="1333" dirty="0">
              <a:solidFill>
                <a:srgbClr val="FFFFFF"/>
              </a:solidFill>
              <a:latin typeface="Segoe UI Light"/>
              <a:cs typeface="Segoe UI Light"/>
            </a:endParaRPr>
          </a:p>
        </p:txBody>
      </p:sp>
      <p:sp>
        <p:nvSpPr>
          <p:cNvPr id="4" name="矩形 3"/>
          <p:cNvSpPr/>
          <p:nvPr userDrawn="1"/>
        </p:nvSpPr>
        <p:spPr>
          <a:xfrm>
            <a:off x="4395052" y="841948"/>
            <a:ext cx="3727457" cy="3825791"/>
          </a:xfrm>
          <a:prstGeom prst="rect">
            <a:avLst/>
          </a:prstGeom>
        </p:spPr>
        <p:txBody>
          <a:bodyPr wrap="square">
            <a:spAutoFit/>
          </a:bodyPr>
          <a:lstStyle/>
          <a:p>
            <a:pPr defTabSz="609585">
              <a:lnSpc>
                <a:spcPct val="130000"/>
              </a:lnSpc>
            </a:pPr>
            <a:r>
              <a:rPr lang="zh-CN" altLang="en-US" sz="1333" dirty="0">
                <a:solidFill>
                  <a:srgbClr val="FFFFFF"/>
                </a:solidFill>
                <a:latin typeface="Segoe UI Light"/>
                <a:cs typeface="Segoe UI Light"/>
              </a:rPr>
              <a:t>英文 </a:t>
            </a:r>
            <a:r>
              <a:rPr lang="en-US" altLang="zh-CN" sz="1333" dirty="0">
                <a:solidFill>
                  <a:srgbClr val="FFFFFF"/>
                </a:solidFill>
                <a:latin typeface="Segoe UI Light"/>
                <a:cs typeface="Segoe UI Light"/>
              </a:rPr>
              <a:t>Calibri</a:t>
            </a:r>
          </a:p>
          <a:p>
            <a:pPr defTabSz="609585">
              <a:lnSpc>
                <a:spcPct val="130000"/>
              </a:lnSpc>
            </a:pPr>
            <a:endParaRPr lang="en-US" altLang="zh-CN" sz="1333" dirty="0">
              <a:solidFill>
                <a:srgbClr val="FFFFFF"/>
              </a:solidFill>
              <a:latin typeface="Segoe UI Light"/>
              <a:cs typeface="Segoe UI Light"/>
            </a:endParaRPr>
          </a:p>
          <a:p>
            <a:pPr defTabSz="609585">
              <a:lnSpc>
                <a:spcPct val="130000"/>
              </a:lnSpc>
            </a:pPr>
            <a:r>
              <a:rPr lang="zh-CN" altLang="en-US" sz="1333" dirty="0">
                <a:solidFill>
                  <a:srgbClr val="FFFFFF"/>
                </a:solidFill>
                <a:latin typeface="Segoe UI Light"/>
                <a:cs typeface="Segoe UI Light"/>
              </a:rPr>
              <a:t>中文 微软雅黑</a:t>
            </a:r>
            <a:endParaRPr lang="en-US" altLang="zh-CN" sz="1333" dirty="0">
              <a:solidFill>
                <a:srgbClr val="FFFFFF"/>
              </a:solidFill>
              <a:latin typeface="Segoe UI Light"/>
              <a:cs typeface="Segoe UI Light"/>
            </a:endParaRPr>
          </a:p>
          <a:p>
            <a:pPr defTabSz="609585">
              <a:lnSpc>
                <a:spcPct val="130000"/>
              </a:lnSpc>
            </a:pPr>
            <a:endParaRPr lang="en-US" altLang="zh-CN" sz="1333" dirty="0">
              <a:solidFill>
                <a:srgbClr val="FFFFFF"/>
              </a:solidFill>
              <a:latin typeface="Segoe UI Light"/>
              <a:cs typeface="Segoe UI Light"/>
            </a:endParaRPr>
          </a:p>
          <a:p>
            <a:pPr defTabSz="609585">
              <a:lnSpc>
                <a:spcPct val="130000"/>
              </a:lnSpc>
            </a:pPr>
            <a:endParaRPr lang="en-US" altLang="zh-CN" sz="1333" dirty="0">
              <a:solidFill>
                <a:srgbClr val="FFFFFF"/>
              </a:solidFill>
              <a:latin typeface="Segoe UI Light"/>
              <a:cs typeface="Segoe UI Light"/>
            </a:endParaRPr>
          </a:p>
          <a:p>
            <a:pPr defTabSz="609585">
              <a:lnSpc>
                <a:spcPct val="130000"/>
              </a:lnSpc>
            </a:pPr>
            <a:r>
              <a:rPr lang="zh-CN" altLang="en-US" sz="1333" dirty="0">
                <a:solidFill>
                  <a:srgbClr val="FFFFFF"/>
                </a:solidFill>
                <a:latin typeface="Segoe UI Light"/>
                <a:cs typeface="Segoe UI Light"/>
              </a:rPr>
              <a:t>正文 </a:t>
            </a:r>
            <a:r>
              <a:rPr lang="en-US" altLang="zh-CN" sz="1333" dirty="0">
                <a:solidFill>
                  <a:srgbClr val="FFFFFF"/>
                </a:solidFill>
                <a:latin typeface="Segoe UI Light"/>
                <a:cs typeface="Segoe UI Light"/>
              </a:rPr>
              <a:t>1.3</a:t>
            </a:r>
          </a:p>
          <a:p>
            <a:pPr defTabSz="609585">
              <a:lnSpc>
                <a:spcPct val="130000"/>
              </a:lnSpc>
            </a:pPr>
            <a:endParaRPr lang="en-US" altLang="zh-CN" sz="1333" dirty="0">
              <a:solidFill>
                <a:srgbClr val="FFFFFF"/>
              </a:solidFill>
              <a:latin typeface="Segoe UI Light"/>
              <a:cs typeface="Segoe UI Light"/>
            </a:endParaRPr>
          </a:p>
          <a:p>
            <a:pPr defTabSz="609585">
              <a:lnSpc>
                <a:spcPct val="130000"/>
              </a:lnSpc>
            </a:pPr>
            <a:endParaRPr lang="en-US" altLang="zh-CN" sz="1333" dirty="0">
              <a:solidFill>
                <a:srgbClr val="FFFFFF"/>
              </a:solidFill>
              <a:latin typeface="Segoe UI Light"/>
              <a:cs typeface="Segoe UI Light"/>
            </a:endParaRPr>
          </a:p>
          <a:p>
            <a:pPr defTabSz="609585">
              <a:lnSpc>
                <a:spcPct val="130000"/>
              </a:lnSpc>
            </a:pPr>
            <a:r>
              <a:rPr lang="en-US" altLang="zh-CN" sz="1333" dirty="0" err="1">
                <a:solidFill>
                  <a:srgbClr val="FFFFFF"/>
                </a:solidFill>
                <a:latin typeface="Segoe UI Light"/>
                <a:cs typeface="Segoe UI Light"/>
              </a:rPr>
              <a:t>cn.bing.com</a:t>
            </a:r>
            <a:endParaRPr lang="zh-CN" altLang="en-US" sz="1333" dirty="0">
              <a:solidFill>
                <a:srgbClr val="FFFFFF"/>
              </a:solidFill>
              <a:latin typeface="Segoe UI Light"/>
              <a:cs typeface="Segoe UI Light"/>
            </a:endParaRPr>
          </a:p>
          <a:p>
            <a:pPr defTabSz="609585">
              <a:lnSpc>
                <a:spcPct val="130000"/>
              </a:lnSpc>
            </a:pPr>
            <a:endParaRPr lang="zh-CN" altLang="en-US" sz="1333" dirty="0">
              <a:solidFill>
                <a:srgbClr val="FFFFFF"/>
              </a:solidFill>
              <a:latin typeface="Segoe UI Light"/>
              <a:cs typeface="Segoe UI Light"/>
            </a:endParaRPr>
          </a:p>
          <a:p>
            <a:pPr defTabSz="609585">
              <a:lnSpc>
                <a:spcPct val="130000"/>
              </a:lnSpc>
            </a:pPr>
            <a:endParaRPr lang="zh-CN" altLang="en-US" sz="1333" dirty="0">
              <a:solidFill>
                <a:srgbClr val="FFFFFF"/>
              </a:solidFill>
              <a:latin typeface="Segoe UI Light"/>
              <a:cs typeface="Segoe UI Light"/>
            </a:endParaRPr>
          </a:p>
          <a:p>
            <a:pPr defTabSz="609585">
              <a:lnSpc>
                <a:spcPct val="130000"/>
              </a:lnSpc>
            </a:pPr>
            <a:r>
              <a:rPr lang="zh-CN" altLang="en-US" sz="1333" dirty="0">
                <a:solidFill>
                  <a:prstClr val="white"/>
                </a:solidFill>
              </a:rPr>
              <a:t>互联网是一个开放共享的平台</a:t>
            </a:r>
          </a:p>
          <a:p>
            <a:pPr defTabSz="609585">
              <a:lnSpc>
                <a:spcPct val="130000"/>
              </a:lnSpc>
            </a:pPr>
            <a:r>
              <a:rPr lang="zh-CN" altLang="en-US" sz="1333" dirty="0">
                <a:solidFill>
                  <a:prstClr val="white"/>
                </a:solidFill>
              </a:rPr>
              <a:t>Office</a:t>
            </a:r>
            <a:r>
              <a:rPr lang="en-US" altLang="zh-CN" sz="1333" dirty="0">
                <a:solidFill>
                  <a:prstClr val="white"/>
                </a:solidFill>
              </a:rPr>
              <a:t>PLUS </a:t>
            </a:r>
            <a:r>
              <a:rPr lang="zh-CN" altLang="en-US" sz="1333" dirty="0">
                <a:solidFill>
                  <a:prstClr val="white"/>
                </a:solidFill>
              </a:rPr>
              <a:t>部分设计灵感与元素来源于网络</a:t>
            </a:r>
          </a:p>
          <a:p>
            <a:pPr defTabSz="609585">
              <a:lnSpc>
                <a:spcPct val="130000"/>
              </a:lnSpc>
            </a:pPr>
            <a:r>
              <a:rPr lang="zh-CN" altLang="en-US" sz="1333" dirty="0">
                <a:solidFill>
                  <a:prstClr val="white"/>
                </a:solidFill>
              </a:rPr>
              <a:t>如有建议请联系officeplus@microsoft.com</a:t>
            </a:r>
            <a:endParaRPr lang="en-US" altLang="zh-CN" sz="1333" dirty="0">
              <a:solidFill>
                <a:srgbClr val="FFFFFF"/>
              </a:solidFill>
              <a:latin typeface="Segoe UI Light"/>
              <a:cs typeface="Segoe UI Light"/>
            </a:endParaRPr>
          </a:p>
        </p:txBody>
      </p:sp>
      <p:sp>
        <p:nvSpPr>
          <p:cNvPr id="5" name="矩形 4"/>
          <p:cNvSpPr/>
          <p:nvPr userDrawn="1"/>
        </p:nvSpPr>
        <p:spPr>
          <a:xfrm>
            <a:off x="440603" y="182445"/>
            <a:ext cx="816249" cy="256545"/>
          </a:xfrm>
          <a:prstGeom prst="rect">
            <a:avLst/>
          </a:prstGeom>
        </p:spPr>
        <p:txBody>
          <a:bodyPr wrap="none">
            <a:spAutoFit/>
          </a:bodyPr>
          <a:lstStyle/>
          <a:p>
            <a:pPr defTabSz="609585"/>
            <a:r>
              <a:rPr kumimoji="1" lang="en-US" altLang="zh-CN" sz="1067" dirty="0" err="1">
                <a:solidFill>
                  <a:srgbClr val="FFFFFF"/>
                </a:solidFill>
                <a:latin typeface="Segoe UI Light"/>
                <a:cs typeface="Segoe UI Light"/>
              </a:rPr>
              <a:t>OfficePLUS</a:t>
            </a:r>
            <a:endParaRPr lang="zh-CN" altLang="en-US" sz="1067" dirty="0">
              <a:solidFill>
                <a:srgbClr val="FFFFFF"/>
              </a:solidFill>
              <a:latin typeface="Segoe UI Light"/>
              <a:cs typeface="Segoe UI Light"/>
            </a:endParaRPr>
          </a:p>
        </p:txBody>
      </p:sp>
    </p:spTree>
    <p:extLst>
      <p:ext uri="{BB962C8B-B14F-4D97-AF65-F5344CB8AC3E}">
        <p14:creationId xmlns:p14="http://schemas.microsoft.com/office/powerpoint/2010/main" val="42537303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5988919"/>
      </p:ext>
    </p:extLst>
  </p:cSld>
  <p:clrMap bg1="lt1" tx1="dk1" bg2="lt2" tx2="dk2" accent1="accent1" accent2="accent2" accent3="accent3" accent4="accent4" accent5="accent5" accent6="accent6" hlink="hlink" folHlink="folHlink"/>
  <p:sldLayoutIdLst>
    <p:sldLayoutId id="2147483650" r:id="rId1"/>
    <p:sldLayoutId id="2147483659" r:id="rId2"/>
    <p:sldLayoutId id="2147483657" r:id="rId3"/>
    <p:sldLayoutId id="2147483662" r:id="rId4"/>
    <p:sldLayoutId id="2147483663" r:id="rId5"/>
    <p:sldLayoutId id="2147483664" r:id="rId6"/>
    <p:sldLayoutId id="2147483649" r:id="rId7"/>
    <p:sldLayoutId id="2147483658" r:id="rId8"/>
    <p:sldLayoutId id="2147483665" r:id="rId9"/>
    <p:sldLayoutId id="2147483666"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slide" Target="slide3.xml"/><Relationship Id="rId1" Type="http://schemas.openxmlformats.org/officeDocument/2006/relationships/slideLayout" Target="../slideLayouts/slideLayout5.xml"/><Relationship Id="rId6" Type="http://schemas.openxmlformats.org/officeDocument/2006/relationships/slide" Target="slide4.xml"/><Relationship Id="rId5" Type="http://schemas.openxmlformats.org/officeDocument/2006/relationships/slide" Target="slide22.xml"/><Relationship Id="rId4" Type="http://schemas.openxmlformats.org/officeDocument/2006/relationships/slide" Target="slide1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hyperlink" Target="file:///C:\Users\hc-3020-i3\Desktop\Redis&#37197;&#32622;&#25991;&#20214;.docx" TargetMode="Externa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hyperlink" Target="http://github.com/antirez" TargetMode="External"/><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hyperlink" Target="http://redis.io/download" TargetMode="External"/><Relationship Id="rId2" Type="http://schemas.openxmlformats.org/officeDocument/2006/relationships/hyperlink" Target="http://redis.io/" TargetMode="External"/><Relationship Id="rId1" Type="http://schemas.openxmlformats.org/officeDocument/2006/relationships/slideLayout" Target="../slideLayouts/slideLayout6.xml"/><Relationship Id="rId4" Type="http://schemas.openxmlformats.org/officeDocument/2006/relationships/hyperlink" Target="https://github.com/mythz/redis-windows" TargetMode="Externa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4034972"/>
            <a:ext cx="348343" cy="1335314"/>
          </a:xfrm>
          <a:prstGeom prst="rect">
            <a:avLst/>
          </a:prstGeom>
          <a:solidFill>
            <a:srgbClr val="02B2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580572" y="3871632"/>
            <a:ext cx="3072892" cy="2308324"/>
          </a:xfrm>
          <a:prstGeom prst="rect">
            <a:avLst/>
          </a:prstGeom>
        </p:spPr>
        <p:txBody>
          <a:bodyPr wrap="none">
            <a:spAutoFit/>
          </a:bodyPr>
          <a:lstStyle/>
          <a:p>
            <a:r>
              <a:rPr kumimoji="1" lang="en-US" altLang="zh-CN" sz="9600" b="1" dirty="0" smtClean="0">
                <a:solidFill>
                  <a:schemeClr val="bg1"/>
                </a:solidFill>
              </a:rPr>
              <a:t>Redis</a:t>
            </a:r>
            <a:r>
              <a:rPr kumimoji="1" lang="zh-CN" altLang="en-US" sz="4800" b="1" dirty="0" smtClean="0">
                <a:solidFill>
                  <a:schemeClr val="bg1"/>
                </a:solidFill>
              </a:rPr>
              <a:t> </a:t>
            </a:r>
            <a:endParaRPr kumimoji="1" lang="en-US" altLang="zh-CN" sz="4800" b="1" dirty="0" smtClean="0">
              <a:solidFill>
                <a:schemeClr val="bg1"/>
              </a:solidFill>
            </a:endParaRPr>
          </a:p>
          <a:p>
            <a:endParaRPr kumimoji="1" lang="zh-CN" altLang="en-US" sz="4800" b="1" dirty="0">
              <a:solidFill>
                <a:schemeClr val="bg1"/>
              </a:solidFill>
            </a:endParaRPr>
          </a:p>
        </p:txBody>
      </p:sp>
      <p:sp>
        <p:nvSpPr>
          <p:cNvPr id="4" name="矩形 3"/>
          <p:cNvSpPr/>
          <p:nvPr/>
        </p:nvSpPr>
        <p:spPr>
          <a:xfrm>
            <a:off x="635198" y="5370286"/>
            <a:ext cx="3259474" cy="400105"/>
          </a:xfrm>
          <a:prstGeom prst="rect">
            <a:avLst/>
          </a:prstGeom>
        </p:spPr>
        <p:txBody>
          <a:bodyPr wrap="none" lIns="91436" tIns="45718" rIns="91436" bIns="45718">
            <a:spAutoFit/>
          </a:bodyPr>
          <a:lstStyle/>
          <a:p>
            <a:r>
              <a:rPr kumimoji="1" lang="en-US" altLang="zh-CN" sz="2000" b="1" dirty="0">
                <a:solidFill>
                  <a:schemeClr val="bg1"/>
                </a:solidFill>
              </a:rPr>
              <a:t>PRESENTED</a:t>
            </a:r>
            <a:r>
              <a:rPr kumimoji="1" lang="zh-CN" altLang="en-US" sz="2000" b="1" dirty="0">
                <a:solidFill>
                  <a:schemeClr val="bg1"/>
                </a:solidFill>
              </a:rPr>
              <a:t> </a:t>
            </a:r>
            <a:r>
              <a:rPr kumimoji="1" lang="en-US" altLang="zh-CN" sz="2000" b="1" dirty="0">
                <a:solidFill>
                  <a:schemeClr val="bg1"/>
                </a:solidFill>
              </a:rPr>
              <a:t>BY</a:t>
            </a:r>
            <a:r>
              <a:rPr kumimoji="1" lang="zh-CN" altLang="en-US" sz="2000" b="1" dirty="0">
                <a:solidFill>
                  <a:schemeClr val="bg1"/>
                </a:solidFill>
              </a:rPr>
              <a:t> </a:t>
            </a:r>
            <a:r>
              <a:rPr kumimoji="1" lang="en-US" altLang="zh-CN" sz="2000" b="1" dirty="0" smtClean="0">
                <a:solidFill>
                  <a:schemeClr val="bg1"/>
                </a:solidFill>
              </a:rPr>
              <a:t>YuanHongQiu</a:t>
            </a:r>
            <a:endParaRPr kumimoji="1" lang="zh-CN" altLang="en-US" sz="2000" b="1" dirty="0">
              <a:solidFill>
                <a:schemeClr val="bg1"/>
              </a:solidFill>
            </a:endParaRPr>
          </a:p>
        </p:txBody>
      </p:sp>
    </p:spTree>
    <p:extLst>
      <p:ext uri="{BB962C8B-B14F-4D97-AF65-F5344CB8AC3E}">
        <p14:creationId xmlns:p14="http://schemas.microsoft.com/office/powerpoint/2010/main" val="2870416983"/>
      </p:ext>
    </p:extLst>
  </p:cSld>
  <p:clrMapOvr>
    <a:masterClrMapping/>
  </p:clrMapOvr>
  <p:transition spd="med">
    <p:pull/>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335485"/>
            <a:ext cx="12192000" cy="522515"/>
          </a:xfrm>
          <a:prstGeom prst="rect">
            <a:avLst/>
          </a:prstGeom>
          <a:solidFill>
            <a:srgbClr val="037D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17060" y="-987"/>
            <a:ext cx="3471727" cy="696446"/>
          </a:xfrm>
          <a:prstGeom prst="rect">
            <a:avLst/>
          </a:prstGeom>
          <a:solidFill>
            <a:srgbClr val="037D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smtClean="0"/>
              <a:t>Redis</a:t>
            </a:r>
            <a:r>
              <a:rPr lang="zh-CN" altLang="en-US" sz="3600" b="1" dirty="0" smtClean="0"/>
              <a:t>数据结构</a:t>
            </a:r>
            <a:endParaRPr lang="zh-CN" altLang="en-US" sz="3600" b="1" dirty="0">
              <a:solidFill>
                <a:srgbClr val="F2F2F2"/>
              </a:solidFill>
            </a:endParaRPr>
          </a:p>
        </p:txBody>
      </p:sp>
      <p:sp>
        <p:nvSpPr>
          <p:cNvPr id="4" name="文本框 3"/>
          <p:cNvSpPr txBox="1"/>
          <p:nvPr/>
        </p:nvSpPr>
        <p:spPr>
          <a:xfrm>
            <a:off x="2954215" y="984733"/>
            <a:ext cx="8623496" cy="3000821"/>
          </a:xfrm>
          <a:prstGeom prst="rect">
            <a:avLst/>
          </a:prstGeom>
          <a:noFill/>
        </p:spPr>
        <p:txBody>
          <a:bodyPr wrap="square" rtlCol="0">
            <a:spAutoFit/>
          </a:bodyPr>
          <a:lstStyle/>
          <a:p>
            <a:pPr>
              <a:lnSpc>
                <a:spcPct val="150000"/>
              </a:lnSpc>
            </a:pPr>
            <a:r>
              <a:rPr lang="en-US" altLang="zh-CN" b="1" dirty="0" smtClean="0"/>
              <a:t>Redis</a:t>
            </a:r>
            <a:r>
              <a:rPr lang="zh-CN" altLang="en-US" b="1" dirty="0" smtClean="0"/>
              <a:t>数据结构 </a:t>
            </a:r>
            <a:r>
              <a:rPr lang="en-US" altLang="zh-CN" b="1" dirty="0"/>
              <a:t>– </a:t>
            </a:r>
            <a:r>
              <a:rPr lang="zh-CN" altLang="en-US" b="1" dirty="0" smtClean="0"/>
              <a:t>简介</a:t>
            </a:r>
            <a:endParaRPr lang="en-US" altLang="zh-CN" b="1" dirty="0" smtClean="0"/>
          </a:p>
          <a:p>
            <a:pPr>
              <a:lnSpc>
                <a:spcPct val="150000"/>
              </a:lnSpc>
            </a:pPr>
            <a:r>
              <a:rPr lang="en-US" altLang="zh-CN" dirty="0" smtClean="0">
                <a:latin typeface="+mn-ea"/>
              </a:rPr>
              <a:t>Redis</a:t>
            </a:r>
            <a:r>
              <a:rPr lang="zh-CN" altLang="en-US" dirty="0" smtClean="0">
                <a:latin typeface="+mn-ea"/>
              </a:rPr>
              <a:t>是</a:t>
            </a:r>
            <a:r>
              <a:rPr lang="zh-CN" altLang="en-US" dirty="0">
                <a:latin typeface="+mn-ea"/>
              </a:rPr>
              <a:t>一种高级的</a:t>
            </a:r>
            <a:r>
              <a:rPr lang="en-US" altLang="zh-CN" dirty="0" err="1">
                <a:latin typeface="+mn-ea"/>
              </a:rPr>
              <a:t>key:value</a:t>
            </a:r>
            <a:r>
              <a:rPr lang="zh-CN" altLang="en-US" dirty="0">
                <a:latin typeface="+mn-ea"/>
              </a:rPr>
              <a:t>存储系统，其中</a:t>
            </a:r>
            <a:r>
              <a:rPr lang="en-US" altLang="zh-CN" dirty="0">
                <a:latin typeface="+mn-ea"/>
              </a:rPr>
              <a:t>value</a:t>
            </a:r>
            <a:r>
              <a:rPr lang="zh-CN" altLang="en-US" dirty="0">
                <a:latin typeface="+mn-ea"/>
              </a:rPr>
              <a:t>支持五种数据类型</a:t>
            </a:r>
            <a:r>
              <a:rPr lang="zh-CN" altLang="en-US" dirty="0" smtClean="0">
                <a:latin typeface="+mn-ea"/>
              </a:rPr>
              <a:t>：</a:t>
            </a:r>
            <a:endParaRPr lang="en-US" altLang="zh-CN" dirty="0" smtClean="0">
              <a:latin typeface="+mn-ea"/>
            </a:endParaRPr>
          </a:p>
          <a:p>
            <a:pPr marL="342900" indent="-342900">
              <a:lnSpc>
                <a:spcPct val="150000"/>
              </a:lnSpc>
              <a:buFont typeface="+mj-lt"/>
              <a:buAutoNum type="arabicPeriod"/>
            </a:pPr>
            <a:r>
              <a:rPr lang="zh-CN" altLang="en-US" dirty="0" smtClean="0">
                <a:latin typeface="+mn-ea"/>
              </a:rPr>
              <a:t>字符串</a:t>
            </a:r>
            <a:r>
              <a:rPr lang="zh-CN" altLang="en-US" dirty="0">
                <a:latin typeface="+mn-ea"/>
              </a:rPr>
              <a:t>（</a:t>
            </a:r>
            <a:r>
              <a:rPr lang="en-US" altLang="zh-CN" dirty="0">
                <a:latin typeface="+mn-ea"/>
              </a:rPr>
              <a:t>strings</a:t>
            </a:r>
            <a:r>
              <a:rPr lang="zh-CN" altLang="en-US" dirty="0" smtClean="0">
                <a:latin typeface="+mn-ea"/>
              </a:rPr>
              <a:t>）</a:t>
            </a:r>
            <a:endParaRPr lang="en-US" altLang="zh-CN" dirty="0" smtClean="0">
              <a:latin typeface="+mn-ea"/>
            </a:endParaRPr>
          </a:p>
          <a:p>
            <a:pPr marL="342900" indent="-342900">
              <a:lnSpc>
                <a:spcPct val="150000"/>
              </a:lnSpc>
              <a:buFont typeface="+mj-lt"/>
              <a:buAutoNum type="arabicPeriod"/>
            </a:pPr>
            <a:r>
              <a:rPr lang="zh-CN" altLang="en-US" dirty="0" smtClean="0">
                <a:latin typeface="+mn-ea"/>
              </a:rPr>
              <a:t>字符</a:t>
            </a:r>
            <a:r>
              <a:rPr lang="zh-CN" altLang="en-US" dirty="0">
                <a:latin typeface="+mn-ea"/>
              </a:rPr>
              <a:t>串列表（</a:t>
            </a:r>
            <a:r>
              <a:rPr lang="en-US" altLang="zh-CN" dirty="0" smtClean="0">
                <a:latin typeface="+mn-ea"/>
              </a:rPr>
              <a:t>lists</a:t>
            </a:r>
            <a:r>
              <a:rPr lang="zh-CN" altLang="en-US" dirty="0" smtClean="0">
                <a:latin typeface="+mn-ea"/>
              </a:rPr>
              <a:t>）</a:t>
            </a:r>
            <a:endParaRPr lang="en-US" altLang="zh-CN" dirty="0">
              <a:latin typeface="+mn-ea"/>
            </a:endParaRPr>
          </a:p>
          <a:p>
            <a:pPr marL="342900" indent="-342900">
              <a:lnSpc>
                <a:spcPct val="150000"/>
              </a:lnSpc>
              <a:buFont typeface="+mj-lt"/>
              <a:buAutoNum type="arabicPeriod"/>
            </a:pPr>
            <a:r>
              <a:rPr lang="zh-CN" altLang="en-US" dirty="0" smtClean="0">
                <a:latin typeface="+mn-ea"/>
              </a:rPr>
              <a:t>字符串</a:t>
            </a:r>
            <a:r>
              <a:rPr lang="zh-CN" altLang="en-US" dirty="0">
                <a:latin typeface="+mn-ea"/>
              </a:rPr>
              <a:t>集合（</a:t>
            </a:r>
            <a:r>
              <a:rPr lang="en-US" altLang="zh-CN" dirty="0">
                <a:latin typeface="+mn-ea"/>
              </a:rPr>
              <a:t>sets</a:t>
            </a:r>
            <a:r>
              <a:rPr lang="zh-CN" altLang="en-US" dirty="0" smtClean="0">
                <a:latin typeface="+mn-ea"/>
              </a:rPr>
              <a:t>）</a:t>
            </a:r>
            <a:endParaRPr lang="en-US" altLang="zh-CN" dirty="0" smtClean="0">
              <a:latin typeface="+mn-ea"/>
            </a:endParaRPr>
          </a:p>
          <a:p>
            <a:pPr marL="342900" indent="-342900">
              <a:lnSpc>
                <a:spcPct val="150000"/>
              </a:lnSpc>
              <a:buFont typeface="+mj-lt"/>
              <a:buAutoNum type="arabicPeriod"/>
            </a:pPr>
            <a:r>
              <a:rPr lang="zh-CN" altLang="en-US" dirty="0" smtClean="0">
                <a:latin typeface="+mn-ea"/>
              </a:rPr>
              <a:t>有序</a:t>
            </a:r>
            <a:r>
              <a:rPr lang="zh-CN" altLang="en-US" dirty="0">
                <a:latin typeface="+mn-ea"/>
              </a:rPr>
              <a:t>字符串集合（</a:t>
            </a:r>
            <a:r>
              <a:rPr lang="en-US" altLang="zh-CN" dirty="0">
                <a:latin typeface="+mn-ea"/>
              </a:rPr>
              <a:t>sorted sets</a:t>
            </a:r>
            <a:r>
              <a:rPr lang="zh-CN" altLang="en-US" dirty="0" smtClean="0">
                <a:latin typeface="+mn-ea"/>
              </a:rPr>
              <a:t>）</a:t>
            </a:r>
            <a:endParaRPr lang="en-US" altLang="zh-CN" dirty="0" smtClean="0">
              <a:latin typeface="+mn-ea"/>
            </a:endParaRPr>
          </a:p>
          <a:p>
            <a:pPr marL="342900" indent="-342900">
              <a:lnSpc>
                <a:spcPct val="150000"/>
              </a:lnSpc>
              <a:buFont typeface="+mj-lt"/>
              <a:buAutoNum type="arabicPeriod"/>
            </a:pPr>
            <a:r>
              <a:rPr lang="zh-CN" altLang="en-US" dirty="0" smtClean="0">
                <a:latin typeface="+mn-ea"/>
              </a:rPr>
              <a:t>哈希</a:t>
            </a:r>
            <a:r>
              <a:rPr lang="zh-CN" altLang="en-US" dirty="0">
                <a:latin typeface="+mn-ea"/>
              </a:rPr>
              <a:t>（</a:t>
            </a:r>
            <a:r>
              <a:rPr lang="en-US" altLang="zh-CN" dirty="0">
                <a:latin typeface="+mn-ea"/>
              </a:rPr>
              <a:t>hashes</a:t>
            </a:r>
            <a:r>
              <a:rPr lang="zh-CN" altLang="en-US" dirty="0" smtClean="0">
                <a:latin typeface="+mn-ea"/>
              </a:rPr>
              <a:t>）</a:t>
            </a:r>
            <a:endParaRPr lang="zh-CN" altLang="en-US" dirty="0">
              <a:latin typeface="+mn-ea"/>
            </a:endParaRPr>
          </a:p>
        </p:txBody>
      </p:sp>
      <p:sp>
        <p:nvSpPr>
          <p:cNvPr id="6" name="文本框 5"/>
          <p:cNvSpPr txBox="1"/>
          <p:nvPr/>
        </p:nvSpPr>
        <p:spPr>
          <a:xfrm>
            <a:off x="2954214" y="3953029"/>
            <a:ext cx="9115865" cy="2031325"/>
          </a:xfrm>
          <a:prstGeom prst="rect">
            <a:avLst/>
          </a:prstGeom>
          <a:noFill/>
        </p:spPr>
        <p:txBody>
          <a:bodyPr wrap="square" rtlCol="0">
            <a:spAutoFit/>
          </a:bodyPr>
          <a:lstStyle/>
          <a:p>
            <a:pPr>
              <a:lnSpc>
                <a:spcPct val="150000"/>
              </a:lnSpc>
            </a:pPr>
            <a:r>
              <a:rPr lang="zh-CN" altLang="en-US" b="1" dirty="0" smtClean="0">
                <a:latin typeface="+mn-ea"/>
              </a:rPr>
              <a:t>关于</a:t>
            </a:r>
            <a:r>
              <a:rPr lang="en-US" altLang="zh-CN" b="1" dirty="0">
                <a:latin typeface="+mn-ea"/>
              </a:rPr>
              <a:t>key</a:t>
            </a:r>
            <a:r>
              <a:rPr lang="zh-CN" altLang="en-US" b="1" dirty="0">
                <a:latin typeface="+mn-ea"/>
              </a:rPr>
              <a:t>，有几个点要提醒大家：</a:t>
            </a:r>
          </a:p>
          <a:p>
            <a:pPr marL="342900" indent="-342900">
              <a:lnSpc>
                <a:spcPct val="150000"/>
              </a:lnSpc>
              <a:buFont typeface="+mj-lt"/>
              <a:buAutoNum type="arabicPeriod"/>
            </a:pPr>
            <a:r>
              <a:rPr lang="en-US" altLang="zh-CN" dirty="0" smtClean="0">
                <a:latin typeface="+mn-ea"/>
              </a:rPr>
              <a:t>key</a:t>
            </a:r>
            <a:r>
              <a:rPr lang="zh-CN" altLang="en-US" dirty="0">
                <a:latin typeface="+mn-ea"/>
              </a:rPr>
              <a:t>不要太长，尽量不要超过</a:t>
            </a:r>
            <a:r>
              <a:rPr lang="en-US" altLang="zh-CN" dirty="0">
                <a:latin typeface="+mn-ea"/>
              </a:rPr>
              <a:t>1024</a:t>
            </a:r>
            <a:r>
              <a:rPr lang="zh-CN" altLang="en-US" dirty="0">
                <a:latin typeface="+mn-ea"/>
              </a:rPr>
              <a:t>字节，这不仅消耗内存，而且会降低查找的</a:t>
            </a:r>
            <a:r>
              <a:rPr lang="zh-CN" altLang="en-US" dirty="0" smtClean="0">
                <a:latin typeface="+mn-ea"/>
              </a:rPr>
              <a:t>效率</a:t>
            </a:r>
            <a:r>
              <a:rPr lang="zh-CN" altLang="en-US" dirty="0">
                <a:latin typeface="+mn-ea"/>
              </a:rPr>
              <a:t>；</a:t>
            </a:r>
            <a:endParaRPr lang="en-US" altLang="zh-CN" dirty="0">
              <a:latin typeface="+mn-ea"/>
            </a:endParaRPr>
          </a:p>
          <a:p>
            <a:pPr marL="342900" indent="-342900">
              <a:lnSpc>
                <a:spcPct val="150000"/>
              </a:lnSpc>
              <a:buFont typeface="+mj-lt"/>
              <a:buAutoNum type="arabicPeriod"/>
            </a:pPr>
            <a:r>
              <a:rPr lang="en-US" altLang="zh-CN" dirty="0" smtClean="0">
                <a:latin typeface="+mn-ea"/>
              </a:rPr>
              <a:t>key</a:t>
            </a:r>
            <a:r>
              <a:rPr lang="zh-CN" altLang="en-US" dirty="0">
                <a:latin typeface="+mn-ea"/>
              </a:rPr>
              <a:t>也不要太短，太短的话，</a:t>
            </a:r>
            <a:r>
              <a:rPr lang="en-US" altLang="zh-CN" dirty="0">
                <a:latin typeface="+mn-ea"/>
              </a:rPr>
              <a:t>key</a:t>
            </a:r>
            <a:r>
              <a:rPr lang="zh-CN" altLang="en-US" dirty="0">
                <a:latin typeface="+mn-ea"/>
              </a:rPr>
              <a:t>的可读性会降低</a:t>
            </a:r>
            <a:r>
              <a:rPr lang="zh-CN" altLang="en-US" dirty="0" smtClean="0">
                <a:latin typeface="+mn-ea"/>
              </a:rPr>
              <a:t>；</a:t>
            </a:r>
            <a:endParaRPr lang="en-US" altLang="zh-CN" dirty="0" smtClean="0">
              <a:latin typeface="+mn-ea"/>
            </a:endParaRPr>
          </a:p>
          <a:p>
            <a:pPr marL="342900" indent="-342900">
              <a:lnSpc>
                <a:spcPct val="150000"/>
              </a:lnSpc>
              <a:buFont typeface="+mj-lt"/>
              <a:buAutoNum type="arabicPeriod"/>
            </a:pPr>
            <a:r>
              <a:rPr lang="zh-CN" altLang="en-US" dirty="0" smtClean="0">
                <a:latin typeface="+mn-ea"/>
              </a:rPr>
              <a:t>在</a:t>
            </a:r>
            <a:r>
              <a:rPr lang="zh-CN" altLang="en-US" dirty="0">
                <a:latin typeface="+mn-ea"/>
              </a:rPr>
              <a:t>一个项目中，</a:t>
            </a:r>
            <a:r>
              <a:rPr lang="en-US" altLang="zh-CN" dirty="0">
                <a:latin typeface="+mn-ea"/>
              </a:rPr>
              <a:t>key</a:t>
            </a:r>
            <a:r>
              <a:rPr lang="zh-CN" altLang="en-US" dirty="0">
                <a:latin typeface="+mn-ea"/>
              </a:rPr>
              <a:t>最好使用统一的命名模式，例如</a:t>
            </a:r>
            <a:r>
              <a:rPr lang="en-US" altLang="zh-CN" dirty="0">
                <a:latin typeface="+mn-ea"/>
              </a:rPr>
              <a:t>user:10000:passwd</a:t>
            </a:r>
            <a:r>
              <a:rPr lang="zh-CN" altLang="en-US" dirty="0">
                <a:latin typeface="+mn-ea"/>
              </a:rPr>
              <a:t>。</a:t>
            </a:r>
          </a:p>
          <a:p>
            <a:endParaRPr lang="zh-CN" altLang="en-US" dirty="0"/>
          </a:p>
        </p:txBody>
      </p:sp>
    </p:spTree>
    <p:extLst>
      <p:ext uri="{BB962C8B-B14F-4D97-AF65-F5344CB8AC3E}">
        <p14:creationId xmlns:p14="http://schemas.microsoft.com/office/powerpoint/2010/main" val="1908406032"/>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335485"/>
            <a:ext cx="12192000" cy="522515"/>
          </a:xfrm>
          <a:prstGeom prst="rect">
            <a:avLst/>
          </a:prstGeom>
          <a:solidFill>
            <a:srgbClr val="037D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17060" y="-987"/>
            <a:ext cx="3471727" cy="696446"/>
          </a:xfrm>
          <a:prstGeom prst="rect">
            <a:avLst/>
          </a:prstGeom>
          <a:solidFill>
            <a:srgbClr val="037D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smtClean="0"/>
              <a:t>Redis</a:t>
            </a:r>
            <a:r>
              <a:rPr lang="zh-CN" altLang="en-US" sz="3600" b="1" dirty="0" smtClean="0"/>
              <a:t>数据结构</a:t>
            </a:r>
            <a:endParaRPr lang="zh-CN" altLang="en-US" sz="3600" b="1" dirty="0">
              <a:solidFill>
                <a:srgbClr val="F2F2F2"/>
              </a:solidFill>
            </a:endParaRPr>
          </a:p>
        </p:txBody>
      </p:sp>
      <p:sp>
        <p:nvSpPr>
          <p:cNvPr id="4" name="文本框 3"/>
          <p:cNvSpPr txBox="1"/>
          <p:nvPr/>
        </p:nvSpPr>
        <p:spPr>
          <a:xfrm>
            <a:off x="2869809" y="1364566"/>
            <a:ext cx="9158068" cy="2169825"/>
          </a:xfrm>
          <a:prstGeom prst="rect">
            <a:avLst/>
          </a:prstGeom>
          <a:noFill/>
        </p:spPr>
        <p:txBody>
          <a:bodyPr wrap="square" rtlCol="0">
            <a:spAutoFit/>
          </a:bodyPr>
          <a:lstStyle/>
          <a:p>
            <a:pPr>
              <a:lnSpc>
                <a:spcPct val="150000"/>
              </a:lnSpc>
            </a:pPr>
            <a:r>
              <a:rPr lang="en-US" altLang="zh-CN" b="1" dirty="0" smtClean="0">
                <a:latin typeface="+mn-ea"/>
              </a:rPr>
              <a:t>Redis</a:t>
            </a:r>
            <a:r>
              <a:rPr lang="zh-CN" altLang="en-US" b="1" dirty="0" smtClean="0">
                <a:latin typeface="+mn-ea"/>
              </a:rPr>
              <a:t>数据结构 </a:t>
            </a:r>
            <a:r>
              <a:rPr lang="en-US" altLang="zh-CN" b="1" dirty="0">
                <a:latin typeface="+mn-ea"/>
              </a:rPr>
              <a:t>– </a:t>
            </a:r>
            <a:r>
              <a:rPr lang="zh-CN" altLang="en-US" b="1" dirty="0" smtClean="0">
                <a:latin typeface="+mn-ea"/>
              </a:rPr>
              <a:t>字符串</a:t>
            </a:r>
            <a:r>
              <a:rPr lang="en-US" altLang="zh-CN" b="1" dirty="0" smtClean="0">
                <a:latin typeface="+mn-ea"/>
              </a:rPr>
              <a:t>strings</a:t>
            </a:r>
          </a:p>
          <a:p>
            <a:pPr>
              <a:lnSpc>
                <a:spcPct val="150000"/>
              </a:lnSpc>
            </a:pPr>
            <a:r>
              <a:rPr lang="zh-CN" altLang="en-US" dirty="0"/>
              <a:t>如果只</a:t>
            </a:r>
            <a:r>
              <a:rPr lang="zh-CN" altLang="en-US" dirty="0" smtClean="0"/>
              <a:t>使用</a:t>
            </a:r>
            <a:r>
              <a:rPr lang="en-US" altLang="zh-CN" dirty="0" smtClean="0"/>
              <a:t>Redis</a:t>
            </a:r>
            <a:r>
              <a:rPr lang="zh-CN" altLang="en-US" dirty="0" smtClean="0"/>
              <a:t>中</a:t>
            </a:r>
            <a:r>
              <a:rPr lang="zh-CN" altLang="en-US" dirty="0"/>
              <a:t>的字符串类型，且不</a:t>
            </a:r>
            <a:r>
              <a:rPr lang="zh-CN" altLang="en-US" dirty="0" smtClean="0"/>
              <a:t>使用</a:t>
            </a:r>
            <a:r>
              <a:rPr lang="en-US" altLang="zh-CN" dirty="0" smtClean="0"/>
              <a:t>Redis</a:t>
            </a:r>
            <a:r>
              <a:rPr lang="zh-CN" altLang="en-US" dirty="0" smtClean="0"/>
              <a:t>的</a:t>
            </a:r>
            <a:r>
              <a:rPr lang="zh-CN" altLang="en-US" dirty="0"/>
              <a:t>持久化功能，那么</a:t>
            </a:r>
            <a:r>
              <a:rPr lang="zh-CN" altLang="en-US" dirty="0" smtClean="0"/>
              <a:t>，</a:t>
            </a:r>
            <a:r>
              <a:rPr lang="en-US" altLang="zh-CN" dirty="0" smtClean="0"/>
              <a:t>Redis</a:t>
            </a:r>
            <a:r>
              <a:rPr lang="zh-CN" altLang="en-US" dirty="0" smtClean="0"/>
              <a:t>就</a:t>
            </a:r>
            <a:r>
              <a:rPr lang="zh-CN" altLang="en-US" dirty="0"/>
              <a:t>和</a:t>
            </a:r>
            <a:r>
              <a:rPr lang="en-US" altLang="zh-CN" dirty="0"/>
              <a:t>memcache</a:t>
            </a:r>
            <a:r>
              <a:rPr lang="zh-CN" altLang="en-US" dirty="0"/>
              <a:t>非常非常的像了。这说明</a:t>
            </a:r>
            <a:r>
              <a:rPr lang="en-US" altLang="zh-CN" dirty="0"/>
              <a:t>strings</a:t>
            </a:r>
            <a:r>
              <a:rPr lang="zh-CN" altLang="en-US" dirty="0"/>
              <a:t>类型是一个很基础的数据类型，也是任何存储系统都必备的数据类型</a:t>
            </a:r>
            <a:r>
              <a:rPr lang="zh-CN" altLang="en-US" dirty="0" smtClean="0"/>
              <a:t>。</a:t>
            </a:r>
            <a:endParaRPr lang="en-US" altLang="zh-CN" dirty="0" smtClean="0"/>
          </a:p>
          <a:p>
            <a:pPr>
              <a:lnSpc>
                <a:spcPct val="150000"/>
              </a:lnSpc>
            </a:pPr>
            <a:r>
              <a:rPr lang="zh-CN" altLang="en-US" dirty="0" smtClean="0">
                <a:latin typeface="+mn-ea"/>
              </a:rPr>
              <a:t>代码如下：</a:t>
            </a:r>
            <a:endParaRPr lang="zh-CN" altLang="en-US" dirty="0">
              <a:latin typeface="+mn-ea"/>
            </a:endParaRP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69809" y="3534391"/>
            <a:ext cx="6105525" cy="2009775"/>
          </a:xfrm>
          <a:prstGeom prst="rect">
            <a:avLst/>
          </a:prstGeom>
        </p:spPr>
      </p:pic>
    </p:spTree>
    <p:extLst>
      <p:ext uri="{BB962C8B-B14F-4D97-AF65-F5344CB8AC3E}">
        <p14:creationId xmlns:p14="http://schemas.microsoft.com/office/powerpoint/2010/main" val="691161612"/>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335485"/>
            <a:ext cx="12192000" cy="522515"/>
          </a:xfrm>
          <a:prstGeom prst="rect">
            <a:avLst/>
          </a:prstGeom>
          <a:solidFill>
            <a:srgbClr val="037D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17060" y="-987"/>
            <a:ext cx="3471727" cy="696446"/>
          </a:xfrm>
          <a:prstGeom prst="rect">
            <a:avLst/>
          </a:prstGeom>
          <a:solidFill>
            <a:srgbClr val="037D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smtClean="0"/>
              <a:t>Redis</a:t>
            </a:r>
            <a:r>
              <a:rPr lang="zh-CN" altLang="en-US" sz="3600" b="1" dirty="0" smtClean="0"/>
              <a:t>数据结构</a:t>
            </a:r>
            <a:endParaRPr lang="zh-CN" altLang="en-US" sz="3600" b="1" dirty="0">
              <a:solidFill>
                <a:srgbClr val="F2F2F2"/>
              </a:solidFill>
            </a:endParaRPr>
          </a:p>
        </p:txBody>
      </p:sp>
      <p:sp>
        <p:nvSpPr>
          <p:cNvPr id="4" name="文本框 3"/>
          <p:cNvSpPr txBox="1"/>
          <p:nvPr/>
        </p:nvSpPr>
        <p:spPr>
          <a:xfrm>
            <a:off x="2841673" y="1055075"/>
            <a:ext cx="9158068" cy="2169825"/>
          </a:xfrm>
          <a:prstGeom prst="rect">
            <a:avLst/>
          </a:prstGeom>
          <a:noFill/>
        </p:spPr>
        <p:txBody>
          <a:bodyPr wrap="square" rtlCol="0">
            <a:spAutoFit/>
          </a:bodyPr>
          <a:lstStyle/>
          <a:p>
            <a:pPr>
              <a:lnSpc>
                <a:spcPct val="150000"/>
              </a:lnSpc>
            </a:pPr>
            <a:r>
              <a:rPr lang="en-US" altLang="zh-CN" b="1" dirty="0" smtClean="0">
                <a:latin typeface="+mn-ea"/>
              </a:rPr>
              <a:t>Redis</a:t>
            </a:r>
            <a:r>
              <a:rPr lang="zh-CN" altLang="en-US" b="1" dirty="0" smtClean="0">
                <a:latin typeface="+mn-ea"/>
              </a:rPr>
              <a:t>数据结构 </a:t>
            </a:r>
            <a:r>
              <a:rPr lang="en-US" altLang="zh-CN" b="1" dirty="0">
                <a:latin typeface="+mn-ea"/>
              </a:rPr>
              <a:t>– </a:t>
            </a:r>
            <a:r>
              <a:rPr lang="zh-CN" altLang="en-US" b="1" dirty="0" smtClean="0">
                <a:latin typeface="+mn-ea"/>
              </a:rPr>
              <a:t>字符串</a:t>
            </a:r>
            <a:r>
              <a:rPr lang="en-US" altLang="zh-CN" b="1" dirty="0" smtClean="0">
                <a:latin typeface="+mn-ea"/>
              </a:rPr>
              <a:t>strings</a:t>
            </a:r>
          </a:p>
          <a:p>
            <a:pPr>
              <a:lnSpc>
                <a:spcPct val="150000"/>
              </a:lnSpc>
            </a:pPr>
            <a:r>
              <a:rPr lang="zh-CN" altLang="en-US" dirty="0"/>
              <a:t>字符串类型的用法就是这么简单，因为是二进制安全的，所以你完全可以把一个图片文件的内容作为字符串来存储</a:t>
            </a:r>
            <a:r>
              <a:rPr lang="zh-CN" altLang="en-US" dirty="0" smtClean="0"/>
              <a:t>。</a:t>
            </a:r>
            <a:endParaRPr lang="en-US" altLang="zh-CN" dirty="0" smtClean="0"/>
          </a:p>
          <a:p>
            <a:pPr>
              <a:lnSpc>
                <a:spcPct val="150000"/>
              </a:lnSpc>
            </a:pPr>
            <a:r>
              <a:rPr lang="zh-CN" altLang="en-US" dirty="0" smtClean="0"/>
              <a:t>我们</a:t>
            </a:r>
            <a:r>
              <a:rPr lang="zh-CN" altLang="en-US" dirty="0"/>
              <a:t>还可以通过字符串类型进行数值</a:t>
            </a:r>
            <a:r>
              <a:rPr lang="zh-CN" altLang="en-US" dirty="0" smtClean="0"/>
              <a:t>操作。</a:t>
            </a:r>
          </a:p>
          <a:p>
            <a:pPr>
              <a:lnSpc>
                <a:spcPct val="150000"/>
              </a:lnSpc>
            </a:pPr>
            <a:r>
              <a:rPr lang="zh-CN" altLang="en-US" dirty="0" smtClean="0">
                <a:latin typeface="+mn-ea"/>
              </a:rPr>
              <a:t>代码如下：</a:t>
            </a:r>
            <a:endParaRPr lang="zh-CN" altLang="en-US" dirty="0">
              <a:latin typeface="+mn-ea"/>
            </a:endParaRP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83877" y="3338507"/>
            <a:ext cx="6143625" cy="2009775"/>
          </a:xfrm>
          <a:prstGeom prst="rect">
            <a:avLst/>
          </a:prstGeom>
        </p:spPr>
      </p:pic>
      <p:sp>
        <p:nvSpPr>
          <p:cNvPr id="6" name="文本框 5"/>
          <p:cNvSpPr txBox="1"/>
          <p:nvPr/>
        </p:nvSpPr>
        <p:spPr>
          <a:xfrm>
            <a:off x="2799469" y="5570803"/>
            <a:ext cx="9158068" cy="646331"/>
          </a:xfrm>
          <a:prstGeom prst="rect">
            <a:avLst/>
          </a:prstGeom>
          <a:noFill/>
        </p:spPr>
        <p:txBody>
          <a:bodyPr wrap="square" rtlCol="0">
            <a:spAutoFit/>
          </a:bodyPr>
          <a:lstStyle/>
          <a:p>
            <a:r>
              <a:rPr lang="zh-CN" altLang="en-US" dirty="0" smtClean="0"/>
              <a:t>注：</a:t>
            </a:r>
            <a:r>
              <a:rPr lang="en-US" altLang="zh-CN" dirty="0" smtClean="0"/>
              <a:t>Redis</a:t>
            </a:r>
            <a:r>
              <a:rPr lang="zh-CN" altLang="en-US" dirty="0" smtClean="0"/>
              <a:t>的</a:t>
            </a:r>
            <a:r>
              <a:rPr lang="en-US" altLang="zh-CN" dirty="0"/>
              <a:t>INCR</a:t>
            </a:r>
            <a:r>
              <a:rPr lang="zh-CN" altLang="en-US" dirty="0"/>
              <a:t>等指令本身就具有原子操作的特性不少网站都</a:t>
            </a:r>
            <a:r>
              <a:rPr lang="zh-CN" altLang="en-US" dirty="0" smtClean="0"/>
              <a:t>利用</a:t>
            </a:r>
            <a:r>
              <a:rPr lang="en-US" altLang="zh-CN" dirty="0" smtClean="0"/>
              <a:t>Redis</a:t>
            </a:r>
            <a:r>
              <a:rPr lang="zh-CN" altLang="en-US" dirty="0" smtClean="0"/>
              <a:t>的</a:t>
            </a:r>
            <a:r>
              <a:rPr lang="zh-CN" altLang="en-US" dirty="0"/>
              <a:t>这个特性来实现业务上的统计计数需求。</a:t>
            </a:r>
          </a:p>
        </p:txBody>
      </p:sp>
    </p:spTree>
    <p:extLst>
      <p:ext uri="{BB962C8B-B14F-4D97-AF65-F5344CB8AC3E}">
        <p14:creationId xmlns:p14="http://schemas.microsoft.com/office/powerpoint/2010/main" val="1219214169"/>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335485"/>
            <a:ext cx="12192000" cy="522515"/>
          </a:xfrm>
          <a:prstGeom prst="rect">
            <a:avLst/>
          </a:prstGeom>
          <a:solidFill>
            <a:srgbClr val="037D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17060" y="-987"/>
            <a:ext cx="3471727" cy="696446"/>
          </a:xfrm>
          <a:prstGeom prst="rect">
            <a:avLst/>
          </a:prstGeom>
          <a:solidFill>
            <a:srgbClr val="037D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smtClean="0"/>
              <a:t>Redis</a:t>
            </a:r>
            <a:r>
              <a:rPr lang="zh-CN" altLang="en-US" sz="3600" b="1" dirty="0" smtClean="0"/>
              <a:t>数据结构</a:t>
            </a:r>
            <a:endParaRPr lang="zh-CN" altLang="en-US" sz="3600" b="1" dirty="0">
              <a:solidFill>
                <a:srgbClr val="F2F2F2"/>
              </a:solidFill>
            </a:endParaRPr>
          </a:p>
        </p:txBody>
      </p:sp>
      <p:sp>
        <p:nvSpPr>
          <p:cNvPr id="5" name="文本框 4"/>
          <p:cNvSpPr txBox="1"/>
          <p:nvPr/>
        </p:nvSpPr>
        <p:spPr>
          <a:xfrm>
            <a:off x="2715064" y="1181682"/>
            <a:ext cx="9158068" cy="4247317"/>
          </a:xfrm>
          <a:prstGeom prst="rect">
            <a:avLst/>
          </a:prstGeom>
          <a:noFill/>
        </p:spPr>
        <p:txBody>
          <a:bodyPr wrap="square" rtlCol="0">
            <a:spAutoFit/>
          </a:bodyPr>
          <a:lstStyle/>
          <a:p>
            <a:pPr>
              <a:lnSpc>
                <a:spcPct val="150000"/>
              </a:lnSpc>
            </a:pPr>
            <a:r>
              <a:rPr lang="en-US" altLang="zh-CN" b="1" dirty="0" smtClean="0">
                <a:latin typeface="+mn-ea"/>
              </a:rPr>
              <a:t>Redis</a:t>
            </a:r>
            <a:r>
              <a:rPr lang="zh-CN" altLang="en-US" b="1" dirty="0" smtClean="0">
                <a:latin typeface="+mn-ea"/>
              </a:rPr>
              <a:t>数据结构 </a:t>
            </a:r>
            <a:r>
              <a:rPr lang="en-US" altLang="zh-CN" b="1" dirty="0">
                <a:latin typeface="+mn-ea"/>
              </a:rPr>
              <a:t>– </a:t>
            </a:r>
            <a:r>
              <a:rPr lang="zh-CN" altLang="en-US" b="1" dirty="0" smtClean="0">
                <a:latin typeface="+mn-ea"/>
              </a:rPr>
              <a:t>列表</a:t>
            </a:r>
            <a:r>
              <a:rPr lang="en-US" altLang="zh-CN" b="1" dirty="0" smtClean="0">
                <a:latin typeface="+mn-ea"/>
              </a:rPr>
              <a:t>lists</a:t>
            </a:r>
          </a:p>
          <a:p>
            <a:pPr>
              <a:lnSpc>
                <a:spcPct val="150000"/>
              </a:lnSpc>
            </a:pPr>
            <a:r>
              <a:rPr lang="en-US" altLang="zh-CN" dirty="0" smtClean="0"/>
              <a:t>Redis</a:t>
            </a:r>
            <a:r>
              <a:rPr lang="zh-CN" altLang="en-US" dirty="0" smtClean="0"/>
              <a:t>中</a:t>
            </a:r>
            <a:r>
              <a:rPr lang="zh-CN" altLang="en-US" dirty="0"/>
              <a:t>的</a:t>
            </a:r>
            <a:r>
              <a:rPr lang="en-US" altLang="zh-CN" dirty="0"/>
              <a:t>lists</a:t>
            </a:r>
            <a:r>
              <a:rPr lang="zh-CN" altLang="en-US" dirty="0"/>
              <a:t>在底层实现上并不是数组，而是链表，也就是说对于一个具有上百万个元素的</a:t>
            </a:r>
            <a:r>
              <a:rPr lang="en-US" altLang="zh-CN" dirty="0"/>
              <a:t>lists</a:t>
            </a:r>
            <a:r>
              <a:rPr lang="zh-CN" altLang="en-US" dirty="0"/>
              <a:t>来说，在头部和尾部插入一个新元素，其 时间复杂度是常数级别的，比如用</a:t>
            </a:r>
            <a:r>
              <a:rPr lang="en-US" altLang="zh-CN" dirty="0"/>
              <a:t>LPUSH</a:t>
            </a:r>
            <a:r>
              <a:rPr lang="zh-CN" altLang="en-US" dirty="0"/>
              <a:t>在</a:t>
            </a:r>
            <a:r>
              <a:rPr lang="en-US" altLang="zh-CN" dirty="0"/>
              <a:t>10</a:t>
            </a:r>
            <a:r>
              <a:rPr lang="zh-CN" altLang="en-US" dirty="0"/>
              <a:t>个元素的</a:t>
            </a:r>
            <a:r>
              <a:rPr lang="en-US" altLang="zh-CN" dirty="0"/>
              <a:t>lists</a:t>
            </a:r>
            <a:r>
              <a:rPr lang="zh-CN" altLang="en-US" dirty="0"/>
              <a:t>头部插入新元素，和在上千万元素的</a:t>
            </a:r>
            <a:r>
              <a:rPr lang="en-US" altLang="zh-CN" dirty="0"/>
              <a:t>lists</a:t>
            </a:r>
            <a:r>
              <a:rPr lang="zh-CN" altLang="en-US" dirty="0"/>
              <a:t>头部插入新元素的速度应该是相同的。</a:t>
            </a:r>
          </a:p>
          <a:p>
            <a:pPr>
              <a:lnSpc>
                <a:spcPct val="150000"/>
              </a:lnSpc>
            </a:pPr>
            <a:r>
              <a:rPr lang="zh-CN" altLang="en-US" dirty="0"/>
              <a:t>虽然</a:t>
            </a:r>
            <a:r>
              <a:rPr lang="en-US" altLang="zh-CN" dirty="0"/>
              <a:t>lists</a:t>
            </a:r>
            <a:r>
              <a:rPr lang="zh-CN" altLang="en-US" dirty="0"/>
              <a:t>有这样的优势，但同样有其弊端，那就是，链表型</a:t>
            </a:r>
            <a:r>
              <a:rPr lang="en-US" altLang="zh-CN" dirty="0"/>
              <a:t>lists</a:t>
            </a:r>
            <a:r>
              <a:rPr lang="zh-CN" altLang="en-US" dirty="0"/>
              <a:t>的元素定位会比较慢，而数组型</a:t>
            </a:r>
            <a:r>
              <a:rPr lang="en-US" altLang="zh-CN" dirty="0"/>
              <a:t>lists</a:t>
            </a:r>
            <a:r>
              <a:rPr lang="zh-CN" altLang="en-US" dirty="0"/>
              <a:t>的元素定位就会快得多。</a:t>
            </a:r>
          </a:p>
          <a:p>
            <a:pPr>
              <a:lnSpc>
                <a:spcPct val="150000"/>
              </a:lnSpc>
            </a:pPr>
            <a:r>
              <a:rPr lang="en-US" altLang="zh-CN" dirty="0"/>
              <a:t>lists</a:t>
            </a:r>
            <a:r>
              <a:rPr lang="zh-CN" altLang="en-US" dirty="0"/>
              <a:t>的常用操作包括</a:t>
            </a:r>
            <a:r>
              <a:rPr lang="en-US" altLang="zh-CN" dirty="0"/>
              <a:t>LPUSH</a:t>
            </a:r>
            <a:r>
              <a:rPr lang="zh-CN" altLang="en-US" dirty="0"/>
              <a:t>、</a:t>
            </a:r>
            <a:r>
              <a:rPr lang="en-US" altLang="zh-CN" dirty="0"/>
              <a:t>RPUSH</a:t>
            </a:r>
            <a:r>
              <a:rPr lang="zh-CN" altLang="en-US" dirty="0"/>
              <a:t>、</a:t>
            </a:r>
            <a:r>
              <a:rPr lang="en-US" altLang="zh-CN" dirty="0"/>
              <a:t>LRANGE</a:t>
            </a:r>
            <a:r>
              <a:rPr lang="zh-CN" altLang="en-US" dirty="0"/>
              <a:t>等。我们可以用</a:t>
            </a:r>
            <a:r>
              <a:rPr lang="en-US" altLang="zh-CN" dirty="0"/>
              <a:t>LPUSH</a:t>
            </a:r>
            <a:r>
              <a:rPr lang="zh-CN" altLang="en-US" dirty="0"/>
              <a:t>在</a:t>
            </a:r>
            <a:r>
              <a:rPr lang="en-US" altLang="zh-CN" dirty="0"/>
              <a:t>lists</a:t>
            </a:r>
            <a:r>
              <a:rPr lang="zh-CN" altLang="en-US" dirty="0"/>
              <a:t>的左侧插入一个新元素，用</a:t>
            </a:r>
            <a:r>
              <a:rPr lang="en-US" altLang="zh-CN" dirty="0"/>
              <a:t>RPUSH</a:t>
            </a:r>
            <a:r>
              <a:rPr lang="zh-CN" altLang="en-US" dirty="0"/>
              <a:t>在</a:t>
            </a:r>
            <a:r>
              <a:rPr lang="en-US" altLang="zh-CN" dirty="0"/>
              <a:t>lists</a:t>
            </a:r>
            <a:r>
              <a:rPr lang="zh-CN" altLang="en-US" dirty="0"/>
              <a:t>的右侧插入一个新元素，用</a:t>
            </a:r>
            <a:r>
              <a:rPr lang="en-US" altLang="zh-CN" dirty="0"/>
              <a:t>LRANGE</a:t>
            </a:r>
            <a:r>
              <a:rPr lang="zh-CN" altLang="en-US" dirty="0"/>
              <a:t>命令从</a:t>
            </a:r>
            <a:r>
              <a:rPr lang="en-US" altLang="zh-CN" dirty="0"/>
              <a:t>lists</a:t>
            </a:r>
            <a:r>
              <a:rPr lang="zh-CN" altLang="en-US" dirty="0"/>
              <a:t>中指定一个范围来提取元素。</a:t>
            </a:r>
          </a:p>
        </p:txBody>
      </p:sp>
    </p:spTree>
    <p:extLst>
      <p:ext uri="{BB962C8B-B14F-4D97-AF65-F5344CB8AC3E}">
        <p14:creationId xmlns:p14="http://schemas.microsoft.com/office/powerpoint/2010/main" val="555932638"/>
      </p:ext>
    </p:extLst>
  </p:cSld>
  <p:clrMapOvr>
    <a:masterClrMapping/>
  </p:clrMapOvr>
  <p:transition spd="med">
    <p:pull/>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335485"/>
            <a:ext cx="12192000" cy="522515"/>
          </a:xfrm>
          <a:prstGeom prst="rect">
            <a:avLst/>
          </a:prstGeom>
          <a:solidFill>
            <a:srgbClr val="037D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17060" y="-987"/>
            <a:ext cx="3471727" cy="696446"/>
          </a:xfrm>
          <a:prstGeom prst="rect">
            <a:avLst/>
          </a:prstGeom>
          <a:solidFill>
            <a:srgbClr val="037D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smtClean="0"/>
              <a:t>Redis</a:t>
            </a:r>
            <a:r>
              <a:rPr lang="zh-CN" altLang="en-US" sz="3600" b="1" dirty="0" smtClean="0"/>
              <a:t>数据结构</a:t>
            </a:r>
            <a:endParaRPr lang="zh-CN" altLang="en-US" sz="3600" b="1" dirty="0">
              <a:solidFill>
                <a:srgbClr val="F2F2F2"/>
              </a:solidFill>
            </a:endParaRPr>
          </a:p>
        </p:txBody>
      </p:sp>
      <p:sp>
        <p:nvSpPr>
          <p:cNvPr id="4" name="文本框 3"/>
          <p:cNvSpPr txBox="1"/>
          <p:nvPr/>
        </p:nvSpPr>
        <p:spPr>
          <a:xfrm>
            <a:off x="2715064" y="1069138"/>
            <a:ext cx="9158068" cy="507831"/>
          </a:xfrm>
          <a:prstGeom prst="rect">
            <a:avLst/>
          </a:prstGeom>
          <a:noFill/>
        </p:spPr>
        <p:txBody>
          <a:bodyPr wrap="square" rtlCol="0">
            <a:spAutoFit/>
          </a:bodyPr>
          <a:lstStyle/>
          <a:p>
            <a:pPr>
              <a:lnSpc>
                <a:spcPct val="150000"/>
              </a:lnSpc>
            </a:pPr>
            <a:r>
              <a:rPr lang="en-US" altLang="zh-CN" b="1" dirty="0" smtClean="0">
                <a:latin typeface="+mn-ea"/>
              </a:rPr>
              <a:t>Redis</a:t>
            </a:r>
            <a:r>
              <a:rPr lang="zh-CN" altLang="en-US" b="1" dirty="0" smtClean="0">
                <a:latin typeface="+mn-ea"/>
              </a:rPr>
              <a:t>数据结构 </a:t>
            </a:r>
            <a:r>
              <a:rPr lang="en-US" altLang="zh-CN" b="1" dirty="0">
                <a:latin typeface="+mn-ea"/>
              </a:rPr>
              <a:t>– </a:t>
            </a:r>
            <a:r>
              <a:rPr lang="zh-CN" altLang="en-US" b="1" dirty="0" smtClean="0">
                <a:latin typeface="+mn-ea"/>
              </a:rPr>
              <a:t>列表</a:t>
            </a:r>
            <a:r>
              <a:rPr lang="en-US" altLang="zh-CN" b="1" dirty="0" smtClean="0">
                <a:latin typeface="+mn-ea"/>
              </a:rPr>
              <a:t>lists</a:t>
            </a: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18154" y="1570250"/>
            <a:ext cx="6105525" cy="2305050"/>
          </a:xfrm>
          <a:prstGeom prst="rect">
            <a:avLst/>
          </a:prstGeom>
        </p:spPr>
      </p:pic>
      <p:sp>
        <p:nvSpPr>
          <p:cNvPr id="6" name="文本框 5"/>
          <p:cNvSpPr txBox="1"/>
          <p:nvPr/>
        </p:nvSpPr>
        <p:spPr>
          <a:xfrm>
            <a:off x="2715064" y="3995223"/>
            <a:ext cx="9045527" cy="2446824"/>
          </a:xfrm>
          <a:prstGeom prst="rect">
            <a:avLst/>
          </a:prstGeom>
          <a:noFill/>
        </p:spPr>
        <p:txBody>
          <a:bodyPr wrap="square" rtlCol="0">
            <a:spAutoFit/>
          </a:bodyPr>
          <a:lstStyle/>
          <a:p>
            <a:pPr>
              <a:lnSpc>
                <a:spcPct val="150000"/>
              </a:lnSpc>
            </a:pPr>
            <a:r>
              <a:rPr lang="en-US" altLang="zh-CN" dirty="0"/>
              <a:t>lists</a:t>
            </a:r>
            <a:r>
              <a:rPr lang="zh-CN" altLang="en-US" dirty="0"/>
              <a:t>的应用相当广泛，随便举几个例子：</a:t>
            </a:r>
          </a:p>
          <a:p>
            <a:pPr>
              <a:lnSpc>
                <a:spcPct val="150000"/>
              </a:lnSpc>
            </a:pPr>
            <a:r>
              <a:rPr lang="en-US" altLang="zh-CN" dirty="0"/>
              <a:t>1.</a:t>
            </a:r>
            <a:r>
              <a:rPr lang="zh-CN" altLang="en-US" dirty="0"/>
              <a:t>我们可以利用</a:t>
            </a:r>
            <a:r>
              <a:rPr lang="en-US" altLang="zh-CN" dirty="0"/>
              <a:t>lists</a:t>
            </a:r>
            <a:r>
              <a:rPr lang="zh-CN" altLang="en-US" dirty="0"/>
              <a:t>来实现一个消息队列，而且可以确保先后顺序，不必像</a:t>
            </a:r>
            <a:r>
              <a:rPr lang="en-US" altLang="zh-CN" dirty="0"/>
              <a:t>MySQL</a:t>
            </a:r>
            <a:r>
              <a:rPr lang="zh-CN" altLang="en-US" dirty="0"/>
              <a:t>那样还需要通过</a:t>
            </a:r>
            <a:r>
              <a:rPr lang="en-US" altLang="zh-CN" dirty="0"/>
              <a:t>ORDER BY</a:t>
            </a:r>
            <a:r>
              <a:rPr lang="zh-CN" altLang="en-US" dirty="0"/>
              <a:t>来进行排序。</a:t>
            </a:r>
            <a:br>
              <a:rPr lang="zh-CN" altLang="en-US" dirty="0"/>
            </a:br>
            <a:r>
              <a:rPr lang="en-US" altLang="zh-CN" dirty="0"/>
              <a:t>2.</a:t>
            </a:r>
            <a:r>
              <a:rPr lang="zh-CN" altLang="en-US" dirty="0"/>
              <a:t>利用</a:t>
            </a:r>
            <a:r>
              <a:rPr lang="en-US" altLang="zh-CN" dirty="0"/>
              <a:t>LRANGE</a:t>
            </a:r>
            <a:r>
              <a:rPr lang="zh-CN" altLang="en-US" dirty="0"/>
              <a:t>还可以很方便的实现分页的功能。</a:t>
            </a:r>
            <a:br>
              <a:rPr lang="zh-CN" altLang="en-US" dirty="0"/>
            </a:br>
            <a:r>
              <a:rPr lang="en-US" altLang="zh-CN" dirty="0"/>
              <a:t>3.</a:t>
            </a:r>
            <a:r>
              <a:rPr lang="zh-CN" altLang="en-US" dirty="0"/>
              <a:t>在博客系统中，每片博文的评论也可以存入一个单独的</a:t>
            </a:r>
            <a:r>
              <a:rPr lang="en-US" altLang="zh-CN" dirty="0"/>
              <a:t>list</a:t>
            </a:r>
            <a:r>
              <a:rPr lang="zh-CN" altLang="en-US" dirty="0"/>
              <a:t>中。</a:t>
            </a:r>
          </a:p>
          <a:p>
            <a:endParaRPr lang="zh-CN" altLang="en-US" dirty="0"/>
          </a:p>
        </p:txBody>
      </p:sp>
    </p:spTree>
    <p:extLst>
      <p:ext uri="{BB962C8B-B14F-4D97-AF65-F5344CB8AC3E}">
        <p14:creationId xmlns:p14="http://schemas.microsoft.com/office/powerpoint/2010/main" val="2256156295"/>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335485"/>
            <a:ext cx="12192000" cy="522515"/>
          </a:xfrm>
          <a:prstGeom prst="rect">
            <a:avLst/>
          </a:prstGeom>
          <a:solidFill>
            <a:srgbClr val="037D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17060" y="-987"/>
            <a:ext cx="3471727" cy="696446"/>
          </a:xfrm>
          <a:prstGeom prst="rect">
            <a:avLst/>
          </a:prstGeom>
          <a:solidFill>
            <a:srgbClr val="037D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smtClean="0"/>
              <a:t>Redis</a:t>
            </a:r>
            <a:r>
              <a:rPr lang="zh-CN" altLang="en-US" sz="3600" b="1" dirty="0" smtClean="0"/>
              <a:t>数据结构</a:t>
            </a:r>
            <a:endParaRPr lang="zh-CN" altLang="en-US" sz="3600" b="1" dirty="0">
              <a:solidFill>
                <a:srgbClr val="F2F2F2"/>
              </a:solidFill>
            </a:endParaRPr>
          </a:p>
        </p:txBody>
      </p:sp>
      <p:sp>
        <p:nvSpPr>
          <p:cNvPr id="4" name="文本框 3"/>
          <p:cNvSpPr txBox="1"/>
          <p:nvPr/>
        </p:nvSpPr>
        <p:spPr>
          <a:xfrm>
            <a:off x="2715064" y="1069138"/>
            <a:ext cx="9158068" cy="1338828"/>
          </a:xfrm>
          <a:prstGeom prst="rect">
            <a:avLst/>
          </a:prstGeom>
          <a:noFill/>
        </p:spPr>
        <p:txBody>
          <a:bodyPr wrap="square" rtlCol="0">
            <a:spAutoFit/>
          </a:bodyPr>
          <a:lstStyle/>
          <a:p>
            <a:pPr>
              <a:lnSpc>
                <a:spcPct val="150000"/>
              </a:lnSpc>
            </a:pPr>
            <a:r>
              <a:rPr lang="en-US" altLang="zh-CN" b="1" dirty="0" smtClean="0">
                <a:latin typeface="+mn-ea"/>
              </a:rPr>
              <a:t>Redis</a:t>
            </a:r>
            <a:r>
              <a:rPr lang="zh-CN" altLang="en-US" b="1" dirty="0" smtClean="0">
                <a:latin typeface="+mn-ea"/>
              </a:rPr>
              <a:t>数据结构 </a:t>
            </a:r>
            <a:r>
              <a:rPr lang="en-US" altLang="zh-CN" b="1" dirty="0">
                <a:latin typeface="+mn-ea"/>
              </a:rPr>
              <a:t>– </a:t>
            </a:r>
            <a:r>
              <a:rPr lang="zh-CN" altLang="en-US" b="1" dirty="0" smtClean="0">
                <a:latin typeface="+mn-ea"/>
              </a:rPr>
              <a:t>集合</a:t>
            </a:r>
            <a:r>
              <a:rPr lang="en-US" altLang="zh-CN" b="1" dirty="0" smtClean="0">
                <a:latin typeface="+mn-ea"/>
              </a:rPr>
              <a:t>sets</a:t>
            </a:r>
          </a:p>
          <a:p>
            <a:pPr>
              <a:lnSpc>
                <a:spcPct val="150000"/>
              </a:lnSpc>
            </a:pPr>
            <a:r>
              <a:rPr lang="en-US" altLang="zh-CN" dirty="0" smtClean="0"/>
              <a:t>Redis</a:t>
            </a:r>
            <a:r>
              <a:rPr lang="zh-CN" altLang="en-US" dirty="0" smtClean="0"/>
              <a:t>的</a:t>
            </a:r>
            <a:r>
              <a:rPr lang="zh-CN" altLang="en-US" dirty="0"/>
              <a:t>集合，是一种无序的集合，集合中的元素没有先后顺序。</a:t>
            </a:r>
          </a:p>
          <a:p>
            <a:pPr>
              <a:lnSpc>
                <a:spcPct val="150000"/>
              </a:lnSpc>
            </a:pPr>
            <a:r>
              <a:rPr lang="zh-CN" altLang="en-US" dirty="0"/>
              <a:t>集合相关的操作也很丰富，如添加新元素、删除已有元素、取交集、取并集、取差集等</a:t>
            </a:r>
            <a:r>
              <a:rPr lang="zh-CN" altLang="en-US" dirty="0" smtClean="0"/>
              <a:t>。</a:t>
            </a:r>
            <a:endParaRPr lang="zh-CN" altLang="en-US" dirty="0"/>
          </a:p>
        </p:txBody>
      </p:sp>
      <p:sp>
        <p:nvSpPr>
          <p:cNvPr id="5" name="文本框 4"/>
          <p:cNvSpPr txBox="1"/>
          <p:nvPr/>
        </p:nvSpPr>
        <p:spPr>
          <a:xfrm>
            <a:off x="2715064" y="2815925"/>
            <a:ext cx="9031459" cy="3416320"/>
          </a:xfrm>
          <a:prstGeom prst="rect">
            <a:avLst/>
          </a:prstGeom>
          <a:solidFill>
            <a:schemeClr val="tx1"/>
          </a:solidFill>
          <a:ln>
            <a:solidFill>
              <a:schemeClr val="accent1"/>
            </a:solidFill>
          </a:ln>
        </p:spPr>
        <p:txBody>
          <a:bodyPr wrap="square" rtlCol="0">
            <a:spAutoFit/>
          </a:bodyPr>
          <a:lstStyle/>
          <a:p>
            <a:r>
              <a:rPr lang="en-US" altLang="zh-CN" dirty="0">
                <a:solidFill>
                  <a:schemeClr val="bg1"/>
                </a:solidFill>
              </a:rPr>
              <a:t>//</a:t>
            </a:r>
            <a:r>
              <a:rPr lang="zh-CN" altLang="en-US" dirty="0">
                <a:solidFill>
                  <a:schemeClr val="bg1"/>
                </a:solidFill>
              </a:rPr>
              <a:t>向集合</a:t>
            </a:r>
            <a:r>
              <a:rPr lang="en-US" altLang="zh-CN" dirty="0">
                <a:solidFill>
                  <a:schemeClr val="bg1"/>
                </a:solidFill>
              </a:rPr>
              <a:t>myset</a:t>
            </a:r>
            <a:r>
              <a:rPr lang="zh-CN" altLang="en-US" dirty="0">
                <a:solidFill>
                  <a:schemeClr val="bg1"/>
                </a:solidFill>
              </a:rPr>
              <a:t>中加入一个新元素</a:t>
            </a:r>
            <a:r>
              <a:rPr lang="en-US" altLang="zh-CN" dirty="0">
                <a:solidFill>
                  <a:schemeClr val="bg1"/>
                </a:solidFill>
              </a:rPr>
              <a:t>"one"</a:t>
            </a:r>
            <a:br>
              <a:rPr lang="en-US" altLang="zh-CN" dirty="0">
                <a:solidFill>
                  <a:schemeClr val="bg1"/>
                </a:solidFill>
              </a:rPr>
            </a:br>
            <a:r>
              <a:rPr lang="en-US" altLang="zh-CN" dirty="0">
                <a:solidFill>
                  <a:schemeClr val="bg1"/>
                </a:solidFill>
              </a:rPr>
              <a:t>127.0.0.1:6379&gt; sadd myset "one" </a:t>
            </a:r>
            <a:br>
              <a:rPr lang="en-US" altLang="zh-CN" dirty="0">
                <a:solidFill>
                  <a:schemeClr val="bg1"/>
                </a:solidFill>
              </a:rPr>
            </a:br>
            <a:r>
              <a:rPr lang="en-US" altLang="zh-CN" dirty="0">
                <a:solidFill>
                  <a:schemeClr val="bg1"/>
                </a:solidFill>
              </a:rPr>
              <a:t>(integer) 1</a:t>
            </a:r>
            <a:br>
              <a:rPr lang="en-US" altLang="zh-CN" dirty="0">
                <a:solidFill>
                  <a:schemeClr val="bg1"/>
                </a:solidFill>
              </a:rPr>
            </a:br>
            <a:r>
              <a:rPr lang="en-US" altLang="zh-CN" dirty="0">
                <a:solidFill>
                  <a:schemeClr val="bg1"/>
                </a:solidFill>
              </a:rPr>
              <a:t>127.0.0.1:6379&gt; sadd myset "two"</a:t>
            </a:r>
            <a:br>
              <a:rPr lang="en-US" altLang="zh-CN" dirty="0">
                <a:solidFill>
                  <a:schemeClr val="bg1"/>
                </a:solidFill>
              </a:rPr>
            </a:br>
            <a:r>
              <a:rPr lang="en-US" altLang="zh-CN" dirty="0">
                <a:solidFill>
                  <a:schemeClr val="bg1"/>
                </a:solidFill>
              </a:rPr>
              <a:t>(integer) 1</a:t>
            </a:r>
            <a:br>
              <a:rPr lang="en-US" altLang="zh-CN" dirty="0">
                <a:solidFill>
                  <a:schemeClr val="bg1"/>
                </a:solidFill>
              </a:rPr>
            </a:br>
            <a:r>
              <a:rPr lang="en-US" altLang="zh-CN" dirty="0">
                <a:solidFill>
                  <a:schemeClr val="bg1"/>
                </a:solidFill>
              </a:rPr>
              <a:t>//</a:t>
            </a:r>
            <a:r>
              <a:rPr lang="zh-CN" altLang="en-US" dirty="0">
                <a:solidFill>
                  <a:schemeClr val="bg1"/>
                </a:solidFill>
              </a:rPr>
              <a:t>列出集合</a:t>
            </a:r>
            <a:r>
              <a:rPr lang="en-US" altLang="zh-CN" dirty="0">
                <a:solidFill>
                  <a:schemeClr val="bg1"/>
                </a:solidFill>
              </a:rPr>
              <a:t>myset</a:t>
            </a:r>
            <a:r>
              <a:rPr lang="zh-CN" altLang="en-US" dirty="0">
                <a:solidFill>
                  <a:schemeClr val="bg1"/>
                </a:solidFill>
              </a:rPr>
              <a:t>中的所有元素</a:t>
            </a:r>
            <a:br>
              <a:rPr lang="zh-CN" altLang="en-US" dirty="0">
                <a:solidFill>
                  <a:schemeClr val="bg1"/>
                </a:solidFill>
              </a:rPr>
            </a:br>
            <a:r>
              <a:rPr lang="en-US" altLang="zh-CN" dirty="0">
                <a:solidFill>
                  <a:schemeClr val="bg1"/>
                </a:solidFill>
              </a:rPr>
              <a:t>127.0.0.1:6379&gt; smembers myset </a:t>
            </a:r>
            <a:br>
              <a:rPr lang="en-US" altLang="zh-CN" dirty="0">
                <a:solidFill>
                  <a:schemeClr val="bg1"/>
                </a:solidFill>
              </a:rPr>
            </a:br>
            <a:r>
              <a:rPr lang="en-US" altLang="zh-CN" dirty="0">
                <a:solidFill>
                  <a:schemeClr val="bg1"/>
                </a:solidFill>
              </a:rPr>
              <a:t>1) "one"</a:t>
            </a:r>
            <a:br>
              <a:rPr lang="en-US" altLang="zh-CN" dirty="0">
                <a:solidFill>
                  <a:schemeClr val="bg1"/>
                </a:solidFill>
              </a:rPr>
            </a:br>
            <a:r>
              <a:rPr lang="en-US" altLang="zh-CN" dirty="0">
                <a:solidFill>
                  <a:schemeClr val="bg1"/>
                </a:solidFill>
              </a:rPr>
              <a:t>2) "two"</a:t>
            </a:r>
            <a:br>
              <a:rPr lang="en-US" altLang="zh-CN" dirty="0">
                <a:solidFill>
                  <a:schemeClr val="bg1"/>
                </a:solidFill>
              </a:rPr>
            </a:br>
            <a:r>
              <a:rPr lang="en-US" altLang="zh-CN" dirty="0">
                <a:solidFill>
                  <a:schemeClr val="bg1"/>
                </a:solidFill>
              </a:rPr>
              <a:t>//</a:t>
            </a:r>
            <a:r>
              <a:rPr lang="zh-CN" altLang="en-US" dirty="0">
                <a:solidFill>
                  <a:schemeClr val="bg1"/>
                </a:solidFill>
              </a:rPr>
              <a:t>判断元素</a:t>
            </a:r>
            <a:r>
              <a:rPr lang="en-US" altLang="zh-CN" dirty="0">
                <a:solidFill>
                  <a:schemeClr val="bg1"/>
                </a:solidFill>
              </a:rPr>
              <a:t>1</a:t>
            </a:r>
            <a:r>
              <a:rPr lang="zh-CN" altLang="en-US" dirty="0">
                <a:solidFill>
                  <a:schemeClr val="bg1"/>
                </a:solidFill>
              </a:rPr>
              <a:t>是否在集合</a:t>
            </a:r>
            <a:r>
              <a:rPr lang="en-US" altLang="zh-CN" dirty="0">
                <a:solidFill>
                  <a:schemeClr val="bg1"/>
                </a:solidFill>
              </a:rPr>
              <a:t>myset</a:t>
            </a:r>
            <a:r>
              <a:rPr lang="zh-CN" altLang="en-US" dirty="0">
                <a:solidFill>
                  <a:schemeClr val="bg1"/>
                </a:solidFill>
              </a:rPr>
              <a:t>中，返回</a:t>
            </a:r>
            <a:r>
              <a:rPr lang="en-US" altLang="zh-CN" dirty="0">
                <a:solidFill>
                  <a:schemeClr val="bg1"/>
                </a:solidFill>
              </a:rPr>
              <a:t>1</a:t>
            </a:r>
            <a:r>
              <a:rPr lang="zh-CN" altLang="en-US" dirty="0">
                <a:solidFill>
                  <a:schemeClr val="bg1"/>
                </a:solidFill>
              </a:rPr>
              <a:t>表示存在</a:t>
            </a:r>
            <a:br>
              <a:rPr lang="zh-CN" altLang="en-US" dirty="0">
                <a:solidFill>
                  <a:schemeClr val="bg1"/>
                </a:solidFill>
              </a:rPr>
            </a:br>
            <a:r>
              <a:rPr lang="en-US" altLang="zh-CN" dirty="0">
                <a:solidFill>
                  <a:schemeClr val="bg1"/>
                </a:solidFill>
              </a:rPr>
              <a:t>127.0.0.1:6379&gt; sismember myset "one" </a:t>
            </a:r>
            <a:br>
              <a:rPr lang="en-US" altLang="zh-CN" dirty="0">
                <a:solidFill>
                  <a:schemeClr val="bg1"/>
                </a:solidFill>
              </a:rPr>
            </a:br>
            <a:r>
              <a:rPr lang="en-US" altLang="zh-CN" dirty="0">
                <a:solidFill>
                  <a:schemeClr val="bg1"/>
                </a:solidFill>
              </a:rPr>
              <a:t>(integer) </a:t>
            </a:r>
            <a:r>
              <a:rPr lang="en-US" altLang="zh-CN" dirty="0" smtClean="0">
                <a:solidFill>
                  <a:schemeClr val="bg1"/>
                </a:solidFill>
              </a:rPr>
              <a:t>1</a:t>
            </a:r>
            <a:endParaRPr lang="zh-CN" altLang="en-US" dirty="0"/>
          </a:p>
        </p:txBody>
      </p:sp>
      <p:sp>
        <p:nvSpPr>
          <p:cNvPr id="6" name="文本框 5"/>
          <p:cNvSpPr txBox="1"/>
          <p:nvPr/>
        </p:nvSpPr>
        <p:spPr>
          <a:xfrm>
            <a:off x="2700994" y="2407966"/>
            <a:ext cx="3474720" cy="369332"/>
          </a:xfrm>
          <a:prstGeom prst="rect">
            <a:avLst/>
          </a:prstGeom>
          <a:noFill/>
        </p:spPr>
        <p:txBody>
          <a:bodyPr wrap="square" rtlCol="0">
            <a:spAutoFit/>
          </a:bodyPr>
          <a:lstStyle/>
          <a:p>
            <a:r>
              <a:rPr lang="zh-CN" altLang="en-US" dirty="0" smtClean="0"/>
              <a:t>代码如下：</a:t>
            </a:r>
            <a:endParaRPr lang="zh-CN" altLang="en-US" dirty="0"/>
          </a:p>
        </p:txBody>
      </p:sp>
    </p:spTree>
    <p:extLst>
      <p:ext uri="{BB962C8B-B14F-4D97-AF65-F5344CB8AC3E}">
        <p14:creationId xmlns:p14="http://schemas.microsoft.com/office/powerpoint/2010/main" val="3201850533"/>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ppt_x"/>
                                          </p:val>
                                        </p:tav>
                                        <p:tav tm="100000">
                                          <p:val>
                                            <p:strVal val="#ppt_x"/>
                                          </p:val>
                                        </p:tav>
                                      </p:tavLst>
                                    </p:anim>
                                    <p:anim calcmode="lin" valueType="num">
                                      <p:cBhvr additive="base">
                                        <p:cTn id="1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335485"/>
            <a:ext cx="12192000" cy="522515"/>
          </a:xfrm>
          <a:prstGeom prst="rect">
            <a:avLst/>
          </a:prstGeom>
          <a:solidFill>
            <a:srgbClr val="037D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17060" y="-987"/>
            <a:ext cx="3471727" cy="696446"/>
          </a:xfrm>
          <a:prstGeom prst="rect">
            <a:avLst/>
          </a:prstGeom>
          <a:solidFill>
            <a:srgbClr val="037D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smtClean="0"/>
              <a:t>Redis</a:t>
            </a:r>
            <a:r>
              <a:rPr lang="zh-CN" altLang="en-US" sz="3600" b="1" dirty="0" smtClean="0"/>
              <a:t>数据结构</a:t>
            </a:r>
            <a:endParaRPr lang="zh-CN" altLang="en-US" sz="3600" b="1" dirty="0">
              <a:solidFill>
                <a:srgbClr val="F2F2F2"/>
              </a:solidFill>
            </a:endParaRPr>
          </a:p>
        </p:txBody>
      </p:sp>
      <p:sp>
        <p:nvSpPr>
          <p:cNvPr id="5" name="文本框 4"/>
          <p:cNvSpPr txBox="1"/>
          <p:nvPr/>
        </p:nvSpPr>
        <p:spPr>
          <a:xfrm>
            <a:off x="2715064" y="970662"/>
            <a:ext cx="9158068" cy="507831"/>
          </a:xfrm>
          <a:prstGeom prst="rect">
            <a:avLst/>
          </a:prstGeom>
          <a:noFill/>
        </p:spPr>
        <p:txBody>
          <a:bodyPr wrap="square" rtlCol="0">
            <a:spAutoFit/>
          </a:bodyPr>
          <a:lstStyle/>
          <a:p>
            <a:pPr>
              <a:lnSpc>
                <a:spcPct val="150000"/>
              </a:lnSpc>
            </a:pPr>
            <a:r>
              <a:rPr lang="en-US" altLang="zh-CN" b="1" dirty="0" smtClean="0">
                <a:latin typeface="+mn-ea"/>
              </a:rPr>
              <a:t>Redis</a:t>
            </a:r>
            <a:r>
              <a:rPr lang="zh-CN" altLang="en-US" b="1" dirty="0" smtClean="0">
                <a:latin typeface="+mn-ea"/>
              </a:rPr>
              <a:t>数据结构 </a:t>
            </a:r>
            <a:r>
              <a:rPr lang="en-US" altLang="zh-CN" b="1" dirty="0">
                <a:latin typeface="+mn-ea"/>
              </a:rPr>
              <a:t>– </a:t>
            </a:r>
            <a:r>
              <a:rPr lang="zh-CN" altLang="en-US" b="1" dirty="0" smtClean="0">
                <a:latin typeface="+mn-ea"/>
              </a:rPr>
              <a:t>集合</a:t>
            </a:r>
            <a:r>
              <a:rPr lang="en-US" altLang="zh-CN" b="1" dirty="0" smtClean="0">
                <a:latin typeface="+mn-ea"/>
              </a:rPr>
              <a:t>sets</a:t>
            </a:r>
          </a:p>
        </p:txBody>
      </p:sp>
      <p:sp>
        <p:nvSpPr>
          <p:cNvPr id="7" name="文本框 6"/>
          <p:cNvSpPr txBox="1"/>
          <p:nvPr/>
        </p:nvSpPr>
        <p:spPr>
          <a:xfrm>
            <a:off x="2715064" y="1477101"/>
            <a:ext cx="8440616" cy="4801314"/>
          </a:xfrm>
          <a:prstGeom prst="rect">
            <a:avLst/>
          </a:prstGeom>
          <a:solidFill>
            <a:schemeClr val="tx1"/>
          </a:solidFill>
        </p:spPr>
        <p:txBody>
          <a:bodyPr wrap="square" rtlCol="0">
            <a:spAutoFit/>
          </a:bodyPr>
          <a:lstStyle/>
          <a:p>
            <a:r>
              <a:rPr lang="en-US" altLang="zh-CN" dirty="0">
                <a:solidFill>
                  <a:schemeClr val="bg1"/>
                </a:solidFill>
              </a:rPr>
              <a:t>//</a:t>
            </a:r>
            <a:r>
              <a:rPr lang="zh-CN" altLang="en-US" dirty="0">
                <a:solidFill>
                  <a:schemeClr val="bg1"/>
                </a:solidFill>
              </a:rPr>
              <a:t>判断元素</a:t>
            </a:r>
            <a:r>
              <a:rPr lang="en-US" altLang="zh-CN" dirty="0">
                <a:solidFill>
                  <a:schemeClr val="bg1"/>
                </a:solidFill>
              </a:rPr>
              <a:t>3</a:t>
            </a:r>
            <a:r>
              <a:rPr lang="zh-CN" altLang="en-US" dirty="0">
                <a:solidFill>
                  <a:schemeClr val="bg1"/>
                </a:solidFill>
              </a:rPr>
              <a:t>是否在集合</a:t>
            </a:r>
            <a:r>
              <a:rPr lang="en-US" altLang="zh-CN" dirty="0">
                <a:solidFill>
                  <a:schemeClr val="bg1"/>
                </a:solidFill>
              </a:rPr>
              <a:t>myset</a:t>
            </a:r>
            <a:r>
              <a:rPr lang="zh-CN" altLang="en-US" dirty="0">
                <a:solidFill>
                  <a:schemeClr val="bg1"/>
                </a:solidFill>
              </a:rPr>
              <a:t>中，返回</a:t>
            </a:r>
            <a:r>
              <a:rPr lang="en-US" altLang="zh-CN" dirty="0">
                <a:solidFill>
                  <a:schemeClr val="bg1"/>
                </a:solidFill>
              </a:rPr>
              <a:t>0</a:t>
            </a:r>
            <a:r>
              <a:rPr lang="zh-CN" altLang="en-US" dirty="0">
                <a:solidFill>
                  <a:schemeClr val="bg1"/>
                </a:solidFill>
              </a:rPr>
              <a:t>表示不存在</a:t>
            </a:r>
            <a:br>
              <a:rPr lang="zh-CN" altLang="en-US" dirty="0">
                <a:solidFill>
                  <a:schemeClr val="bg1"/>
                </a:solidFill>
              </a:rPr>
            </a:br>
            <a:r>
              <a:rPr lang="en-US" altLang="zh-CN" dirty="0">
                <a:solidFill>
                  <a:schemeClr val="bg1"/>
                </a:solidFill>
              </a:rPr>
              <a:t>127.0.0.1:6379&gt; sismember myset "three" </a:t>
            </a:r>
            <a:br>
              <a:rPr lang="en-US" altLang="zh-CN" dirty="0">
                <a:solidFill>
                  <a:schemeClr val="bg1"/>
                </a:solidFill>
              </a:rPr>
            </a:br>
            <a:r>
              <a:rPr lang="en-US" altLang="zh-CN" dirty="0">
                <a:solidFill>
                  <a:schemeClr val="bg1"/>
                </a:solidFill>
              </a:rPr>
              <a:t>(integer) 0</a:t>
            </a:r>
            <a:br>
              <a:rPr lang="en-US" altLang="zh-CN" dirty="0">
                <a:solidFill>
                  <a:schemeClr val="bg1"/>
                </a:solidFill>
              </a:rPr>
            </a:br>
            <a:r>
              <a:rPr lang="en-US" altLang="zh-CN" dirty="0">
                <a:solidFill>
                  <a:schemeClr val="bg1"/>
                </a:solidFill>
              </a:rPr>
              <a:t>//</a:t>
            </a:r>
            <a:r>
              <a:rPr lang="zh-CN" altLang="en-US" dirty="0">
                <a:solidFill>
                  <a:schemeClr val="bg1"/>
                </a:solidFill>
              </a:rPr>
              <a:t>新建一个新的集合</a:t>
            </a:r>
            <a:r>
              <a:rPr lang="en-US" altLang="zh-CN" dirty="0" err="1">
                <a:solidFill>
                  <a:schemeClr val="bg1"/>
                </a:solidFill>
              </a:rPr>
              <a:t>yourset</a:t>
            </a:r>
            <a:r>
              <a:rPr lang="en-US" altLang="zh-CN" dirty="0">
                <a:solidFill>
                  <a:schemeClr val="bg1"/>
                </a:solidFill>
              </a:rPr>
              <a:t/>
            </a:r>
            <a:br>
              <a:rPr lang="en-US" altLang="zh-CN" dirty="0">
                <a:solidFill>
                  <a:schemeClr val="bg1"/>
                </a:solidFill>
              </a:rPr>
            </a:br>
            <a:r>
              <a:rPr lang="en-US" altLang="zh-CN" dirty="0">
                <a:solidFill>
                  <a:schemeClr val="bg1"/>
                </a:solidFill>
              </a:rPr>
              <a:t>127.0.0.1:6379&gt; sadd </a:t>
            </a:r>
            <a:r>
              <a:rPr lang="en-US" altLang="zh-CN" dirty="0" err="1">
                <a:solidFill>
                  <a:schemeClr val="bg1"/>
                </a:solidFill>
              </a:rPr>
              <a:t>yourset</a:t>
            </a:r>
            <a:r>
              <a:rPr lang="en-US" altLang="zh-CN" dirty="0">
                <a:solidFill>
                  <a:schemeClr val="bg1"/>
                </a:solidFill>
              </a:rPr>
              <a:t> "1" </a:t>
            </a:r>
            <a:br>
              <a:rPr lang="en-US" altLang="zh-CN" dirty="0">
                <a:solidFill>
                  <a:schemeClr val="bg1"/>
                </a:solidFill>
              </a:rPr>
            </a:br>
            <a:r>
              <a:rPr lang="en-US" altLang="zh-CN" dirty="0">
                <a:solidFill>
                  <a:schemeClr val="bg1"/>
                </a:solidFill>
              </a:rPr>
              <a:t>(integer) 1</a:t>
            </a:r>
            <a:br>
              <a:rPr lang="en-US" altLang="zh-CN" dirty="0">
                <a:solidFill>
                  <a:schemeClr val="bg1"/>
                </a:solidFill>
              </a:rPr>
            </a:br>
            <a:r>
              <a:rPr lang="en-US" altLang="zh-CN" dirty="0">
                <a:solidFill>
                  <a:schemeClr val="bg1"/>
                </a:solidFill>
              </a:rPr>
              <a:t>127.0.0.1:6379&gt; sadd </a:t>
            </a:r>
            <a:r>
              <a:rPr lang="en-US" altLang="zh-CN" dirty="0" err="1">
                <a:solidFill>
                  <a:schemeClr val="bg1"/>
                </a:solidFill>
              </a:rPr>
              <a:t>yourset</a:t>
            </a:r>
            <a:r>
              <a:rPr lang="en-US" altLang="zh-CN" dirty="0">
                <a:solidFill>
                  <a:schemeClr val="bg1"/>
                </a:solidFill>
              </a:rPr>
              <a:t> "2"</a:t>
            </a:r>
            <a:br>
              <a:rPr lang="en-US" altLang="zh-CN" dirty="0">
                <a:solidFill>
                  <a:schemeClr val="bg1"/>
                </a:solidFill>
              </a:rPr>
            </a:br>
            <a:r>
              <a:rPr lang="en-US" altLang="zh-CN" dirty="0">
                <a:solidFill>
                  <a:schemeClr val="bg1"/>
                </a:solidFill>
              </a:rPr>
              <a:t>(integer) 1</a:t>
            </a:r>
            <a:br>
              <a:rPr lang="en-US" altLang="zh-CN" dirty="0">
                <a:solidFill>
                  <a:schemeClr val="bg1"/>
                </a:solidFill>
              </a:rPr>
            </a:br>
            <a:r>
              <a:rPr lang="en-US" altLang="zh-CN" dirty="0">
                <a:solidFill>
                  <a:schemeClr val="bg1"/>
                </a:solidFill>
              </a:rPr>
              <a:t>127.0.0.1:6379&gt; smembers </a:t>
            </a:r>
            <a:r>
              <a:rPr lang="en-US" altLang="zh-CN" dirty="0" err="1">
                <a:solidFill>
                  <a:schemeClr val="bg1"/>
                </a:solidFill>
              </a:rPr>
              <a:t>yourset</a:t>
            </a:r>
            <a:r>
              <a:rPr lang="en-US" altLang="zh-CN" dirty="0">
                <a:solidFill>
                  <a:schemeClr val="bg1"/>
                </a:solidFill>
              </a:rPr>
              <a:t/>
            </a:r>
            <a:br>
              <a:rPr lang="en-US" altLang="zh-CN" dirty="0">
                <a:solidFill>
                  <a:schemeClr val="bg1"/>
                </a:solidFill>
              </a:rPr>
            </a:br>
            <a:r>
              <a:rPr lang="en-US" altLang="zh-CN" dirty="0">
                <a:solidFill>
                  <a:schemeClr val="bg1"/>
                </a:solidFill>
              </a:rPr>
              <a:t>1) "1"</a:t>
            </a:r>
            <a:br>
              <a:rPr lang="en-US" altLang="zh-CN" dirty="0">
                <a:solidFill>
                  <a:schemeClr val="bg1"/>
                </a:solidFill>
              </a:rPr>
            </a:br>
            <a:r>
              <a:rPr lang="en-US" altLang="zh-CN" dirty="0">
                <a:solidFill>
                  <a:schemeClr val="bg1"/>
                </a:solidFill>
              </a:rPr>
              <a:t>2) "2"</a:t>
            </a:r>
            <a:br>
              <a:rPr lang="en-US" altLang="zh-CN" dirty="0">
                <a:solidFill>
                  <a:schemeClr val="bg1"/>
                </a:solidFill>
              </a:rPr>
            </a:br>
            <a:r>
              <a:rPr lang="en-US" altLang="zh-CN" dirty="0">
                <a:solidFill>
                  <a:schemeClr val="bg1"/>
                </a:solidFill>
              </a:rPr>
              <a:t>//</a:t>
            </a:r>
            <a:r>
              <a:rPr lang="zh-CN" altLang="en-US" dirty="0">
                <a:solidFill>
                  <a:schemeClr val="bg1"/>
                </a:solidFill>
              </a:rPr>
              <a:t>对两个集合求并集</a:t>
            </a:r>
            <a:br>
              <a:rPr lang="zh-CN" altLang="en-US" dirty="0">
                <a:solidFill>
                  <a:schemeClr val="bg1"/>
                </a:solidFill>
              </a:rPr>
            </a:br>
            <a:r>
              <a:rPr lang="en-US" altLang="zh-CN" dirty="0">
                <a:solidFill>
                  <a:schemeClr val="bg1"/>
                </a:solidFill>
              </a:rPr>
              <a:t>127.0.0.1:6379&gt; </a:t>
            </a:r>
            <a:r>
              <a:rPr lang="en-US" altLang="zh-CN" dirty="0" err="1">
                <a:solidFill>
                  <a:schemeClr val="bg1"/>
                </a:solidFill>
              </a:rPr>
              <a:t>sunion</a:t>
            </a:r>
            <a:r>
              <a:rPr lang="en-US" altLang="zh-CN" dirty="0">
                <a:solidFill>
                  <a:schemeClr val="bg1"/>
                </a:solidFill>
              </a:rPr>
              <a:t> myset </a:t>
            </a:r>
            <a:r>
              <a:rPr lang="en-US" altLang="zh-CN" dirty="0" err="1">
                <a:solidFill>
                  <a:schemeClr val="bg1"/>
                </a:solidFill>
              </a:rPr>
              <a:t>yourset</a:t>
            </a:r>
            <a:r>
              <a:rPr lang="en-US" altLang="zh-CN" dirty="0">
                <a:solidFill>
                  <a:schemeClr val="bg1"/>
                </a:solidFill>
              </a:rPr>
              <a:t> </a:t>
            </a:r>
            <a:br>
              <a:rPr lang="en-US" altLang="zh-CN" dirty="0">
                <a:solidFill>
                  <a:schemeClr val="bg1"/>
                </a:solidFill>
              </a:rPr>
            </a:br>
            <a:r>
              <a:rPr lang="en-US" altLang="zh-CN" dirty="0">
                <a:solidFill>
                  <a:schemeClr val="bg1"/>
                </a:solidFill>
              </a:rPr>
              <a:t>1) "1"</a:t>
            </a:r>
            <a:br>
              <a:rPr lang="en-US" altLang="zh-CN" dirty="0">
                <a:solidFill>
                  <a:schemeClr val="bg1"/>
                </a:solidFill>
              </a:rPr>
            </a:br>
            <a:r>
              <a:rPr lang="en-US" altLang="zh-CN" dirty="0">
                <a:solidFill>
                  <a:schemeClr val="bg1"/>
                </a:solidFill>
              </a:rPr>
              <a:t>2) "one"</a:t>
            </a:r>
            <a:br>
              <a:rPr lang="en-US" altLang="zh-CN" dirty="0">
                <a:solidFill>
                  <a:schemeClr val="bg1"/>
                </a:solidFill>
              </a:rPr>
            </a:br>
            <a:r>
              <a:rPr lang="en-US" altLang="zh-CN" dirty="0">
                <a:solidFill>
                  <a:schemeClr val="bg1"/>
                </a:solidFill>
              </a:rPr>
              <a:t>3) "2"</a:t>
            </a:r>
            <a:br>
              <a:rPr lang="en-US" altLang="zh-CN" dirty="0">
                <a:solidFill>
                  <a:schemeClr val="bg1"/>
                </a:solidFill>
              </a:rPr>
            </a:br>
            <a:r>
              <a:rPr lang="en-US" altLang="zh-CN" dirty="0">
                <a:solidFill>
                  <a:schemeClr val="bg1"/>
                </a:solidFill>
              </a:rPr>
              <a:t>4) "two"</a:t>
            </a:r>
            <a:endParaRPr lang="zh-CN" altLang="en-US" dirty="0">
              <a:solidFill>
                <a:schemeClr val="bg1"/>
              </a:solidFill>
            </a:endParaRPr>
          </a:p>
        </p:txBody>
      </p:sp>
    </p:spTree>
    <p:extLst>
      <p:ext uri="{BB962C8B-B14F-4D97-AF65-F5344CB8AC3E}">
        <p14:creationId xmlns:p14="http://schemas.microsoft.com/office/powerpoint/2010/main" val="1776983606"/>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335485"/>
            <a:ext cx="12192000" cy="522515"/>
          </a:xfrm>
          <a:prstGeom prst="rect">
            <a:avLst/>
          </a:prstGeom>
          <a:solidFill>
            <a:srgbClr val="037D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2715064" y="1181680"/>
            <a:ext cx="9158068" cy="1754326"/>
          </a:xfrm>
          <a:prstGeom prst="rect">
            <a:avLst/>
          </a:prstGeom>
          <a:noFill/>
        </p:spPr>
        <p:txBody>
          <a:bodyPr wrap="square" rtlCol="0">
            <a:spAutoFit/>
          </a:bodyPr>
          <a:lstStyle/>
          <a:p>
            <a:pPr>
              <a:lnSpc>
                <a:spcPct val="150000"/>
              </a:lnSpc>
            </a:pPr>
            <a:r>
              <a:rPr lang="en-US" altLang="zh-CN" b="1" dirty="0" smtClean="0">
                <a:latin typeface="+mn-ea"/>
              </a:rPr>
              <a:t>Redis</a:t>
            </a:r>
            <a:r>
              <a:rPr lang="zh-CN" altLang="en-US" b="1" dirty="0" smtClean="0">
                <a:latin typeface="+mn-ea"/>
              </a:rPr>
              <a:t>数据结构 </a:t>
            </a:r>
            <a:r>
              <a:rPr lang="en-US" altLang="zh-CN" b="1" dirty="0">
                <a:latin typeface="+mn-ea"/>
              </a:rPr>
              <a:t>– </a:t>
            </a:r>
            <a:r>
              <a:rPr lang="zh-CN" altLang="en-US" b="1" dirty="0" smtClean="0">
                <a:latin typeface="+mn-ea"/>
              </a:rPr>
              <a:t>集合</a:t>
            </a:r>
            <a:r>
              <a:rPr lang="en-US" altLang="zh-CN" b="1" dirty="0" smtClean="0">
                <a:latin typeface="+mn-ea"/>
              </a:rPr>
              <a:t>sets</a:t>
            </a:r>
            <a:endParaRPr lang="en-US" altLang="zh-CN" b="1" dirty="0">
              <a:latin typeface="+mn-ea"/>
            </a:endParaRPr>
          </a:p>
          <a:p>
            <a:pPr>
              <a:lnSpc>
                <a:spcPct val="150000"/>
              </a:lnSpc>
            </a:pPr>
            <a:r>
              <a:rPr lang="zh-CN" altLang="en-US" dirty="0"/>
              <a:t>对于集合的使用，也有一些常见的方式，比如，</a:t>
            </a:r>
            <a:r>
              <a:rPr lang="en-US" altLang="zh-CN" dirty="0"/>
              <a:t>QQ</a:t>
            </a:r>
            <a:r>
              <a:rPr lang="zh-CN" altLang="en-US" dirty="0"/>
              <a:t>有一个社交功能叫做“好友标签”，大家可以给你的好友贴标签，比如</a:t>
            </a:r>
            <a:r>
              <a:rPr lang="zh-CN" altLang="en-US" dirty="0" smtClean="0"/>
              <a:t>“屌丝”</a:t>
            </a:r>
            <a:r>
              <a:rPr lang="zh-CN" altLang="en-US" dirty="0"/>
              <a:t>、“土豪”、</a:t>
            </a:r>
            <a:r>
              <a:rPr lang="zh-CN" altLang="en-US" dirty="0" smtClean="0"/>
              <a:t>“程序员”</a:t>
            </a:r>
            <a:r>
              <a:rPr lang="zh-CN" altLang="en-US" dirty="0"/>
              <a:t>等等，这时就可以</a:t>
            </a:r>
            <a:r>
              <a:rPr lang="zh-CN" altLang="en-US" dirty="0" smtClean="0"/>
              <a:t>使用</a:t>
            </a:r>
            <a:r>
              <a:rPr lang="en-US" altLang="zh-CN" dirty="0" smtClean="0"/>
              <a:t>Redis</a:t>
            </a:r>
            <a:r>
              <a:rPr lang="zh-CN" altLang="en-US" dirty="0" smtClean="0"/>
              <a:t>的</a:t>
            </a:r>
            <a:r>
              <a:rPr lang="zh-CN" altLang="en-US" dirty="0"/>
              <a:t>集合来实现，把每一个用户的标签都存储在一个集合之中。</a:t>
            </a:r>
            <a:endParaRPr lang="en-US" altLang="zh-CN" b="1" dirty="0" smtClean="0">
              <a:latin typeface="+mn-ea"/>
            </a:endParaRPr>
          </a:p>
        </p:txBody>
      </p:sp>
      <p:sp>
        <p:nvSpPr>
          <p:cNvPr id="5" name="矩形 4"/>
          <p:cNvSpPr/>
          <p:nvPr/>
        </p:nvSpPr>
        <p:spPr>
          <a:xfrm>
            <a:off x="650" y="10733"/>
            <a:ext cx="3471727" cy="696446"/>
          </a:xfrm>
          <a:prstGeom prst="rect">
            <a:avLst/>
          </a:prstGeom>
          <a:solidFill>
            <a:srgbClr val="037D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smtClean="0"/>
              <a:t>Redis</a:t>
            </a:r>
            <a:r>
              <a:rPr lang="zh-CN" altLang="en-US" sz="3600" b="1" dirty="0" smtClean="0"/>
              <a:t>数据结构</a:t>
            </a:r>
            <a:endParaRPr lang="zh-CN" altLang="en-US" sz="3600" b="1" dirty="0">
              <a:solidFill>
                <a:srgbClr val="F2F2F2"/>
              </a:solidFill>
            </a:endParaRPr>
          </a:p>
        </p:txBody>
      </p:sp>
    </p:spTree>
    <p:extLst>
      <p:ext uri="{BB962C8B-B14F-4D97-AF65-F5344CB8AC3E}">
        <p14:creationId xmlns:p14="http://schemas.microsoft.com/office/powerpoint/2010/main" val="1835153947"/>
      </p:ext>
    </p:extLst>
  </p:cSld>
  <p:clrMapOvr>
    <a:masterClrMapping/>
  </p:clrMapOvr>
  <p:transition spd="med">
    <p:pull/>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335485"/>
            <a:ext cx="12192000" cy="522515"/>
          </a:xfrm>
          <a:prstGeom prst="rect">
            <a:avLst/>
          </a:prstGeom>
          <a:solidFill>
            <a:srgbClr val="037D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2602522" y="1139477"/>
            <a:ext cx="9158068" cy="2169825"/>
          </a:xfrm>
          <a:prstGeom prst="rect">
            <a:avLst/>
          </a:prstGeom>
          <a:noFill/>
        </p:spPr>
        <p:txBody>
          <a:bodyPr wrap="square" rtlCol="0">
            <a:spAutoFit/>
          </a:bodyPr>
          <a:lstStyle/>
          <a:p>
            <a:pPr>
              <a:lnSpc>
                <a:spcPct val="150000"/>
              </a:lnSpc>
            </a:pPr>
            <a:r>
              <a:rPr lang="en-US" altLang="zh-CN" b="1" dirty="0" smtClean="0">
                <a:latin typeface="+mn-ea"/>
              </a:rPr>
              <a:t>Redis</a:t>
            </a:r>
            <a:r>
              <a:rPr lang="zh-CN" altLang="en-US" b="1" dirty="0" smtClean="0">
                <a:latin typeface="+mn-ea"/>
              </a:rPr>
              <a:t>数据结构 </a:t>
            </a:r>
            <a:r>
              <a:rPr lang="en-US" altLang="zh-CN" b="1" dirty="0" smtClean="0">
                <a:latin typeface="+mn-ea"/>
              </a:rPr>
              <a:t>– </a:t>
            </a:r>
            <a:r>
              <a:rPr lang="zh-CN" altLang="en-US" b="1" dirty="0" smtClean="0">
                <a:latin typeface="+mn-ea"/>
              </a:rPr>
              <a:t>有序集合</a:t>
            </a:r>
            <a:r>
              <a:rPr lang="en-US" altLang="zh-CN" b="1" dirty="0">
                <a:latin typeface="+mn-ea"/>
              </a:rPr>
              <a:t>sorted </a:t>
            </a:r>
            <a:r>
              <a:rPr lang="en-US" altLang="zh-CN" b="1" dirty="0" smtClean="0">
                <a:latin typeface="+mn-ea"/>
              </a:rPr>
              <a:t>sets</a:t>
            </a:r>
          </a:p>
          <a:p>
            <a:pPr>
              <a:lnSpc>
                <a:spcPct val="150000"/>
              </a:lnSpc>
            </a:pPr>
            <a:r>
              <a:rPr lang="en-US" altLang="zh-CN" dirty="0" smtClean="0"/>
              <a:t>Redis</a:t>
            </a:r>
            <a:r>
              <a:rPr lang="zh-CN" altLang="en-US" dirty="0" smtClean="0"/>
              <a:t>不但</a:t>
            </a:r>
            <a:r>
              <a:rPr lang="zh-CN" altLang="en-US" dirty="0"/>
              <a:t>提供了无需集合（</a:t>
            </a:r>
            <a:r>
              <a:rPr lang="en-US" altLang="zh-CN" dirty="0"/>
              <a:t>sets</a:t>
            </a:r>
            <a:r>
              <a:rPr lang="zh-CN" altLang="en-US" dirty="0"/>
              <a:t>），还很体贴的提供了有序集合（</a:t>
            </a:r>
            <a:r>
              <a:rPr lang="en-US" altLang="zh-CN" dirty="0"/>
              <a:t>sorted sets</a:t>
            </a:r>
            <a:r>
              <a:rPr lang="zh-CN" altLang="en-US" dirty="0"/>
              <a:t>）。有序集合中的每个元素都关联一个序号（</a:t>
            </a:r>
            <a:r>
              <a:rPr lang="en-US" altLang="zh-CN" dirty="0"/>
              <a:t>score</a:t>
            </a:r>
            <a:r>
              <a:rPr lang="zh-CN" altLang="en-US" dirty="0"/>
              <a:t>），这便是排序的依据。</a:t>
            </a:r>
          </a:p>
          <a:p>
            <a:pPr>
              <a:lnSpc>
                <a:spcPct val="150000"/>
              </a:lnSpc>
            </a:pPr>
            <a:r>
              <a:rPr lang="zh-CN" altLang="en-US" dirty="0"/>
              <a:t>很多时候，我们都</a:t>
            </a:r>
            <a:r>
              <a:rPr lang="zh-CN" altLang="en-US" dirty="0" smtClean="0"/>
              <a:t>将</a:t>
            </a:r>
            <a:r>
              <a:rPr lang="en-US" altLang="zh-CN" dirty="0" smtClean="0"/>
              <a:t>Redis</a:t>
            </a:r>
            <a:r>
              <a:rPr lang="zh-CN" altLang="en-US" dirty="0" smtClean="0"/>
              <a:t>中</a:t>
            </a:r>
            <a:r>
              <a:rPr lang="zh-CN" altLang="en-US" dirty="0"/>
              <a:t>的有序集合叫做</a:t>
            </a:r>
            <a:r>
              <a:rPr lang="en-US" altLang="zh-CN" dirty="0"/>
              <a:t>zsets</a:t>
            </a:r>
            <a:r>
              <a:rPr lang="zh-CN" altLang="en-US" dirty="0"/>
              <a:t>，这是因为</a:t>
            </a:r>
            <a:r>
              <a:rPr lang="zh-CN" altLang="en-US" dirty="0" smtClean="0"/>
              <a:t>在</a:t>
            </a:r>
            <a:r>
              <a:rPr lang="en-US" altLang="zh-CN" dirty="0" smtClean="0"/>
              <a:t>Redis</a:t>
            </a:r>
            <a:r>
              <a:rPr lang="zh-CN" altLang="en-US" dirty="0" smtClean="0"/>
              <a:t>中</a:t>
            </a:r>
            <a:r>
              <a:rPr lang="zh-CN" altLang="en-US" dirty="0"/>
              <a:t>，有序集合相关的操作指令都是以</a:t>
            </a:r>
            <a:r>
              <a:rPr lang="en-US" altLang="zh-CN" dirty="0"/>
              <a:t>z</a:t>
            </a:r>
            <a:r>
              <a:rPr lang="zh-CN" altLang="en-US" dirty="0"/>
              <a:t>开头的，比如</a:t>
            </a:r>
            <a:r>
              <a:rPr lang="en-US" altLang="zh-CN" dirty="0"/>
              <a:t>zrange</a:t>
            </a:r>
            <a:r>
              <a:rPr lang="zh-CN" altLang="en-US" dirty="0"/>
              <a:t>、</a:t>
            </a:r>
            <a:r>
              <a:rPr lang="en-US" altLang="zh-CN" dirty="0"/>
              <a:t>zadd</a:t>
            </a:r>
            <a:r>
              <a:rPr lang="zh-CN" altLang="en-US" dirty="0"/>
              <a:t>、</a:t>
            </a:r>
            <a:r>
              <a:rPr lang="en-US" altLang="zh-CN" dirty="0"/>
              <a:t>zrevrange</a:t>
            </a:r>
            <a:r>
              <a:rPr lang="zh-CN" altLang="en-US" dirty="0"/>
              <a:t>、</a:t>
            </a:r>
            <a:r>
              <a:rPr lang="en-US" altLang="zh-CN" dirty="0"/>
              <a:t>zrangebyscore</a:t>
            </a:r>
            <a:r>
              <a:rPr lang="zh-CN" altLang="en-US" dirty="0" smtClean="0"/>
              <a:t>等等</a:t>
            </a:r>
            <a:endParaRPr lang="zh-CN" altLang="en-US" dirty="0"/>
          </a:p>
        </p:txBody>
      </p:sp>
      <p:sp>
        <p:nvSpPr>
          <p:cNvPr id="5" name="矩形 4"/>
          <p:cNvSpPr/>
          <p:nvPr/>
        </p:nvSpPr>
        <p:spPr>
          <a:xfrm>
            <a:off x="650" y="10733"/>
            <a:ext cx="3471727" cy="696446"/>
          </a:xfrm>
          <a:prstGeom prst="rect">
            <a:avLst/>
          </a:prstGeom>
          <a:solidFill>
            <a:srgbClr val="037D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smtClean="0"/>
              <a:t>Redis</a:t>
            </a:r>
            <a:r>
              <a:rPr lang="zh-CN" altLang="en-US" sz="3600" b="1" dirty="0" smtClean="0"/>
              <a:t>数据结构</a:t>
            </a:r>
            <a:endParaRPr lang="zh-CN" altLang="en-US" sz="3600" b="1" dirty="0">
              <a:solidFill>
                <a:srgbClr val="F2F2F2"/>
              </a:solidFill>
            </a:endParaRPr>
          </a:p>
        </p:txBody>
      </p:sp>
      <p:sp>
        <p:nvSpPr>
          <p:cNvPr id="3" name="文本框 2"/>
          <p:cNvSpPr txBox="1"/>
          <p:nvPr/>
        </p:nvSpPr>
        <p:spPr>
          <a:xfrm>
            <a:off x="2644725" y="3685737"/>
            <a:ext cx="8778240" cy="2308324"/>
          </a:xfrm>
          <a:prstGeom prst="rect">
            <a:avLst/>
          </a:prstGeom>
          <a:solidFill>
            <a:schemeClr val="tx1"/>
          </a:solidFill>
        </p:spPr>
        <p:txBody>
          <a:bodyPr wrap="square" rtlCol="0">
            <a:spAutoFit/>
          </a:bodyPr>
          <a:lstStyle/>
          <a:p>
            <a:r>
              <a:rPr lang="en-US" altLang="zh-CN" dirty="0">
                <a:solidFill>
                  <a:schemeClr val="bg1"/>
                </a:solidFill>
              </a:rPr>
              <a:t>127.0.0.1:6379&gt; zadd myzset 1 baidu.com </a:t>
            </a:r>
            <a:br>
              <a:rPr lang="en-US" altLang="zh-CN" dirty="0">
                <a:solidFill>
                  <a:schemeClr val="bg1"/>
                </a:solidFill>
              </a:rPr>
            </a:br>
            <a:r>
              <a:rPr lang="en-US" altLang="zh-CN" dirty="0">
                <a:solidFill>
                  <a:schemeClr val="bg1"/>
                </a:solidFill>
              </a:rPr>
              <a:t>(integer) 1</a:t>
            </a:r>
            <a:br>
              <a:rPr lang="en-US" altLang="zh-CN" dirty="0">
                <a:solidFill>
                  <a:schemeClr val="bg1"/>
                </a:solidFill>
              </a:rPr>
            </a:br>
            <a:r>
              <a:rPr lang="en-US" altLang="zh-CN" dirty="0">
                <a:solidFill>
                  <a:schemeClr val="bg1"/>
                </a:solidFill>
              </a:rPr>
              <a:t>//</a:t>
            </a:r>
            <a:r>
              <a:rPr lang="zh-CN" altLang="en-US" dirty="0">
                <a:solidFill>
                  <a:schemeClr val="bg1"/>
                </a:solidFill>
              </a:rPr>
              <a:t>向</a:t>
            </a:r>
            <a:r>
              <a:rPr lang="en-US" altLang="zh-CN" dirty="0">
                <a:solidFill>
                  <a:schemeClr val="bg1"/>
                </a:solidFill>
              </a:rPr>
              <a:t>myzset</a:t>
            </a:r>
            <a:r>
              <a:rPr lang="zh-CN" altLang="en-US" dirty="0">
                <a:solidFill>
                  <a:schemeClr val="bg1"/>
                </a:solidFill>
              </a:rPr>
              <a:t>中新增一个元素</a:t>
            </a:r>
            <a:r>
              <a:rPr lang="en-US" altLang="zh-CN" dirty="0">
                <a:solidFill>
                  <a:schemeClr val="bg1"/>
                </a:solidFill>
              </a:rPr>
              <a:t>360.com</a:t>
            </a:r>
            <a:r>
              <a:rPr lang="zh-CN" altLang="en-US" dirty="0">
                <a:solidFill>
                  <a:schemeClr val="bg1"/>
                </a:solidFill>
              </a:rPr>
              <a:t>，赋予它的序号是</a:t>
            </a:r>
            <a:r>
              <a:rPr lang="en-US" altLang="zh-CN" dirty="0">
                <a:solidFill>
                  <a:schemeClr val="bg1"/>
                </a:solidFill>
              </a:rPr>
              <a:t>3</a:t>
            </a:r>
            <a:br>
              <a:rPr lang="en-US" altLang="zh-CN" dirty="0">
                <a:solidFill>
                  <a:schemeClr val="bg1"/>
                </a:solidFill>
              </a:rPr>
            </a:br>
            <a:r>
              <a:rPr lang="en-US" altLang="zh-CN" dirty="0">
                <a:solidFill>
                  <a:schemeClr val="bg1"/>
                </a:solidFill>
              </a:rPr>
              <a:t>127.0.0.1:6379&gt; zadd myzset 3 360.com </a:t>
            </a:r>
            <a:br>
              <a:rPr lang="en-US" altLang="zh-CN" dirty="0">
                <a:solidFill>
                  <a:schemeClr val="bg1"/>
                </a:solidFill>
              </a:rPr>
            </a:br>
            <a:r>
              <a:rPr lang="en-US" altLang="zh-CN" dirty="0">
                <a:solidFill>
                  <a:schemeClr val="bg1"/>
                </a:solidFill>
              </a:rPr>
              <a:t>(integer) 1</a:t>
            </a:r>
            <a:br>
              <a:rPr lang="en-US" altLang="zh-CN" dirty="0">
                <a:solidFill>
                  <a:schemeClr val="bg1"/>
                </a:solidFill>
              </a:rPr>
            </a:br>
            <a:r>
              <a:rPr lang="en-US" altLang="zh-CN" dirty="0">
                <a:solidFill>
                  <a:schemeClr val="bg1"/>
                </a:solidFill>
              </a:rPr>
              <a:t>//</a:t>
            </a:r>
            <a:r>
              <a:rPr lang="zh-CN" altLang="en-US" dirty="0">
                <a:solidFill>
                  <a:schemeClr val="bg1"/>
                </a:solidFill>
              </a:rPr>
              <a:t>向</a:t>
            </a:r>
            <a:r>
              <a:rPr lang="en-US" altLang="zh-CN" dirty="0">
                <a:solidFill>
                  <a:schemeClr val="bg1"/>
                </a:solidFill>
              </a:rPr>
              <a:t>myzset</a:t>
            </a:r>
            <a:r>
              <a:rPr lang="zh-CN" altLang="en-US" dirty="0">
                <a:solidFill>
                  <a:schemeClr val="bg1"/>
                </a:solidFill>
              </a:rPr>
              <a:t>中新增一个元素</a:t>
            </a:r>
            <a:r>
              <a:rPr lang="en-US" altLang="zh-CN" dirty="0">
                <a:solidFill>
                  <a:schemeClr val="bg1"/>
                </a:solidFill>
              </a:rPr>
              <a:t>google.com</a:t>
            </a:r>
            <a:r>
              <a:rPr lang="zh-CN" altLang="en-US" dirty="0">
                <a:solidFill>
                  <a:schemeClr val="bg1"/>
                </a:solidFill>
              </a:rPr>
              <a:t>，赋予它的序号是</a:t>
            </a:r>
            <a:r>
              <a:rPr lang="en-US" altLang="zh-CN" dirty="0">
                <a:solidFill>
                  <a:schemeClr val="bg1"/>
                </a:solidFill>
              </a:rPr>
              <a:t>2</a:t>
            </a:r>
            <a:br>
              <a:rPr lang="en-US" altLang="zh-CN" dirty="0">
                <a:solidFill>
                  <a:schemeClr val="bg1"/>
                </a:solidFill>
              </a:rPr>
            </a:br>
            <a:r>
              <a:rPr lang="en-US" altLang="zh-CN" dirty="0">
                <a:solidFill>
                  <a:schemeClr val="bg1"/>
                </a:solidFill>
              </a:rPr>
              <a:t>127.0.0.1:6379&gt; zadd myzset 2 google.com </a:t>
            </a:r>
            <a:br>
              <a:rPr lang="en-US" altLang="zh-CN" dirty="0">
                <a:solidFill>
                  <a:schemeClr val="bg1"/>
                </a:solidFill>
              </a:rPr>
            </a:br>
            <a:r>
              <a:rPr lang="en-US" altLang="zh-CN" dirty="0">
                <a:solidFill>
                  <a:schemeClr val="bg1"/>
                </a:solidFill>
              </a:rPr>
              <a:t>(integer) 1</a:t>
            </a:r>
            <a:endParaRPr lang="zh-CN" altLang="en-US" dirty="0">
              <a:solidFill>
                <a:schemeClr val="bg1"/>
              </a:solidFill>
            </a:endParaRPr>
          </a:p>
        </p:txBody>
      </p:sp>
      <p:sp>
        <p:nvSpPr>
          <p:cNvPr id="6" name="文本框 5"/>
          <p:cNvSpPr txBox="1"/>
          <p:nvPr/>
        </p:nvSpPr>
        <p:spPr>
          <a:xfrm>
            <a:off x="2644725" y="3309302"/>
            <a:ext cx="4473527" cy="369332"/>
          </a:xfrm>
          <a:prstGeom prst="rect">
            <a:avLst/>
          </a:prstGeom>
          <a:noFill/>
        </p:spPr>
        <p:txBody>
          <a:bodyPr wrap="square" rtlCol="0">
            <a:spAutoFit/>
          </a:bodyPr>
          <a:lstStyle/>
          <a:p>
            <a:r>
              <a:rPr lang="zh-CN" altLang="en-US" dirty="0" smtClean="0"/>
              <a:t>代码如下：</a:t>
            </a:r>
            <a:endParaRPr lang="zh-CN" altLang="en-US" dirty="0"/>
          </a:p>
        </p:txBody>
      </p:sp>
    </p:spTree>
    <p:extLst>
      <p:ext uri="{BB962C8B-B14F-4D97-AF65-F5344CB8AC3E}">
        <p14:creationId xmlns:p14="http://schemas.microsoft.com/office/powerpoint/2010/main" val="2637704528"/>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335485"/>
            <a:ext cx="12192000" cy="522515"/>
          </a:xfrm>
          <a:prstGeom prst="rect">
            <a:avLst/>
          </a:prstGeom>
          <a:solidFill>
            <a:srgbClr val="037D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2715064" y="1181680"/>
            <a:ext cx="9158068" cy="507831"/>
          </a:xfrm>
          <a:prstGeom prst="rect">
            <a:avLst/>
          </a:prstGeom>
          <a:noFill/>
        </p:spPr>
        <p:txBody>
          <a:bodyPr wrap="square" rtlCol="0">
            <a:spAutoFit/>
          </a:bodyPr>
          <a:lstStyle/>
          <a:p>
            <a:pPr>
              <a:lnSpc>
                <a:spcPct val="150000"/>
              </a:lnSpc>
            </a:pPr>
            <a:r>
              <a:rPr lang="en-US" altLang="zh-CN" b="1" dirty="0" smtClean="0">
                <a:latin typeface="+mn-ea"/>
              </a:rPr>
              <a:t>Redis</a:t>
            </a:r>
            <a:r>
              <a:rPr lang="zh-CN" altLang="en-US" b="1" dirty="0" smtClean="0">
                <a:latin typeface="+mn-ea"/>
              </a:rPr>
              <a:t>数据结构 </a:t>
            </a:r>
            <a:r>
              <a:rPr lang="en-US" altLang="zh-CN" b="1" dirty="0" smtClean="0">
                <a:latin typeface="+mn-ea"/>
              </a:rPr>
              <a:t>–</a:t>
            </a:r>
            <a:r>
              <a:rPr lang="zh-CN" altLang="en-US" b="1" dirty="0">
                <a:latin typeface="+mn-ea"/>
              </a:rPr>
              <a:t>有序集合</a:t>
            </a:r>
            <a:r>
              <a:rPr lang="en-US" altLang="zh-CN" b="1" dirty="0">
                <a:latin typeface="+mn-ea"/>
              </a:rPr>
              <a:t>sorted </a:t>
            </a:r>
            <a:r>
              <a:rPr lang="en-US" altLang="zh-CN" b="1" dirty="0" smtClean="0">
                <a:latin typeface="+mn-ea"/>
              </a:rPr>
              <a:t>sets</a:t>
            </a:r>
            <a:endParaRPr lang="en-US" altLang="zh-CN" b="1" dirty="0">
              <a:latin typeface="+mn-ea"/>
            </a:endParaRPr>
          </a:p>
        </p:txBody>
      </p:sp>
      <p:sp>
        <p:nvSpPr>
          <p:cNvPr id="5" name="矩形 4"/>
          <p:cNvSpPr/>
          <p:nvPr/>
        </p:nvSpPr>
        <p:spPr>
          <a:xfrm>
            <a:off x="650" y="10733"/>
            <a:ext cx="3471727" cy="696446"/>
          </a:xfrm>
          <a:prstGeom prst="rect">
            <a:avLst/>
          </a:prstGeom>
          <a:solidFill>
            <a:srgbClr val="037D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smtClean="0"/>
              <a:t>Redis</a:t>
            </a:r>
            <a:r>
              <a:rPr lang="zh-CN" altLang="en-US" sz="3600" b="1" dirty="0" smtClean="0"/>
              <a:t>数据结构</a:t>
            </a:r>
            <a:endParaRPr lang="zh-CN" altLang="en-US" sz="3600" b="1" dirty="0">
              <a:solidFill>
                <a:srgbClr val="F2F2F2"/>
              </a:solidFill>
            </a:endParaRPr>
          </a:p>
        </p:txBody>
      </p:sp>
      <p:sp>
        <p:nvSpPr>
          <p:cNvPr id="6" name="文本框 5"/>
          <p:cNvSpPr txBox="1"/>
          <p:nvPr/>
        </p:nvSpPr>
        <p:spPr>
          <a:xfrm>
            <a:off x="2715065" y="1744401"/>
            <a:ext cx="8778240" cy="3693319"/>
          </a:xfrm>
          <a:prstGeom prst="rect">
            <a:avLst/>
          </a:prstGeom>
          <a:solidFill>
            <a:schemeClr val="tx1"/>
          </a:solidFill>
        </p:spPr>
        <p:txBody>
          <a:bodyPr wrap="square" rtlCol="0">
            <a:spAutoFit/>
          </a:bodyPr>
          <a:lstStyle/>
          <a:p>
            <a:r>
              <a:rPr lang="en-US" altLang="zh-CN" dirty="0">
                <a:solidFill>
                  <a:schemeClr val="bg1"/>
                </a:solidFill>
              </a:rPr>
              <a:t>//</a:t>
            </a:r>
            <a:r>
              <a:rPr lang="zh-CN" altLang="en-US" dirty="0">
                <a:solidFill>
                  <a:schemeClr val="bg1"/>
                </a:solidFill>
              </a:rPr>
              <a:t>列出</a:t>
            </a:r>
            <a:r>
              <a:rPr lang="en-US" altLang="zh-CN" dirty="0">
                <a:solidFill>
                  <a:schemeClr val="bg1"/>
                </a:solidFill>
              </a:rPr>
              <a:t>myzset</a:t>
            </a:r>
            <a:r>
              <a:rPr lang="zh-CN" altLang="en-US" dirty="0">
                <a:solidFill>
                  <a:schemeClr val="bg1"/>
                </a:solidFill>
              </a:rPr>
              <a:t>的所有元素，同时列出其序号，可以看出</a:t>
            </a:r>
            <a:r>
              <a:rPr lang="en-US" altLang="zh-CN" dirty="0">
                <a:solidFill>
                  <a:schemeClr val="bg1"/>
                </a:solidFill>
              </a:rPr>
              <a:t>myzset</a:t>
            </a:r>
            <a:r>
              <a:rPr lang="zh-CN" altLang="en-US" dirty="0">
                <a:solidFill>
                  <a:schemeClr val="bg1"/>
                </a:solidFill>
              </a:rPr>
              <a:t>已经是有序的了。</a:t>
            </a:r>
            <a:br>
              <a:rPr lang="zh-CN" altLang="en-US" dirty="0">
                <a:solidFill>
                  <a:schemeClr val="bg1"/>
                </a:solidFill>
              </a:rPr>
            </a:br>
            <a:r>
              <a:rPr lang="en-US" altLang="zh-CN" dirty="0">
                <a:solidFill>
                  <a:schemeClr val="bg1"/>
                </a:solidFill>
              </a:rPr>
              <a:t>127.0.0.1:6379&gt; zrange myzset 0 -1 with scores </a:t>
            </a:r>
            <a:br>
              <a:rPr lang="en-US" altLang="zh-CN" dirty="0">
                <a:solidFill>
                  <a:schemeClr val="bg1"/>
                </a:solidFill>
              </a:rPr>
            </a:br>
            <a:r>
              <a:rPr lang="en-US" altLang="zh-CN" dirty="0">
                <a:solidFill>
                  <a:schemeClr val="bg1"/>
                </a:solidFill>
              </a:rPr>
              <a:t>1) "baidu.com"</a:t>
            </a:r>
            <a:br>
              <a:rPr lang="en-US" altLang="zh-CN" dirty="0">
                <a:solidFill>
                  <a:schemeClr val="bg1"/>
                </a:solidFill>
              </a:rPr>
            </a:br>
            <a:r>
              <a:rPr lang="en-US" altLang="zh-CN" dirty="0">
                <a:solidFill>
                  <a:schemeClr val="bg1"/>
                </a:solidFill>
              </a:rPr>
              <a:t>2) "1"</a:t>
            </a:r>
            <a:br>
              <a:rPr lang="en-US" altLang="zh-CN" dirty="0">
                <a:solidFill>
                  <a:schemeClr val="bg1"/>
                </a:solidFill>
              </a:rPr>
            </a:br>
            <a:r>
              <a:rPr lang="en-US" altLang="zh-CN" dirty="0">
                <a:solidFill>
                  <a:schemeClr val="bg1"/>
                </a:solidFill>
              </a:rPr>
              <a:t>3) "google.com"</a:t>
            </a:r>
            <a:br>
              <a:rPr lang="en-US" altLang="zh-CN" dirty="0">
                <a:solidFill>
                  <a:schemeClr val="bg1"/>
                </a:solidFill>
              </a:rPr>
            </a:br>
            <a:r>
              <a:rPr lang="en-US" altLang="zh-CN" dirty="0">
                <a:solidFill>
                  <a:schemeClr val="bg1"/>
                </a:solidFill>
              </a:rPr>
              <a:t>4) "2"</a:t>
            </a:r>
            <a:br>
              <a:rPr lang="en-US" altLang="zh-CN" dirty="0">
                <a:solidFill>
                  <a:schemeClr val="bg1"/>
                </a:solidFill>
              </a:rPr>
            </a:br>
            <a:r>
              <a:rPr lang="en-US" altLang="zh-CN" dirty="0">
                <a:solidFill>
                  <a:schemeClr val="bg1"/>
                </a:solidFill>
              </a:rPr>
              <a:t>5) "360.com"</a:t>
            </a:r>
            <a:br>
              <a:rPr lang="en-US" altLang="zh-CN" dirty="0">
                <a:solidFill>
                  <a:schemeClr val="bg1"/>
                </a:solidFill>
              </a:rPr>
            </a:br>
            <a:r>
              <a:rPr lang="en-US" altLang="zh-CN" dirty="0">
                <a:solidFill>
                  <a:schemeClr val="bg1"/>
                </a:solidFill>
              </a:rPr>
              <a:t>6) "3"</a:t>
            </a:r>
            <a:br>
              <a:rPr lang="en-US" altLang="zh-CN" dirty="0">
                <a:solidFill>
                  <a:schemeClr val="bg1"/>
                </a:solidFill>
              </a:rPr>
            </a:br>
            <a:r>
              <a:rPr lang="en-US" altLang="zh-CN" dirty="0">
                <a:solidFill>
                  <a:schemeClr val="bg1"/>
                </a:solidFill>
              </a:rPr>
              <a:t>//</a:t>
            </a:r>
            <a:r>
              <a:rPr lang="zh-CN" altLang="en-US" dirty="0">
                <a:solidFill>
                  <a:schemeClr val="bg1"/>
                </a:solidFill>
              </a:rPr>
              <a:t>只列出</a:t>
            </a:r>
            <a:r>
              <a:rPr lang="en-US" altLang="zh-CN" dirty="0">
                <a:solidFill>
                  <a:schemeClr val="bg1"/>
                </a:solidFill>
              </a:rPr>
              <a:t>myzset</a:t>
            </a:r>
            <a:r>
              <a:rPr lang="zh-CN" altLang="en-US" dirty="0">
                <a:solidFill>
                  <a:schemeClr val="bg1"/>
                </a:solidFill>
              </a:rPr>
              <a:t>的元素</a:t>
            </a:r>
            <a:br>
              <a:rPr lang="zh-CN" altLang="en-US" dirty="0">
                <a:solidFill>
                  <a:schemeClr val="bg1"/>
                </a:solidFill>
              </a:rPr>
            </a:br>
            <a:r>
              <a:rPr lang="en-US" altLang="zh-CN" dirty="0">
                <a:solidFill>
                  <a:schemeClr val="bg1"/>
                </a:solidFill>
              </a:rPr>
              <a:t>127.0.0.1:6379&gt; zrange myzset 0 -1 </a:t>
            </a:r>
            <a:br>
              <a:rPr lang="en-US" altLang="zh-CN" dirty="0">
                <a:solidFill>
                  <a:schemeClr val="bg1"/>
                </a:solidFill>
              </a:rPr>
            </a:br>
            <a:r>
              <a:rPr lang="en-US" altLang="zh-CN" dirty="0">
                <a:solidFill>
                  <a:schemeClr val="bg1"/>
                </a:solidFill>
              </a:rPr>
              <a:t>1) "baidu.com"</a:t>
            </a:r>
            <a:br>
              <a:rPr lang="en-US" altLang="zh-CN" dirty="0">
                <a:solidFill>
                  <a:schemeClr val="bg1"/>
                </a:solidFill>
              </a:rPr>
            </a:br>
            <a:r>
              <a:rPr lang="en-US" altLang="zh-CN" dirty="0">
                <a:solidFill>
                  <a:schemeClr val="bg1"/>
                </a:solidFill>
              </a:rPr>
              <a:t>2) "google.com"</a:t>
            </a:r>
            <a:br>
              <a:rPr lang="en-US" altLang="zh-CN" dirty="0">
                <a:solidFill>
                  <a:schemeClr val="bg1"/>
                </a:solidFill>
              </a:rPr>
            </a:br>
            <a:r>
              <a:rPr lang="en-US" altLang="zh-CN" dirty="0">
                <a:solidFill>
                  <a:schemeClr val="bg1"/>
                </a:solidFill>
              </a:rPr>
              <a:t>3) "360.com"</a:t>
            </a:r>
            <a:endParaRPr lang="zh-CN" altLang="en-US" dirty="0">
              <a:solidFill>
                <a:schemeClr val="bg1"/>
              </a:solidFill>
            </a:endParaRPr>
          </a:p>
        </p:txBody>
      </p:sp>
    </p:spTree>
    <p:extLst>
      <p:ext uri="{BB962C8B-B14F-4D97-AF65-F5344CB8AC3E}">
        <p14:creationId xmlns:p14="http://schemas.microsoft.com/office/powerpoint/2010/main" val="655695196"/>
      </p:ext>
    </p:extLst>
  </p:cSld>
  <p:clrMapOvr>
    <a:masterClrMapping/>
  </p:clrMapOvr>
  <p:transition spd="med">
    <p:pull/>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061" y="-987"/>
            <a:ext cx="2481440" cy="696446"/>
          </a:xfrm>
          <a:prstGeom prst="rect">
            <a:avLst/>
          </a:prstGeom>
          <a:solidFill>
            <a:srgbClr val="037D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4400" b="1" dirty="0"/>
              <a:t>目录</a:t>
            </a:r>
            <a:endParaRPr lang="zh-CN" altLang="en-US" sz="4400" b="1" dirty="0">
              <a:solidFill>
                <a:srgbClr val="F2F2F2"/>
              </a:solidFill>
            </a:endParaRPr>
          </a:p>
        </p:txBody>
      </p:sp>
      <p:sp>
        <p:nvSpPr>
          <p:cNvPr id="11" name="TextBox 10">
            <a:hlinkClick r:id="rId2" action="ppaction://hlinksldjump"/>
          </p:cNvPr>
          <p:cNvSpPr txBox="1"/>
          <p:nvPr/>
        </p:nvSpPr>
        <p:spPr>
          <a:xfrm>
            <a:off x="1598697" y="1007006"/>
            <a:ext cx="2664412" cy="369332"/>
          </a:xfrm>
          <a:prstGeom prst="rect">
            <a:avLst/>
          </a:prstGeom>
          <a:noFill/>
        </p:spPr>
        <p:txBody>
          <a:bodyPr wrap="square" rtlCol="0" anchor="ctr" anchorCtr="0">
            <a:spAutoFit/>
          </a:bodyPr>
          <a:lstStyle/>
          <a:p>
            <a:pPr marL="285750" indent="-285750" defTabSz="914400">
              <a:buFont typeface="Wingdings" panose="05000000000000000000" pitchFamily="2" charset="2"/>
              <a:buChar char="l"/>
            </a:pPr>
            <a:r>
              <a:rPr lang="en-US" altLang="zh-CN" b="1" dirty="0" smtClean="0">
                <a:solidFill>
                  <a:schemeClr val="tx1">
                    <a:lumMod val="95000"/>
                    <a:lumOff val="5000"/>
                  </a:schemeClr>
                </a:solidFill>
                <a:latin typeface="Levenim MT" pitchFamily="2" charset="-79"/>
                <a:cs typeface="Levenim MT" pitchFamily="2" charset="-79"/>
              </a:rPr>
              <a:t>Redis </a:t>
            </a:r>
            <a:r>
              <a:rPr lang="zh-CN" altLang="en-US" b="1" dirty="0" smtClean="0">
                <a:solidFill>
                  <a:schemeClr val="tx1">
                    <a:lumMod val="95000"/>
                    <a:lumOff val="5000"/>
                  </a:schemeClr>
                </a:solidFill>
                <a:latin typeface="Levenim MT" pitchFamily="2" charset="-79"/>
                <a:cs typeface="Levenim MT" pitchFamily="2" charset="-79"/>
              </a:rPr>
              <a:t>简介</a:t>
            </a:r>
            <a:endParaRPr lang="zh-CN" altLang="en-US" b="1" dirty="0">
              <a:solidFill>
                <a:schemeClr val="tx1">
                  <a:lumMod val="95000"/>
                  <a:lumOff val="5000"/>
                </a:schemeClr>
              </a:solidFill>
              <a:latin typeface="Levenim MT" pitchFamily="2" charset="-79"/>
              <a:cs typeface="Levenim MT" pitchFamily="2" charset="-79"/>
            </a:endParaRPr>
          </a:p>
        </p:txBody>
      </p:sp>
      <p:sp>
        <p:nvSpPr>
          <p:cNvPr id="27" name="TextBox 10">
            <a:hlinkClick r:id="rId3" action="ppaction://hlinksldjump"/>
          </p:cNvPr>
          <p:cNvSpPr txBox="1"/>
          <p:nvPr/>
        </p:nvSpPr>
        <p:spPr>
          <a:xfrm>
            <a:off x="1585228" y="1483503"/>
            <a:ext cx="2664412" cy="369332"/>
          </a:xfrm>
          <a:prstGeom prst="rect">
            <a:avLst/>
          </a:prstGeom>
          <a:noFill/>
        </p:spPr>
        <p:txBody>
          <a:bodyPr wrap="square" rtlCol="0" anchor="ctr" anchorCtr="0">
            <a:spAutoFit/>
          </a:bodyPr>
          <a:lstStyle/>
          <a:p>
            <a:pPr marL="285750" indent="-285750" defTabSz="914400">
              <a:buFont typeface="Wingdings" panose="05000000000000000000" pitchFamily="2" charset="2"/>
              <a:buChar char="l"/>
            </a:pPr>
            <a:r>
              <a:rPr lang="en-US" altLang="zh-CN" b="1" dirty="0" smtClean="0">
                <a:solidFill>
                  <a:schemeClr val="tx1">
                    <a:lumMod val="95000"/>
                    <a:lumOff val="5000"/>
                  </a:schemeClr>
                </a:solidFill>
                <a:latin typeface="Levenim MT" pitchFamily="2" charset="-79"/>
                <a:cs typeface="Levenim MT" pitchFamily="2" charset="-79"/>
              </a:rPr>
              <a:t>Redis</a:t>
            </a:r>
            <a:r>
              <a:rPr lang="zh-CN" altLang="en-US" b="1" dirty="0" smtClean="0">
                <a:solidFill>
                  <a:schemeClr val="tx1">
                    <a:lumMod val="95000"/>
                    <a:lumOff val="5000"/>
                  </a:schemeClr>
                </a:solidFill>
                <a:latin typeface="Levenim MT" pitchFamily="2" charset="-79"/>
                <a:cs typeface="Levenim MT" pitchFamily="2" charset="-79"/>
              </a:rPr>
              <a:t>安装和启动</a:t>
            </a:r>
            <a:endParaRPr lang="zh-CN" altLang="en-US" b="1" dirty="0">
              <a:solidFill>
                <a:schemeClr val="tx1">
                  <a:lumMod val="95000"/>
                  <a:lumOff val="5000"/>
                </a:schemeClr>
              </a:solidFill>
              <a:latin typeface="Levenim MT" pitchFamily="2" charset="-79"/>
              <a:cs typeface="Levenim MT" pitchFamily="2" charset="-79"/>
            </a:endParaRPr>
          </a:p>
        </p:txBody>
      </p:sp>
      <p:sp>
        <p:nvSpPr>
          <p:cNvPr id="28" name="TextBox 10">
            <a:hlinkClick r:id="rId4" action="ppaction://hlinksldjump"/>
          </p:cNvPr>
          <p:cNvSpPr txBox="1"/>
          <p:nvPr/>
        </p:nvSpPr>
        <p:spPr>
          <a:xfrm>
            <a:off x="1595881" y="1973512"/>
            <a:ext cx="2664412" cy="369332"/>
          </a:xfrm>
          <a:prstGeom prst="rect">
            <a:avLst/>
          </a:prstGeom>
          <a:noFill/>
        </p:spPr>
        <p:txBody>
          <a:bodyPr wrap="square" rtlCol="0" anchor="ctr" anchorCtr="0">
            <a:spAutoFit/>
          </a:bodyPr>
          <a:lstStyle/>
          <a:p>
            <a:pPr marL="285750" indent="-285750">
              <a:buFont typeface="Wingdings" panose="05000000000000000000" pitchFamily="2" charset="2"/>
              <a:buChar char="l"/>
            </a:pPr>
            <a:r>
              <a:rPr lang="en-US" altLang="zh-CN" b="1" dirty="0" smtClean="0">
                <a:solidFill>
                  <a:schemeClr val="tx1">
                    <a:lumMod val="95000"/>
                    <a:lumOff val="5000"/>
                  </a:schemeClr>
                </a:solidFill>
                <a:latin typeface="Levenim MT" pitchFamily="2" charset="-79"/>
                <a:cs typeface="Levenim MT" pitchFamily="2" charset="-79"/>
              </a:rPr>
              <a:t>Redis</a:t>
            </a:r>
            <a:r>
              <a:rPr lang="en-US" altLang="zh-CN" dirty="0" smtClean="0">
                <a:solidFill>
                  <a:schemeClr val="tx1">
                    <a:lumMod val="95000"/>
                    <a:lumOff val="5000"/>
                  </a:schemeClr>
                </a:solidFill>
              </a:rPr>
              <a:t> </a:t>
            </a:r>
            <a:r>
              <a:rPr lang="zh-CN" altLang="en-US" b="1" dirty="0" smtClean="0">
                <a:solidFill>
                  <a:schemeClr val="tx1">
                    <a:lumMod val="95000"/>
                    <a:lumOff val="5000"/>
                  </a:schemeClr>
                </a:solidFill>
                <a:latin typeface="Levenim MT" pitchFamily="2" charset="-79"/>
                <a:cs typeface="Levenim MT" pitchFamily="2" charset="-79"/>
              </a:rPr>
              <a:t>数据结构</a:t>
            </a:r>
            <a:endParaRPr lang="zh-CN" altLang="en-US" b="1" dirty="0">
              <a:solidFill>
                <a:schemeClr val="tx1">
                  <a:lumMod val="95000"/>
                  <a:lumOff val="5000"/>
                </a:schemeClr>
              </a:solidFill>
              <a:latin typeface="Levenim MT" pitchFamily="2" charset="-79"/>
              <a:cs typeface="Levenim MT" pitchFamily="2" charset="-79"/>
            </a:endParaRPr>
          </a:p>
        </p:txBody>
      </p:sp>
      <p:sp>
        <p:nvSpPr>
          <p:cNvPr id="30" name="TextBox 10">
            <a:hlinkClick r:id="rId5" action="ppaction://hlinksldjump"/>
          </p:cNvPr>
          <p:cNvSpPr txBox="1"/>
          <p:nvPr/>
        </p:nvSpPr>
        <p:spPr>
          <a:xfrm>
            <a:off x="1598256" y="2505050"/>
            <a:ext cx="2664412" cy="369332"/>
          </a:xfrm>
          <a:prstGeom prst="rect">
            <a:avLst/>
          </a:prstGeom>
          <a:noFill/>
        </p:spPr>
        <p:txBody>
          <a:bodyPr wrap="square" rtlCol="0" anchor="ctr" anchorCtr="0">
            <a:spAutoFit/>
          </a:bodyPr>
          <a:lstStyle/>
          <a:p>
            <a:pPr marL="285750" indent="-285750" defTabSz="914400">
              <a:buFont typeface="Wingdings" panose="05000000000000000000" pitchFamily="2" charset="2"/>
              <a:buChar char="l"/>
            </a:pPr>
            <a:r>
              <a:rPr lang="en-US" altLang="zh-CN" b="1" dirty="0" smtClean="0">
                <a:solidFill>
                  <a:schemeClr val="tx1">
                    <a:lumMod val="95000"/>
                    <a:lumOff val="5000"/>
                  </a:schemeClr>
                </a:solidFill>
                <a:latin typeface="Levenim MT" pitchFamily="2" charset="-79"/>
                <a:cs typeface="Levenim MT" pitchFamily="2" charset="-79"/>
              </a:rPr>
              <a:t>Redis</a:t>
            </a:r>
            <a:r>
              <a:rPr lang="zh-CN" altLang="en-US" b="1" dirty="0" smtClean="0">
                <a:solidFill>
                  <a:schemeClr val="tx1">
                    <a:lumMod val="95000"/>
                    <a:lumOff val="5000"/>
                  </a:schemeClr>
                </a:solidFill>
                <a:latin typeface="Levenim MT" pitchFamily="2" charset="-79"/>
                <a:cs typeface="Levenim MT" pitchFamily="2" charset="-79"/>
              </a:rPr>
              <a:t>功能</a:t>
            </a:r>
            <a:endParaRPr lang="zh-CN" altLang="en-US" b="1" dirty="0">
              <a:solidFill>
                <a:schemeClr val="tx1">
                  <a:lumMod val="95000"/>
                  <a:lumOff val="5000"/>
                </a:schemeClr>
              </a:solidFill>
              <a:latin typeface="Levenim MT" pitchFamily="2" charset="-79"/>
              <a:cs typeface="Levenim MT" pitchFamily="2" charset="-79"/>
            </a:endParaRPr>
          </a:p>
        </p:txBody>
      </p:sp>
      <p:sp>
        <p:nvSpPr>
          <p:cNvPr id="31" name="TextBox 10">
            <a:hlinkClick r:id="rId6" action="ppaction://hlinksldjump"/>
          </p:cNvPr>
          <p:cNvSpPr txBox="1"/>
          <p:nvPr/>
        </p:nvSpPr>
        <p:spPr>
          <a:xfrm>
            <a:off x="1989779" y="2997382"/>
            <a:ext cx="2664412" cy="338554"/>
          </a:xfrm>
          <a:prstGeom prst="rect">
            <a:avLst/>
          </a:prstGeom>
          <a:noFill/>
        </p:spPr>
        <p:txBody>
          <a:bodyPr wrap="square" rtlCol="0" anchor="ctr" anchorCtr="0">
            <a:spAutoFit/>
          </a:bodyPr>
          <a:lstStyle/>
          <a:p>
            <a:pPr marL="285750" indent="-285750" defTabSz="914400">
              <a:buFont typeface="Wingdings" panose="05000000000000000000" pitchFamily="2" charset="2"/>
              <a:buChar char="Ø"/>
            </a:pPr>
            <a:r>
              <a:rPr lang="zh-CN" altLang="en-US" sz="1600" b="1" dirty="0" smtClean="0">
                <a:solidFill>
                  <a:schemeClr val="tx1">
                    <a:lumMod val="95000"/>
                    <a:lumOff val="5000"/>
                  </a:schemeClr>
                </a:solidFill>
                <a:latin typeface="Levenim MT" pitchFamily="2" charset="-79"/>
                <a:cs typeface="Levenim MT" pitchFamily="2" charset="-79"/>
              </a:rPr>
              <a:t>持久化 （</a:t>
            </a:r>
            <a:r>
              <a:rPr lang="en-US" altLang="zh-CN" sz="1600" b="1" dirty="0" smtClean="0">
                <a:solidFill>
                  <a:schemeClr val="tx1">
                    <a:lumMod val="95000"/>
                    <a:lumOff val="5000"/>
                  </a:schemeClr>
                </a:solidFill>
                <a:latin typeface="Levenim MT" pitchFamily="2" charset="-79"/>
                <a:cs typeface="Levenim MT" pitchFamily="2" charset="-79"/>
              </a:rPr>
              <a:t>persistence</a:t>
            </a:r>
            <a:r>
              <a:rPr lang="zh-CN" altLang="en-US" sz="1600" b="1" dirty="0" smtClean="0">
                <a:solidFill>
                  <a:schemeClr val="tx1">
                    <a:lumMod val="95000"/>
                    <a:lumOff val="5000"/>
                  </a:schemeClr>
                </a:solidFill>
                <a:latin typeface="Levenim MT" pitchFamily="2" charset="-79"/>
                <a:cs typeface="Levenim MT" pitchFamily="2" charset="-79"/>
              </a:rPr>
              <a:t>）</a:t>
            </a:r>
            <a:endParaRPr lang="zh-CN" altLang="en-US" sz="1600" b="1" dirty="0">
              <a:solidFill>
                <a:schemeClr val="tx1">
                  <a:lumMod val="95000"/>
                  <a:lumOff val="5000"/>
                </a:schemeClr>
              </a:solidFill>
              <a:latin typeface="Levenim MT" pitchFamily="2" charset="-79"/>
              <a:cs typeface="Levenim MT" pitchFamily="2" charset="-79"/>
            </a:endParaRPr>
          </a:p>
        </p:txBody>
      </p:sp>
      <p:sp>
        <p:nvSpPr>
          <p:cNvPr id="33" name="TextBox 10">
            <a:hlinkClick r:id="rId6" action="ppaction://hlinksldjump"/>
          </p:cNvPr>
          <p:cNvSpPr txBox="1"/>
          <p:nvPr/>
        </p:nvSpPr>
        <p:spPr>
          <a:xfrm>
            <a:off x="1640461" y="4254173"/>
            <a:ext cx="2625776" cy="369764"/>
          </a:xfrm>
          <a:prstGeom prst="rect">
            <a:avLst/>
          </a:prstGeom>
          <a:noFill/>
        </p:spPr>
        <p:txBody>
          <a:bodyPr wrap="square" rtlCol="0" anchor="ctr" anchorCtr="0">
            <a:spAutoFit/>
          </a:bodyPr>
          <a:lstStyle/>
          <a:p>
            <a:pPr marL="285750" indent="-285750" defTabSz="914400">
              <a:buFont typeface="Wingdings" panose="05000000000000000000" pitchFamily="2" charset="2"/>
              <a:buChar char="l"/>
            </a:pPr>
            <a:r>
              <a:rPr lang="en-US" altLang="zh-CN" b="1" dirty="0" smtClean="0">
                <a:solidFill>
                  <a:schemeClr val="tx1">
                    <a:lumMod val="95000"/>
                    <a:lumOff val="5000"/>
                  </a:schemeClr>
                </a:solidFill>
                <a:latin typeface="Levenim MT" pitchFamily="2" charset="-79"/>
                <a:cs typeface="Levenim MT" pitchFamily="2" charset="-79"/>
              </a:rPr>
              <a:t>Redis</a:t>
            </a:r>
            <a:r>
              <a:rPr lang="zh-CN" altLang="en-US" b="1" dirty="0" smtClean="0">
                <a:solidFill>
                  <a:schemeClr val="tx1">
                    <a:lumMod val="95000"/>
                    <a:lumOff val="5000"/>
                  </a:schemeClr>
                </a:solidFill>
                <a:latin typeface="Levenim MT" pitchFamily="2" charset="-79"/>
                <a:cs typeface="Levenim MT" pitchFamily="2" charset="-79"/>
              </a:rPr>
              <a:t>配置</a:t>
            </a:r>
            <a:endParaRPr lang="zh-CN" altLang="en-US" b="1" dirty="0">
              <a:solidFill>
                <a:schemeClr val="tx1">
                  <a:lumMod val="95000"/>
                  <a:lumOff val="5000"/>
                </a:schemeClr>
              </a:solidFill>
              <a:latin typeface="Levenim MT" pitchFamily="2" charset="-79"/>
              <a:cs typeface="Levenim MT" pitchFamily="2" charset="-79"/>
            </a:endParaRPr>
          </a:p>
        </p:txBody>
      </p:sp>
      <p:sp>
        <p:nvSpPr>
          <p:cNvPr id="35" name="TextBox 10">
            <a:hlinkClick r:id="rId6" action="ppaction://hlinksldjump"/>
          </p:cNvPr>
          <p:cNvSpPr txBox="1"/>
          <p:nvPr/>
        </p:nvSpPr>
        <p:spPr>
          <a:xfrm>
            <a:off x="1640461" y="4844230"/>
            <a:ext cx="2664412" cy="369332"/>
          </a:xfrm>
          <a:prstGeom prst="rect">
            <a:avLst/>
          </a:prstGeom>
          <a:noFill/>
        </p:spPr>
        <p:txBody>
          <a:bodyPr wrap="square" rtlCol="0" anchor="ctr" anchorCtr="0">
            <a:spAutoFit/>
          </a:bodyPr>
          <a:lstStyle/>
          <a:p>
            <a:pPr marL="285750" indent="-285750" defTabSz="914400">
              <a:buFont typeface="Wingdings" panose="05000000000000000000" pitchFamily="2" charset="2"/>
              <a:buChar char="l"/>
            </a:pPr>
            <a:r>
              <a:rPr lang="en-US" altLang="zh-CN" b="1" dirty="0" smtClean="0">
                <a:solidFill>
                  <a:schemeClr val="tx1">
                    <a:lumMod val="95000"/>
                    <a:lumOff val="5000"/>
                  </a:schemeClr>
                </a:solidFill>
                <a:latin typeface="Levenim MT" pitchFamily="2" charset="-79"/>
                <a:cs typeface="Levenim MT" pitchFamily="2" charset="-79"/>
              </a:rPr>
              <a:t>Redis</a:t>
            </a:r>
            <a:r>
              <a:rPr lang="zh-CN" altLang="en-US" b="1" dirty="0" smtClean="0">
                <a:solidFill>
                  <a:schemeClr val="tx1">
                    <a:lumMod val="95000"/>
                    <a:lumOff val="5000"/>
                  </a:schemeClr>
                </a:solidFill>
                <a:latin typeface="Levenim MT" pitchFamily="2" charset="-79"/>
                <a:cs typeface="Levenim MT" pitchFamily="2" charset="-79"/>
              </a:rPr>
              <a:t>结合</a:t>
            </a:r>
            <a:r>
              <a:rPr lang="en-US" altLang="zh-CN" b="1" dirty="0" smtClean="0">
                <a:solidFill>
                  <a:schemeClr val="tx1">
                    <a:lumMod val="95000"/>
                    <a:lumOff val="5000"/>
                  </a:schemeClr>
                </a:solidFill>
                <a:latin typeface="Levenim MT" pitchFamily="2" charset="-79"/>
                <a:cs typeface="Levenim MT" pitchFamily="2" charset="-79"/>
              </a:rPr>
              <a:t>Spring</a:t>
            </a:r>
            <a:r>
              <a:rPr lang="zh-CN" altLang="en-US" b="1" dirty="0" smtClean="0">
                <a:solidFill>
                  <a:schemeClr val="tx1">
                    <a:lumMod val="95000"/>
                    <a:lumOff val="5000"/>
                  </a:schemeClr>
                </a:solidFill>
                <a:latin typeface="Levenim MT" pitchFamily="2" charset="-79"/>
                <a:cs typeface="Levenim MT" pitchFamily="2" charset="-79"/>
              </a:rPr>
              <a:t>使用</a:t>
            </a:r>
            <a:endParaRPr lang="zh-CN" altLang="en-US" b="1" dirty="0">
              <a:solidFill>
                <a:schemeClr val="tx1">
                  <a:lumMod val="95000"/>
                  <a:lumOff val="5000"/>
                </a:schemeClr>
              </a:solidFill>
              <a:latin typeface="Levenim MT" pitchFamily="2" charset="-79"/>
              <a:cs typeface="Levenim MT" pitchFamily="2" charset="-79"/>
            </a:endParaRPr>
          </a:p>
        </p:txBody>
      </p:sp>
      <p:sp>
        <p:nvSpPr>
          <p:cNvPr id="36" name="TextBox 10">
            <a:hlinkClick r:id="rId6" action="ppaction://hlinksldjump"/>
          </p:cNvPr>
          <p:cNvSpPr txBox="1"/>
          <p:nvPr/>
        </p:nvSpPr>
        <p:spPr>
          <a:xfrm>
            <a:off x="1987431" y="3332666"/>
            <a:ext cx="4188286" cy="338554"/>
          </a:xfrm>
          <a:prstGeom prst="rect">
            <a:avLst/>
          </a:prstGeom>
          <a:noFill/>
        </p:spPr>
        <p:txBody>
          <a:bodyPr wrap="square" rtlCol="0" anchor="ctr" anchorCtr="0">
            <a:spAutoFit/>
          </a:bodyPr>
          <a:lstStyle/>
          <a:p>
            <a:pPr marL="285750" indent="-285750">
              <a:buFont typeface="Wingdings" panose="05000000000000000000" pitchFamily="2" charset="2"/>
              <a:buChar char="Ø"/>
            </a:pPr>
            <a:r>
              <a:rPr lang="zh-CN" altLang="en-US" sz="1600" b="1" dirty="0" smtClean="0">
                <a:solidFill>
                  <a:schemeClr val="tx1">
                    <a:lumMod val="95000"/>
                    <a:lumOff val="5000"/>
                  </a:schemeClr>
                </a:solidFill>
                <a:latin typeface="Levenim MT" pitchFamily="2" charset="-79"/>
                <a:cs typeface="Levenim MT" pitchFamily="2" charset="-79"/>
              </a:rPr>
              <a:t>主从</a:t>
            </a:r>
            <a:r>
              <a:rPr lang="zh-CN" altLang="en-US" sz="1600" b="1" dirty="0">
                <a:solidFill>
                  <a:schemeClr val="tx1">
                    <a:lumMod val="95000"/>
                    <a:lumOff val="5000"/>
                  </a:schemeClr>
                </a:solidFill>
                <a:latin typeface="Levenim MT" pitchFamily="2" charset="-79"/>
                <a:cs typeface="Levenim MT" pitchFamily="2" charset="-79"/>
              </a:rPr>
              <a:t>同步</a:t>
            </a:r>
            <a:r>
              <a:rPr lang="zh-CN" altLang="en-US" sz="1600" b="1" dirty="0" smtClean="0">
                <a:solidFill>
                  <a:schemeClr val="tx1">
                    <a:lumMod val="95000"/>
                    <a:lumOff val="5000"/>
                  </a:schemeClr>
                </a:solidFill>
                <a:latin typeface="Levenim MT" pitchFamily="2" charset="-79"/>
                <a:cs typeface="Levenim MT" pitchFamily="2" charset="-79"/>
              </a:rPr>
              <a:t> </a:t>
            </a:r>
            <a:r>
              <a:rPr lang="zh-CN" altLang="en-US" sz="1600" b="1" dirty="0" smtClean="0">
                <a:solidFill>
                  <a:schemeClr val="tx1">
                    <a:lumMod val="95000"/>
                    <a:lumOff val="5000"/>
                  </a:schemeClr>
                </a:solidFill>
                <a:latin typeface="Levenim MT" pitchFamily="2" charset="-79"/>
                <a:cs typeface="Levenim MT" pitchFamily="2" charset="-79"/>
              </a:rPr>
              <a:t>（</a:t>
            </a:r>
            <a:r>
              <a:rPr lang="en-US" altLang="zh-CN" sz="1600" b="1" dirty="0">
                <a:solidFill>
                  <a:schemeClr val="tx1">
                    <a:lumMod val="95000"/>
                    <a:lumOff val="5000"/>
                  </a:schemeClr>
                </a:solidFill>
                <a:latin typeface="Levenim MT" pitchFamily="2" charset="-79"/>
                <a:cs typeface="Levenim MT" pitchFamily="2" charset="-79"/>
              </a:rPr>
              <a:t>master-slave</a:t>
            </a:r>
            <a:r>
              <a:rPr lang="en-US" altLang="zh-CN" sz="1600" dirty="0">
                <a:solidFill>
                  <a:schemeClr val="tx1">
                    <a:lumMod val="95000"/>
                    <a:lumOff val="5000"/>
                  </a:schemeClr>
                </a:solidFill>
                <a:latin typeface="华文细黑" panose="02010600040101010101" pitchFamily="2" charset="-122"/>
                <a:ea typeface="华文细黑" panose="02010600040101010101" pitchFamily="2" charset="-122"/>
              </a:rPr>
              <a:t> </a:t>
            </a:r>
            <a:r>
              <a:rPr lang="en-US" altLang="zh-CN" sz="1600" b="1" dirty="0">
                <a:solidFill>
                  <a:schemeClr val="tx1">
                    <a:lumMod val="95000"/>
                    <a:lumOff val="5000"/>
                  </a:schemeClr>
                </a:solidFill>
                <a:latin typeface="Levenim MT" pitchFamily="2" charset="-79"/>
                <a:cs typeface="Levenim MT" pitchFamily="2" charset="-79"/>
              </a:rPr>
              <a:t>replication</a:t>
            </a:r>
            <a:r>
              <a:rPr lang="zh-CN" altLang="en-US" sz="1600" b="1" dirty="0">
                <a:solidFill>
                  <a:schemeClr val="tx1">
                    <a:lumMod val="95000"/>
                    <a:lumOff val="5000"/>
                  </a:schemeClr>
                </a:solidFill>
                <a:latin typeface="华文细黑" panose="02010600040101010101" pitchFamily="2" charset="-122"/>
                <a:ea typeface="华文细黑" panose="02010600040101010101" pitchFamily="2" charset="-122"/>
              </a:rPr>
              <a:t> </a:t>
            </a:r>
            <a:r>
              <a:rPr lang="zh-CN" altLang="en-US" sz="1600" b="1" dirty="0" smtClean="0">
                <a:solidFill>
                  <a:schemeClr val="tx1">
                    <a:lumMod val="95000"/>
                    <a:lumOff val="5000"/>
                  </a:schemeClr>
                </a:solidFill>
                <a:latin typeface="Levenim MT" pitchFamily="2" charset="-79"/>
                <a:cs typeface="Levenim MT" pitchFamily="2" charset="-79"/>
              </a:rPr>
              <a:t>）</a:t>
            </a:r>
            <a:endParaRPr lang="zh-CN" altLang="en-US" sz="1600" b="1" dirty="0">
              <a:solidFill>
                <a:schemeClr val="tx1">
                  <a:lumMod val="95000"/>
                  <a:lumOff val="5000"/>
                </a:schemeClr>
              </a:solidFill>
              <a:latin typeface="Levenim MT" pitchFamily="2" charset="-79"/>
              <a:cs typeface="Levenim MT" pitchFamily="2" charset="-79"/>
            </a:endParaRPr>
          </a:p>
        </p:txBody>
      </p:sp>
      <p:sp>
        <p:nvSpPr>
          <p:cNvPr id="37" name="TextBox 10">
            <a:hlinkClick r:id="rId6" action="ppaction://hlinksldjump"/>
          </p:cNvPr>
          <p:cNvSpPr txBox="1"/>
          <p:nvPr/>
        </p:nvSpPr>
        <p:spPr>
          <a:xfrm>
            <a:off x="1985086" y="3682018"/>
            <a:ext cx="4188286" cy="338554"/>
          </a:xfrm>
          <a:prstGeom prst="rect">
            <a:avLst/>
          </a:prstGeom>
          <a:noFill/>
        </p:spPr>
        <p:txBody>
          <a:bodyPr wrap="square" rtlCol="0" anchor="ctr" anchorCtr="0">
            <a:spAutoFit/>
          </a:bodyPr>
          <a:lstStyle/>
          <a:p>
            <a:pPr marL="285750" indent="-285750">
              <a:buFont typeface="Wingdings" panose="05000000000000000000" pitchFamily="2" charset="2"/>
              <a:buChar char="Ø"/>
            </a:pPr>
            <a:r>
              <a:rPr lang="zh-CN" altLang="en-US" sz="1600" b="1" dirty="0" smtClean="0">
                <a:solidFill>
                  <a:schemeClr val="tx1">
                    <a:lumMod val="95000"/>
                    <a:lumOff val="5000"/>
                  </a:schemeClr>
                </a:solidFill>
                <a:latin typeface="Levenim MT" pitchFamily="2" charset="-79"/>
                <a:cs typeface="Levenim MT" pitchFamily="2" charset="-79"/>
              </a:rPr>
              <a:t>事务支持 （</a:t>
            </a:r>
            <a:r>
              <a:rPr lang="en-US" altLang="zh-CN" sz="1600" b="1" dirty="0" smtClean="0">
                <a:solidFill>
                  <a:schemeClr val="tx1">
                    <a:lumMod val="95000"/>
                    <a:lumOff val="5000"/>
                  </a:schemeClr>
                </a:solidFill>
                <a:latin typeface="Levenim MT" pitchFamily="2" charset="-79"/>
                <a:cs typeface="Levenim MT" pitchFamily="2" charset="-79"/>
              </a:rPr>
              <a:t>transaction</a:t>
            </a:r>
            <a:r>
              <a:rPr lang="zh-CN" altLang="en-US" sz="1600" b="1" dirty="0" smtClean="0">
                <a:solidFill>
                  <a:schemeClr val="tx1">
                    <a:lumMod val="95000"/>
                    <a:lumOff val="5000"/>
                  </a:schemeClr>
                </a:solidFill>
                <a:latin typeface="Levenim MT" pitchFamily="2" charset="-79"/>
                <a:cs typeface="Levenim MT" pitchFamily="2" charset="-79"/>
              </a:rPr>
              <a:t>）</a:t>
            </a:r>
            <a:endParaRPr lang="zh-CN" altLang="en-US" sz="1600" b="1" dirty="0">
              <a:solidFill>
                <a:schemeClr val="tx1">
                  <a:lumMod val="95000"/>
                  <a:lumOff val="5000"/>
                </a:schemeClr>
              </a:solidFill>
              <a:latin typeface="Levenim MT" pitchFamily="2" charset="-79"/>
              <a:cs typeface="Levenim MT" pitchFamily="2" charset="-79"/>
            </a:endParaRPr>
          </a:p>
        </p:txBody>
      </p:sp>
    </p:spTree>
    <p:extLst>
      <p:ext uri="{BB962C8B-B14F-4D97-AF65-F5344CB8AC3E}">
        <p14:creationId xmlns:p14="http://schemas.microsoft.com/office/powerpoint/2010/main" val="4164617198"/>
      </p:ext>
    </p:extLst>
  </p:cSld>
  <p:clrMapOvr>
    <a:masterClrMapping/>
  </p:clrMapOvr>
  <p:transition spd="med">
    <p:pull/>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335485"/>
            <a:ext cx="12192000" cy="522515"/>
          </a:xfrm>
          <a:prstGeom prst="rect">
            <a:avLst/>
          </a:prstGeom>
          <a:solidFill>
            <a:srgbClr val="037D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2715064" y="1097272"/>
            <a:ext cx="9158068" cy="1754326"/>
          </a:xfrm>
          <a:prstGeom prst="rect">
            <a:avLst/>
          </a:prstGeom>
          <a:noFill/>
        </p:spPr>
        <p:txBody>
          <a:bodyPr wrap="square" rtlCol="0">
            <a:spAutoFit/>
          </a:bodyPr>
          <a:lstStyle/>
          <a:p>
            <a:pPr>
              <a:lnSpc>
                <a:spcPct val="150000"/>
              </a:lnSpc>
            </a:pPr>
            <a:r>
              <a:rPr lang="en-US" altLang="zh-CN" b="1" dirty="0" smtClean="0">
                <a:latin typeface="+mn-ea"/>
              </a:rPr>
              <a:t>Redis</a:t>
            </a:r>
            <a:r>
              <a:rPr lang="zh-CN" altLang="en-US" b="1" dirty="0" smtClean="0">
                <a:latin typeface="+mn-ea"/>
              </a:rPr>
              <a:t>数据结构 </a:t>
            </a:r>
            <a:r>
              <a:rPr lang="en-US" altLang="zh-CN" b="1" dirty="0" smtClean="0">
                <a:latin typeface="+mn-ea"/>
              </a:rPr>
              <a:t>– </a:t>
            </a:r>
            <a:r>
              <a:rPr lang="zh-CN" altLang="en-US" b="1" dirty="0" smtClean="0">
                <a:latin typeface="+mn-ea"/>
              </a:rPr>
              <a:t>哈希</a:t>
            </a:r>
            <a:r>
              <a:rPr lang="en-US" altLang="zh-CN" b="1" dirty="0" smtClean="0">
                <a:latin typeface="+mn-ea"/>
              </a:rPr>
              <a:t>hashes</a:t>
            </a:r>
          </a:p>
          <a:p>
            <a:pPr>
              <a:lnSpc>
                <a:spcPct val="150000"/>
              </a:lnSpc>
            </a:pPr>
            <a:r>
              <a:rPr lang="en-US" altLang="zh-CN" dirty="0" smtClean="0"/>
              <a:t>hashes</a:t>
            </a:r>
            <a:r>
              <a:rPr lang="zh-CN" altLang="en-US" dirty="0"/>
              <a:t>，即哈希。哈希是</a:t>
            </a:r>
            <a:r>
              <a:rPr lang="zh-CN" altLang="en-US" dirty="0" smtClean="0"/>
              <a:t>从</a:t>
            </a:r>
            <a:r>
              <a:rPr lang="en-US" altLang="zh-CN" dirty="0" smtClean="0"/>
              <a:t>Redis-2.0.0</a:t>
            </a:r>
            <a:r>
              <a:rPr lang="zh-CN" altLang="en-US" dirty="0"/>
              <a:t>版本之后才有的数据结构。</a:t>
            </a:r>
          </a:p>
          <a:p>
            <a:pPr>
              <a:lnSpc>
                <a:spcPct val="150000"/>
              </a:lnSpc>
            </a:pPr>
            <a:r>
              <a:rPr lang="en-US" altLang="zh-CN" dirty="0"/>
              <a:t>hashes</a:t>
            </a:r>
            <a:r>
              <a:rPr lang="zh-CN" altLang="en-US" dirty="0"/>
              <a:t>存的是字符串和字符串值之间的映射，比如一个用户要存储其全名、姓氏、年龄等等，就很适合使用哈希</a:t>
            </a:r>
            <a:r>
              <a:rPr lang="zh-CN" altLang="en-US" dirty="0" smtClean="0"/>
              <a:t>。</a:t>
            </a:r>
            <a:endParaRPr lang="zh-CN" altLang="en-US" dirty="0"/>
          </a:p>
        </p:txBody>
      </p:sp>
      <p:sp>
        <p:nvSpPr>
          <p:cNvPr id="5" name="矩形 4"/>
          <p:cNvSpPr/>
          <p:nvPr/>
        </p:nvSpPr>
        <p:spPr>
          <a:xfrm>
            <a:off x="650" y="10733"/>
            <a:ext cx="3471727" cy="696446"/>
          </a:xfrm>
          <a:prstGeom prst="rect">
            <a:avLst/>
          </a:prstGeom>
          <a:solidFill>
            <a:srgbClr val="037D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smtClean="0"/>
              <a:t>Redis</a:t>
            </a:r>
            <a:r>
              <a:rPr lang="zh-CN" altLang="en-US" sz="3600" b="1" dirty="0" smtClean="0"/>
              <a:t>数据结构</a:t>
            </a:r>
            <a:endParaRPr lang="zh-CN" altLang="en-US" sz="3600" b="1" dirty="0">
              <a:solidFill>
                <a:srgbClr val="F2F2F2"/>
              </a:solidFill>
            </a:endParaRPr>
          </a:p>
        </p:txBody>
      </p:sp>
      <p:sp>
        <p:nvSpPr>
          <p:cNvPr id="6" name="文本框 5"/>
          <p:cNvSpPr txBox="1"/>
          <p:nvPr/>
        </p:nvSpPr>
        <p:spPr>
          <a:xfrm>
            <a:off x="2715064" y="3157283"/>
            <a:ext cx="8778240" cy="3139321"/>
          </a:xfrm>
          <a:prstGeom prst="rect">
            <a:avLst/>
          </a:prstGeom>
          <a:solidFill>
            <a:schemeClr val="tx1"/>
          </a:solidFill>
        </p:spPr>
        <p:txBody>
          <a:bodyPr wrap="square" rtlCol="0">
            <a:spAutoFit/>
          </a:bodyPr>
          <a:lstStyle/>
          <a:p>
            <a:r>
              <a:rPr lang="en-US" altLang="zh-CN" dirty="0">
                <a:solidFill>
                  <a:schemeClr val="bg1"/>
                </a:solidFill>
              </a:rPr>
              <a:t>//</a:t>
            </a:r>
            <a:r>
              <a:rPr lang="zh-CN" altLang="en-US" dirty="0">
                <a:solidFill>
                  <a:schemeClr val="bg1"/>
                </a:solidFill>
              </a:rPr>
              <a:t>建立哈希，并赋值</a:t>
            </a:r>
            <a:br>
              <a:rPr lang="zh-CN" altLang="en-US" dirty="0">
                <a:solidFill>
                  <a:schemeClr val="bg1"/>
                </a:solidFill>
              </a:rPr>
            </a:br>
            <a:r>
              <a:rPr lang="en-US" altLang="zh-CN" dirty="0">
                <a:solidFill>
                  <a:schemeClr val="bg1"/>
                </a:solidFill>
              </a:rPr>
              <a:t>127.0.0.1:6379&gt; HMSET user:001 username antirez password P1pp0 age 34 </a:t>
            </a:r>
            <a:br>
              <a:rPr lang="en-US" altLang="zh-CN" dirty="0">
                <a:solidFill>
                  <a:schemeClr val="bg1"/>
                </a:solidFill>
              </a:rPr>
            </a:br>
            <a:r>
              <a:rPr lang="en-US" altLang="zh-CN" dirty="0">
                <a:solidFill>
                  <a:schemeClr val="bg1"/>
                </a:solidFill>
              </a:rPr>
              <a:t>OK</a:t>
            </a:r>
            <a:br>
              <a:rPr lang="en-US" altLang="zh-CN" dirty="0">
                <a:solidFill>
                  <a:schemeClr val="bg1"/>
                </a:solidFill>
              </a:rPr>
            </a:br>
            <a:r>
              <a:rPr lang="en-US" altLang="zh-CN" dirty="0">
                <a:solidFill>
                  <a:schemeClr val="bg1"/>
                </a:solidFill>
              </a:rPr>
              <a:t>//</a:t>
            </a:r>
            <a:r>
              <a:rPr lang="zh-CN" altLang="en-US" dirty="0">
                <a:solidFill>
                  <a:schemeClr val="bg1"/>
                </a:solidFill>
              </a:rPr>
              <a:t>列出哈希的内容</a:t>
            </a:r>
            <a:br>
              <a:rPr lang="zh-CN" altLang="en-US" dirty="0">
                <a:solidFill>
                  <a:schemeClr val="bg1"/>
                </a:solidFill>
              </a:rPr>
            </a:br>
            <a:r>
              <a:rPr lang="en-US" altLang="zh-CN" dirty="0">
                <a:solidFill>
                  <a:schemeClr val="bg1"/>
                </a:solidFill>
              </a:rPr>
              <a:t>127.0.0.1:6379&gt; HGETALL user:001 </a:t>
            </a:r>
            <a:br>
              <a:rPr lang="en-US" altLang="zh-CN" dirty="0">
                <a:solidFill>
                  <a:schemeClr val="bg1"/>
                </a:solidFill>
              </a:rPr>
            </a:br>
            <a:r>
              <a:rPr lang="en-US" altLang="zh-CN" dirty="0">
                <a:solidFill>
                  <a:schemeClr val="bg1"/>
                </a:solidFill>
              </a:rPr>
              <a:t>1) "username"</a:t>
            </a:r>
            <a:br>
              <a:rPr lang="en-US" altLang="zh-CN" dirty="0">
                <a:solidFill>
                  <a:schemeClr val="bg1"/>
                </a:solidFill>
              </a:rPr>
            </a:br>
            <a:r>
              <a:rPr lang="en-US" altLang="zh-CN" dirty="0">
                <a:solidFill>
                  <a:schemeClr val="bg1"/>
                </a:solidFill>
              </a:rPr>
              <a:t>2) "antirez"</a:t>
            </a:r>
            <a:br>
              <a:rPr lang="en-US" altLang="zh-CN" dirty="0">
                <a:solidFill>
                  <a:schemeClr val="bg1"/>
                </a:solidFill>
              </a:rPr>
            </a:br>
            <a:r>
              <a:rPr lang="en-US" altLang="zh-CN" dirty="0">
                <a:solidFill>
                  <a:schemeClr val="bg1"/>
                </a:solidFill>
              </a:rPr>
              <a:t>3) "password"</a:t>
            </a:r>
            <a:br>
              <a:rPr lang="en-US" altLang="zh-CN" dirty="0">
                <a:solidFill>
                  <a:schemeClr val="bg1"/>
                </a:solidFill>
              </a:rPr>
            </a:br>
            <a:r>
              <a:rPr lang="en-US" altLang="zh-CN" dirty="0">
                <a:solidFill>
                  <a:schemeClr val="bg1"/>
                </a:solidFill>
              </a:rPr>
              <a:t>4) "P1pp0"</a:t>
            </a:r>
            <a:br>
              <a:rPr lang="en-US" altLang="zh-CN" dirty="0">
                <a:solidFill>
                  <a:schemeClr val="bg1"/>
                </a:solidFill>
              </a:rPr>
            </a:br>
            <a:r>
              <a:rPr lang="en-US" altLang="zh-CN" dirty="0">
                <a:solidFill>
                  <a:schemeClr val="bg1"/>
                </a:solidFill>
              </a:rPr>
              <a:t>5) "age"</a:t>
            </a:r>
            <a:br>
              <a:rPr lang="en-US" altLang="zh-CN" dirty="0">
                <a:solidFill>
                  <a:schemeClr val="bg1"/>
                </a:solidFill>
              </a:rPr>
            </a:br>
            <a:r>
              <a:rPr lang="en-US" altLang="zh-CN" dirty="0">
                <a:solidFill>
                  <a:schemeClr val="bg1"/>
                </a:solidFill>
              </a:rPr>
              <a:t>6) "34"</a:t>
            </a:r>
            <a:endParaRPr lang="zh-CN" altLang="en-US" dirty="0">
              <a:solidFill>
                <a:schemeClr val="bg1"/>
              </a:solidFill>
            </a:endParaRPr>
          </a:p>
        </p:txBody>
      </p:sp>
      <p:sp>
        <p:nvSpPr>
          <p:cNvPr id="8" name="文本框 7"/>
          <p:cNvSpPr txBox="1"/>
          <p:nvPr/>
        </p:nvSpPr>
        <p:spPr>
          <a:xfrm>
            <a:off x="2700996" y="2799465"/>
            <a:ext cx="2813539" cy="369332"/>
          </a:xfrm>
          <a:prstGeom prst="rect">
            <a:avLst/>
          </a:prstGeom>
          <a:noFill/>
        </p:spPr>
        <p:txBody>
          <a:bodyPr wrap="square" rtlCol="0">
            <a:spAutoFit/>
          </a:bodyPr>
          <a:lstStyle/>
          <a:p>
            <a:r>
              <a:rPr lang="zh-CN" altLang="en-US" dirty="0" smtClean="0"/>
              <a:t>代码如下：</a:t>
            </a:r>
            <a:endParaRPr lang="zh-CN" altLang="en-US" dirty="0"/>
          </a:p>
        </p:txBody>
      </p:sp>
    </p:spTree>
    <p:extLst>
      <p:ext uri="{BB962C8B-B14F-4D97-AF65-F5344CB8AC3E}">
        <p14:creationId xmlns:p14="http://schemas.microsoft.com/office/powerpoint/2010/main" val="2774177005"/>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ppt_x"/>
                                          </p:val>
                                        </p:tav>
                                        <p:tav tm="100000">
                                          <p:val>
                                            <p:strVal val="#ppt_x"/>
                                          </p:val>
                                        </p:tav>
                                      </p:tavLst>
                                    </p:anim>
                                    <p:anim calcmode="lin" valueType="num">
                                      <p:cBhvr additive="base">
                                        <p:cTn id="13"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335485"/>
            <a:ext cx="12192000" cy="522515"/>
          </a:xfrm>
          <a:prstGeom prst="rect">
            <a:avLst/>
          </a:prstGeom>
          <a:solidFill>
            <a:srgbClr val="037D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2672861" y="1139477"/>
            <a:ext cx="9158068" cy="507831"/>
          </a:xfrm>
          <a:prstGeom prst="rect">
            <a:avLst/>
          </a:prstGeom>
          <a:noFill/>
        </p:spPr>
        <p:txBody>
          <a:bodyPr wrap="square" rtlCol="0">
            <a:spAutoFit/>
          </a:bodyPr>
          <a:lstStyle/>
          <a:p>
            <a:pPr>
              <a:lnSpc>
                <a:spcPct val="150000"/>
              </a:lnSpc>
            </a:pPr>
            <a:r>
              <a:rPr lang="en-US" altLang="zh-CN" b="1" dirty="0" smtClean="0">
                <a:latin typeface="+mn-ea"/>
              </a:rPr>
              <a:t>Redis</a:t>
            </a:r>
            <a:r>
              <a:rPr lang="zh-CN" altLang="en-US" b="1" dirty="0" smtClean="0">
                <a:latin typeface="+mn-ea"/>
              </a:rPr>
              <a:t>数据结构 </a:t>
            </a:r>
            <a:r>
              <a:rPr lang="en-US" altLang="zh-CN" b="1" dirty="0" smtClean="0">
                <a:latin typeface="+mn-ea"/>
              </a:rPr>
              <a:t>– </a:t>
            </a:r>
            <a:r>
              <a:rPr lang="zh-CN" altLang="en-US" b="1" dirty="0" smtClean="0">
                <a:latin typeface="+mn-ea"/>
              </a:rPr>
              <a:t>哈希</a:t>
            </a:r>
            <a:r>
              <a:rPr lang="en-US" altLang="zh-CN" b="1" dirty="0">
                <a:latin typeface="+mn-ea"/>
              </a:rPr>
              <a:t>hashes</a:t>
            </a:r>
          </a:p>
        </p:txBody>
      </p:sp>
      <p:sp>
        <p:nvSpPr>
          <p:cNvPr id="5" name="矩形 4"/>
          <p:cNvSpPr/>
          <p:nvPr/>
        </p:nvSpPr>
        <p:spPr>
          <a:xfrm>
            <a:off x="650" y="10733"/>
            <a:ext cx="3471727" cy="696446"/>
          </a:xfrm>
          <a:prstGeom prst="rect">
            <a:avLst/>
          </a:prstGeom>
          <a:solidFill>
            <a:srgbClr val="037D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smtClean="0"/>
              <a:t>Redis</a:t>
            </a:r>
            <a:r>
              <a:rPr lang="zh-CN" altLang="en-US" sz="3600" b="1" dirty="0" smtClean="0"/>
              <a:t>数据结构</a:t>
            </a:r>
            <a:endParaRPr lang="zh-CN" altLang="en-US" sz="3600" b="1" dirty="0">
              <a:solidFill>
                <a:srgbClr val="F2F2F2"/>
              </a:solidFill>
            </a:endParaRPr>
          </a:p>
        </p:txBody>
      </p:sp>
      <p:sp>
        <p:nvSpPr>
          <p:cNvPr id="3" name="矩形 2"/>
          <p:cNvSpPr/>
          <p:nvPr/>
        </p:nvSpPr>
        <p:spPr>
          <a:xfrm>
            <a:off x="2710374" y="1831204"/>
            <a:ext cx="6096000" cy="3139321"/>
          </a:xfrm>
          <a:prstGeom prst="rect">
            <a:avLst/>
          </a:prstGeom>
          <a:solidFill>
            <a:schemeClr val="tx1"/>
          </a:solidFill>
        </p:spPr>
        <p:txBody>
          <a:bodyPr>
            <a:spAutoFit/>
          </a:bodyPr>
          <a:lstStyle/>
          <a:p>
            <a:r>
              <a:rPr lang="en-US" altLang="zh-CN" dirty="0">
                <a:solidFill>
                  <a:schemeClr val="bg1"/>
                </a:solidFill>
              </a:rPr>
              <a:t>//</a:t>
            </a:r>
            <a:r>
              <a:rPr lang="zh-CN" altLang="en-US" dirty="0">
                <a:solidFill>
                  <a:schemeClr val="bg1"/>
                </a:solidFill>
              </a:rPr>
              <a:t>更改哈希中的某一个值</a:t>
            </a:r>
            <a:br>
              <a:rPr lang="zh-CN" altLang="en-US" dirty="0">
                <a:solidFill>
                  <a:schemeClr val="bg1"/>
                </a:solidFill>
              </a:rPr>
            </a:br>
            <a:r>
              <a:rPr lang="en-US" altLang="zh-CN" dirty="0">
                <a:solidFill>
                  <a:schemeClr val="bg1"/>
                </a:solidFill>
              </a:rPr>
              <a:t>127.0.0.1:6379&gt; HSET user:001 password 12345 </a:t>
            </a:r>
            <a:br>
              <a:rPr lang="en-US" altLang="zh-CN" dirty="0">
                <a:solidFill>
                  <a:schemeClr val="bg1"/>
                </a:solidFill>
              </a:rPr>
            </a:br>
            <a:r>
              <a:rPr lang="en-US" altLang="zh-CN" dirty="0">
                <a:solidFill>
                  <a:schemeClr val="bg1"/>
                </a:solidFill>
              </a:rPr>
              <a:t>(integer) 0</a:t>
            </a:r>
            <a:br>
              <a:rPr lang="en-US" altLang="zh-CN" dirty="0">
                <a:solidFill>
                  <a:schemeClr val="bg1"/>
                </a:solidFill>
              </a:rPr>
            </a:br>
            <a:r>
              <a:rPr lang="en-US" altLang="zh-CN" dirty="0">
                <a:solidFill>
                  <a:schemeClr val="bg1"/>
                </a:solidFill>
              </a:rPr>
              <a:t>//</a:t>
            </a:r>
            <a:r>
              <a:rPr lang="zh-CN" altLang="en-US" dirty="0">
                <a:solidFill>
                  <a:schemeClr val="bg1"/>
                </a:solidFill>
              </a:rPr>
              <a:t>再次列出哈希的内容</a:t>
            </a:r>
            <a:br>
              <a:rPr lang="zh-CN" altLang="en-US" dirty="0">
                <a:solidFill>
                  <a:schemeClr val="bg1"/>
                </a:solidFill>
              </a:rPr>
            </a:br>
            <a:r>
              <a:rPr lang="en-US" altLang="zh-CN" dirty="0">
                <a:solidFill>
                  <a:schemeClr val="bg1"/>
                </a:solidFill>
              </a:rPr>
              <a:t>127.0.0.1:6379&gt; HGETALL user:001 </a:t>
            </a:r>
            <a:br>
              <a:rPr lang="en-US" altLang="zh-CN" dirty="0">
                <a:solidFill>
                  <a:schemeClr val="bg1"/>
                </a:solidFill>
              </a:rPr>
            </a:br>
            <a:r>
              <a:rPr lang="en-US" altLang="zh-CN" dirty="0">
                <a:solidFill>
                  <a:schemeClr val="bg1"/>
                </a:solidFill>
              </a:rPr>
              <a:t>1) "username"</a:t>
            </a:r>
            <a:br>
              <a:rPr lang="en-US" altLang="zh-CN" dirty="0">
                <a:solidFill>
                  <a:schemeClr val="bg1"/>
                </a:solidFill>
              </a:rPr>
            </a:br>
            <a:r>
              <a:rPr lang="en-US" altLang="zh-CN" dirty="0">
                <a:solidFill>
                  <a:schemeClr val="bg1"/>
                </a:solidFill>
              </a:rPr>
              <a:t>2) "antirez"</a:t>
            </a:r>
            <a:br>
              <a:rPr lang="en-US" altLang="zh-CN" dirty="0">
                <a:solidFill>
                  <a:schemeClr val="bg1"/>
                </a:solidFill>
              </a:rPr>
            </a:br>
            <a:r>
              <a:rPr lang="en-US" altLang="zh-CN" dirty="0">
                <a:solidFill>
                  <a:schemeClr val="bg1"/>
                </a:solidFill>
              </a:rPr>
              <a:t>3) "password"</a:t>
            </a:r>
            <a:br>
              <a:rPr lang="en-US" altLang="zh-CN" dirty="0">
                <a:solidFill>
                  <a:schemeClr val="bg1"/>
                </a:solidFill>
              </a:rPr>
            </a:br>
            <a:r>
              <a:rPr lang="en-US" altLang="zh-CN" dirty="0">
                <a:solidFill>
                  <a:schemeClr val="bg1"/>
                </a:solidFill>
              </a:rPr>
              <a:t>4) "12345"</a:t>
            </a:r>
            <a:br>
              <a:rPr lang="en-US" altLang="zh-CN" dirty="0">
                <a:solidFill>
                  <a:schemeClr val="bg1"/>
                </a:solidFill>
              </a:rPr>
            </a:br>
            <a:r>
              <a:rPr lang="en-US" altLang="zh-CN" dirty="0">
                <a:solidFill>
                  <a:schemeClr val="bg1"/>
                </a:solidFill>
              </a:rPr>
              <a:t>5) "age"</a:t>
            </a:r>
            <a:br>
              <a:rPr lang="en-US" altLang="zh-CN" dirty="0">
                <a:solidFill>
                  <a:schemeClr val="bg1"/>
                </a:solidFill>
              </a:rPr>
            </a:br>
            <a:r>
              <a:rPr lang="en-US" altLang="zh-CN" dirty="0">
                <a:solidFill>
                  <a:schemeClr val="bg1"/>
                </a:solidFill>
              </a:rPr>
              <a:t>6) "34"</a:t>
            </a:r>
            <a:endParaRPr lang="zh-CN" altLang="en-US" dirty="0">
              <a:solidFill>
                <a:schemeClr val="bg1"/>
              </a:solidFill>
            </a:endParaRPr>
          </a:p>
        </p:txBody>
      </p:sp>
    </p:spTree>
    <p:extLst>
      <p:ext uri="{BB962C8B-B14F-4D97-AF65-F5344CB8AC3E}">
        <p14:creationId xmlns:p14="http://schemas.microsoft.com/office/powerpoint/2010/main" val="281970873"/>
      </p:ext>
    </p:extLst>
  </p:cSld>
  <p:clrMapOvr>
    <a:masterClrMapping/>
  </p:clrMapOvr>
  <p:transition spd="med">
    <p:pull/>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335485"/>
            <a:ext cx="12192000" cy="522515"/>
          </a:xfrm>
          <a:prstGeom prst="rect">
            <a:avLst/>
          </a:prstGeom>
          <a:solidFill>
            <a:srgbClr val="037D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650" y="10733"/>
            <a:ext cx="3471727" cy="696446"/>
          </a:xfrm>
          <a:prstGeom prst="rect">
            <a:avLst/>
          </a:prstGeom>
          <a:solidFill>
            <a:srgbClr val="037D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smtClean="0"/>
              <a:t>Redis</a:t>
            </a:r>
            <a:r>
              <a:rPr lang="zh-CN" altLang="en-US" sz="3600" b="1" dirty="0" smtClean="0">
                <a:solidFill>
                  <a:srgbClr val="F2F2F2"/>
                </a:solidFill>
              </a:rPr>
              <a:t>功能</a:t>
            </a:r>
            <a:endParaRPr lang="en-US" altLang="zh-CN" sz="3600" b="1" dirty="0" smtClean="0"/>
          </a:p>
        </p:txBody>
      </p:sp>
      <p:sp>
        <p:nvSpPr>
          <p:cNvPr id="6" name="文本框 5"/>
          <p:cNvSpPr txBox="1"/>
          <p:nvPr/>
        </p:nvSpPr>
        <p:spPr>
          <a:xfrm>
            <a:off x="2672861" y="1139477"/>
            <a:ext cx="9158068" cy="507831"/>
          </a:xfrm>
          <a:prstGeom prst="rect">
            <a:avLst/>
          </a:prstGeom>
          <a:noFill/>
        </p:spPr>
        <p:txBody>
          <a:bodyPr wrap="square" rtlCol="0">
            <a:spAutoFit/>
          </a:bodyPr>
          <a:lstStyle/>
          <a:p>
            <a:pPr>
              <a:lnSpc>
                <a:spcPct val="150000"/>
              </a:lnSpc>
            </a:pPr>
            <a:r>
              <a:rPr lang="en-US" altLang="zh-CN" b="1" dirty="0" smtClean="0">
                <a:latin typeface="+mn-ea"/>
              </a:rPr>
              <a:t>Redis</a:t>
            </a:r>
            <a:r>
              <a:rPr lang="zh-CN" altLang="en-US" b="1" dirty="0" smtClean="0">
                <a:latin typeface="+mn-ea"/>
              </a:rPr>
              <a:t>持久化</a:t>
            </a:r>
            <a:endParaRPr lang="en-US" altLang="zh-CN" b="1" dirty="0">
              <a:latin typeface="+mn-ea"/>
            </a:endParaRPr>
          </a:p>
        </p:txBody>
      </p:sp>
      <p:sp>
        <p:nvSpPr>
          <p:cNvPr id="7" name="文本框 6"/>
          <p:cNvSpPr txBox="1"/>
          <p:nvPr/>
        </p:nvSpPr>
        <p:spPr>
          <a:xfrm>
            <a:off x="2672861" y="1786597"/>
            <a:ext cx="9158068" cy="1338828"/>
          </a:xfrm>
          <a:prstGeom prst="rect">
            <a:avLst/>
          </a:prstGeom>
          <a:noFill/>
        </p:spPr>
        <p:txBody>
          <a:bodyPr wrap="square" rtlCol="0">
            <a:spAutoFit/>
          </a:bodyPr>
          <a:lstStyle/>
          <a:p>
            <a:pPr>
              <a:lnSpc>
                <a:spcPct val="150000"/>
              </a:lnSpc>
            </a:pPr>
            <a:r>
              <a:rPr lang="en-US" altLang="zh-CN" dirty="0" smtClean="0"/>
              <a:t>Redis</a:t>
            </a:r>
            <a:r>
              <a:rPr lang="zh-CN" altLang="en-US" dirty="0" smtClean="0"/>
              <a:t>提供</a:t>
            </a:r>
            <a:r>
              <a:rPr lang="zh-CN" altLang="en-US" dirty="0"/>
              <a:t>了两种持久化的方式，分别是</a:t>
            </a:r>
            <a:r>
              <a:rPr lang="en-US" altLang="zh-CN" dirty="0"/>
              <a:t>RDB</a:t>
            </a:r>
            <a:r>
              <a:rPr lang="zh-CN" altLang="en-US" dirty="0" smtClean="0"/>
              <a:t>（</a:t>
            </a:r>
            <a:r>
              <a:rPr lang="en-US" altLang="zh-CN" dirty="0" smtClean="0"/>
              <a:t>Redis </a:t>
            </a:r>
            <a:r>
              <a:rPr lang="en-US" altLang="zh-CN" dirty="0"/>
              <a:t>DataBase</a:t>
            </a:r>
            <a:r>
              <a:rPr lang="zh-CN" altLang="en-US" dirty="0"/>
              <a:t>）和</a:t>
            </a:r>
            <a:r>
              <a:rPr lang="en-US" altLang="zh-CN" dirty="0"/>
              <a:t>AOF</a:t>
            </a:r>
            <a:r>
              <a:rPr lang="zh-CN" altLang="en-US" dirty="0"/>
              <a:t>（</a:t>
            </a:r>
            <a:r>
              <a:rPr lang="en-US" altLang="zh-CN" dirty="0"/>
              <a:t>Append Only File</a:t>
            </a:r>
            <a:r>
              <a:rPr lang="zh-CN" altLang="en-US" dirty="0"/>
              <a:t>）。</a:t>
            </a:r>
          </a:p>
          <a:p>
            <a:pPr>
              <a:lnSpc>
                <a:spcPct val="150000"/>
              </a:lnSpc>
            </a:pPr>
            <a:r>
              <a:rPr lang="en-US" altLang="zh-CN" dirty="0"/>
              <a:t>RDB</a:t>
            </a:r>
            <a:r>
              <a:rPr lang="zh-CN" altLang="en-US" dirty="0"/>
              <a:t>，简而言之，就是在不同的时间点，</a:t>
            </a:r>
            <a:r>
              <a:rPr lang="zh-CN" altLang="en-US" dirty="0" smtClean="0"/>
              <a:t>将</a:t>
            </a:r>
            <a:r>
              <a:rPr lang="en-US" altLang="zh-CN" dirty="0" smtClean="0"/>
              <a:t>Redis</a:t>
            </a:r>
            <a:r>
              <a:rPr lang="zh-CN" altLang="en-US" dirty="0" smtClean="0"/>
              <a:t>存储</a:t>
            </a:r>
            <a:r>
              <a:rPr lang="zh-CN" altLang="en-US" dirty="0"/>
              <a:t>的数据生成快照并存储到磁盘等介质上</a:t>
            </a:r>
            <a:r>
              <a:rPr lang="zh-CN" altLang="en-US" dirty="0" smtClean="0"/>
              <a:t>；</a:t>
            </a:r>
            <a:endParaRPr lang="zh-CN" altLang="en-US" dirty="0"/>
          </a:p>
        </p:txBody>
      </p:sp>
      <p:sp>
        <p:nvSpPr>
          <p:cNvPr id="8" name="文本框 7"/>
          <p:cNvSpPr txBox="1"/>
          <p:nvPr/>
        </p:nvSpPr>
        <p:spPr>
          <a:xfrm>
            <a:off x="2672861" y="3137090"/>
            <a:ext cx="9158068" cy="1338828"/>
          </a:xfrm>
          <a:prstGeom prst="rect">
            <a:avLst/>
          </a:prstGeom>
          <a:noFill/>
        </p:spPr>
        <p:txBody>
          <a:bodyPr wrap="square" rtlCol="0">
            <a:spAutoFit/>
          </a:bodyPr>
          <a:lstStyle/>
          <a:p>
            <a:pPr>
              <a:lnSpc>
                <a:spcPct val="150000"/>
              </a:lnSpc>
            </a:pPr>
            <a:r>
              <a:rPr lang="en-US" altLang="zh-CN" dirty="0"/>
              <a:t>AOF</a:t>
            </a:r>
            <a:r>
              <a:rPr lang="zh-CN" altLang="en-US" dirty="0"/>
              <a:t>，则是换了一个角度来实现持久化，那就是</a:t>
            </a:r>
            <a:r>
              <a:rPr lang="zh-CN" altLang="en-US" dirty="0" smtClean="0"/>
              <a:t>将</a:t>
            </a:r>
            <a:r>
              <a:rPr lang="en-US" altLang="zh-CN" dirty="0" smtClean="0"/>
              <a:t>Redis</a:t>
            </a:r>
            <a:r>
              <a:rPr lang="zh-CN" altLang="en-US" dirty="0" smtClean="0"/>
              <a:t>执行</a:t>
            </a:r>
            <a:r>
              <a:rPr lang="zh-CN" altLang="en-US" dirty="0"/>
              <a:t>过的所有写指令记录下来，在</a:t>
            </a:r>
            <a:r>
              <a:rPr lang="zh-CN" altLang="en-US" dirty="0" smtClean="0"/>
              <a:t>下次</a:t>
            </a:r>
            <a:r>
              <a:rPr lang="en-US" altLang="zh-CN" dirty="0" smtClean="0"/>
              <a:t>Redis</a:t>
            </a:r>
            <a:r>
              <a:rPr lang="zh-CN" altLang="en-US" dirty="0" smtClean="0"/>
              <a:t>重新</a:t>
            </a:r>
            <a:r>
              <a:rPr lang="zh-CN" altLang="en-US" dirty="0"/>
              <a:t>启动时，只要把这些写指令从前到后再重复执行一遍，就可以实现数据恢复了</a:t>
            </a:r>
            <a:r>
              <a:rPr lang="zh-CN" altLang="en-US" dirty="0" smtClean="0"/>
              <a:t>。</a:t>
            </a:r>
            <a:endParaRPr lang="en-US" altLang="zh-CN" dirty="0"/>
          </a:p>
        </p:txBody>
      </p:sp>
      <p:sp>
        <p:nvSpPr>
          <p:cNvPr id="9" name="文本框 8"/>
          <p:cNvSpPr txBox="1"/>
          <p:nvPr/>
        </p:nvSpPr>
        <p:spPr>
          <a:xfrm>
            <a:off x="2672861" y="4586065"/>
            <a:ext cx="9158068" cy="1200329"/>
          </a:xfrm>
          <a:prstGeom prst="rect">
            <a:avLst/>
          </a:prstGeom>
          <a:noFill/>
        </p:spPr>
        <p:txBody>
          <a:bodyPr wrap="square" rtlCol="0">
            <a:spAutoFit/>
          </a:bodyPr>
          <a:lstStyle/>
          <a:p>
            <a:pPr>
              <a:lnSpc>
                <a:spcPct val="150000"/>
              </a:lnSpc>
            </a:pPr>
            <a:r>
              <a:rPr lang="zh-CN" altLang="en-US" dirty="0"/>
              <a:t>如果你没有数据持久化的需求，也完全可以关闭</a:t>
            </a:r>
            <a:r>
              <a:rPr lang="en-US" altLang="zh-CN" dirty="0"/>
              <a:t>RDB</a:t>
            </a:r>
            <a:r>
              <a:rPr lang="zh-CN" altLang="en-US" dirty="0"/>
              <a:t>和</a:t>
            </a:r>
            <a:r>
              <a:rPr lang="en-US" altLang="zh-CN" dirty="0"/>
              <a:t>AOF</a:t>
            </a:r>
            <a:r>
              <a:rPr lang="zh-CN" altLang="en-US" dirty="0"/>
              <a:t>方式，这样的话</a:t>
            </a:r>
            <a:r>
              <a:rPr lang="zh-CN" altLang="en-US" dirty="0" smtClean="0"/>
              <a:t>，</a:t>
            </a:r>
            <a:r>
              <a:rPr lang="en-US" altLang="zh-CN" dirty="0" smtClean="0"/>
              <a:t>Redis</a:t>
            </a:r>
            <a:r>
              <a:rPr lang="zh-CN" altLang="en-US" dirty="0" smtClean="0"/>
              <a:t>将</a:t>
            </a:r>
            <a:r>
              <a:rPr lang="zh-CN" altLang="en-US" dirty="0"/>
              <a:t>变成一个纯内存数据库，就像</a:t>
            </a:r>
            <a:r>
              <a:rPr lang="en-US" altLang="zh-CN" dirty="0"/>
              <a:t>memcache</a:t>
            </a:r>
            <a:r>
              <a:rPr lang="zh-CN" altLang="en-US" dirty="0"/>
              <a:t>一样。</a:t>
            </a:r>
          </a:p>
          <a:p>
            <a:endParaRPr lang="zh-CN" altLang="en-US" dirty="0"/>
          </a:p>
        </p:txBody>
      </p:sp>
    </p:spTree>
    <p:extLst>
      <p:ext uri="{BB962C8B-B14F-4D97-AF65-F5344CB8AC3E}">
        <p14:creationId xmlns:p14="http://schemas.microsoft.com/office/powerpoint/2010/main" val="4228438117"/>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335485"/>
            <a:ext cx="12192000" cy="522515"/>
          </a:xfrm>
          <a:prstGeom prst="rect">
            <a:avLst/>
          </a:prstGeom>
          <a:solidFill>
            <a:srgbClr val="037D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650" y="10733"/>
            <a:ext cx="3471727" cy="696446"/>
          </a:xfrm>
          <a:prstGeom prst="rect">
            <a:avLst/>
          </a:prstGeom>
          <a:solidFill>
            <a:srgbClr val="037D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smtClean="0"/>
              <a:t>Redis</a:t>
            </a:r>
            <a:r>
              <a:rPr lang="zh-CN" altLang="en-US" sz="3600" b="1" dirty="0" smtClean="0">
                <a:solidFill>
                  <a:srgbClr val="F2F2F2"/>
                </a:solidFill>
              </a:rPr>
              <a:t>功能</a:t>
            </a:r>
            <a:endParaRPr lang="en-US" altLang="zh-CN" sz="3600" b="1" dirty="0" smtClean="0"/>
          </a:p>
        </p:txBody>
      </p:sp>
      <p:sp>
        <p:nvSpPr>
          <p:cNvPr id="6" name="文本框 5"/>
          <p:cNvSpPr txBox="1"/>
          <p:nvPr/>
        </p:nvSpPr>
        <p:spPr>
          <a:xfrm>
            <a:off x="2672861" y="1139477"/>
            <a:ext cx="9158068" cy="507831"/>
          </a:xfrm>
          <a:prstGeom prst="rect">
            <a:avLst/>
          </a:prstGeom>
          <a:noFill/>
        </p:spPr>
        <p:txBody>
          <a:bodyPr wrap="square" rtlCol="0">
            <a:spAutoFit/>
          </a:bodyPr>
          <a:lstStyle/>
          <a:p>
            <a:pPr>
              <a:lnSpc>
                <a:spcPct val="150000"/>
              </a:lnSpc>
            </a:pPr>
            <a:r>
              <a:rPr lang="en-US" altLang="zh-CN" b="1" dirty="0" smtClean="0">
                <a:latin typeface="+mn-ea"/>
              </a:rPr>
              <a:t>Redis</a:t>
            </a:r>
            <a:r>
              <a:rPr lang="zh-CN" altLang="en-US" b="1" dirty="0" smtClean="0">
                <a:latin typeface="+mn-ea"/>
              </a:rPr>
              <a:t>持久化 </a:t>
            </a:r>
            <a:r>
              <a:rPr lang="en-US" altLang="zh-CN" b="1" dirty="0" smtClean="0">
                <a:latin typeface="+mn-ea"/>
              </a:rPr>
              <a:t>- RDB</a:t>
            </a:r>
            <a:endParaRPr lang="en-US" altLang="zh-CN" b="1" dirty="0">
              <a:latin typeface="+mn-ea"/>
            </a:endParaRPr>
          </a:p>
        </p:txBody>
      </p:sp>
      <p:sp>
        <p:nvSpPr>
          <p:cNvPr id="3" name="文本框 2"/>
          <p:cNvSpPr txBox="1"/>
          <p:nvPr/>
        </p:nvSpPr>
        <p:spPr>
          <a:xfrm>
            <a:off x="2715062" y="1617781"/>
            <a:ext cx="8975187" cy="4524315"/>
          </a:xfrm>
          <a:prstGeom prst="rect">
            <a:avLst/>
          </a:prstGeom>
          <a:noFill/>
        </p:spPr>
        <p:txBody>
          <a:bodyPr wrap="square" rtlCol="0">
            <a:spAutoFit/>
          </a:bodyPr>
          <a:lstStyle/>
          <a:p>
            <a:pPr>
              <a:lnSpc>
                <a:spcPct val="150000"/>
              </a:lnSpc>
            </a:pPr>
            <a:r>
              <a:rPr lang="en-US" altLang="zh-CN" dirty="0" smtClean="0"/>
              <a:t>Redis</a:t>
            </a:r>
            <a:r>
              <a:rPr lang="zh-CN" altLang="en-US" dirty="0" smtClean="0"/>
              <a:t>在</a:t>
            </a:r>
            <a:r>
              <a:rPr lang="zh-CN" altLang="en-US" dirty="0"/>
              <a:t>进行数据持久化的过程中，会先将数据写入到一个临时文件中，待持久化过程都结束了，才会用这个临时文件替换上次持久化好的文件。正是这种特性，让我们可以随时来进行备份，因为快照文件总是完整可用的。</a:t>
            </a:r>
          </a:p>
          <a:p>
            <a:pPr>
              <a:lnSpc>
                <a:spcPct val="150000"/>
              </a:lnSpc>
            </a:pPr>
            <a:r>
              <a:rPr lang="zh-CN" altLang="en-US" dirty="0"/>
              <a:t>对于</a:t>
            </a:r>
            <a:r>
              <a:rPr lang="en-US" altLang="zh-CN" dirty="0"/>
              <a:t>RDB</a:t>
            </a:r>
            <a:r>
              <a:rPr lang="zh-CN" altLang="en-US" dirty="0"/>
              <a:t>方式</a:t>
            </a:r>
            <a:r>
              <a:rPr lang="zh-CN" altLang="en-US" dirty="0" smtClean="0"/>
              <a:t>，</a:t>
            </a:r>
            <a:r>
              <a:rPr lang="en-US" altLang="zh-CN" dirty="0" smtClean="0"/>
              <a:t>Redis</a:t>
            </a:r>
            <a:r>
              <a:rPr lang="zh-CN" altLang="en-US" dirty="0" smtClean="0"/>
              <a:t>会</a:t>
            </a:r>
            <a:r>
              <a:rPr lang="zh-CN" altLang="en-US" dirty="0"/>
              <a:t>单独</a:t>
            </a:r>
            <a:r>
              <a:rPr lang="zh-CN" altLang="en-US" dirty="0" smtClean="0"/>
              <a:t>创建一</a:t>
            </a:r>
            <a:r>
              <a:rPr lang="zh-CN" altLang="en-US" dirty="0"/>
              <a:t>个子进程来进行持久化，而主进程是不会进行任何</a:t>
            </a:r>
            <a:r>
              <a:rPr lang="en-US" altLang="zh-CN" dirty="0"/>
              <a:t>IO</a:t>
            </a:r>
            <a:r>
              <a:rPr lang="zh-CN" altLang="en-US" dirty="0"/>
              <a:t>操作的，这样就确保</a:t>
            </a:r>
            <a:r>
              <a:rPr lang="zh-CN" altLang="en-US" dirty="0" smtClean="0"/>
              <a:t>了</a:t>
            </a:r>
            <a:r>
              <a:rPr lang="en-US" altLang="zh-CN" dirty="0" smtClean="0"/>
              <a:t>Redis</a:t>
            </a:r>
            <a:r>
              <a:rPr lang="zh-CN" altLang="en-US" dirty="0" smtClean="0"/>
              <a:t>极</a:t>
            </a:r>
            <a:r>
              <a:rPr lang="zh-CN" altLang="en-US" dirty="0"/>
              <a:t>高的性能。</a:t>
            </a:r>
          </a:p>
          <a:p>
            <a:pPr>
              <a:lnSpc>
                <a:spcPct val="150000"/>
              </a:lnSpc>
            </a:pPr>
            <a:r>
              <a:rPr lang="zh-CN" altLang="en-US" dirty="0"/>
              <a:t>如果需要进行大规模数据的恢复，且对于数据恢复的完整性不是非常敏感，那</a:t>
            </a:r>
            <a:r>
              <a:rPr lang="en-US" altLang="zh-CN" dirty="0"/>
              <a:t>RDB</a:t>
            </a:r>
            <a:r>
              <a:rPr lang="zh-CN" altLang="en-US" dirty="0"/>
              <a:t>方式要比</a:t>
            </a:r>
            <a:r>
              <a:rPr lang="en-US" altLang="zh-CN" dirty="0"/>
              <a:t>AOF</a:t>
            </a:r>
            <a:r>
              <a:rPr lang="zh-CN" altLang="en-US" dirty="0"/>
              <a:t>方式更加的高效。</a:t>
            </a:r>
          </a:p>
          <a:p>
            <a:pPr>
              <a:lnSpc>
                <a:spcPct val="150000"/>
              </a:lnSpc>
            </a:pPr>
            <a:r>
              <a:rPr lang="zh-CN" altLang="en-US" dirty="0"/>
              <a:t>虽然</a:t>
            </a:r>
            <a:r>
              <a:rPr lang="en-US" altLang="zh-CN" dirty="0"/>
              <a:t>RDB</a:t>
            </a:r>
            <a:r>
              <a:rPr lang="zh-CN" altLang="en-US" dirty="0"/>
              <a:t>有不少优点，但它的缺点也是不容忽视的。如果你对数据的完整性非常敏感，那么</a:t>
            </a:r>
            <a:r>
              <a:rPr lang="en-US" altLang="zh-CN" dirty="0"/>
              <a:t>RDB</a:t>
            </a:r>
            <a:r>
              <a:rPr lang="zh-CN" altLang="en-US" dirty="0"/>
              <a:t>方式就不太适合你，因为即使你每</a:t>
            </a:r>
            <a:r>
              <a:rPr lang="en-US" altLang="zh-CN" dirty="0"/>
              <a:t>5</a:t>
            </a:r>
            <a:r>
              <a:rPr lang="zh-CN" altLang="en-US" dirty="0"/>
              <a:t>分钟都持久化一次，</a:t>
            </a:r>
            <a:r>
              <a:rPr lang="zh-CN" altLang="en-US" dirty="0" smtClean="0"/>
              <a:t>当</a:t>
            </a:r>
            <a:r>
              <a:rPr lang="en-US" altLang="zh-CN" dirty="0" smtClean="0"/>
              <a:t>Redis</a:t>
            </a:r>
            <a:r>
              <a:rPr lang="zh-CN" altLang="en-US" dirty="0" smtClean="0"/>
              <a:t>故障</a:t>
            </a:r>
            <a:r>
              <a:rPr lang="zh-CN" altLang="en-US" dirty="0"/>
              <a:t>时，仍然会有近</a:t>
            </a:r>
            <a:r>
              <a:rPr lang="en-US" altLang="zh-CN" dirty="0"/>
              <a:t>5</a:t>
            </a:r>
            <a:r>
              <a:rPr lang="zh-CN" altLang="en-US" dirty="0"/>
              <a:t>分钟的数据丢失。所以</a:t>
            </a:r>
            <a:r>
              <a:rPr lang="zh-CN" altLang="en-US" dirty="0" smtClean="0"/>
              <a:t>，</a:t>
            </a:r>
            <a:r>
              <a:rPr lang="en-US" altLang="zh-CN" dirty="0" smtClean="0"/>
              <a:t>Redis</a:t>
            </a:r>
            <a:r>
              <a:rPr lang="zh-CN" altLang="en-US" dirty="0" smtClean="0"/>
              <a:t>还</a:t>
            </a:r>
            <a:r>
              <a:rPr lang="zh-CN" altLang="en-US" dirty="0"/>
              <a:t>提供了另一种持久化方式，那就是</a:t>
            </a:r>
            <a:r>
              <a:rPr lang="en-US" altLang="zh-CN" dirty="0"/>
              <a:t>AOF</a:t>
            </a:r>
            <a:r>
              <a:rPr lang="zh-CN" altLang="en-US" dirty="0"/>
              <a:t>。</a:t>
            </a:r>
          </a:p>
          <a:p>
            <a:endParaRPr lang="zh-CN" altLang="en-US" dirty="0"/>
          </a:p>
        </p:txBody>
      </p:sp>
    </p:spTree>
    <p:extLst>
      <p:ext uri="{BB962C8B-B14F-4D97-AF65-F5344CB8AC3E}">
        <p14:creationId xmlns:p14="http://schemas.microsoft.com/office/powerpoint/2010/main" val="3000030159"/>
      </p:ext>
    </p:extLst>
  </p:cSld>
  <p:clrMapOvr>
    <a:masterClrMapping/>
  </p:clrMapOvr>
  <p:transition spd="med">
    <p:pull/>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335485"/>
            <a:ext cx="12192000" cy="522515"/>
          </a:xfrm>
          <a:prstGeom prst="rect">
            <a:avLst/>
          </a:prstGeom>
          <a:solidFill>
            <a:srgbClr val="037D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650" y="10733"/>
            <a:ext cx="3471727" cy="696446"/>
          </a:xfrm>
          <a:prstGeom prst="rect">
            <a:avLst/>
          </a:prstGeom>
          <a:solidFill>
            <a:srgbClr val="037D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smtClean="0"/>
              <a:t>Redis</a:t>
            </a:r>
            <a:r>
              <a:rPr lang="zh-CN" altLang="en-US" sz="3600" b="1" dirty="0" smtClean="0">
                <a:solidFill>
                  <a:srgbClr val="F2F2F2"/>
                </a:solidFill>
              </a:rPr>
              <a:t>功能</a:t>
            </a:r>
            <a:endParaRPr lang="en-US" altLang="zh-CN" sz="3600" b="1" dirty="0" smtClean="0"/>
          </a:p>
        </p:txBody>
      </p:sp>
      <p:sp>
        <p:nvSpPr>
          <p:cNvPr id="6" name="文本框 5"/>
          <p:cNvSpPr txBox="1"/>
          <p:nvPr/>
        </p:nvSpPr>
        <p:spPr>
          <a:xfrm>
            <a:off x="2672861" y="1139477"/>
            <a:ext cx="9158068" cy="4662815"/>
          </a:xfrm>
          <a:prstGeom prst="rect">
            <a:avLst/>
          </a:prstGeom>
          <a:noFill/>
        </p:spPr>
        <p:txBody>
          <a:bodyPr wrap="square" rtlCol="0">
            <a:spAutoFit/>
          </a:bodyPr>
          <a:lstStyle/>
          <a:p>
            <a:pPr>
              <a:lnSpc>
                <a:spcPct val="150000"/>
              </a:lnSpc>
            </a:pPr>
            <a:r>
              <a:rPr lang="en-US" altLang="zh-CN" b="1" dirty="0" smtClean="0">
                <a:latin typeface="+mn-ea"/>
              </a:rPr>
              <a:t>Redis</a:t>
            </a:r>
            <a:r>
              <a:rPr lang="zh-CN" altLang="en-US" b="1" dirty="0" smtClean="0">
                <a:latin typeface="+mn-ea"/>
              </a:rPr>
              <a:t>持久化 </a:t>
            </a:r>
            <a:r>
              <a:rPr lang="en-US" altLang="zh-CN" b="1" dirty="0" smtClean="0">
                <a:latin typeface="+mn-ea"/>
              </a:rPr>
              <a:t>– AOF</a:t>
            </a:r>
          </a:p>
          <a:p>
            <a:pPr>
              <a:lnSpc>
                <a:spcPct val="150000"/>
              </a:lnSpc>
            </a:pPr>
            <a:r>
              <a:rPr lang="en-US" altLang="zh-CN" dirty="0"/>
              <a:t>AOF</a:t>
            </a:r>
            <a:r>
              <a:rPr lang="zh-CN" altLang="en-US" dirty="0"/>
              <a:t>，英文是</a:t>
            </a:r>
            <a:r>
              <a:rPr lang="en-US" altLang="zh-CN" dirty="0"/>
              <a:t>Append Only File</a:t>
            </a:r>
            <a:r>
              <a:rPr lang="zh-CN" altLang="en-US" dirty="0"/>
              <a:t>，即只允许追加不允许改写的文件。</a:t>
            </a:r>
          </a:p>
          <a:p>
            <a:pPr>
              <a:lnSpc>
                <a:spcPct val="150000"/>
              </a:lnSpc>
            </a:pPr>
            <a:r>
              <a:rPr lang="zh-CN" altLang="en-US" dirty="0"/>
              <a:t>如前面介绍的，</a:t>
            </a:r>
            <a:r>
              <a:rPr lang="en-US" altLang="zh-CN" dirty="0"/>
              <a:t>AOF</a:t>
            </a:r>
            <a:r>
              <a:rPr lang="zh-CN" altLang="en-US" dirty="0"/>
              <a:t>方式是将执行过的写指令记录下来，在数据恢复时按照从前到后的顺序再将指令都执行一遍，就这么简单。</a:t>
            </a:r>
          </a:p>
          <a:p>
            <a:pPr>
              <a:lnSpc>
                <a:spcPct val="150000"/>
              </a:lnSpc>
            </a:pPr>
            <a:r>
              <a:rPr lang="zh-CN" altLang="en-US" dirty="0"/>
              <a:t>我们通过</a:t>
            </a:r>
            <a:r>
              <a:rPr lang="zh-CN" altLang="en-US" dirty="0" smtClean="0"/>
              <a:t>配置</a:t>
            </a:r>
            <a:r>
              <a:rPr lang="en-US" altLang="zh-CN" dirty="0"/>
              <a:t>R</a:t>
            </a:r>
            <a:r>
              <a:rPr lang="en-US" altLang="zh-CN" dirty="0" smtClean="0"/>
              <a:t>edis.conf</a:t>
            </a:r>
            <a:r>
              <a:rPr lang="zh-CN" altLang="en-US" dirty="0"/>
              <a:t>中的</a:t>
            </a:r>
            <a:r>
              <a:rPr lang="en-US" altLang="zh-CN" dirty="0"/>
              <a:t>appendonly yes</a:t>
            </a:r>
            <a:r>
              <a:rPr lang="zh-CN" altLang="en-US" dirty="0"/>
              <a:t>就可以打开</a:t>
            </a:r>
            <a:r>
              <a:rPr lang="en-US" altLang="zh-CN" dirty="0"/>
              <a:t>AOF</a:t>
            </a:r>
            <a:r>
              <a:rPr lang="zh-CN" altLang="en-US" dirty="0"/>
              <a:t>功能。如果有写操作（如</a:t>
            </a:r>
            <a:r>
              <a:rPr lang="en-US" altLang="zh-CN" dirty="0"/>
              <a:t>SET</a:t>
            </a:r>
            <a:r>
              <a:rPr lang="zh-CN" altLang="en-US" dirty="0"/>
              <a:t>等），</a:t>
            </a:r>
            <a:r>
              <a:rPr lang="en-US" altLang="zh-CN" dirty="0"/>
              <a:t>redis</a:t>
            </a:r>
            <a:r>
              <a:rPr lang="zh-CN" altLang="en-US" dirty="0"/>
              <a:t>就会被追加到</a:t>
            </a:r>
            <a:r>
              <a:rPr lang="en-US" altLang="zh-CN" dirty="0"/>
              <a:t>AOF</a:t>
            </a:r>
            <a:r>
              <a:rPr lang="zh-CN" altLang="en-US" dirty="0"/>
              <a:t>文件的末尾。</a:t>
            </a:r>
          </a:p>
          <a:p>
            <a:pPr>
              <a:lnSpc>
                <a:spcPct val="150000"/>
              </a:lnSpc>
            </a:pPr>
            <a:r>
              <a:rPr lang="zh-CN" altLang="en-US" dirty="0"/>
              <a:t>默认的</a:t>
            </a:r>
            <a:r>
              <a:rPr lang="en-US" altLang="zh-CN" dirty="0"/>
              <a:t>AOF</a:t>
            </a:r>
            <a:r>
              <a:rPr lang="zh-CN" altLang="en-US" dirty="0"/>
              <a:t>持久化策略是每秒钟</a:t>
            </a:r>
            <a:r>
              <a:rPr lang="en-US" altLang="zh-CN" dirty="0"/>
              <a:t>fsync</a:t>
            </a:r>
            <a:r>
              <a:rPr lang="zh-CN" altLang="en-US" dirty="0"/>
              <a:t>一次（</a:t>
            </a:r>
            <a:r>
              <a:rPr lang="en-US" altLang="zh-CN" dirty="0"/>
              <a:t>fsync</a:t>
            </a:r>
            <a:r>
              <a:rPr lang="zh-CN" altLang="en-US" dirty="0"/>
              <a:t>是指把缓存中的写指令记录到磁盘中），因为在这种情况下，</a:t>
            </a:r>
            <a:r>
              <a:rPr lang="en-US" altLang="zh-CN" dirty="0"/>
              <a:t>redis</a:t>
            </a:r>
            <a:r>
              <a:rPr lang="zh-CN" altLang="en-US" dirty="0"/>
              <a:t>仍然可以保持很好的处理性能，即使</a:t>
            </a:r>
            <a:r>
              <a:rPr lang="en-US" altLang="zh-CN" dirty="0"/>
              <a:t>redis</a:t>
            </a:r>
            <a:r>
              <a:rPr lang="zh-CN" altLang="en-US" dirty="0"/>
              <a:t>故障，也只会丢失最近</a:t>
            </a:r>
            <a:r>
              <a:rPr lang="en-US" altLang="zh-CN" dirty="0"/>
              <a:t>1</a:t>
            </a:r>
            <a:r>
              <a:rPr lang="zh-CN" altLang="en-US" dirty="0"/>
              <a:t>秒钟的数据</a:t>
            </a:r>
            <a:r>
              <a:rPr lang="zh-CN" altLang="en-US" dirty="0" smtClean="0"/>
              <a:t>。</a:t>
            </a:r>
            <a:endParaRPr lang="en-US" altLang="zh-CN" b="1" dirty="0" smtClean="0">
              <a:latin typeface="+mn-ea"/>
            </a:endParaRPr>
          </a:p>
          <a:p>
            <a:pPr>
              <a:lnSpc>
                <a:spcPct val="150000"/>
              </a:lnSpc>
            </a:pPr>
            <a:r>
              <a:rPr lang="en-US" altLang="zh-CN" dirty="0"/>
              <a:t>AOF</a:t>
            </a:r>
            <a:r>
              <a:rPr lang="zh-CN" altLang="en-US" dirty="0"/>
              <a:t>方式也同样存在缺陷，比如在同样数据规模的情况下，</a:t>
            </a:r>
            <a:r>
              <a:rPr lang="en-US" altLang="zh-CN" dirty="0"/>
              <a:t>AOF</a:t>
            </a:r>
            <a:r>
              <a:rPr lang="zh-CN" altLang="en-US" dirty="0"/>
              <a:t>文件要比</a:t>
            </a:r>
            <a:r>
              <a:rPr lang="en-US" altLang="zh-CN" dirty="0"/>
              <a:t>RDB</a:t>
            </a:r>
            <a:r>
              <a:rPr lang="zh-CN" altLang="en-US" dirty="0"/>
              <a:t>文件的体积大。而且，</a:t>
            </a:r>
            <a:r>
              <a:rPr lang="en-US" altLang="zh-CN" dirty="0"/>
              <a:t>AOF</a:t>
            </a:r>
            <a:r>
              <a:rPr lang="zh-CN" altLang="en-US" dirty="0"/>
              <a:t>方式的恢复速度也要慢于</a:t>
            </a:r>
            <a:r>
              <a:rPr lang="en-US" altLang="zh-CN" dirty="0"/>
              <a:t>RDB</a:t>
            </a:r>
            <a:r>
              <a:rPr lang="zh-CN" altLang="en-US" dirty="0"/>
              <a:t>方式。</a:t>
            </a:r>
          </a:p>
        </p:txBody>
      </p:sp>
    </p:spTree>
    <p:extLst>
      <p:ext uri="{BB962C8B-B14F-4D97-AF65-F5344CB8AC3E}">
        <p14:creationId xmlns:p14="http://schemas.microsoft.com/office/powerpoint/2010/main" val="2149929679"/>
      </p:ext>
    </p:extLst>
  </p:cSld>
  <p:clrMapOvr>
    <a:masterClrMapping/>
  </p:clrMapOvr>
  <p:transition spd="med">
    <p:pull/>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335485"/>
            <a:ext cx="12192000" cy="522515"/>
          </a:xfrm>
          <a:prstGeom prst="rect">
            <a:avLst/>
          </a:prstGeom>
          <a:solidFill>
            <a:srgbClr val="037D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650" y="10733"/>
            <a:ext cx="3471727" cy="696446"/>
          </a:xfrm>
          <a:prstGeom prst="rect">
            <a:avLst/>
          </a:prstGeom>
          <a:solidFill>
            <a:srgbClr val="037D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smtClean="0"/>
              <a:t>Redis</a:t>
            </a:r>
            <a:r>
              <a:rPr lang="zh-CN" altLang="en-US" sz="3600" b="1" dirty="0" smtClean="0">
                <a:solidFill>
                  <a:srgbClr val="F2F2F2"/>
                </a:solidFill>
              </a:rPr>
              <a:t>功能</a:t>
            </a:r>
            <a:endParaRPr lang="en-US" altLang="zh-CN" sz="3600" b="1" dirty="0" smtClean="0"/>
          </a:p>
        </p:txBody>
      </p:sp>
      <p:sp>
        <p:nvSpPr>
          <p:cNvPr id="6" name="文本框 5"/>
          <p:cNvSpPr txBox="1"/>
          <p:nvPr/>
        </p:nvSpPr>
        <p:spPr>
          <a:xfrm>
            <a:off x="2672861" y="1083205"/>
            <a:ext cx="9158068" cy="4618572"/>
          </a:xfrm>
          <a:prstGeom prst="rect">
            <a:avLst/>
          </a:prstGeom>
          <a:noFill/>
        </p:spPr>
        <p:txBody>
          <a:bodyPr wrap="square" rtlCol="0">
            <a:spAutoFit/>
          </a:bodyPr>
          <a:lstStyle/>
          <a:p>
            <a:pPr>
              <a:lnSpc>
                <a:spcPct val="150000"/>
              </a:lnSpc>
            </a:pPr>
            <a:r>
              <a:rPr lang="en-US" altLang="zh-CN" b="1" dirty="0" smtClean="0">
                <a:latin typeface="+mn-ea"/>
              </a:rPr>
              <a:t>Redis</a:t>
            </a:r>
            <a:r>
              <a:rPr lang="zh-CN" altLang="en-US" b="1" dirty="0" smtClean="0">
                <a:latin typeface="+mn-ea"/>
              </a:rPr>
              <a:t>主从同步</a:t>
            </a:r>
            <a:endParaRPr lang="en-US" altLang="zh-CN" b="1" dirty="0" smtClean="0">
              <a:latin typeface="+mn-ea"/>
            </a:endParaRPr>
          </a:p>
          <a:p>
            <a:pPr>
              <a:lnSpc>
                <a:spcPct val="150000"/>
              </a:lnSpc>
            </a:pPr>
            <a:r>
              <a:rPr lang="zh-CN" altLang="en-US" dirty="0"/>
              <a:t>主从结构，一是为了纯粹的冗余备份，二是为了提升读性能，比如很消耗性能的</a:t>
            </a:r>
            <a:r>
              <a:rPr lang="en-US" altLang="zh-CN" dirty="0"/>
              <a:t>SORT</a:t>
            </a:r>
            <a:r>
              <a:rPr lang="zh-CN" altLang="en-US" dirty="0"/>
              <a:t>就可以由从服务器来承担。</a:t>
            </a:r>
          </a:p>
          <a:p>
            <a:pPr>
              <a:lnSpc>
                <a:spcPct val="150000"/>
              </a:lnSpc>
            </a:pPr>
            <a:r>
              <a:rPr lang="en-US" altLang="zh-CN" dirty="0"/>
              <a:t>redis</a:t>
            </a:r>
            <a:r>
              <a:rPr lang="zh-CN" altLang="en-US" dirty="0"/>
              <a:t>的主从同步是异步进行的，这意味着主从同步不会影响主逻辑，也不会降低</a:t>
            </a:r>
            <a:r>
              <a:rPr lang="en-US" altLang="zh-CN" dirty="0"/>
              <a:t>redis</a:t>
            </a:r>
            <a:r>
              <a:rPr lang="zh-CN" altLang="en-US" dirty="0"/>
              <a:t>的处理性能。</a:t>
            </a:r>
          </a:p>
          <a:p>
            <a:pPr>
              <a:lnSpc>
                <a:spcPct val="150000"/>
              </a:lnSpc>
            </a:pPr>
            <a:r>
              <a:rPr lang="zh-CN" altLang="en-US" dirty="0"/>
              <a:t>主从架构中，可以考虑关闭主服务器的数据持久化功能，只让从服务器进行持久化，这样可以提高主服务器的处理性能。</a:t>
            </a:r>
          </a:p>
          <a:p>
            <a:pPr>
              <a:lnSpc>
                <a:spcPct val="150000"/>
              </a:lnSpc>
            </a:pPr>
            <a:r>
              <a:rPr lang="zh-CN" altLang="en-US" dirty="0"/>
              <a:t>在主从架构中，从服务器通常被设置为只读模式，这样可以避免从服务器的数据被误修改。但是从服务器仍然可以接受</a:t>
            </a:r>
            <a:r>
              <a:rPr lang="en-US" altLang="zh-CN" dirty="0"/>
              <a:t>CONFIG</a:t>
            </a:r>
            <a:r>
              <a:rPr lang="zh-CN" altLang="en-US" dirty="0"/>
              <a:t>等指令，所以还是不应该将从服务器直接暴露到不安全的网络环境中。如果必须如此，那可以考虑给重要指令进行重命名，来避免命令被外人误执行</a:t>
            </a:r>
            <a:r>
              <a:rPr lang="zh-CN" altLang="en-US" dirty="0" smtClean="0"/>
              <a:t>。</a:t>
            </a:r>
            <a:endParaRPr lang="zh-CN" altLang="en-US" dirty="0"/>
          </a:p>
        </p:txBody>
      </p:sp>
    </p:spTree>
    <p:extLst>
      <p:ext uri="{BB962C8B-B14F-4D97-AF65-F5344CB8AC3E}">
        <p14:creationId xmlns:p14="http://schemas.microsoft.com/office/powerpoint/2010/main" val="3142932596"/>
      </p:ext>
    </p:extLst>
  </p:cSld>
  <p:clrMapOvr>
    <a:masterClrMapping/>
  </p:clrMapOvr>
  <p:transition spd="med">
    <p:pull/>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335485"/>
            <a:ext cx="12192000" cy="522515"/>
          </a:xfrm>
          <a:prstGeom prst="rect">
            <a:avLst/>
          </a:prstGeom>
          <a:solidFill>
            <a:srgbClr val="037D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650" y="10733"/>
            <a:ext cx="3471727" cy="696446"/>
          </a:xfrm>
          <a:prstGeom prst="rect">
            <a:avLst/>
          </a:prstGeom>
          <a:solidFill>
            <a:srgbClr val="037D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smtClean="0"/>
              <a:t>Redis</a:t>
            </a:r>
            <a:r>
              <a:rPr lang="zh-CN" altLang="en-US" sz="3600" b="1" dirty="0" smtClean="0">
                <a:solidFill>
                  <a:srgbClr val="F2F2F2"/>
                </a:solidFill>
              </a:rPr>
              <a:t>功能</a:t>
            </a:r>
            <a:endParaRPr lang="en-US" altLang="zh-CN" sz="3600" b="1" dirty="0" smtClean="0"/>
          </a:p>
        </p:txBody>
      </p:sp>
      <p:sp>
        <p:nvSpPr>
          <p:cNvPr id="6" name="文本框 5"/>
          <p:cNvSpPr txBox="1"/>
          <p:nvPr/>
        </p:nvSpPr>
        <p:spPr>
          <a:xfrm>
            <a:off x="2672861" y="1139477"/>
            <a:ext cx="9158068" cy="4662815"/>
          </a:xfrm>
          <a:prstGeom prst="rect">
            <a:avLst/>
          </a:prstGeom>
          <a:noFill/>
        </p:spPr>
        <p:txBody>
          <a:bodyPr wrap="square" rtlCol="0">
            <a:spAutoFit/>
          </a:bodyPr>
          <a:lstStyle/>
          <a:p>
            <a:pPr>
              <a:lnSpc>
                <a:spcPct val="150000"/>
              </a:lnSpc>
            </a:pPr>
            <a:r>
              <a:rPr lang="en-US" altLang="zh-CN" b="1" dirty="0" smtClean="0">
                <a:latin typeface="+mn-ea"/>
              </a:rPr>
              <a:t>Redis</a:t>
            </a:r>
            <a:r>
              <a:rPr lang="zh-CN" altLang="en-US" b="1" dirty="0" smtClean="0">
                <a:latin typeface="+mn-ea"/>
              </a:rPr>
              <a:t>同步</a:t>
            </a:r>
            <a:endParaRPr lang="en-US" altLang="zh-CN" b="1" dirty="0" smtClean="0">
              <a:latin typeface="+mn-ea"/>
            </a:endParaRPr>
          </a:p>
          <a:p>
            <a:pPr>
              <a:lnSpc>
                <a:spcPct val="150000"/>
              </a:lnSpc>
            </a:pPr>
            <a:r>
              <a:rPr lang="zh-CN" altLang="en-US" dirty="0" smtClean="0">
                <a:latin typeface="+mn-ea"/>
              </a:rPr>
              <a:t>关于</a:t>
            </a:r>
            <a:r>
              <a:rPr lang="en-US" altLang="zh-CN" dirty="0">
                <a:latin typeface="+mn-ea"/>
              </a:rPr>
              <a:t>redis</a:t>
            </a:r>
            <a:r>
              <a:rPr lang="zh-CN" altLang="en-US" dirty="0" smtClean="0">
                <a:latin typeface="+mn-ea"/>
              </a:rPr>
              <a:t>主从同步的</a:t>
            </a:r>
            <a:r>
              <a:rPr lang="zh-CN" altLang="en-US" dirty="0">
                <a:latin typeface="+mn-ea"/>
              </a:rPr>
              <a:t>一些</a:t>
            </a:r>
            <a:r>
              <a:rPr lang="zh-CN" altLang="en-US" dirty="0" smtClean="0">
                <a:latin typeface="+mn-ea"/>
              </a:rPr>
              <a:t>特点：</a:t>
            </a:r>
            <a:endParaRPr lang="en-US" altLang="zh-CN" dirty="0" smtClean="0">
              <a:latin typeface="+mn-ea"/>
            </a:endParaRPr>
          </a:p>
          <a:p>
            <a:pPr marL="342900" indent="-342900">
              <a:lnSpc>
                <a:spcPct val="150000"/>
              </a:lnSpc>
              <a:buFont typeface="+mj-lt"/>
              <a:buAutoNum type="arabicPeriod"/>
            </a:pPr>
            <a:r>
              <a:rPr lang="en-US" altLang="zh-CN" dirty="0" smtClean="0">
                <a:latin typeface="+mn-ea"/>
              </a:rPr>
              <a:t>master</a:t>
            </a:r>
            <a:r>
              <a:rPr lang="zh-CN" altLang="en-US" dirty="0">
                <a:latin typeface="+mn-ea"/>
              </a:rPr>
              <a:t>可以有多个</a:t>
            </a:r>
            <a:r>
              <a:rPr lang="en-US" altLang="zh-CN" dirty="0" smtClean="0">
                <a:latin typeface="+mn-ea"/>
              </a:rPr>
              <a:t>slave</a:t>
            </a:r>
            <a:r>
              <a:rPr lang="zh-CN" altLang="en-US" dirty="0" smtClean="0">
                <a:latin typeface="+mn-ea"/>
              </a:rPr>
              <a:t>。</a:t>
            </a:r>
            <a:endParaRPr lang="en-US" altLang="zh-CN" dirty="0" smtClean="0">
              <a:latin typeface="+mn-ea"/>
            </a:endParaRPr>
          </a:p>
          <a:p>
            <a:pPr marL="342900" indent="-342900">
              <a:lnSpc>
                <a:spcPct val="150000"/>
              </a:lnSpc>
              <a:buFont typeface="+mj-lt"/>
              <a:buAutoNum type="arabicPeriod"/>
            </a:pPr>
            <a:r>
              <a:rPr lang="zh-CN" altLang="en-US" dirty="0" smtClean="0">
                <a:latin typeface="+mn-ea"/>
              </a:rPr>
              <a:t>除了</a:t>
            </a:r>
            <a:r>
              <a:rPr lang="zh-CN" altLang="en-US" dirty="0">
                <a:latin typeface="+mn-ea"/>
              </a:rPr>
              <a:t>多个</a:t>
            </a:r>
            <a:r>
              <a:rPr lang="en-US" altLang="zh-CN" dirty="0">
                <a:latin typeface="+mn-ea"/>
              </a:rPr>
              <a:t>slave</a:t>
            </a:r>
            <a:r>
              <a:rPr lang="zh-CN" altLang="en-US" dirty="0">
                <a:latin typeface="+mn-ea"/>
              </a:rPr>
              <a:t>连到相同的</a:t>
            </a:r>
            <a:r>
              <a:rPr lang="en-US" altLang="zh-CN" dirty="0">
                <a:latin typeface="+mn-ea"/>
              </a:rPr>
              <a:t>master</a:t>
            </a:r>
            <a:r>
              <a:rPr lang="zh-CN" altLang="en-US" dirty="0">
                <a:latin typeface="+mn-ea"/>
              </a:rPr>
              <a:t>外，</a:t>
            </a:r>
            <a:r>
              <a:rPr lang="en-US" altLang="zh-CN" dirty="0">
                <a:latin typeface="+mn-ea"/>
              </a:rPr>
              <a:t>slave</a:t>
            </a:r>
            <a:r>
              <a:rPr lang="zh-CN" altLang="en-US" dirty="0">
                <a:latin typeface="+mn-ea"/>
              </a:rPr>
              <a:t>也可以连接其他</a:t>
            </a:r>
            <a:r>
              <a:rPr lang="en-US" altLang="zh-CN" dirty="0">
                <a:latin typeface="+mn-ea"/>
              </a:rPr>
              <a:t>slave</a:t>
            </a:r>
            <a:r>
              <a:rPr lang="zh-CN" altLang="en-US" dirty="0">
                <a:latin typeface="+mn-ea"/>
              </a:rPr>
              <a:t>形成图状</a:t>
            </a:r>
            <a:r>
              <a:rPr lang="zh-CN" altLang="en-US" dirty="0" smtClean="0">
                <a:latin typeface="+mn-ea"/>
              </a:rPr>
              <a:t>结构。</a:t>
            </a:r>
            <a:endParaRPr lang="en-US" altLang="zh-CN" dirty="0" smtClean="0">
              <a:latin typeface="+mn-ea"/>
            </a:endParaRPr>
          </a:p>
          <a:p>
            <a:pPr marL="342900" indent="-342900">
              <a:lnSpc>
                <a:spcPct val="150000"/>
              </a:lnSpc>
              <a:buFont typeface="+mj-lt"/>
              <a:buAutoNum type="arabicPeriod"/>
            </a:pPr>
            <a:r>
              <a:rPr lang="zh-CN" altLang="en-US" dirty="0" smtClean="0">
                <a:latin typeface="+mn-ea"/>
              </a:rPr>
              <a:t>主从</a:t>
            </a:r>
            <a:r>
              <a:rPr lang="zh-CN" altLang="en-US" dirty="0">
                <a:latin typeface="+mn-ea"/>
              </a:rPr>
              <a:t>复制不会阻塞</a:t>
            </a:r>
            <a:r>
              <a:rPr lang="en-US" altLang="zh-CN" dirty="0">
                <a:latin typeface="+mn-ea"/>
              </a:rPr>
              <a:t>master</a:t>
            </a:r>
            <a:r>
              <a:rPr lang="zh-CN" altLang="en-US" dirty="0">
                <a:latin typeface="+mn-ea"/>
              </a:rPr>
              <a:t>。也就是说当一个或多个</a:t>
            </a:r>
            <a:r>
              <a:rPr lang="en-US" altLang="zh-CN" dirty="0">
                <a:latin typeface="+mn-ea"/>
              </a:rPr>
              <a:t>slave</a:t>
            </a:r>
            <a:r>
              <a:rPr lang="zh-CN" altLang="en-US" dirty="0">
                <a:latin typeface="+mn-ea"/>
              </a:rPr>
              <a:t>与</a:t>
            </a:r>
            <a:r>
              <a:rPr lang="en-US" altLang="zh-CN" dirty="0">
                <a:latin typeface="+mn-ea"/>
              </a:rPr>
              <a:t>master</a:t>
            </a:r>
            <a:r>
              <a:rPr lang="zh-CN" altLang="en-US" dirty="0">
                <a:latin typeface="+mn-ea"/>
              </a:rPr>
              <a:t>进行初次同步数据时，</a:t>
            </a:r>
            <a:r>
              <a:rPr lang="en-US" altLang="zh-CN" dirty="0">
                <a:latin typeface="+mn-ea"/>
              </a:rPr>
              <a:t>master</a:t>
            </a:r>
            <a:r>
              <a:rPr lang="zh-CN" altLang="en-US" dirty="0">
                <a:latin typeface="+mn-ea"/>
              </a:rPr>
              <a:t>可以继续处理</a:t>
            </a:r>
            <a:r>
              <a:rPr lang="en-US" altLang="zh-CN" dirty="0">
                <a:latin typeface="+mn-ea"/>
              </a:rPr>
              <a:t>client</a:t>
            </a:r>
            <a:r>
              <a:rPr lang="zh-CN" altLang="en-US" dirty="0">
                <a:latin typeface="+mn-ea"/>
              </a:rPr>
              <a:t>发来的请求。相反</a:t>
            </a:r>
            <a:r>
              <a:rPr lang="en-US" altLang="zh-CN" dirty="0">
                <a:latin typeface="+mn-ea"/>
              </a:rPr>
              <a:t>slave</a:t>
            </a:r>
            <a:r>
              <a:rPr lang="zh-CN" altLang="en-US" dirty="0">
                <a:latin typeface="+mn-ea"/>
              </a:rPr>
              <a:t>在初次同步数据时则会阻塞，不能处理</a:t>
            </a:r>
            <a:r>
              <a:rPr lang="en-US" altLang="zh-CN" dirty="0">
                <a:latin typeface="+mn-ea"/>
              </a:rPr>
              <a:t>client</a:t>
            </a:r>
            <a:r>
              <a:rPr lang="zh-CN" altLang="en-US" dirty="0">
                <a:latin typeface="+mn-ea"/>
              </a:rPr>
              <a:t>的请求</a:t>
            </a:r>
            <a:r>
              <a:rPr lang="zh-CN" altLang="en-US" dirty="0" smtClean="0">
                <a:latin typeface="+mn-ea"/>
              </a:rPr>
              <a:t>。</a:t>
            </a:r>
            <a:endParaRPr lang="en-US" altLang="zh-CN" dirty="0" smtClean="0">
              <a:latin typeface="+mn-ea"/>
            </a:endParaRPr>
          </a:p>
          <a:p>
            <a:pPr marL="342900" indent="-342900">
              <a:lnSpc>
                <a:spcPct val="150000"/>
              </a:lnSpc>
              <a:buFont typeface="+mj-lt"/>
              <a:buAutoNum type="arabicPeriod"/>
            </a:pPr>
            <a:r>
              <a:rPr lang="zh-CN" altLang="en-US" dirty="0" smtClean="0">
                <a:latin typeface="+mn-ea"/>
              </a:rPr>
              <a:t>主从</a:t>
            </a:r>
            <a:r>
              <a:rPr lang="zh-CN" altLang="en-US" dirty="0">
                <a:latin typeface="+mn-ea"/>
              </a:rPr>
              <a:t>复制可以用来提高系统的可伸缩性（我们可以用多个</a:t>
            </a:r>
            <a:r>
              <a:rPr lang="en-US" altLang="zh-CN" dirty="0">
                <a:latin typeface="+mn-ea"/>
              </a:rPr>
              <a:t>slave </a:t>
            </a:r>
            <a:r>
              <a:rPr lang="zh-CN" altLang="en-US" dirty="0">
                <a:latin typeface="+mn-ea"/>
              </a:rPr>
              <a:t>专门用于</a:t>
            </a:r>
            <a:r>
              <a:rPr lang="en-US" altLang="zh-CN" dirty="0">
                <a:latin typeface="+mn-ea"/>
              </a:rPr>
              <a:t>client</a:t>
            </a:r>
            <a:r>
              <a:rPr lang="zh-CN" altLang="en-US" dirty="0">
                <a:latin typeface="+mn-ea"/>
              </a:rPr>
              <a:t>的读请求，比如</a:t>
            </a:r>
            <a:r>
              <a:rPr lang="en-US" altLang="zh-CN" dirty="0">
                <a:latin typeface="+mn-ea"/>
              </a:rPr>
              <a:t>sort</a:t>
            </a:r>
            <a:r>
              <a:rPr lang="zh-CN" altLang="en-US" dirty="0">
                <a:latin typeface="+mn-ea"/>
              </a:rPr>
              <a:t>操作可以使用</a:t>
            </a:r>
            <a:r>
              <a:rPr lang="en-US" altLang="zh-CN" dirty="0">
                <a:latin typeface="+mn-ea"/>
              </a:rPr>
              <a:t>slave</a:t>
            </a:r>
            <a:r>
              <a:rPr lang="zh-CN" altLang="en-US" dirty="0">
                <a:latin typeface="+mn-ea"/>
              </a:rPr>
              <a:t>来处理），也可以用来做简单的数据冗余</a:t>
            </a:r>
            <a:r>
              <a:rPr lang="zh-CN" altLang="en-US" dirty="0" smtClean="0">
                <a:latin typeface="+mn-ea"/>
              </a:rPr>
              <a:t>。</a:t>
            </a:r>
            <a:endParaRPr lang="en-US" altLang="zh-CN" dirty="0" smtClean="0">
              <a:latin typeface="+mn-ea"/>
            </a:endParaRPr>
          </a:p>
          <a:p>
            <a:pPr marL="342900" indent="-342900">
              <a:lnSpc>
                <a:spcPct val="150000"/>
              </a:lnSpc>
              <a:buFont typeface="+mj-lt"/>
              <a:buAutoNum type="arabicPeriod"/>
            </a:pPr>
            <a:r>
              <a:rPr lang="zh-CN" altLang="en-US" dirty="0" smtClean="0">
                <a:latin typeface="+mn-ea"/>
              </a:rPr>
              <a:t>可以</a:t>
            </a:r>
            <a:r>
              <a:rPr lang="zh-CN" altLang="en-US" dirty="0">
                <a:latin typeface="+mn-ea"/>
              </a:rPr>
              <a:t>在</a:t>
            </a:r>
            <a:r>
              <a:rPr lang="en-US" altLang="zh-CN" dirty="0">
                <a:latin typeface="+mn-ea"/>
              </a:rPr>
              <a:t>master</a:t>
            </a:r>
            <a:r>
              <a:rPr lang="zh-CN" altLang="en-US" dirty="0">
                <a:latin typeface="+mn-ea"/>
              </a:rPr>
              <a:t>禁用数据持久化，只需要注释掉</a:t>
            </a:r>
            <a:r>
              <a:rPr lang="en-US" altLang="zh-CN" dirty="0">
                <a:latin typeface="+mn-ea"/>
              </a:rPr>
              <a:t>master </a:t>
            </a:r>
            <a:r>
              <a:rPr lang="zh-CN" altLang="en-US" dirty="0">
                <a:latin typeface="+mn-ea"/>
              </a:rPr>
              <a:t>配置文件中的所有</a:t>
            </a:r>
            <a:r>
              <a:rPr lang="en-US" altLang="zh-CN" dirty="0">
                <a:latin typeface="+mn-ea"/>
              </a:rPr>
              <a:t>save</a:t>
            </a:r>
            <a:r>
              <a:rPr lang="zh-CN" altLang="en-US" dirty="0">
                <a:latin typeface="+mn-ea"/>
              </a:rPr>
              <a:t>配置，然后只在</a:t>
            </a:r>
            <a:r>
              <a:rPr lang="en-US" altLang="zh-CN" dirty="0">
                <a:latin typeface="+mn-ea"/>
              </a:rPr>
              <a:t>slave</a:t>
            </a:r>
            <a:r>
              <a:rPr lang="zh-CN" altLang="en-US" dirty="0">
                <a:latin typeface="+mn-ea"/>
              </a:rPr>
              <a:t>上配置数据持久化。</a:t>
            </a:r>
            <a:endParaRPr lang="en-US" altLang="zh-CN" b="1" dirty="0">
              <a:latin typeface="+mn-ea"/>
            </a:endParaRPr>
          </a:p>
        </p:txBody>
      </p:sp>
    </p:spTree>
    <p:extLst>
      <p:ext uri="{BB962C8B-B14F-4D97-AF65-F5344CB8AC3E}">
        <p14:creationId xmlns:p14="http://schemas.microsoft.com/office/powerpoint/2010/main" val="49316975"/>
      </p:ext>
    </p:extLst>
  </p:cSld>
  <p:clrMapOvr>
    <a:masterClrMapping/>
  </p:clrMapOvr>
  <p:transition spd="med">
    <p:pull/>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335485"/>
            <a:ext cx="12192000" cy="522515"/>
          </a:xfrm>
          <a:prstGeom prst="rect">
            <a:avLst/>
          </a:prstGeom>
          <a:solidFill>
            <a:srgbClr val="037D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650" y="10733"/>
            <a:ext cx="3471727" cy="696446"/>
          </a:xfrm>
          <a:prstGeom prst="rect">
            <a:avLst/>
          </a:prstGeom>
          <a:solidFill>
            <a:srgbClr val="037D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smtClean="0"/>
              <a:t>Redis</a:t>
            </a:r>
            <a:r>
              <a:rPr lang="zh-CN" altLang="en-US" sz="3600" b="1" dirty="0" smtClean="0">
                <a:solidFill>
                  <a:srgbClr val="F2F2F2"/>
                </a:solidFill>
              </a:rPr>
              <a:t>功能</a:t>
            </a:r>
            <a:endParaRPr lang="en-US" altLang="zh-CN" sz="3600" b="1" dirty="0" smtClean="0"/>
          </a:p>
        </p:txBody>
      </p:sp>
      <p:sp>
        <p:nvSpPr>
          <p:cNvPr id="6" name="文本框 5"/>
          <p:cNvSpPr txBox="1"/>
          <p:nvPr/>
        </p:nvSpPr>
        <p:spPr>
          <a:xfrm>
            <a:off x="2672861" y="1139477"/>
            <a:ext cx="9158068" cy="3000821"/>
          </a:xfrm>
          <a:prstGeom prst="rect">
            <a:avLst/>
          </a:prstGeom>
          <a:noFill/>
        </p:spPr>
        <p:txBody>
          <a:bodyPr wrap="square" rtlCol="0">
            <a:spAutoFit/>
          </a:bodyPr>
          <a:lstStyle/>
          <a:p>
            <a:pPr>
              <a:lnSpc>
                <a:spcPct val="150000"/>
              </a:lnSpc>
            </a:pPr>
            <a:r>
              <a:rPr lang="en-US" altLang="zh-CN" b="1" dirty="0" smtClean="0">
                <a:latin typeface="+mn-ea"/>
              </a:rPr>
              <a:t>Redis</a:t>
            </a:r>
            <a:r>
              <a:rPr lang="zh-CN" altLang="en-US" b="1" dirty="0">
                <a:latin typeface="+mn-ea"/>
              </a:rPr>
              <a:t>事务</a:t>
            </a:r>
            <a:r>
              <a:rPr lang="zh-CN" altLang="en-US" b="1" dirty="0" smtClean="0">
                <a:latin typeface="+mn-ea"/>
              </a:rPr>
              <a:t>支持</a:t>
            </a:r>
            <a:endParaRPr lang="en-US" altLang="zh-CN" b="1" dirty="0" smtClean="0">
              <a:latin typeface="+mn-ea"/>
            </a:endParaRPr>
          </a:p>
          <a:p>
            <a:pPr>
              <a:lnSpc>
                <a:spcPct val="150000"/>
              </a:lnSpc>
            </a:pPr>
            <a:r>
              <a:rPr lang="zh-CN" altLang="en-US" dirty="0"/>
              <a:t>介绍四个</a:t>
            </a:r>
            <a:r>
              <a:rPr lang="en-US" altLang="zh-CN" dirty="0"/>
              <a:t>redis</a:t>
            </a:r>
            <a:r>
              <a:rPr lang="zh-CN" altLang="en-US" dirty="0"/>
              <a:t>指令，即</a:t>
            </a:r>
            <a:r>
              <a:rPr lang="en-US" altLang="zh-CN" dirty="0"/>
              <a:t>MULTI</a:t>
            </a:r>
            <a:r>
              <a:rPr lang="zh-CN" altLang="en-US" dirty="0"/>
              <a:t>、</a:t>
            </a:r>
            <a:r>
              <a:rPr lang="en-US" altLang="zh-CN" dirty="0"/>
              <a:t>EXEC</a:t>
            </a:r>
            <a:r>
              <a:rPr lang="zh-CN" altLang="en-US" dirty="0"/>
              <a:t>、</a:t>
            </a:r>
            <a:r>
              <a:rPr lang="en-US" altLang="zh-CN" dirty="0"/>
              <a:t>DISCARD</a:t>
            </a:r>
            <a:r>
              <a:rPr lang="zh-CN" altLang="en-US" dirty="0"/>
              <a:t>、</a:t>
            </a:r>
            <a:r>
              <a:rPr lang="en-US" altLang="zh-CN" dirty="0"/>
              <a:t>WATCH</a:t>
            </a:r>
            <a:r>
              <a:rPr lang="zh-CN" altLang="en-US" dirty="0"/>
              <a:t>。这四个指令构成了</a:t>
            </a:r>
            <a:r>
              <a:rPr lang="en-US" altLang="zh-CN" dirty="0"/>
              <a:t>redis</a:t>
            </a:r>
            <a:r>
              <a:rPr lang="zh-CN" altLang="en-US" dirty="0"/>
              <a:t>事务处理的基础</a:t>
            </a:r>
            <a:r>
              <a:rPr lang="zh-CN" altLang="en-US" dirty="0" smtClean="0"/>
              <a:t>。</a:t>
            </a:r>
            <a:endParaRPr lang="en-US" altLang="zh-CN" dirty="0" smtClean="0"/>
          </a:p>
          <a:p>
            <a:pPr marL="342900" indent="-342900">
              <a:lnSpc>
                <a:spcPct val="150000"/>
              </a:lnSpc>
              <a:buFont typeface="+mj-lt"/>
              <a:buAutoNum type="arabicPeriod"/>
            </a:pPr>
            <a:r>
              <a:rPr lang="en-US" altLang="zh-CN" dirty="0" smtClean="0"/>
              <a:t>MULTI</a:t>
            </a:r>
            <a:r>
              <a:rPr lang="zh-CN" altLang="en-US" dirty="0"/>
              <a:t>用来组装一个事务</a:t>
            </a:r>
            <a:r>
              <a:rPr lang="zh-CN" altLang="en-US" dirty="0" smtClean="0"/>
              <a:t>；</a:t>
            </a:r>
            <a:endParaRPr lang="en-US" altLang="zh-CN" dirty="0" smtClean="0"/>
          </a:p>
          <a:p>
            <a:pPr marL="342900" indent="-342900">
              <a:lnSpc>
                <a:spcPct val="150000"/>
              </a:lnSpc>
              <a:buFont typeface="+mj-lt"/>
              <a:buAutoNum type="arabicPeriod"/>
            </a:pPr>
            <a:r>
              <a:rPr lang="en-US" altLang="zh-CN" dirty="0" smtClean="0"/>
              <a:t>EXEC</a:t>
            </a:r>
            <a:r>
              <a:rPr lang="zh-CN" altLang="en-US" dirty="0"/>
              <a:t>用来执行一个事务</a:t>
            </a:r>
            <a:r>
              <a:rPr lang="zh-CN" altLang="en-US" dirty="0" smtClean="0"/>
              <a:t>；</a:t>
            </a:r>
            <a:endParaRPr lang="en-US" altLang="zh-CN" dirty="0" smtClean="0"/>
          </a:p>
          <a:p>
            <a:pPr marL="342900" indent="-342900">
              <a:lnSpc>
                <a:spcPct val="150000"/>
              </a:lnSpc>
              <a:buFont typeface="+mj-lt"/>
              <a:buAutoNum type="arabicPeriod"/>
            </a:pPr>
            <a:r>
              <a:rPr lang="en-US" altLang="zh-CN" dirty="0" smtClean="0"/>
              <a:t>DISCARD</a:t>
            </a:r>
            <a:r>
              <a:rPr lang="zh-CN" altLang="en-US" dirty="0"/>
              <a:t>用来取消一个事务</a:t>
            </a:r>
            <a:r>
              <a:rPr lang="zh-CN" altLang="en-US" dirty="0" smtClean="0"/>
              <a:t>；</a:t>
            </a:r>
            <a:endParaRPr lang="en-US" altLang="zh-CN" dirty="0" smtClean="0"/>
          </a:p>
          <a:p>
            <a:pPr marL="342900" indent="-342900">
              <a:lnSpc>
                <a:spcPct val="150000"/>
              </a:lnSpc>
              <a:buFont typeface="+mj-lt"/>
              <a:buAutoNum type="arabicPeriod"/>
            </a:pPr>
            <a:r>
              <a:rPr lang="en-US" altLang="zh-CN" dirty="0" smtClean="0"/>
              <a:t>WATCH</a:t>
            </a:r>
            <a:r>
              <a:rPr lang="zh-CN" altLang="en-US" dirty="0"/>
              <a:t>用来监视一些</a:t>
            </a:r>
            <a:r>
              <a:rPr lang="en-US" altLang="zh-CN" dirty="0"/>
              <a:t>key</a:t>
            </a:r>
            <a:r>
              <a:rPr lang="zh-CN" altLang="en-US" dirty="0"/>
              <a:t>，一旦这些</a:t>
            </a:r>
            <a:r>
              <a:rPr lang="en-US" altLang="zh-CN" dirty="0"/>
              <a:t>key</a:t>
            </a:r>
            <a:r>
              <a:rPr lang="zh-CN" altLang="en-US" dirty="0"/>
              <a:t>在事务执行之前被改变，则取消事务的执行</a:t>
            </a:r>
            <a:r>
              <a:rPr lang="zh-CN" altLang="en-US" dirty="0" smtClean="0"/>
              <a:t>。</a:t>
            </a:r>
            <a:endParaRPr lang="zh-CN" altLang="en-US" dirty="0"/>
          </a:p>
        </p:txBody>
      </p:sp>
    </p:spTree>
    <p:extLst>
      <p:ext uri="{BB962C8B-B14F-4D97-AF65-F5344CB8AC3E}">
        <p14:creationId xmlns:p14="http://schemas.microsoft.com/office/powerpoint/2010/main" val="2178995970"/>
      </p:ext>
    </p:extLst>
  </p:cSld>
  <p:clrMapOvr>
    <a:masterClrMapping/>
  </p:clrMapOvr>
  <p:transition spd="med">
    <p:pull/>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335485"/>
            <a:ext cx="12192000" cy="522515"/>
          </a:xfrm>
          <a:prstGeom prst="rect">
            <a:avLst/>
          </a:prstGeom>
          <a:solidFill>
            <a:srgbClr val="037D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650" y="10733"/>
            <a:ext cx="3471727" cy="696446"/>
          </a:xfrm>
          <a:prstGeom prst="rect">
            <a:avLst/>
          </a:prstGeom>
          <a:solidFill>
            <a:srgbClr val="037D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smtClean="0"/>
              <a:t>Redis</a:t>
            </a:r>
            <a:r>
              <a:rPr lang="zh-CN" altLang="en-US" sz="3600" b="1" dirty="0" smtClean="0">
                <a:solidFill>
                  <a:srgbClr val="F2F2F2"/>
                </a:solidFill>
              </a:rPr>
              <a:t>功能</a:t>
            </a:r>
            <a:endParaRPr lang="en-US" altLang="zh-CN" sz="3600" b="1" dirty="0" smtClean="0"/>
          </a:p>
        </p:txBody>
      </p:sp>
      <p:sp>
        <p:nvSpPr>
          <p:cNvPr id="6" name="文本框 5"/>
          <p:cNvSpPr txBox="1"/>
          <p:nvPr/>
        </p:nvSpPr>
        <p:spPr>
          <a:xfrm>
            <a:off x="2672861" y="1139477"/>
            <a:ext cx="9158068" cy="923330"/>
          </a:xfrm>
          <a:prstGeom prst="rect">
            <a:avLst/>
          </a:prstGeom>
          <a:noFill/>
        </p:spPr>
        <p:txBody>
          <a:bodyPr wrap="square" rtlCol="0">
            <a:spAutoFit/>
          </a:bodyPr>
          <a:lstStyle/>
          <a:p>
            <a:pPr>
              <a:lnSpc>
                <a:spcPct val="150000"/>
              </a:lnSpc>
            </a:pPr>
            <a:r>
              <a:rPr lang="en-US" altLang="zh-CN" b="1" dirty="0" smtClean="0">
                <a:latin typeface="+mn-ea"/>
              </a:rPr>
              <a:t>Redis</a:t>
            </a:r>
            <a:r>
              <a:rPr lang="zh-CN" altLang="en-US" b="1" dirty="0" smtClean="0">
                <a:latin typeface="+mn-ea"/>
              </a:rPr>
              <a:t>事务支持</a:t>
            </a:r>
            <a:endParaRPr lang="en-US" altLang="zh-CN" b="1" dirty="0" smtClean="0">
              <a:latin typeface="+mn-ea"/>
            </a:endParaRPr>
          </a:p>
          <a:p>
            <a:pPr>
              <a:lnSpc>
                <a:spcPct val="150000"/>
              </a:lnSpc>
            </a:pPr>
            <a:r>
              <a:rPr lang="en-US" altLang="zh-CN" dirty="0" smtClean="0">
                <a:latin typeface="+mn-ea"/>
              </a:rPr>
              <a:t>MULTI</a:t>
            </a:r>
            <a:r>
              <a:rPr lang="zh-CN" altLang="en-US" dirty="0" smtClean="0">
                <a:latin typeface="+mn-ea"/>
              </a:rPr>
              <a:t>指令和</a:t>
            </a:r>
            <a:r>
              <a:rPr lang="en-US" altLang="zh-CN" dirty="0" smtClean="0">
                <a:latin typeface="+mn-ea"/>
              </a:rPr>
              <a:t>EXEC</a:t>
            </a:r>
            <a:r>
              <a:rPr lang="zh-CN" altLang="en-US" dirty="0">
                <a:latin typeface="+mn-ea"/>
              </a:rPr>
              <a:t>指</a:t>
            </a:r>
            <a:r>
              <a:rPr lang="zh-CN" altLang="en-US" dirty="0" smtClean="0">
                <a:latin typeface="+mn-ea"/>
              </a:rPr>
              <a:t>令</a:t>
            </a:r>
            <a:endParaRPr lang="en-US" altLang="zh-CN" dirty="0" smtClean="0">
              <a:latin typeface="+mn-ea"/>
            </a:endParaRPr>
          </a:p>
        </p:txBody>
      </p:sp>
      <p:sp>
        <p:nvSpPr>
          <p:cNvPr id="3" name="文本框 2"/>
          <p:cNvSpPr txBox="1"/>
          <p:nvPr/>
        </p:nvSpPr>
        <p:spPr>
          <a:xfrm>
            <a:off x="2672861" y="2055265"/>
            <a:ext cx="9158068" cy="4247317"/>
          </a:xfrm>
          <a:prstGeom prst="rect">
            <a:avLst/>
          </a:prstGeom>
          <a:solidFill>
            <a:schemeClr val="tx1"/>
          </a:solidFill>
        </p:spPr>
        <p:txBody>
          <a:bodyPr wrap="square" rtlCol="0">
            <a:spAutoFit/>
          </a:bodyPr>
          <a:lstStyle/>
          <a:p>
            <a:r>
              <a:rPr lang="en-US" altLang="zh-CN" dirty="0">
                <a:solidFill>
                  <a:schemeClr val="bg1"/>
                </a:solidFill>
              </a:rPr>
              <a:t>redis&gt; MULTI //</a:t>
            </a:r>
            <a:r>
              <a:rPr lang="zh-CN" altLang="en-US" dirty="0">
                <a:solidFill>
                  <a:schemeClr val="bg1"/>
                </a:solidFill>
              </a:rPr>
              <a:t>标记事务开始</a:t>
            </a:r>
            <a:br>
              <a:rPr lang="zh-CN" altLang="en-US" dirty="0">
                <a:solidFill>
                  <a:schemeClr val="bg1"/>
                </a:solidFill>
              </a:rPr>
            </a:br>
            <a:r>
              <a:rPr lang="en-US" altLang="zh-CN" dirty="0">
                <a:solidFill>
                  <a:schemeClr val="bg1"/>
                </a:solidFill>
              </a:rPr>
              <a:t>OK</a:t>
            </a:r>
            <a:br>
              <a:rPr lang="en-US" altLang="zh-CN" dirty="0">
                <a:solidFill>
                  <a:schemeClr val="bg1"/>
                </a:solidFill>
              </a:rPr>
            </a:br>
            <a:r>
              <a:rPr lang="en-US" altLang="zh-CN" dirty="0">
                <a:solidFill>
                  <a:schemeClr val="bg1"/>
                </a:solidFill>
              </a:rPr>
              <a:t>redis&gt; INCR user_id //</a:t>
            </a:r>
            <a:r>
              <a:rPr lang="zh-CN" altLang="en-US" dirty="0">
                <a:solidFill>
                  <a:schemeClr val="bg1"/>
                </a:solidFill>
              </a:rPr>
              <a:t>多条命令按顺序入队</a:t>
            </a:r>
            <a:br>
              <a:rPr lang="zh-CN" altLang="en-US" dirty="0">
                <a:solidFill>
                  <a:schemeClr val="bg1"/>
                </a:solidFill>
              </a:rPr>
            </a:br>
            <a:r>
              <a:rPr lang="en-US" altLang="zh-CN" dirty="0">
                <a:solidFill>
                  <a:schemeClr val="bg1"/>
                </a:solidFill>
              </a:rPr>
              <a:t>QUEUED</a:t>
            </a:r>
            <a:br>
              <a:rPr lang="en-US" altLang="zh-CN" dirty="0">
                <a:solidFill>
                  <a:schemeClr val="bg1"/>
                </a:solidFill>
              </a:rPr>
            </a:br>
            <a:r>
              <a:rPr lang="en-US" altLang="zh-CN" dirty="0">
                <a:solidFill>
                  <a:schemeClr val="bg1"/>
                </a:solidFill>
              </a:rPr>
              <a:t>redis&gt; INCR user_id</a:t>
            </a:r>
            <a:br>
              <a:rPr lang="en-US" altLang="zh-CN" dirty="0">
                <a:solidFill>
                  <a:schemeClr val="bg1"/>
                </a:solidFill>
              </a:rPr>
            </a:br>
            <a:r>
              <a:rPr lang="en-US" altLang="zh-CN" dirty="0">
                <a:solidFill>
                  <a:schemeClr val="bg1"/>
                </a:solidFill>
              </a:rPr>
              <a:t>QUEUED</a:t>
            </a:r>
            <a:br>
              <a:rPr lang="en-US" altLang="zh-CN" dirty="0">
                <a:solidFill>
                  <a:schemeClr val="bg1"/>
                </a:solidFill>
              </a:rPr>
            </a:br>
            <a:r>
              <a:rPr lang="en-US" altLang="zh-CN" dirty="0">
                <a:solidFill>
                  <a:schemeClr val="bg1"/>
                </a:solidFill>
              </a:rPr>
              <a:t>redis&gt; INCR user_id</a:t>
            </a:r>
            <a:br>
              <a:rPr lang="en-US" altLang="zh-CN" dirty="0">
                <a:solidFill>
                  <a:schemeClr val="bg1"/>
                </a:solidFill>
              </a:rPr>
            </a:br>
            <a:r>
              <a:rPr lang="en-US" altLang="zh-CN" dirty="0">
                <a:solidFill>
                  <a:schemeClr val="bg1"/>
                </a:solidFill>
              </a:rPr>
              <a:t>QUEUED</a:t>
            </a:r>
            <a:br>
              <a:rPr lang="en-US" altLang="zh-CN" dirty="0">
                <a:solidFill>
                  <a:schemeClr val="bg1"/>
                </a:solidFill>
              </a:rPr>
            </a:br>
            <a:r>
              <a:rPr lang="en-US" altLang="zh-CN" dirty="0">
                <a:solidFill>
                  <a:schemeClr val="bg1"/>
                </a:solidFill>
              </a:rPr>
              <a:t>redis&gt; PING</a:t>
            </a:r>
            <a:br>
              <a:rPr lang="en-US" altLang="zh-CN" dirty="0">
                <a:solidFill>
                  <a:schemeClr val="bg1"/>
                </a:solidFill>
              </a:rPr>
            </a:br>
            <a:r>
              <a:rPr lang="en-US" altLang="zh-CN" dirty="0">
                <a:solidFill>
                  <a:schemeClr val="bg1"/>
                </a:solidFill>
              </a:rPr>
              <a:t>QUEUED</a:t>
            </a:r>
            <a:br>
              <a:rPr lang="en-US" altLang="zh-CN" dirty="0">
                <a:solidFill>
                  <a:schemeClr val="bg1"/>
                </a:solidFill>
              </a:rPr>
            </a:br>
            <a:r>
              <a:rPr lang="en-US" altLang="zh-CN" dirty="0">
                <a:solidFill>
                  <a:schemeClr val="bg1"/>
                </a:solidFill>
              </a:rPr>
              <a:t>redis&gt; EXEC //</a:t>
            </a:r>
            <a:r>
              <a:rPr lang="zh-CN" altLang="en-US" dirty="0">
                <a:solidFill>
                  <a:schemeClr val="bg1"/>
                </a:solidFill>
              </a:rPr>
              <a:t>执行</a:t>
            </a:r>
            <a:br>
              <a:rPr lang="zh-CN" altLang="en-US" dirty="0">
                <a:solidFill>
                  <a:schemeClr val="bg1"/>
                </a:solidFill>
              </a:rPr>
            </a:br>
            <a:r>
              <a:rPr lang="en-US" altLang="zh-CN" dirty="0">
                <a:solidFill>
                  <a:schemeClr val="bg1"/>
                </a:solidFill>
              </a:rPr>
              <a:t>1) (integer) 1</a:t>
            </a:r>
            <a:br>
              <a:rPr lang="en-US" altLang="zh-CN" dirty="0">
                <a:solidFill>
                  <a:schemeClr val="bg1"/>
                </a:solidFill>
              </a:rPr>
            </a:br>
            <a:r>
              <a:rPr lang="en-US" altLang="zh-CN" dirty="0">
                <a:solidFill>
                  <a:schemeClr val="bg1"/>
                </a:solidFill>
              </a:rPr>
              <a:t>2) (integer) 2</a:t>
            </a:r>
            <a:br>
              <a:rPr lang="en-US" altLang="zh-CN" dirty="0">
                <a:solidFill>
                  <a:schemeClr val="bg1"/>
                </a:solidFill>
              </a:rPr>
            </a:br>
            <a:r>
              <a:rPr lang="en-US" altLang="zh-CN" dirty="0">
                <a:solidFill>
                  <a:schemeClr val="bg1"/>
                </a:solidFill>
              </a:rPr>
              <a:t>3) (integer) 3</a:t>
            </a:r>
            <a:br>
              <a:rPr lang="en-US" altLang="zh-CN" dirty="0">
                <a:solidFill>
                  <a:schemeClr val="bg1"/>
                </a:solidFill>
              </a:rPr>
            </a:br>
            <a:r>
              <a:rPr lang="en-US" altLang="zh-CN" dirty="0">
                <a:solidFill>
                  <a:schemeClr val="bg1"/>
                </a:solidFill>
              </a:rPr>
              <a:t>4) PONG</a:t>
            </a:r>
            <a:endParaRPr lang="zh-CN" altLang="en-US" dirty="0">
              <a:solidFill>
                <a:schemeClr val="bg1"/>
              </a:solidFill>
            </a:endParaRPr>
          </a:p>
        </p:txBody>
      </p:sp>
    </p:spTree>
    <p:extLst>
      <p:ext uri="{BB962C8B-B14F-4D97-AF65-F5344CB8AC3E}">
        <p14:creationId xmlns:p14="http://schemas.microsoft.com/office/powerpoint/2010/main" val="1640656567"/>
      </p:ext>
    </p:extLst>
  </p:cSld>
  <p:clrMapOvr>
    <a:masterClrMapping/>
  </p:clrMapOvr>
  <p:transition spd="med">
    <p:pull/>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335485"/>
            <a:ext cx="12192000" cy="522515"/>
          </a:xfrm>
          <a:prstGeom prst="rect">
            <a:avLst/>
          </a:prstGeom>
          <a:solidFill>
            <a:srgbClr val="037D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650" y="10733"/>
            <a:ext cx="3471727" cy="696446"/>
          </a:xfrm>
          <a:prstGeom prst="rect">
            <a:avLst/>
          </a:prstGeom>
          <a:solidFill>
            <a:srgbClr val="037D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smtClean="0"/>
              <a:t>Redis</a:t>
            </a:r>
            <a:r>
              <a:rPr lang="zh-CN" altLang="en-US" sz="3600" b="1" dirty="0" smtClean="0">
                <a:solidFill>
                  <a:srgbClr val="F2F2F2"/>
                </a:solidFill>
              </a:rPr>
              <a:t>功能</a:t>
            </a:r>
            <a:endParaRPr lang="en-US" altLang="zh-CN" sz="3600" b="1" dirty="0" smtClean="0"/>
          </a:p>
        </p:txBody>
      </p:sp>
      <p:sp>
        <p:nvSpPr>
          <p:cNvPr id="6" name="文本框 5"/>
          <p:cNvSpPr txBox="1"/>
          <p:nvPr/>
        </p:nvSpPr>
        <p:spPr>
          <a:xfrm>
            <a:off x="2672861" y="1139477"/>
            <a:ext cx="9158068" cy="923330"/>
          </a:xfrm>
          <a:prstGeom prst="rect">
            <a:avLst/>
          </a:prstGeom>
          <a:noFill/>
        </p:spPr>
        <p:txBody>
          <a:bodyPr wrap="square" rtlCol="0">
            <a:spAutoFit/>
          </a:bodyPr>
          <a:lstStyle/>
          <a:p>
            <a:pPr>
              <a:lnSpc>
                <a:spcPct val="150000"/>
              </a:lnSpc>
            </a:pPr>
            <a:r>
              <a:rPr lang="en-US" altLang="zh-CN" b="1" dirty="0" smtClean="0">
                <a:latin typeface="+mn-ea"/>
              </a:rPr>
              <a:t>Redis</a:t>
            </a:r>
            <a:r>
              <a:rPr lang="zh-CN" altLang="en-US" b="1" dirty="0" smtClean="0">
                <a:latin typeface="+mn-ea"/>
              </a:rPr>
              <a:t>事务支持</a:t>
            </a:r>
            <a:endParaRPr lang="en-US" altLang="zh-CN" b="1" dirty="0" smtClean="0">
              <a:latin typeface="+mn-ea"/>
            </a:endParaRPr>
          </a:p>
          <a:p>
            <a:pPr>
              <a:lnSpc>
                <a:spcPct val="150000"/>
              </a:lnSpc>
            </a:pPr>
            <a:r>
              <a:rPr lang="en-US" altLang="zh-CN" dirty="0" smtClean="0">
                <a:latin typeface="+mn-ea"/>
              </a:rPr>
              <a:t>Watch</a:t>
            </a:r>
            <a:r>
              <a:rPr lang="zh-CN" altLang="en-US" dirty="0" smtClean="0">
                <a:latin typeface="+mn-ea"/>
              </a:rPr>
              <a:t>指令</a:t>
            </a:r>
            <a:endParaRPr lang="en-US" altLang="zh-CN" dirty="0">
              <a:latin typeface="+mn-ea"/>
            </a:endParaRPr>
          </a:p>
        </p:txBody>
      </p:sp>
      <p:sp>
        <p:nvSpPr>
          <p:cNvPr id="4" name="矩形 3"/>
          <p:cNvSpPr/>
          <p:nvPr/>
        </p:nvSpPr>
        <p:spPr>
          <a:xfrm>
            <a:off x="2672861" y="2048755"/>
            <a:ext cx="9158068" cy="3970318"/>
          </a:xfrm>
          <a:prstGeom prst="rect">
            <a:avLst/>
          </a:prstGeom>
          <a:solidFill>
            <a:schemeClr val="tx1"/>
          </a:solidFill>
        </p:spPr>
        <p:txBody>
          <a:bodyPr wrap="square">
            <a:spAutoFit/>
          </a:bodyPr>
          <a:lstStyle/>
          <a:p>
            <a:r>
              <a:rPr lang="en-US" altLang="zh-CN" dirty="0">
                <a:solidFill>
                  <a:schemeClr val="bg1"/>
                </a:solidFill>
              </a:rPr>
              <a:t>127.0.0.1:6379&gt; set age 23</a:t>
            </a:r>
            <a:br>
              <a:rPr lang="en-US" altLang="zh-CN" dirty="0">
                <a:solidFill>
                  <a:schemeClr val="bg1"/>
                </a:solidFill>
              </a:rPr>
            </a:br>
            <a:r>
              <a:rPr lang="en-US" altLang="zh-CN" dirty="0">
                <a:solidFill>
                  <a:schemeClr val="bg1"/>
                </a:solidFill>
              </a:rPr>
              <a:t>OK</a:t>
            </a:r>
            <a:br>
              <a:rPr lang="en-US" altLang="zh-CN" dirty="0">
                <a:solidFill>
                  <a:schemeClr val="bg1"/>
                </a:solidFill>
              </a:rPr>
            </a:br>
            <a:r>
              <a:rPr lang="en-US" altLang="zh-CN" dirty="0">
                <a:solidFill>
                  <a:schemeClr val="bg1"/>
                </a:solidFill>
              </a:rPr>
              <a:t>127.0.0.1:6379&gt; watch age //</a:t>
            </a:r>
            <a:r>
              <a:rPr lang="zh-CN" altLang="en-US" dirty="0">
                <a:solidFill>
                  <a:schemeClr val="bg1"/>
                </a:solidFill>
              </a:rPr>
              <a:t>开始监视</a:t>
            </a:r>
            <a:r>
              <a:rPr lang="en-US" altLang="zh-CN" dirty="0">
                <a:solidFill>
                  <a:schemeClr val="bg1"/>
                </a:solidFill>
              </a:rPr>
              <a:t>age</a:t>
            </a:r>
            <a:br>
              <a:rPr lang="en-US" altLang="zh-CN" dirty="0">
                <a:solidFill>
                  <a:schemeClr val="bg1"/>
                </a:solidFill>
              </a:rPr>
            </a:br>
            <a:r>
              <a:rPr lang="en-US" altLang="zh-CN" dirty="0">
                <a:solidFill>
                  <a:schemeClr val="bg1"/>
                </a:solidFill>
              </a:rPr>
              <a:t>OK</a:t>
            </a:r>
            <a:br>
              <a:rPr lang="en-US" altLang="zh-CN" dirty="0">
                <a:solidFill>
                  <a:schemeClr val="bg1"/>
                </a:solidFill>
              </a:rPr>
            </a:br>
            <a:r>
              <a:rPr lang="en-US" altLang="zh-CN" dirty="0">
                <a:solidFill>
                  <a:schemeClr val="bg1"/>
                </a:solidFill>
              </a:rPr>
              <a:t>127.0.0.1:6379&gt; set age 24 //</a:t>
            </a:r>
            <a:r>
              <a:rPr lang="zh-CN" altLang="en-US" dirty="0">
                <a:solidFill>
                  <a:schemeClr val="bg1"/>
                </a:solidFill>
              </a:rPr>
              <a:t>在</a:t>
            </a:r>
            <a:r>
              <a:rPr lang="en-US" altLang="zh-CN" dirty="0">
                <a:solidFill>
                  <a:schemeClr val="bg1"/>
                </a:solidFill>
              </a:rPr>
              <a:t>EXEC</a:t>
            </a:r>
            <a:r>
              <a:rPr lang="zh-CN" altLang="en-US" dirty="0">
                <a:solidFill>
                  <a:schemeClr val="bg1"/>
                </a:solidFill>
              </a:rPr>
              <a:t>之前，</a:t>
            </a:r>
            <a:r>
              <a:rPr lang="en-US" altLang="zh-CN" dirty="0">
                <a:solidFill>
                  <a:schemeClr val="bg1"/>
                </a:solidFill>
              </a:rPr>
              <a:t>age</a:t>
            </a:r>
            <a:r>
              <a:rPr lang="zh-CN" altLang="en-US" dirty="0">
                <a:solidFill>
                  <a:schemeClr val="bg1"/>
                </a:solidFill>
              </a:rPr>
              <a:t>的值被修改了</a:t>
            </a:r>
            <a:br>
              <a:rPr lang="zh-CN" altLang="en-US" dirty="0">
                <a:solidFill>
                  <a:schemeClr val="bg1"/>
                </a:solidFill>
              </a:rPr>
            </a:br>
            <a:r>
              <a:rPr lang="en-US" altLang="zh-CN" dirty="0">
                <a:solidFill>
                  <a:schemeClr val="bg1"/>
                </a:solidFill>
              </a:rPr>
              <a:t>OK</a:t>
            </a:r>
            <a:br>
              <a:rPr lang="en-US" altLang="zh-CN" dirty="0">
                <a:solidFill>
                  <a:schemeClr val="bg1"/>
                </a:solidFill>
              </a:rPr>
            </a:br>
            <a:r>
              <a:rPr lang="en-US" altLang="zh-CN" dirty="0">
                <a:solidFill>
                  <a:schemeClr val="bg1"/>
                </a:solidFill>
              </a:rPr>
              <a:t>127.0.0.1:6379&gt; multi</a:t>
            </a:r>
            <a:br>
              <a:rPr lang="en-US" altLang="zh-CN" dirty="0">
                <a:solidFill>
                  <a:schemeClr val="bg1"/>
                </a:solidFill>
              </a:rPr>
            </a:br>
            <a:r>
              <a:rPr lang="en-US" altLang="zh-CN" dirty="0">
                <a:solidFill>
                  <a:schemeClr val="bg1"/>
                </a:solidFill>
              </a:rPr>
              <a:t>OK</a:t>
            </a:r>
            <a:br>
              <a:rPr lang="en-US" altLang="zh-CN" dirty="0">
                <a:solidFill>
                  <a:schemeClr val="bg1"/>
                </a:solidFill>
              </a:rPr>
            </a:br>
            <a:r>
              <a:rPr lang="en-US" altLang="zh-CN" dirty="0">
                <a:solidFill>
                  <a:schemeClr val="bg1"/>
                </a:solidFill>
              </a:rPr>
              <a:t>127.0.0.1:6379&gt; set age 25</a:t>
            </a:r>
            <a:br>
              <a:rPr lang="en-US" altLang="zh-CN" dirty="0">
                <a:solidFill>
                  <a:schemeClr val="bg1"/>
                </a:solidFill>
              </a:rPr>
            </a:br>
            <a:r>
              <a:rPr lang="en-US" altLang="zh-CN" dirty="0">
                <a:solidFill>
                  <a:schemeClr val="bg1"/>
                </a:solidFill>
              </a:rPr>
              <a:t>QUEUED</a:t>
            </a:r>
            <a:br>
              <a:rPr lang="en-US" altLang="zh-CN" dirty="0">
                <a:solidFill>
                  <a:schemeClr val="bg1"/>
                </a:solidFill>
              </a:rPr>
            </a:br>
            <a:r>
              <a:rPr lang="en-US" altLang="zh-CN" dirty="0">
                <a:solidFill>
                  <a:schemeClr val="bg1"/>
                </a:solidFill>
              </a:rPr>
              <a:t>127.0.0.1:6379&gt; get age</a:t>
            </a:r>
            <a:br>
              <a:rPr lang="en-US" altLang="zh-CN" dirty="0">
                <a:solidFill>
                  <a:schemeClr val="bg1"/>
                </a:solidFill>
              </a:rPr>
            </a:br>
            <a:r>
              <a:rPr lang="en-US" altLang="zh-CN" dirty="0">
                <a:solidFill>
                  <a:schemeClr val="bg1"/>
                </a:solidFill>
              </a:rPr>
              <a:t>QUEUED</a:t>
            </a:r>
            <a:br>
              <a:rPr lang="en-US" altLang="zh-CN" dirty="0">
                <a:solidFill>
                  <a:schemeClr val="bg1"/>
                </a:solidFill>
              </a:rPr>
            </a:br>
            <a:r>
              <a:rPr lang="en-US" altLang="zh-CN" dirty="0">
                <a:solidFill>
                  <a:schemeClr val="bg1"/>
                </a:solidFill>
              </a:rPr>
              <a:t>127.0.0.1:6379&gt; exec //</a:t>
            </a:r>
            <a:r>
              <a:rPr lang="zh-CN" altLang="en-US" dirty="0">
                <a:solidFill>
                  <a:schemeClr val="bg1"/>
                </a:solidFill>
              </a:rPr>
              <a:t>触发</a:t>
            </a:r>
            <a:r>
              <a:rPr lang="en-US" altLang="zh-CN" dirty="0">
                <a:solidFill>
                  <a:schemeClr val="bg1"/>
                </a:solidFill>
              </a:rPr>
              <a:t>EXEC</a:t>
            </a:r>
            <a:br>
              <a:rPr lang="en-US" altLang="zh-CN" dirty="0">
                <a:solidFill>
                  <a:schemeClr val="bg1"/>
                </a:solidFill>
              </a:rPr>
            </a:br>
            <a:r>
              <a:rPr lang="en-US" altLang="zh-CN" dirty="0">
                <a:solidFill>
                  <a:schemeClr val="bg1"/>
                </a:solidFill>
              </a:rPr>
              <a:t>(nil) //</a:t>
            </a:r>
            <a:r>
              <a:rPr lang="zh-CN" altLang="en-US" dirty="0">
                <a:solidFill>
                  <a:schemeClr val="bg1"/>
                </a:solidFill>
              </a:rPr>
              <a:t>事务无法被执行</a:t>
            </a:r>
          </a:p>
        </p:txBody>
      </p:sp>
    </p:spTree>
    <p:extLst>
      <p:ext uri="{BB962C8B-B14F-4D97-AF65-F5344CB8AC3E}">
        <p14:creationId xmlns:p14="http://schemas.microsoft.com/office/powerpoint/2010/main" val="2807053100"/>
      </p:ext>
    </p:extLst>
  </p:cSld>
  <p:clrMapOvr>
    <a:masterClrMapping/>
  </p:clrMapOvr>
  <p:transition spd="med">
    <p:pull/>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335485"/>
            <a:ext cx="12192000" cy="522515"/>
          </a:xfrm>
          <a:prstGeom prst="rect">
            <a:avLst/>
          </a:prstGeom>
          <a:solidFill>
            <a:srgbClr val="037D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17060" y="-987"/>
            <a:ext cx="3471727" cy="696446"/>
          </a:xfrm>
          <a:prstGeom prst="rect">
            <a:avLst/>
          </a:prstGeom>
          <a:solidFill>
            <a:srgbClr val="037D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smtClean="0"/>
              <a:t>Redis</a:t>
            </a:r>
            <a:r>
              <a:rPr lang="zh-CN" altLang="en-US" sz="3600" b="1" dirty="0" smtClean="0"/>
              <a:t>简介</a:t>
            </a:r>
            <a:endParaRPr lang="zh-CN" altLang="en-US" sz="3600" b="1" dirty="0">
              <a:solidFill>
                <a:srgbClr val="F2F2F2"/>
              </a:solidFill>
            </a:endParaRPr>
          </a:p>
        </p:txBody>
      </p:sp>
      <p:sp>
        <p:nvSpPr>
          <p:cNvPr id="5" name="文本框 4"/>
          <p:cNvSpPr txBox="1"/>
          <p:nvPr/>
        </p:nvSpPr>
        <p:spPr>
          <a:xfrm>
            <a:off x="2665927" y="1249251"/>
            <a:ext cx="9208394" cy="2585323"/>
          </a:xfrm>
          <a:prstGeom prst="rect">
            <a:avLst/>
          </a:prstGeom>
          <a:noFill/>
        </p:spPr>
        <p:txBody>
          <a:bodyPr wrap="square" rtlCol="0">
            <a:spAutoFit/>
          </a:bodyPr>
          <a:lstStyle/>
          <a:p>
            <a:pPr>
              <a:lnSpc>
                <a:spcPct val="150000"/>
              </a:lnSpc>
            </a:pPr>
            <a:r>
              <a:rPr lang="en-US" altLang="zh-CN" b="1" dirty="0"/>
              <a:t>NoSQL</a:t>
            </a:r>
            <a:r>
              <a:rPr lang="zh-CN" altLang="en-US" b="1" dirty="0"/>
              <a:t>简介</a:t>
            </a:r>
            <a:endParaRPr lang="en-US" altLang="zh-CN" dirty="0" smtClean="0"/>
          </a:p>
          <a:p>
            <a:pPr>
              <a:lnSpc>
                <a:spcPct val="150000"/>
              </a:lnSpc>
            </a:pPr>
            <a:r>
              <a:rPr lang="zh-CN" altLang="en-US" dirty="0" smtClean="0"/>
              <a:t>          介绍</a:t>
            </a:r>
            <a:r>
              <a:rPr lang="en-US" altLang="zh-CN" dirty="0" smtClean="0"/>
              <a:t>Redis</a:t>
            </a:r>
            <a:r>
              <a:rPr lang="zh-CN" altLang="en-US" dirty="0" smtClean="0"/>
              <a:t>前，先</a:t>
            </a:r>
            <a:r>
              <a:rPr lang="zh-CN" altLang="en-US" dirty="0"/>
              <a:t>认识下</a:t>
            </a:r>
            <a:r>
              <a:rPr lang="en-US" altLang="zh-CN" dirty="0"/>
              <a:t>NoSQL,</a:t>
            </a:r>
            <a:r>
              <a:rPr lang="zh-CN" altLang="en-US" dirty="0"/>
              <a:t>即</a:t>
            </a:r>
            <a:r>
              <a:rPr lang="en-US" altLang="zh-CN" dirty="0"/>
              <a:t>not only sql, </a:t>
            </a:r>
            <a:r>
              <a:rPr lang="zh-CN" altLang="en-US" dirty="0"/>
              <a:t>是一种非关系型的数据存储，</a:t>
            </a:r>
            <a:r>
              <a:rPr lang="en-US" altLang="zh-CN" dirty="0" smtClean="0"/>
              <a:t>key/value</a:t>
            </a:r>
          </a:p>
          <a:p>
            <a:pPr>
              <a:lnSpc>
                <a:spcPct val="150000"/>
              </a:lnSpc>
            </a:pPr>
            <a:r>
              <a:rPr lang="zh-CN" altLang="en-US" dirty="0" smtClean="0"/>
              <a:t>键</a:t>
            </a:r>
            <a:r>
              <a:rPr lang="zh-CN" altLang="en-US" dirty="0"/>
              <a:t>值对存储</a:t>
            </a:r>
            <a:r>
              <a:rPr lang="zh-CN" altLang="en-US" dirty="0" smtClean="0"/>
              <a:t>。</a:t>
            </a:r>
            <a:endParaRPr lang="en-US" altLang="zh-CN" dirty="0" smtClean="0"/>
          </a:p>
          <a:p>
            <a:pPr>
              <a:lnSpc>
                <a:spcPct val="150000"/>
              </a:lnSpc>
            </a:pPr>
            <a:r>
              <a:rPr lang="zh-CN" altLang="en-US" dirty="0" smtClean="0"/>
              <a:t>          现有</a:t>
            </a:r>
            <a:r>
              <a:rPr lang="en-US" altLang="zh-CN" dirty="0"/>
              <a:t>Nosql DB </a:t>
            </a:r>
            <a:r>
              <a:rPr lang="zh-CN" altLang="en-US" dirty="0"/>
              <a:t>产品： </a:t>
            </a:r>
            <a:r>
              <a:rPr lang="en-US" altLang="zh-CN" dirty="0" smtClean="0"/>
              <a:t>Redis/MongoDB/Memcached/Hbase/Cassandra</a:t>
            </a:r>
            <a:r>
              <a:rPr lang="en-US" altLang="zh-CN" dirty="0"/>
              <a:t>/ Tokyo </a:t>
            </a:r>
            <a:r>
              <a:rPr lang="en-US" altLang="zh-CN" dirty="0" smtClean="0"/>
              <a:t>Cabinet/Voldemort/Dynomite/Riak</a:t>
            </a:r>
            <a:r>
              <a:rPr lang="en-US" altLang="zh-CN" dirty="0"/>
              <a:t>/ CouchDB/Hypertable/Flare/Tin/Lightcloud/ KiokuDB/Scalaris/Kai/ThruDB, </a:t>
            </a:r>
            <a:r>
              <a:rPr lang="zh-CN" altLang="en-US" dirty="0" smtClean="0"/>
              <a:t>等等</a:t>
            </a:r>
            <a:endParaRPr lang="en-US" altLang="zh-CN" b="1" dirty="0" smtClean="0"/>
          </a:p>
        </p:txBody>
      </p:sp>
      <p:sp>
        <p:nvSpPr>
          <p:cNvPr id="6" name="文本框 5"/>
          <p:cNvSpPr txBox="1"/>
          <p:nvPr/>
        </p:nvSpPr>
        <p:spPr>
          <a:xfrm>
            <a:off x="2653048" y="4005328"/>
            <a:ext cx="9234152" cy="2047741"/>
          </a:xfrm>
          <a:prstGeom prst="rect">
            <a:avLst/>
          </a:prstGeom>
          <a:noFill/>
        </p:spPr>
        <p:txBody>
          <a:bodyPr wrap="square" rtlCol="0">
            <a:spAutoFit/>
          </a:bodyPr>
          <a:lstStyle/>
          <a:p>
            <a:pPr>
              <a:lnSpc>
                <a:spcPct val="150000"/>
              </a:lnSpc>
            </a:pPr>
            <a:r>
              <a:rPr lang="zh-CN" altLang="en-US" b="1" dirty="0"/>
              <a:t>为什么需要</a:t>
            </a:r>
            <a:r>
              <a:rPr lang="en-US" altLang="zh-CN" b="1" dirty="0"/>
              <a:t>NoSQL</a:t>
            </a:r>
            <a:r>
              <a:rPr lang="zh-CN" altLang="en-US" b="1" dirty="0"/>
              <a:t>非关系型数据库？</a:t>
            </a:r>
            <a:endParaRPr lang="en-US" altLang="zh-CN" b="1" dirty="0"/>
          </a:p>
          <a:p>
            <a:pPr marL="342900" indent="-342900">
              <a:lnSpc>
                <a:spcPct val="150000"/>
              </a:lnSpc>
              <a:buFont typeface="+mj-lt"/>
              <a:buAutoNum type="arabicPeriod"/>
            </a:pPr>
            <a:r>
              <a:rPr lang="en-US" altLang="zh-CN" dirty="0"/>
              <a:t>High performance - </a:t>
            </a:r>
            <a:r>
              <a:rPr lang="zh-CN" altLang="en-US" dirty="0"/>
              <a:t>对数据库高并发读写的需求</a:t>
            </a:r>
            <a:endParaRPr lang="en-US" altLang="zh-CN" dirty="0"/>
          </a:p>
          <a:p>
            <a:pPr marL="342900" indent="-342900">
              <a:lnSpc>
                <a:spcPct val="150000"/>
              </a:lnSpc>
              <a:buFont typeface="+mj-lt"/>
              <a:buAutoNum type="arabicPeriod"/>
            </a:pPr>
            <a:r>
              <a:rPr lang="en-US" altLang="zh-CN" dirty="0"/>
              <a:t>Huge Storage - </a:t>
            </a:r>
            <a:r>
              <a:rPr lang="zh-CN" altLang="en-US" dirty="0"/>
              <a:t>对海量数据的高效率存储和访问的需求</a:t>
            </a:r>
            <a:endParaRPr lang="en-US" altLang="zh-CN" dirty="0"/>
          </a:p>
          <a:p>
            <a:pPr marL="342900" indent="-342900">
              <a:lnSpc>
                <a:spcPct val="150000"/>
              </a:lnSpc>
              <a:buFont typeface="+mj-lt"/>
              <a:buAutoNum type="arabicPeriod"/>
            </a:pPr>
            <a:r>
              <a:rPr lang="en-US" altLang="zh-CN" dirty="0"/>
              <a:t>High Scalability &amp;&amp; High Availability- </a:t>
            </a:r>
            <a:r>
              <a:rPr lang="zh-CN" altLang="en-US" dirty="0"/>
              <a:t>对数据库的高可扩展性和高可用性的需求</a:t>
            </a:r>
            <a:endParaRPr lang="en-US" altLang="zh-CN" b="1" dirty="0"/>
          </a:p>
          <a:p>
            <a:endParaRPr lang="zh-CN" altLang="en-US" dirty="0"/>
          </a:p>
        </p:txBody>
      </p:sp>
    </p:spTree>
    <p:extLst>
      <p:ext uri="{BB962C8B-B14F-4D97-AF65-F5344CB8AC3E}">
        <p14:creationId xmlns:p14="http://schemas.microsoft.com/office/powerpoint/2010/main" val="2400496764"/>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335485"/>
            <a:ext cx="12192000" cy="522515"/>
          </a:xfrm>
          <a:prstGeom prst="rect">
            <a:avLst/>
          </a:prstGeom>
          <a:solidFill>
            <a:srgbClr val="037D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17060" y="-987"/>
            <a:ext cx="3471727" cy="696446"/>
          </a:xfrm>
          <a:prstGeom prst="rect">
            <a:avLst/>
          </a:prstGeom>
          <a:solidFill>
            <a:srgbClr val="037D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smtClean="0"/>
              <a:t>Redis</a:t>
            </a:r>
            <a:r>
              <a:rPr lang="zh-CN" altLang="en-US" sz="3600" b="1" dirty="0" smtClean="0"/>
              <a:t>配置</a:t>
            </a:r>
            <a:endParaRPr lang="zh-CN" altLang="en-US" sz="3600" b="1" dirty="0">
              <a:solidFill>
                <a:srgbClr val="F2F2F2"/>
              </a:solidFill>
            </a:endParaRPr>
          </a:p>
        </p:txBody>
      </p:sp>
      <p:sp>
        <p:nvSpPr>
          <p:cNvPr id="5" name="文本框 4"/>
          <p:cNvSpPr txBox="1"/>
          <p:nvPr/>
        </p:nvSpPr>
        <p:spPr>
          <a:xfrm>
            <a:off x="5261318" y="2208628"/>
            <a:ext cx="6724356" cy="1754326"/>
          </a:xfrm>
          <a:prstGeom prst="rect">
            <a:avLst/>
          </a:prstGeom>
          <a:noFill/>
        </p:spPr>
        <p:txBody>
          <a:bodyPr wrap="square" rtlCol="0">
            <a:spAutoFit/>
          </a:bodyPr>
          <a:lstStyle/>
          <a:p>
            <a:r>
              <a:rPr lang="zh-CN" altLang="en-US" sz="7200" dirty="0" smtClean="0"/>
              <a:t>略</a:t>
            </a:r>
            <a:endParaRPr lang="en-US" altLang="zh-CN" sz="7200" dirty="0" smtClean="0"/>
          </a:p>
          <a:p>
            <a:r>
              <a:rPr lang="zh-CN" altLang="en-US" dirty="0" smtClean="0"/>
              <a:t>参考</a:t>
            </a:r>
            <a:endParaRPr lang="en-US" altLang="zh-CN" dirty="0" smtClean="0"/>
          </a:p>
          <a:p>
            <a:r>
              <a:rPr lang="en-US" altLang="zh-CN" dirty="0" smtClean="0">
                <a:hlinkClick r:id="rId2" action="ppaction://hlinkfile"/>
              </a:rPr>
              <a:t>Redis</a:t>
            </a:r>
            <a:r>
              <a:rPr lang="zh-CN" altLang="en-US" dirty="0" smtClean="0">
                <a:hlinkClick r:id="rId2" action="ppaction://hlinkfile"/>
              </a:rPr>
              <a:t>配置文件</a:t>
            </a:r>
            <a:endParaRPr lang="zh-CN" altLang="en-US" dirty="0"/>
          </a:p>
        </p:txBody>
      </p:sp>
    </p:spTree>
    <p:extLst>
      <p:ext uri="{BB962C8B-B14F-4D97-AF65-F5344CB8AC3E}">
        <p14:creationId xmlns:p14="http://schemas.microsoft.com/office/powerpoint/2010/main" val="68117129"/>
      </p:ext>
    </p:extLst>
  </p:cSld>
  <p:clrMapOvr>
    <a:masterClrMapping/>
  </p:clrMapOvr>
  <p:transition spd="med">
    <p:pull/>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rot="16200000">
            <a:off x="5153025" y="-180975"/>
            <a:ext cx="6858000" cy="7219950"/>
          </a:xfrm>
          <a:prstGeom prst="triangle">
            <a:avLst>
              <a:gd name="adj" fmla="val 100000"/>
            </a:avLst>
          </a:prstGeom>
          <a:solidFill>
            <a:srgbClr val="037D6A">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962025" y="3219450"/>
            <a:ext cx="3048000" cy="2123658"/>
          </a:xfrm>
          <a:prstGeom prst="rect">
            <a:avLst/>
          </a:prstGeom>
          <a:noFill/>
        </p:spPr>
        <p:txBody>
          <a:bodyPr wrap="square" rtlCol="0">
            <a:spAutoFit/>
          </a:bodyPr>
          <a:lstStyle/>
          <a:p>
            <a:r>
              <a:rPr lang="en-US" altLang="zh-CN" sz="6600" dirty="0" smtClean="0">
                <a:solidFill>
                  <a:schemeClr val="bg1"/>
                </a:solidFill>
              </a:rPr>
              <a:t>THANK</a:t>
            </a:r>
          </a:p>
          <a:p>
            <a:r>
              <a:rPr lang="en-US" altLang="zh-CN" sz="6600" dirty="0" smtClean="0">
                <a:solidFill>
                  <a:schemeClr val="bg1"/>
                </a:solidFill>
              </a:rPr>
              <a:t>YOU!</a:t>
            </a:r>
            <a:endParaRPr lang="zh-CN" altLang="en-US" sz="6600" dirty="0">
              <a:solidFill>
                <a:schemeClr val="bg1"/>
              </a:solidFill>
            </a:endParaRPr>
          </a:p>
        </p:txBody>
      </p:sp>
      <p:sp>
        <p:nvSpPr>
          <p:cNvPr id="4" name="矩形 3"/>
          <p:cNvSpPr/>
          <p:nvPr/>
        </p:nvSpPr>
        <p:spPr>
          <a:xfrm>
            <a:off x="0" y="3390900"/>
            <a:ext cx="666750" cy="1847850"/>
          </a:xfrm>
          <a:prstGeom prst="rect">
            <a:avLst/>
          </a:prstGeom>
          <a:solidFill>
            <a:srgbClr val="02B2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1155007" y="5658064"/>
            <a:ext cx="2338453" cy="307773"/>
          </a:xfrm>
          <a:prstGeom prst="rect">
            <a:avLst/>
          </a:prstGeom>
          <a:solidFill>
            <a:srgbClr val="7EC799"/>
          </a:solidFill>
        </p:spPr>
        <p:txBody>
          <a:bodyPr wrap="none" lIns="91436" tIns="45718" rIns="91436" bIns="45718">
            <a:spAutoFit/>
          </a:bodyPr>
          <a:lstStyle/>
          <a:p>
            <a:r>
              <a:rPr kumimoji="1" lang="en-US" altLang="zh-CN" sz="1400" b="1" dirty="0">
                <a:solidFill>
                  <a:schemeClr val="bg1"/>
                </a:solidFill>
              </a:rPr>
              <a:t>PRESENTED</a:t>
            </a:r>
            <a:r>
              <a:rPr kumimoji="1" lang="zh-CN" altLang="en-US" sz="1400" b="1" dirty="0">
                <a:solidFill>
                  <a:schemeClr val="bg1"/>
                </a:solidFill>
              </a:rPr>
              <a:t> </a:t>
            </a:r>
            <a:r>
              <a:rPr kumimoji="1" lang="en-US" altLang="zh-CN" sz="1400" b="1" dirty="0">
                <a:solidFill>
                  <a:schemeClr val="bg1"/>
                </a:solidFill>
              </a:rPr>
              <a:t>BY</a:t>
            </a:r>
            <a:r>
              <a:rPr kumimoji="1" lang="zh-CN" altLang="en-US" sz="1400" b="1" dirty="0">
                <a:solidFill>
                  <a:schemeClr val="bg1"/>
                </a:solidFill>
              </a:rPr>
              <a:t> </a:t>
            </a:r>
            <a:r>
              <a:rPr kumimoji="1" lang="en-US" altLang="zh-CN" sz="1400" b="1" dirty="0" smtClean="0">
                <a:solidFill>
                  <a:schemeClr val="bg1"/>
                </a:solidFill>
              </a:rPr>
              <a:t>YuanHongQiu</a:t>
            </a:r>
            <a:endParaRPr kumimoji="1" lang="zh-CN" altLang="en-US" sz="1400" b="1" dirty="0">
              <a:solidFill>
                <a:schemeClr val="bg1"/>
              </a:solidFill>
            </a:endParaRPr>
          </a:p>
        </p:txBody>
      </p:sp>
    </p:spTree>
    <p:extLst>
      <p:ext uri="{BB962C8B-B14F-4D97-AF65-F5344CB8AC3E}">
        <p14:creationId xmlns:p14="http://schemas.microsoft.com/office/powerpoint/2010/main" val="950840333"/>
      </p:ext>
    </p:extLst>
  </p:cSld>
  <p:clrMapOvr>
    <a:masterClrMapping/>
  </p:clrMapOvr>
  <p:transition spd="med">
    <p:pull/>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335485"/>
            <a:ext cx="12192000" cy="522515"/>
          </a:xfrm>
          <a:prstGeom prst="rect">
            <a:avLst/>
          </a:prstGeom>
          <a:solidFill>
            <a:srgbClr val="037D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17060" y="-987"/>
            <a:ext cx="3471727" cy="696446"/>
          </a:xfrm>
          <a:prstGeom prst="rect">
            <a:avLst/>
          </a:prstGeom>
          <a:solidFill>
            <a:srgbClr val="037D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smtClean="0"/>
              <a:t>Redis</a:t>
            </a:r>
            <a:r>
              <a:rPr lang="zh-CN" altLang="en-US" sz="3600" b="1" dirty="0" smtClean="0"/>
              <a:t>简介</a:t>
            </a:r>
            <a:endParaRPr lang="zh-CN" altLang="en-US" sz="3600" b="1" dirty="0">
              <a:solidFill>
                <a:srgbClr val="F2F2F2"/>
              </a:solidFill>
            </a:endParaRPr>
          </a:p>
        </p:txBody>
      </p:sp>
      <p:sp>
        <p:nvSpPr>
          <p:cNvPr id="7" name="文本框 6"/>
          <p:cNvSpPr txBox="1"/>
          <p:nvPr/>
        </p:nvSpPr>
        <p:spPr>
          <a:xfrm>
            <a:off x="2665927" y="1068945"/>
            <a:ext cx="9208394" cy="3831818"/>
          </a:xfrm>
          <a:prstGeom prst="rect">
            <a:avLst/>
          </a:prstGeom>
          <a:noFill/>
        </p:spPr>
        <p:txBody>
          <a:bodyPr wrap="square" rtlCol="0">
            <a:spAutoFit/>
          </a:bodyPr>
          <a:lstStyle/>
          <a:p>
            <a:pPr>
              <a:lnSpc>
                <a:spcPct val="150000"/>
              </a:lnSpc>
            </a:pPr>
            <a:r>
              <a:rPr lang="en-US" altLang="zh-CN" b="1" dirty="0" smtClean="0"/>
              <a:t>Redis</a:t>
            </a:r>
            <a:r>
              <a:rPr lang="zh-CN" altLang="en-US" b="1" dirty="0" smtClean="0"/>
              <a:t>是什么</a:t>
            </a:r>
            <a:endParaRPr lang="en-US" altLang="zh-CN" b="1" dirty="0" smtClean="0"/>
          </a:p>
          <a:p>
            <a:pPr>
              <a:lnSpc>
                <a:spcPct val="150000"/>
              </a:lnSpc>
            </a:pPr>
            <a:r>
              <a:rPr lang="en-US" altLang="zh-CN" dirty="0" smtClean="0"/>
              <a:t>          Redis</a:t>
            </a:r>
            <a:r>
              <a:rPr lang="zh-CN" altLang="en-US" dirty="0" smtClean="0"/>
              <a:t>是</a:t>
            </a:r>
            <a:r>
              <a:rPr lang="zh-CN" altLang="en-US" dirty="0"/>
              <a:t>一款开源的、高性能的键</a:t>
            </a:r>
            <a:r>
              <a:rPr lang="en-US" altLang="zh-CN" dirty="0"/>
              <a:t>-</a:t>
            </a:r>
            <a:r>
              <a:rPr lang="zh-CN" altLang="en-US" dirty="0"/>
              <a:t>值存储（</a:t>
            </a:r>
            <a:r>
              <a:rPr lang="en-US" altLang="zh-CN" dirty="0"/>
              <a:t>key-value store</a:t>
            </a:r>
            <a:r>
              <a:rPr lang="zh-CN" altLang="en-US" dirty="0"/>
              <a:t>）。它常被称作是一款数据结构服务器（</a:t>
            </a:r>
            <a:r>
              <a:rPr lang="en-US" altLang="zh-CN" dirty="0"/>
              <a:t>data structure server</a:t>
            </a:r>
            <a:r>
              <a:rPr lang="zh-CN" altLang="en-US" dirty="0"/>
              <a:t>）</a:t>
            </a:r>
            <a:r>
              <a:rPr lang="zh-CN" altLang="en-US" dirty="0" smtClean="0"/>
              <a:t>。</a:t>
            </a:r>
            <a:r>
              <a:rPr lang="en-US" altLang="zh-CN" dirty="0" smtClean="0"/>
              <a:t>Redis</a:t>
            </a:r>
            <a:r>
              <a:rPr lang="zh-CN" altLang="en-US" dirty="0" smtClean="0"/>
              <a:t>的</a:t>
            </a:r>
            <a:r>
              <a:rPr lang="zh-CN" altLang="en-US" dirty="0"/>
              <a:t>键值可以包括字符串（</a:t>
            </a:r>
            <a:r>
              <a:rPr lang="en-US" altLang="zh-CN" dirty="0"/>
              <a:t>strings</a:t>
            </a:r>
            <a:r>
              <a:rPr lang="zh-CN" altLang="en-US" dirty="0"/>
              <a:t>）类型，同时它还包括哈希（</a:t>
            </a:r>
            <a:r>
              <a:rPr lang="en-US" altLang="zh-CN" dirty="0"/>
              <a:t>hashes</a:t>
            </a:r>
            <a:r>
              <a:rPr lang="zh-CN" altLang="en-US" dirty="0"/>
              <a:t>）、列表（</a:t>
            </a:r>
            <a:r>
              <a:rPr lang="en-US" altLang="zh-CN" dirty="0"/>
              <a:t>lists</a:t>
            </a:r>
            <a:r>
              <a:rPr lang="zh-CN" altLang="en-US" dirty="0"/>
              <a:t>）、集合（</a:t>
            </a:r>
            <a:r>
              <a:rPr lang="en-US" altLang="zh-CN" dirty="0"/>
              <a:t>sets</a:t>
            </a:r>
            <a:r>
              <a:rPr lang="zh-CN" altLang="en-US" dirty="0"/>
              <a:t>）和 有序集合（</a:t>
            </a:r>
            <a:r>
              <a:rPr lang="en-US" altLang="zh-CN" dirty="0"/>
              <a:t>sorted sets</a:t>
            </a:r>
            <a:r>
              <a:rPr lang="zh-CN" altLang="en-US" dirty="0"/>
              <a:t>）等数据类型。 对于这些数据类型，你可以执行原子操作。例如：对字符串进行附加操作（</a:t>
            </a:r>
            <a:r>
              <a:rPr lang="en-US" altLang="zh-CN" dirty="0"/>
              <a:t>append</a:t>
            </a:r>
            <a:r>
              <a:rPr lang="zh-CN" altLang="en-US" dirty="0"/>
              <a:t>）；递增哈希中的值；向列表中增加元素；计算集合的交集、并集与差集</a:t>
            </a:r>
            <a:r>
              <a:rPr lang="zh-CN" altLang="en-US" dirty="0"/>
              <a:t>等。在此基础上</a:t>
            </a:r>
            <a:r>
              <a:rPr lang="zh-CN" altLang="en-US" dirty="0" smtClean="0"/>
              <a:t>，</a:t>
            </a:r>
            <a:r>
              <a:rPr lang="en-US" altLang="zh-CN" dirty="0" smtClean="0"/>
              <a:t>Redis</a:t>
            </a:r>
            <a:r>
              <a:rPr lang="zh-CN" altLang="en-US" dirty="0" smtClean="0"/>
              <a:t>支持</a:t>
            </a:r>
            <a:r>
              <a:rPr lang="zh-CN" altLang="en-US" dirty="0"/>
              <a:t>各种不同方式的排序。与</a:t>
            </a:r>
            <a:r>
              <a:rPr lang="en-US" altLang="zh-CN" dirty="0"/>
              <a:t>memcached</a:t>
            </a:r>
            <a:r>
              <a:rPr lang="zh-CN" altLang="en-US" dirty="0"/>
              <a:t>一样，为了保证效率，数据都是缓存在内存中。区别的</a:t>
            </a:r>
            <a:r>
              <a:rPr lang="zh-CN" altLang="en-US" dirty="0" smtClean="0"/>
              <a:t>是</a:t>
            </a:r>
            <a:r>
              <a:rPr lang="en-US" altLang="zh-CN" dirty="0" smtClean="0"/>
              <a:t>Redis</a:t>
            </a:r>
            <a:r>
              <a:rPr lang="zh-CN" altLang="en-US" dirty="0" smtClean="0"/>
              <a:t>会</a:t>
            </a:r>
            <a:r>
              <a:rPr lang="zh-CN" altLang="en-US" dirty="0"/>
              <a:t>周期性的把更新的数据写入磁盘或者把修改操作写入追加的记录文件，并且在此基础上实现了</a:t>
            </a:r>
            <a:r>
              <a:rPr lang="en-US" altLang="zh-CN" dirty="0"/>
              <a:t>master-slave</a:t>
            </a:r>
            <a:r>
              <a:rPr lang="zh-CN" altLang="en-US" dirty="0"/>
              <a:t>。</a:t>
            </a:r>
            <a:endParaRPr lang="zh-CN" altLang="en-US" dirty="0"/>
          </a:p>
        </p:txBody>
      </p:sp>
    </p:spTree>
    <p:extLst>
      <p:ext uri="{BB962C8B-B14F-4D97-AF65-F5344CB8AC3E}">
        <p14:creationId xmlns:p14="http://schemas.microsoft.com/office/powerpoint/2010/main" val="4016665548"/>
      </p:ext>
    </p:extLst>
  </p:cSld>
  <p:clrMapOvr>
    <a:masterClrMapping/>
  </p:clrMapOvr>
  <p:transition spd="med">
    <p:pull/>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335485"/>
            <a:ext cx="12192000" cy="522515"/>
          </a:xfrm>
          <a:prstGeom prst="rect">
            <a:avLst/>
          </a:prstGeom>
          <a:solidFill>
            <a:srgbClr val="037D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17060" y="-987"/>
            <a:ext cx="3471727" cy="696446"/>
          </a:xfrm>
          <a:prstGeom prst="rect">
            <a:avLst/>
          </a:prstGeom>
          <a:solidFill>
            <a:srgbClr val="037D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smtClean="0"/>
              <a:t>Redis</a:t>
            </a:r>
            <a:r>
              <a:rPr lang="zh-CN" altLang="en-US" sz="3600" b="1" dirty="0" smtClean="0"/>
              <a:t>简介</a:t>
            </a:r>
            <a:endParaRPr lang="zh-CN" altLang="en-US" sz="3600" b="1" dirty="0">
              <a:solidFill>
                <a:srgbClr val="F2F2F2"/>
              </a:solidFill>
            </a:endParaRPr>
          </a:p>
        </p:txBody>
      </p:sp>
      <p:sp>
        <p:nvSpPr>
          <p:cNvPr id="7" name="文本框 6"/>
          <p:cNvSpPr txBox="1"/>
          <p:nvPr/>
        </p:nvSpPr>
        <p:spPr>
          <a:xfrm>
            <a:off x="2665927" y="1146219"/>
            <a:ext cx="9208394" cy="507831"/>
          </a:xfrm>
          <a:prstGeom prst="rect">
            <a:avLst/>
          </a:prstGeom>
          <a:noFill/>
        </p:spPr>
        <p:txBody>
          <a:bodyPr wrap="square" rtlCol="0">
            <a:spAutoFit/>
          </a:bodyPr>
          <a:lstStyle/>
          <a:p>
            <a:pPr>
              <a:lnSpc>
                <a:spcPct val="150000"/>
              </a:lnSpc>
            </a:pPr>
            <a:r>
              <a:rPr lang="en-US" altLang="zh-CN" b="1" dirty="0" smtClean="0"/>
              <a:t>Redis</a:t>
            </a:r>
            <a:r>
              <a:rPr lang="zh-CN" altLang="en-US" b="1" dirty="0" smtClean="0"/>
              <a:t>的</a:t>
            </a:r>
            <a:r>
              <a:rPr lang="zh-CN" altLang="en-US" b="1" dirty="0"/>
              <a:t>作者何许人也</a:t>
            </a:r>
            <a:endParaRPr lang="zh-CN" altLang="en-US" dirty="0"/>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74412" y="1791396"/>
            <a:ext cx="1428750" cy="1428750"/>
          </a:xfrm>
          <a:prstGeom prst="rect">
            <a:avLst/>
          </a:prstGeom>
        </p:spPr>
      </p:pic>
      <p:sp>
        <p:nvSpPr>
          <p:cNvPr id="5" name="矩形 4"/>
          <p:cNvSpPr/>
          <p:nvPr/>
        </p:nvSpPr>
        <p:spPr>
          <a:xfrm>
            <a:off x="2697138" y="3262992"/>
            <a:ext cx="9177183" cy="1338828"/>
          </a:xfrm>
          <a:prstGeom prst="rect">
            <a:avLst/>
          </a:prstGeom>
        </p:spPr>
        <p:txBody>
          <a:bodyPr wrap="square">
            <a:spAutoFit/>
          </a:bodyPr>
          <a:lstStyle/>
          <a:p>
            <a:pPr>
              <a:lnSpc>
                <a:spcPct val="150000"/>
              </a:lnSpc>
            </a:pPr>
            <a:r>
              <a:rPr lang="en-US" altLang="zh-CN" dirty="0" smtClean="0"/>
              <a:t>         Salvatore </a:t>
            </a:r>
            <a:r>
              <a:rPr lang="en-US" altLang="zh-CN" dirty="0"/>
              <a:t>Sanfilippo</a:t>
            </a:r>
            <a:r>
              <a:rPr lang="zh-CN" altLang="en-US" dirty="0"/>
              <a:t>，来自意大利的西西里岛，现在居住在卡塔尼亚。目前供职于</a:t>
            </a:r>
            <a:r>
              <a:rPr lang="en-US" altLang="zh-CN" dirty="0"/>
              <a:t>Pivotal</a:t>
            </a:r>
            <a:r>
              <a:rPr lang="zh-CN" altLang="en-US" dirty="0"/>
              <a:t>公司。</a:t>
            </a:r>
            <a:r>
              <a:rPr lang="zh-CN" altLang="en-US" dirty="0"/>
              <a:t>他使用的网名是</a:t>
            </a:r>
            <a:r>
              <a:rPr lang="en-US" altLang="zh-CN" dirty="0"/>
              <a:t>antirez</a:t>
            </a:r>
            <a:r>
              <a:rPr lang="zh-CN" altLang="en-US" dirty="0" smtClean="0"/>
              <a:t>，他</a:t>
            </a:r>
            <a:r>
              <a:rPr lang="zh-CN" altLang="en-US" dirty="0"/>
              <a:t>的博</a:t>
            </a:r>
            <a:r>
              <a:rPr lang="zh-CN" altLang="en-US" dirty="0" smtClean="0"/>
              <a:t>客地址</a:t>
            </a:r>
            <a:r>
              <a:rPr lang="zh-CN" altLang="en-US" dirty="0"/>
              <a:t>是</a:t>
            </a:r>
            <a:r>
              <a:rPr lang="en-US" altLang="zh-CN" dirty="0"/>
              <a:t>antirez.com</a:t>
            </a:r>
            <a:r>
              <a:rPr lang="zh-CN" altLang="en-US" dirty="0" smtClean="0"/>
              <a:t>，也</a:t>
            </a:r>
            <a:r>
              <a:rPr lang="zh-CN" altLang="en-US" dirty="0"/>
              <a:t>可以去</a:t>
            </a:r>
            <a:r>
              <a:rPr lang="en-US" altLang="zh-CN" dirty="0"/>
              <a:t>follow</a:t>
            </a:r>
            <a:r>
              <a:rPr lang="zh-CN" altLang="en-US" dirty="0"/>
              <a:t>他的</a:t>
            </a:r>
            <a:r>
              <a:rPr lang="en-US" altLang="zh-CN" dirty="0"/>
              <a:t>github</a:t>
            </a:r>
            <a:r>
              <a:rPr lang="zh-CN" altLang="en-US" dirty="0"/>
              <a:t>，地址是</a:t>
            </a:r>
            <a:r>
              <a:rPr lang="en-US" altLang="zh-CN" dirty="0">
                <a:hlinkClick r:id="rId3"/>
              </a:rPr>
              <a:t>http://github.com/antirez</a:t>
            </a:r>
            <a:r>
              <a:rPr lang="zh-CN" altLang="en-US" dirty="0"/>
              <a:t>。</a:t>
            </a:r>
          </a:p>
        </p:txBody>
      </p:sp>
      <p:sp>
        <p:nvSpPr>
          <p:cNvPr id="6" name="矩形 5"/>
          <p:cNvSpPr/>
          <p:nvPr/>
        </p:nvSpPr>
        <p:spPr>
          <a:xfrm>
            <a:off x="2665927" y="4680238"/>
            <a:ext cx="9099909" cy="923330"/>
          </a:xfrm>
          <a:prstGeom prst="rect">
            <a:avLst/>
          </a:prstGeom>
        </p:spPr>
        <p:txBody>
          <a:bodyPr wrap="square">
            <a:spAutoFit/>
          </a:bodyPr>
          <a:lstStyle/>
          <a:p>
            <a:pPr>
              <a:lnSpc>
                <a:spcPct val="150000"/>
              </a:lnSpc>
            </a:pPr>
            <a:r>
              <a:rPr lang="zh-CN" altLang="en-US" b="1" dirty="0"/>
              <a:t>谁在</a:t>
            </a:r>
            <a:r>
              <a:rPr lang="zh-CN" altLang="en-US" b="1" dirty="0" smtClean="0"/>
              <a:t>使用</a:t>
            </a:r>
            <a:r>
              <a:rPr lang="en-US" altLang="zh-CN" b="1" dirty="0" smtClean="0"/>
              <a:t>Redis</a:t>
            </a:r>
          </a:p>
          <a:p>
            <a:pPr>
              <a:lnSpc>
                <a:spcPct val="150000"/>
              </a:lnSpc>
            </a:pPr>
            <a:r>
              <a:rPr lang="en-US" altLang="zh-CN" dirty="0"/>
              <a:t>Blizzard</a:t>
            </a:r>
            <a:r>
              <a:rPr lang="zh-CN" altLang="en-US" dirty="0"/>
              <a:t>、</a:t>
            </a:r>
            <a:r>
              <a:rPr lang="en-US" altLang="zh-CN" dirty="0"/>
              <a:t>digg</a:t>
            </a:r>
            <a:r>
              <a:rPr lang="zh-CN" altLang="en-US" dirty="0"/>
              <a:t>、</a:t>
            </a:r>
            <a:r>
              <a:rPr lang="en-US" altLang="zh-CN" dirty="0"/>
              <a:t>stackoverflow</a:t>
            </a:r>
            <a:r>
              <a:rPr lang="zh-CN" altLang="en-US" dirty="0"/>
              <a:t>、</a:t>
            </a:r>
            <a:r>
              <a:rPr lang="en-US" altLang="zh-CN" dirty="0"/>
              <a:t>github</a:t>
            </a:r>
            <a:r>
              <a:rPr lang="zh-CN" altLang="en-US" dirty="0"/>
              <a:t>、</a:t>
            </a:r>
            <a:r>
              <a:rPr lang="en-US" altLang="zh-CN" dirty="0"/>
              <a:t>flickr </a:t>
            </a:r>
            <a:endParaRPr lang="zh-CN" altLang="en-US" dirty="0"/>
          </a:p>
        </p:txBody>
      </p:sp>
    </p:spTree>
    <p:extLst>
      <p:ext uri="{BB962C8B-B14F-4D97-AF65-F5344CB8AC3E}">
        <p14:creationId xmlns:p14="http://schemas.microsoft.com/office/powerpoint/2010/main" val="3773357411"/>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335485"/>
            <a:ext cx="12192000" cy="522515"/>
          </a:xfrm>
          <a:prstGeom prst="rect">
            <a:avLst/>
          </a:prstGeom>
          <a:solidFill>
            <a:srgbClr val="037D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17060" y="-987"/>
            <a:ext cx="3471727" cy="696446"/>
          </a:xfrm>
          <a:prstGeom prst="rect">
            <a:avLst/>
          </a:prstGeom>
          <a:solidFill>
            <a:srgbClr val="037D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smtClean="0"/>
              <a:t>Redis</a:t>
            </a:r>
            <a:r>
              <a:rPr lang="zh-CN" altLang="en-US" sz="3600" b="1" dirty="0" smtClean="0"/>
              <a:t>简介</a:t>
            </a:r>
            <a:endParaRPr lang="zh-CN" altLang="en-US" sz="3600" b="1" dirty="0">
              <a:solidFill>
                <a:srgbClr val="F2F2F2"/>
              </a:solidFill>
            </a:endParaRPr>
          </a:p>
        </p:txBody>
      </p:sp>
      <p:sp>
        <p:nvSpPr>
          <p:cNvPr id="5" name="文本框 4"/>
          <p:cNvSpPr txBox="1"/>
          <p:nvPr/>
        </p:nvSpPr>
        <p:spPr>
          <a:xfrm>
            <a:off x="2665927" y="1171975"/>
            <a:ext cx="9234152" cy="5355312"/>
          </a:xfrm>
          <a:prstGeom prst="rect">
            <a:avLst/>
          </a:prstGeom>
          <a:noFill/>
        </p:spPr>
        <p:txBody>
          <a:bodyPr wrap="square" rtlCol="0">
            <a:spAutoFit/>
          </a:bodyPr>
          <a:lstStyle/>
          <a:p>
            <a:r>
              <a:rPr lang="en-US" altLang="zh-CN" b="1" dirty="0" smtClean="0"/>
              <a:t>Redis </a:t>
            </a:r>
            <a:r>
              <a:rPr lang="zh-CN" altLang="en-US" b="1" dirty="0" smtClean="0"/>
              <a:t>优势</a:t>
            </a:r>
            <a:endParaRPr lang="en-US" altLang="zh-CN" b="1" dirty="0" smtClean="0"/>
          </a:p>
          <a:p>
            <a:pPr marL="342900" indent="-342900">
              <a:lnSpc>
                <a:spcPct val="150000"/>
              </a:lnSpc>
              <a:buFont typeface="+mj-lt"/>
              <a:buAutoNum type="arabicPeriod"/>
            </a:pPr>
            <a:r>
              <a:rPr lang="zh-CN" altLang="en-US" dirty="0">
                <a:latin typeface="+mn-ea"/>
              </a:rPr>
              <a:t>异常快速</a:t>
            </a:r>
            <a:r>
              <a:rPr lang="zh-CN" altLang="en-US" dirty="0" smtClean="0">
                <a:latin typeface="+mn-ea"/>
              </a:rPr>
              <a:t>：</a:t>
            </a:r>
            <a:r>
              <a:rPr lang="en-US" altLang="zh-CN" dirty="0" smtClean="0">
                <a:latin typeface="+mn-ea"/>
              </a:rPr>
              <a:t>Redis</a:t>
            </a:r>
            <a:r>
              <a:rPr lang="zh-CN" altLang="en-US" dirty="0" smtClean="0">
                <a:latin typeface="+mn-ea"/>
              </a:rPr>
              <a:t>的</a:t>
            </a:r>
            <a:r>
              <a:rPr lang="zh-CN" altLang="en-US" dirty="0">
                <a:latin typeface="+mn-ea"/>
              </a:rPr>
              <a:t>速度非常快，每秒能执行约</a:t>
            </a:r>
            <a:r>
              <a:rPr lang="en-US" altLang="zh-CN" dirty="0">
                <a:latin typeface="+mn-ea"/>
              </a:rPr>
              <a:t>11</a:t>
            </a:r>
            <a:r>
              <a:rPr lang="zh-CN" altLang="en-US" dirty="0">
                <a:latin typeface="+mn-ea"/>
              </a:rPr>
              <a:t>万集合，每秒约</a:t>
            </a:r>
            <a:r>
              <a:rPr lang="en-US" altLang="zh-CN" dirty="0">
                <a:latin typeface="+mn-ea"/>
              </a:rPr>
              <a:t>81000+</a:t>
            </a:r>
            <a:r>
              <a:rPr lang="zh-CN" altLang="en-US" dirty="0">
                <a:latin typeface="+mn-ea"/>
              </a:rPr>
              <a:t>条记录</a:t>
            </a:r>
            <a:r>
              <a:rPr lang="zh-CN" altLang="en-US" dirty="0" smtClean="0">
                <a:latin typeface="+mn-ea"/>
              </a:rPr>
              <a:t>。</a:t>
            </a:r>
            <a:endParaRPr lang="en-US" altLang="zh-CN" dirty="0" smtClean="0">
              <a:latin typeface="+mn-ea"/>
            </a:endParaRPr>
          </a:p>
          <a:p>
            <a:pPr marL="342900" indent="-342900">
              <a:lnSpc>
                <a:spcPct val="150000"/>
              </a:lnSpc>
              <a:buFont typeface="+mj-lt"/>
              <a:buAutoNum type="arabicPeriod"/>
            </a:pPr>
            <a:r>
              <a:rPr lang="zh-CN" altLang="en-US" dirty="0" smtClean="0">
                <a:latin typeface="+mn-ea"/>
              </a:rPr>
              <a:t>支持</a:t>
            </a:r>
            <a:r>
              <a:rPr lang="zh-CN" altLang="en-US" dirty="0">
                <a:latin typeface="+mn-ea"/>
              </a:rPr>
              <a:t>丰富的数据类型</a:t>
            </a:r>
            <a:r>
              <a:rPr lang="zh-CN" altLang="en-US" dirty="0" smtClean="0">
                <a:latin typeface="+mn-ea"/>
              </a:rPr>
              <a:t>：</a:t>
            </a:r>
            <a:r>
              <a:rPr lang="en-US" altLang="zh-CN" dirty="0" smtClean="0">
                <a:latin typeface="+mn-ea"/>
              </a:rPr>
              <a:t>Redis</a:t>
            </a:r>
            <a:r>
              <a:rPr lang="zh-CN" altLang="en-US" dirty="0" smtClean="0">
                <a:latin typeface="+mn-ea"/>
              </a:rPr>
              <a:t>支持</a:t>
            </a:r>
            <a:r>
              <a:rPr lang="zh-CN" altLang="en-US" dirty="0">
                <a:latin typeface="+mn-ea"/>
              </a:rPr>
              <a:t>最大多数开发人员已经知道像列表，集合，有序集合，散列数据类型。这使得它非常容易解决各种各样的问题，因为我们知道哪些问题是可以处理通过它的数据类型更好</a:t>
            </a:r>
            <a:r>
              <a:rPr lang="zh-CN" altLang="en-US" dirty="0" smtClean="0">
                <a:latin typeface="+mn-ea"/>
              </a:rPr>
              <a:t>。</a:t>
            </a:r>
            <a:endParaRPr lang="en-US" altLang="zh-CN" dirty="0" smtClean="0">
              <a:latin typeface="+mn-ea"/>
            </a:endParaRPr>
          </a:p>
          <a:p>
            <a:pPr marL="342900" indent="-342900">
              <a:lnSpc>
                <a:spcPct val="150000"/>
              </a:lnSpc>
              <a:buFont typeface="+mj-lt"/>
              <a:buAutoNum type="arabicPeriod"/>
            </a:pPr>
            <a:r>
              <a:rPr lang="zh-CN" altLang="en-US" dirty="0" smtClean="0">
                <a:latin typeface="+mn-ea"/>
              </a:rPr>
              <a:t>操作</a:t>
            </a:r>
            <a:r>
              <a:rPr lang="zh-CN" altLang="en-US" dirty="0">
                <a:latin typeface="+mn-ea"/>
              </a:rPr>
              <a:t>都是原子性：</a:t>
            </a:r>
            <a:r>
              <a:rPr lang="zh-CN" altLang="en-US" dirty="0" smtClean="0">
                <a:latin typeface="+mn-ea"/>
              </a:rPr>
              <a:t>所有</a:t>
            </a:r>
            <a:r>
              <a:rPr lang="en-US" altLang="zh-CN" dirty="0" smtClean="0">
                <a:latin typeface="+mn-ea"/>
              </a:rPr>
              <a:t>Redis</a:t>
            </a:r>
            <a:r>
              <a:rPr lang="zh-CN" altLang="en-US" dirty="0" smtClean="0">
                <a:latin typeface="+mn-ea"/>
              </a:rPr>
              <a:t>操作</a:t>
            </a:r>
            <a:r>
              <a:rPr lang="zh-CN" altLang="en-US" dirty="0">
                <a:latin typeface="+mn-ea"/>
              </a:rPr>
              <a:t>是原子的，这保证了如果两个客户端同时访问</a:t>
            </a:r>
            <a:r>
              <a:rPr lang="zh-CN" altLang="en-US" dirty="0" smtClean="0">
                <a:latin typeface="+mn-ea"/>
              </a:rPr>
              <a:t>的</a:t>
            </a:r>
            <a:r>
              <a:rPr lang="en-US" altLang="zh-CN" dirty="0" smtClean="0">
                <a:latin typeface="+mn-ea"/>
              </a:rPr>
              <a:t>Redis</a:t>
            </a:r>
            <a:r>
              <a:rPr lang="zh-CN" altLang="en-US" dirty="0" smtClean="0">
                <a:latin typeface="+mn-ea"/>
              </a:rPr>
              <a:t>服务器</a:t>
            </a:r>
            <a:r>
              <a:rPr lang="zh-CN" altLang="en-US" dirty="0">
                <a:latin typeface="+mn-ea"/>
              </a:rPr>
              <a:t>将获得更新后的值</a:t>
            </a:r>
            <a:r>
              <a:rPr lang="zh-CN" altLang="en-US" dirty="0" smtClean="0">
                <a:latin typeface="+mn-ea"/>
              </a:rPr>
              <a:t>。</a:t>
            </a:r>
            <a:endParaRPr lang="en-US" altLang="zh-CN" dirty="0" smtClean="0">
              <a:latin typeface="+mn-ea"/>
            </a:endParaRPr>
          </a:p>
          <a:p>
            <a:pPr marL="342900" indent="-342900">
              <a:lnSpc>
                <a:spcPct val="150000"/>
              </a:lnSpc>
              <a:buFont typeface="+mj-lt"/>
              <a:buAutoNum type="arabicPeriod"/>
            </a:pPr>
            <a:r>
              <a:rPr lang="zh-CN" altLang="en-US" dirty="0" smtClean="0">
                <a:latin typeface="+mn-ea"/>
              </a:rPr>
              <a:t>多功能</a:t>
            </a:r>
            <a:r>
              <a:rPr lang="zh-CN" altLang="en-US" dirty="0">
                <a:latin typeface="+mn-ea"/>
              </a:rPr>
              <a:t>实用工具</a:t>
            </a:r>
            <a:r>
              <a:rPr lang="zh-CN" altLang="en-US" dirty="0" smtClean="0">
                <a:latin typeface="+mn-ea"/>
              </a:rPr>
              <a:t>：</a:t>
            </a:r>
            <a:r>
              <a:rPr lang="en-US" altLang="zh-CN" dirty="0" smtClean="0">
                <a:latin typeface="+mn-ea"/>
              </a:rPr>
              <a:t>Redis</a:t>
            </a:r>
            <a:r>
              <a:rPr lang="zh-CN" altLang="en-US" dirty="0" smtClean="0">
                <a:latin typeface="+mn-ea"/>
              </a:rPr>
              <a:t>是</a:t>
            </a:r>
            <a:r>
              <a:rPr lang="zh-CN" altLang="en-US" dirty="0">
                <a:latin typeface="+mn-ea"/>
              </a:rPr>
              <a:t>一个多实用的工具，可以在多个用例如缓存，消息，队列使用</a:t>
            </a:r>
            <a:r>
              <a:rPr lang="en-US" altLang="zh-CN" dirty="0" smtClean="0">
                <a:latin typeface="+mn-ea"/>
              </a:rPr>
              <a:t>(Redis</a:t>
            </a:r>
            <a:r>
              <a:rPr lang="zh-CN" altLang="en-US" dirty="0" smtClean="0">
                <a:latin typeface="+mn-ea"/>
              </a:rPr>
              <a:t>原</a:t>
            </a:r>
            <a:r>
              <a:rPr lang="zh-CN" altLang="en-US" dirty="0">
                <a:latin typeface="+mn-ea"/>
              </a:rPr>
              <a:t>生支持发布</a:t>
            </a:r>
            <a:r>
              <a:rPr lang="en-US" altLang="zh-CN" dirty="0">
                <a:latin typeface="+mn-ea"/>
              </a:rPr>
              <a:t>/</a:t>
            </a:r>
            <a:r>
              <a:rPr lang="zh-CN" altLang="en-US" dirty="0">
                <a:latin typeface="+mn-ea"/>
              </a:rPr>
              <a:t>订阅</a:t>
            </a:r>
            <a:r>
              <a:rPr lang="en-US" altLang="zh-CN" dirty="0">
                <a:latin typeface="+mn-ea"/>
              </a:rPr>
              <a:t>)</a:t>
            </a:r>
            <a:r>
              <a:rPr lang="zh-CN" altLang="en-US" dirty="0">
                <a:latin typeface="+mn-ea"/>
              </a:rPr>
              <a:t>，任何短暂的数据，应用程序，如</a:t>
            </a:r>
            <a:r>
              <a:rPr lang="en-US" altLang="zh-CN" dirty="0">
                <a:latin typeface="+mn-ea"/>
              </a:rPr>
              <a:t>Web</a:t>
            </a:r>
            <a:r>
              <a:rPr lang="zh-CN" altLang="en-US" dirty="0">
                <a:latin typeface="+mn-ea"/>
              </a:rPr>
              <a:t>应用程序会话，网页命中计数等</a:t>
            </a:r>
            <a:r>
              <a:rPr lang="zh-CN" altLang="en-US" dirty="0" smtClean="0">
                <a:latin typeface="+mn-ea"/>
              </a:rPr>
              <a:t>。</a:t>
            </a:r>
            <a:endParaRPr lang="en-US" altLang="zh-CN" dirty="0" smtClean="0">
              <a:latin typeface="+mn-ea"/>
            </a:endParaRPr>
          </a:p>
          <a:p>
            <a:pPr>
              <a:lnSpc>
                <a:spcPct val="150000"/>
              </a:lnSpc>
            </a:pPr>
            <a:r>
              <a:rPr lang="en-US" altLang="zh-CN" b="1" dirty="0" smtClean="0"/>
              <a:t>Redis </a:t>
            </a:r>
            <a:r>
              <a:rPr lang="zh-CN" altLang="en-US" b="1" dirty="0" smtClean="0"/>
              <a:t>缺点</a:t>
            </a:r>
            <a:endParaRPr lang="en-US" altLang="zh-CN" b="1" dirty="0" smtClean="0"/>
          </a:p>
          <a:p>
            <a:pPr marL="342900" indent="-342900">
              <a:lnSpc>
                <a:spcPct val="150000"/>
              </a:lnSpc>
              <a:buFont typeface="+mj-lt"/>
              <a:buAutoNum type="arabicPeriod"/>
            </a:pPr>
            <a:r>
              <a:rPr lang="zh-CN" altLang="en-US" dirty="0" smtClean="0"/>
              <a:t>单线程          </a:t>
            </a:r>
            <a:r>
              <a:rPr lang="en-US" altLang="zh-CN" dirty="0" smtClean="0"/>
              <a:t>2.  </a:t>
            </a:r>
            <a:r>
              <a:rPr lang="zh-CN" altLang="en-US" dirty="0" smtClean="0"/>
              <a:t> 耗内存</a:t>
            </a:r>
            <a:endParaRPr lang="en-US" altLang="zh-CN" b="1" dirty="0" smtClean="0"/>
          </a:p>
          <a:p>
            <a:pPr>
              <a:lnSpc>
                <a:spcPct val="150000"/>
              </a:lnSpc>
            </a:pPr>
            <a:endParaRPr lang="zh-CN" altLang="en-US" dirty="0">
              <a:latin typeface="+mn-ea"/>
            </a:endParaRPr>
          </a:p>
        </p:txBody>
      </p:sp>
    </p:spTree>
    <p:extLst>
      <p:ext uri="{BB962C8B-B14F-4D97-AF65-F5344CB8AC3E}">
        <p14:creationId xmlns:p14="http://schemas.microsoft.com/office/powerpoint/2010/main" val="3676161731"/>
      </p:ext>
    </p:extLst>
  </p:cSld>
  <p:clrMapOvr>
    <a:masterClrMapping/>
  </p:clrMapOvr>
  <p:transition spd="med">
    <p:pull/>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335485"/>
            <a:ext cx="12192000" cy="522515"/>
          </a:xfrm>
          <a:prstGeom prst="rect">
            <a:avLst/>
          </a:prstGeom>
          <a:solidFill>
            <a:srgbClr val="037D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17060" y="-987"/>
            <a:ext cx="3795285" cy="696446"/>
          </a:xfrm>
          <a:prstGeom prst="rect">
            <a:avLst/>
          </a:prstGeom>
          <a:solidFill>
            <a:srgbClr val="037D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smtClean="0"/>
              <a:t>Redis</a:t>
            </a:r>
            <a:r>
              <a:rPr lang="zh-CN" altLang="en-US" sz="3600" b="1" dirty="0" smtClean="0"/>
              <a:t>安装和启动</a:t>
            </a:r>
            <a:endParaRPr lang="zh-CN" altLang="en-US" sz="3600" b="1" dirty="0">
              <a:solidFill>
                <a:srgbClr val="F2F2F2"/>
              </a:solidFill>
            </a:endParaRPr>
          </a:p>
        </p:txBody>
      </p:sp>
      <p:sp>
        <p:nvSpPr>
          <p:cNvPr id="4" name="文本框 3"/>
          <p:cNvSpPr txBox="1"/>
          <p:nvPr/>
        </p:nvSpPr>
        <p:spPr>
          <a:xfrm>
            <a:off x="2820472" y="1313642"/>
            <a:ext cx="8860665" cy="3277820"/>
          </a:xfrm>
          <a:prstGeom prst="rect">
            <a:avLst/>
          </a:prstGeom>
          <a:noFill/>
        </p:spPr>
        <p:txBody>
          <a:bodyPr wrap="square" rtlCol="0">
            <a:spAutoFit/>
          </a:bodyPr>
          <a:lstStyle/>
          <a:p>
            <a:pPr>
              <a:lnSpc>
                <a:spcPct val="150000"/>
              </a:lnSpc>
            </a:pPr>
            <a:r>
              <a:rPr lang="zh-CN" altLang="en-US" b="1" dirty="0" smtClean="0"/>
              <a:t>安装</a:t>
            </a:r>
            <a:r>
              <a:rPr lang="en-US" altLang="zh-CN" b="1" dirty="0" smtClean="0"/>
              <a:t>Redis</a:t>
            </a:r>
          </a:p>
          <a:p>
            <a:pPr>
              <a:lnSpc>
                <a:spcPct val="150000"/>
              </a:lnSpc>
            </a:pPr>
            <a:r>
              <a:rPr lang="zh-CN" altLang="en-US" dirty="0">
                <a:latin typeface="+mn-ea"/>
              </a:rPr>
              <a:t>官方网站：</a:t>
            </a:r>
            <a:r>
              <a:rPr lang="en-US" altLang="zh-CN" dirty="0">
                <a:latin typeface="+mn-ea"/>
                <a:hlinkClick r:id="rId2"/>
              </a:rPr>
              <a:t>http</a:t>
            </a:r>
            <a:r>
              <a:rPr lang="en-US" altLang="zh-CN" dirty="0" smtClean="0">
                <a:latin typeface="+mn-ea"/>
                <a:hlinkClick r:id="rId2"/>
              </a:rPr>
              <a:t>://Redis.io</a:t>
            </a:r>
            <a:r>
              <a:rPr lang="en-US" altLang="zh-CN" dirty="0">
                <a:latin typeface="+mn-ea"/>
                <a:hlinkClick r:id="rId2"/>
              </a:rPr>
              <a:t>/</a:t>
            </a:r>
            <a:endParaRPr lang="en-US" altLang="zh-CN" dirty="0">
              <a:latin typeface="+mn-ea"/>
            </a:endParaRPr>
          </a:p>
          <a:p>
            <a:pPr>
              <a:lnSpc>
                <a:spcPct val="150000"/>
              </a:lnSpc>
            </a:pPr>
            <a:r>
              <a:rPr lang="zh-CN" altLang="en-US" dirty="0">
                <a:latin typeface="+mn-ea"/>
              </a:rPr>
              <a:t>官方下载：</a:t>
            </a:r>
            <a:r>
              <a:rPr lang="en-US" altLang="zh-CN" dirty="0">
                <a:latin typeface="+mn-ea"/>
                <a:hlinkClick r:id="rId3"/>
              </a:rPr>
              <a:t>http</a:t>
            </a:r>
            <a:r>
              <a:rPr lang="en-US" altLang="zh-CN" dirty="0" smtClean="0">
                <a:latin typeface="+mn-ea"/>
                <a:hlinkClick r:id="rId3"/>
              </a:rPr>
              <a:t>://Redis.io/download</a:t>
            </a:r>
            <a:r>
              <a:rPr lang="en-US" altLang="zh-CN" dirty="0" smtClean="0">
                <a:latin typeface="+mn-ea"/>
              </a:rPr>
              <a:t> </a:t>
            </a:r>
            <a:r>
              <a:rPr lang="zh-CN" altLang="en-US" dirty="0">
                <a:latin typeface="+mn-ea"/>
              </a:rPr>
              <a:t>可以根据需要下载不同版本</a:t>
            </a:r>
          </a:p>
          <a:p>
            <a:pPr>
              <a:lnSpc>
                <a:spcPct val="150000"/>
              </a:lnSpc>
            </a:pPr>
            <a:r>
              <a:rPr lang="en-US" altLang="zh-CN" dirty="0">
                <a:latin typeface="+mn-ea"/>
              </a:rPr>
              <a:t>windows</a:t>
            </a:r>
            <a:r>
              <a:rPr lang="zh-CN" altLang="en-US" dirty="0">
                <a:latin typeface="+mn-ea"/>
              </a:rPr>
              <a:t>版：</a:t>
            </a:r>
            <a:r>
              <a:rPr lang="en-US" altLang="zh-CN" dirty="0">
                <a:latin typeface="+mn-ea"/>
                <a:hlinkClick r:id="rId4"/>
              </a:rPr>
              <a:t>https://</a:t>
            </a:r>
            <a:r>
              <a:rPr lang="en-US" altLang="zh-CN" dirty="0" smtClean="0">
                <a:latin typeface="+mn-ea"/>
                <a:hlinkClick r:id="rId4"/>
              </a:rPr>
              <a:t>github.com/mythz/Redis-windows</a:t>
            </a:r>
            <a:endParaRPr lang="en-US" altLang="zh-CN" dirty="0" smtClean="0">
              <a:latin typeface="+mn-ea"/>
            </a:endParaRPr>
          </a:p>
          <a:p>
            <a:pPr>
              <a:lnSpc>
                <a:spcPct val="150000"/>
              </a:lnSpc>
            </a:pPr>
            <a:r>
              <a:rPr lang="en-US" altLang="zh-CN" dirty="0">
                <a:latin typeface="+mn-ea"/>
              </a:rPr>
              <a:t>github</a:t>
            </a:r>
            <a:r>
              <a:rPr lang="zh-CN" altLang="en-US" dirty="0">
                <a:latin typeface="+mn-ea"/>
              </a:rPr>
              <a:t>的资源可以</a:t>
            </a:r>
            <a:r>
              <a:rPr lang="en-US" altLang="zh-CN" dirty="0">
                <a:latin typeface="+mn-ea"/>
              </a:rPr>
              <a:t>ZIP</a:t>
            </a:r>
            <a:r>
              <a:rPr lang="zh-CN" altLang="en-US" dirty="0">
                <a:latin typeface="+mn-ea"/>
              </a:rPr>
              <a:t>直接下载的（这个是给不知道的同学友情提示下）。</a:t>
            </a:r>
          </a:p>
          <a:p>
            <a:pPr>
              <a:lnSpc>
                <a:spcPct val="150000"/>
              </a:lnSpc>
            </a:pPr>
            <a:r>
              <a:rPr lang="zh-CN" altLang="en-US" dirty="0">
                <a:latin typeface="+mn-ea"/>
              </a:rPr>
              <a:t>下载完成后 可以右键解压到 某个硬盘下 比如</a:t>
            </a:r>
            <a:r>
              <a:rPr lang="en-US" altLang="zh-CN" dirty="0">
                <a:latin typeface="+mn-ea"/>
              </a:rPr>
              <a:t>D</a:t>
            </a:r>
            <a:r>
              <a:rPr lang="en-US" altLang="zh-CN" dirty="0" smtClean="0">
                <a:latin typeface="+mn-ea"/>
              </a:rPr>
              <a:t>:\Redis\Redis-2.6</a:t>
            </a:r>
            <a:r>
              <a:rPr lang="zh-CN" altLang="en-US" dirty="0">
                <a:latin typeface="+mn-ea"/>
              </a:rPr>
              <a:t>。</a:t>
            </a:r>
          </a:p>
          <a:p>
            <a:pPr>
              <a:lnSpc>
                <a:spcPct val="150000"/>
              </a:lnSpc>
            </a:pPr>
            <a:endParaRPr lang="en-US" altLang="zh-CN" dirty="0">
              <a:latin typeface="+mn-ea"/>
            </a:endParaRPr>
          </a:p>
          <a:p>
            <a:endParaRPr lang="zh-CN" altLang="en-US" dirty="0"/>
          </a:p>
        </p:txBody>
      </p:sp>
    </p:spTree>
    <p:extLst>
      <p:ext uri="{BB962C8B-B14F-4D97-AF65-F5344CB8AC3E}">
        <p14:creationId xmlns:p14="http://schemas.microsoft.com/office/powerpoint/2010/main" val="1023743064"/>
      </p:ext>
    </p:extLst>
  </p:cSld>
  <p:clrMapOvr>
    <a:masterClrMapping/>
  </p:clrMapOvr>
  <p:transition spd="med">
    <p:pull/>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335485"/>
            <a:ext cx="12192000" cy="522515"/>
          </a:xfrm>
          <a:prstGeom prst="rect">
            <a:avLst/>
          </a:prstGeom>
          <a:solidFill>
            <a:srgbClr val="037D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17060" y="-987"/>
            <a:ext cx="3795285" cy="696446"/>
          </a:xfrm>
          <a:prstGeom prst="rect">
            <a:avLst/>
          </a:prstGeom>
          <a:solidFill>
            <a:srgbClr val="037D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smtClean="0"/>
              <a:t>Redis</a:t>
            </a:r>
            <a:r>
              <a:rPr lang="zh-CN" altLang="en-US" sz="3600" b="1" dirty="0" smtClean="0"/>
              <a:t>安装和启动</a:t>
            </a:r>
            <a:endParaRPr lang="zh-CN" altLang="en-US" sz="3600" b="1" dirty="0">
              <a:solidFill>
                <a:srgbClr val="F2F2F2"/>
              </a:solidFill>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24150" y="1733019"/>
            <a:ext cx="6743700" cy="1476375"/>
          </a:xfrm>
          <a:prstGeom prst="rect">
            <a:avLst/>
          </a:prstGeom>
          <a:ln>
            <a:solidFill>
              <a:schemeClr val="accent1"/>
            </a:solidFill>
          </a:ln>
        </p:spPr>
      </p:pic>
      <p:sp>
        <p:nvSpPr>
          <p:cNvPr id="6" name="文本框 5"/>
          <p:cNvSpPr txBox="1"/>
          <p:nvPr/>
        </p:nvSpPr>
        <p:spPr>
          <a:xfrm>
            <a:off x="2611606" y="3334043"/>
            <a:ext cx="7911025" cy="2862322"/>
          </a:xfrm>
          <a:prstGeom prst="rect">
            <a:avLst/>
          </a:prstGeom>
          <a:noFill/>
        </p:spPr>
        <p:txBody>
          <a:bodyPr wrap="square" rtlCol="0">
            <a:spAutoFit/>
          </a:bodyPr>
          <a:lstStyle/>
          <a:p>
            <a:pPr marL="285750" indent="-285750">
              <a:lnSpc>
                <a:spcPct val="150000"/>
              </a:lnSpc>
              <a:buFont typeface="Wingdings" panose="05000000000000000000" pitchFamily="2" charset="2"/>
              <a:buChar char="l"/>
            </a:pPr>
            <a:r>
              <a:rPr lang="en-US" altLang="zh-CN" dirty="0" smtClean="0">
                <a:latin typeface="+mn-ea"/>
              </a:rPr>
              <a:t>Redis.windows.conf  //</a:t>
            </a:r>
            <a:r>
              <a:rPr lang="zh-CN" altLang="en-US" dirty="0" smtClean="0">
                <a:latin typeface="+mn-ea"/>
              </a:rPr>
              <a:t>配置文件</a:t>
            </a:r>
            <a:endParaRPr lang="en-US" altLang="zh-CN" dirty="0" smtClean="0">
              <a:latin typeface="+mn-ea"/>
            </a:endParaRPr>
          </a:p>
          <a:p>
            <a:pPr marL="285750" indent="-285750">
              <a:lnSpc>
                <a:spcPct val="150000"/>
              </a:lnSpc>
              <a:buFont typeface="Wingdings" panose="05000000000000000000" pitchFamily="2" charset="2"/>
              <a:buChar char="l"/>
            </a:pPr>
            <a:r>
              <a:rPr lang="en-US" altLang="zh-CN" dirty="0" smtClean="0">
                <a:latin typeface="+mn-ea"/>
              </a:rPr>
              <a:t>Redis-benchmark.exe </a:t>
            </a:r>
            <a:r>
              <a:rPr lang="en-US" altLang="zh-CN" dirty="0">
                <a:latin typeface="+mn-ea"/>
              </a:rPr>
              <a:t>//</a:t>
            </a:r>
            <a:r>
              <a:rPr lang="zh-CN" altLang="en-US" dirty="0">
                <a:latin typeface="+mn-ea"/>
              </a:rPr>
              <a:t>用于</a:t>
            </a:r>
            <a:r>
              <a:rPr lang="zh-CN" altLang="en-US" dirty="0" smtClean="0">
                <a:latin typeface="+mn-ea"/>
              </a:rPr>
              <a:t>进行</a:t>
            </a:r>
            <a:r>
              <a:rPr lang="en-US" altLang="zh-CN" dirty="0" smtClean="0">
                <a:latin typeface="+mn-ea"/>
              </a:rPr>
              <a:t>Redis</a:t>
            </a:r>
            <a:r>
              <a:rPr lang="zh-CN" altLang="en-US" dirty="0" smtClean="0">
                <a:latin typeface="+mn-ea"/>
              </a:rPr>
              <a:t>性能</a:t>
            </a:r>
            <a:r>
              <a:rPr lang="zh-CN" altLang="en-US" dirty="0">
                <a:latin typeface="+mn-ea"/>
              </a:rPr>
              <a:t>测试的</a:t>
            </a:r>
            <a:r>
              <a:rPr lang="zh-CN" altLang="en-US" dirty="0" smtClean="0">
                <a:latin typeface="+mn-ea"/>
              </a:rPr>
              <a:t>工具</a:t>
            </a:r>
            <a:endParaRPr lang="en-US" altLang="zh-CN" dirty="0" smtClean="0">
              <a:latin typeface="+mn-ea"/>
            </a:endParaRPr>
          </a:p>
          <a:p>
            <a:pPr marL="285750" indent="-285750">
              <a:lnSpc>
                <a:spcPct val="150000"/>
              </a:lnSpc>
              <a:buFont typeface="Wingdings" panose="05000000000000000000" pitchFamily="2" charset="2"/>
              <a:buChar char="l"/>
            </a:pPr>
            <a:r>
              <a:rPr lang="en-US" altLang="zh-CN" dirty="0" smtClean="0">
                <a:latin typeface="+mn-ea"/>
              </a:rPr>
              <a:t>Redis-check-dump </a:t>
            </a:r>
            <a:r>
              <a:rPr lang="en-US" altLang="zh-CN" dirty="0">
                <a:latin typeface="+mn-ea"/>
              </a:rPr>
              <a:t>//</a:t>
            </a:r>
            <a:r>
              <a:rPr lang="zh-CN" altLang="en-US" dirty="0">
                <a:latin typeface="+mn-ea"/>
              </a:rPr>
              <a:t>用于修复出问题的</a:t>
            </a:r>
            <a:r>
              <a:rPr lang="en-US" altLang="zh-CN" dirty="0">
                <a:latin typeface="+mn-ea"/>
              </a:rPr>
              <a:t>dump.rdb</a:t>
            </a:r>
            <a:r>
              <a:rPr lang="zh-CN" altLang="en-US" dirty="0" smtClean="0">
                <a:latin typeface="+mn-ea"/>
              </a:rPr>
              <a:t>文件</a:t>
            </a:r>
            <a:endParaRPr lang="en-US" altLang="zh-CN" dirty="0" smtClean="0">
              <a:latin typeface="+mn-ea"/>
            </a:endParaRPr>
          </a:p>
          <a:p>
            <a:pPr marL="285750" indent="-285750">
              <a:lnSpc>
                <a:spcPct val="150000"/>
              </a:lnSpc>
              <a:buFont typeface="Wingdings" panose="05000000000000000000" pitchFamily="2" charset="2"/>
              <a:buChar char="l"/>
            </a:pPr>
            <a:r>
              <a:rPr lang="en-US" altLang="zh-CN" dirty="0" smtClean="0">
                <a:latin typeface="+mn-ea"/>
              </a:rPr>
              <a:t>Redis-cli //Redis</a:t>
            </a:r>
            <a:r>
              <a:rPr lang="zh-CN" altLang="en-US" dirty="0" smtClean="0">
                <a:latin typeface="+mn-ea"/>
              </a:rPr>
              <a:t>的客户端</a:t>
            </a:r>
            <a:endParaRPr lang="en-US" altLang="zh-CN" dirty="0" smtClean="0">
              <a:latin typeface="+mn-ea"/>
            </a:endParaRPr>
          </a:p>
          <a:p>
            <a:pPr marL="285750" indent="-285750">
              <a:lnSpc>
                <a:spcPct val="150000"/>
              </a:lnSpc>
              <a:buFont typeface="Wingdings" panose="05000000000000000000" pitchFamily="2" charset="2"/>
              <a:buChar char="l"/>
            </a:pPr>
            <a:r>
              <a:rPr lang="en-US" altLang="zh-CN" dirty="0" smtClean="0">
                <a:latin typeface="+mn-ea"/>
              </a:rPr>
              <a:t>Redis-server //Redis</a:t>
            </a:r>
            <a:r>
              <a:rPr lang="zh-CN" altLang="en-US" dirty="0" smtClean="0">
                <a:latin typeface="+mn-ea"/>
              </a:rPr>
              <a:t>的</a:t>
            </a:r>
            <a:r>
              <a:rPr lang="zh-CN" altLang="en-US" dirty="0">
                <a:latin typeface="+mn-ea"/>
              </a:rPr>
              <a:t>服务</a:t>
            </a:r>
            <a:r>
              <a:rPr lang="zh-CN" altLang="en-US" dirty="0" smtClean="0">
                <a:latin typeface="+mn-ea"/>
              </a:rPr>
              <a:t>端</a:t>
            </a:r>
            <a:endParaRPr lang="en-US" altLang="zh-CN" dirty="0" smtClean="0">
              <a:latin typeface="+mn-ea"/>
            </a:endParaRPr>
          </a:p>
          <a:p>
            <a:pPr marL="285750" indent="-285750">
              <a:lnSpc>
                <a:spcPct val="150000"/>
              </a:lnSpc>
              <a:buFont typeface="Wingdings" panose="05000000000000000000" pitchFamily="2" charset="2"/>
              <a:buChar char="l"/>
            </a:pPr>
            <a:r>
              <a:rPr lang="en-US" altLang="zh-CN" dirty="0" smtClean="0">
                <a:latin typeface="+mn-ea"/>
              </a:rPr>
              <a:t>Redis-check-</a:t>
            </a:r>
            <a:r>
              <a:rPr lang="en-US" altLang="zh-CN" dirty="0" err="1" smtClean="0">
                <a:latin typeface="+mn-ea"/>
              </a:rPr>
              <a:t>aof</a:t>
            </a:r>
            <a:r>
              <a:rPr lang="en-US" altLang="zh-CN" dirty="0" smtClean="0">
                <a:latin typeface="+mn-ea"/>
              </a:rPr>
              <a:t> </a:t>
            </a:r>
            <a:r>
              <a:rPr lang="en-US" altLang="zh-CN" dirty="0">
                <a:latin typeface="+mn-ea"/>
              </a:rPr>
              <a:t>//</a:t>
            </a:r>
            <a:r>
              <a:rPr lang="zh-CN" altLang="en-US" dirty="0">
                <a:latin typeface="+mn-ea"/>
              </a:rPr>
              <a:t>用于修复出问题的</a:t>
            </a:r>
            <a:r>
              <a:rPr lang="en-US" altLang="zh-CN" dirty="0">
                <a:latin typeface="+mn-ea"/>
              </a:rPr>
              <a:t>AOF</a:t>
            </a:r>
            <a:r>
              <a:rPr lang="zh-CN" altLang="en-US" dirty="0" smtClean="0">
                <a:latin typeface="+mn-ea"/>
              </a:rPr>
              <a:t>文件</a:t>
            </a:r>
            <a:endParaRPr lang="en-US" altLang="zh-CN" dirty="0" smtClean="0">
              <a:latin typeface="+mn-ea"/>
            </a:endParaRPr>
          </a:p>
          <a:p>
            <a:endParaRPr lang="zh-CN" altLang="en-US" dirty="0"/>
          </a:p>
        </p:txBody>
      </p:sp>
      <p:sp>
        <p:nvSpPr>
          <p:cNvPr id="7" name="文本框 6"/>
          <p:cNvSpPr txBox="1"/>
          <p:nvPr/>
        </p:nvSpPr>
        <p:spPr>
          <a:xfrm>
            <a:off x="2729129" y="1139483"/>
            <a:ext cx="2658793" cy="368448"/>
          </a:xfrm>
          <a:prstGeom prst="rect">
            <a:avLst/>
          </a:prstGeom>
          <a:noFill/>
        </p:spPr>
        <p:txBody>
          <a:bodyPr wrap="square" rtlCol="0">
            <a:spAutoFit/>
          </a:bodyPr>
          <a:lstStyle/>
          <a:p>
            <a:r>
              <a:rPr lang="en-US" altLang="zh-CN" b="1" dirty="0" smtClean="0">
                <a:latin typeface="+mj-ea"/>
                <a:ea typeface="+mj-ea"/>
              </a:rPr>
              <a:t>Redis</a:t>
            </a:r>
            <a:r>
              <a:rPr lang="zh-CN" altLang="en-US" b="1" dirty="0" smtClean="0">
                <a:latin typeface="+mn-ea"/>
              </a:rPr>
              <a:t>安装</a:t>
            </a:r>
            <a:r>
              <a:rPr lang="zh-CN" altLang="en-US" b="1" dirty="0" smtClean="0">
                <a:latin typeface="+mj-ea"/>
                <a:ea typeface="+mj-ea"/>
              </a:rPr>
              <a:t>目录</a:t>
            </a:r>
            <a:endParaRPr lang="zh-CN" altLang="en-US" b="1" dirty="0">
              <a:latin typeface="+mj-ea"/>
              <a:ea typeface="+mj-ea"/>
            </a:endParaRPr>
          </a:p>
        </p:txBody>
      </p:sp>
    </p:spTree>
    <p:extLst>
      <p:ext uri="{BB962C8B-B14F-4D97-AF65-F5344CB8AC3E}">
        <p14:creationId xmlns:p14="http://schemas.microsoft.com/office/powerpoint/2010/main" val="2223210747"/>
      </p:ext>
    </p:extLst>
  </p:cSld>
  <p:clrMapOvr>
    <a:masterClrMapping/>
  </p:clrMapOvr>
  <p:transition spd="med">
    <p:pull/>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335485"/>
            <a:ext cx="12192000" cy="522515"/>
          </a:xfrm>
          <a:prstGeom prst="rect">
            <a:avLst/>
          </a:prstGeom>
          <a:solidFill>
            <a:srgbClr val="037D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17060" y="-987"/>
            <a:ext cx="3795285" cy="696446"/>
          </a:xfrm>
          <a:prstGeom prst="rect">
            <a:avLst/>
          </a:prstGeom>
          <a:solidFill>
            <a:srgbClr val="037D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smtClean="0"/>
              <a:t>Redis</a:t>
            </a:r>
            <a:r>
              <a:rPr lang="zh-CN" altLang="en-US" sz="3600" b="1" dirty="0" smtClean="0"/>
              <a:t>安装和启动</a:t>
            </a:r>
            <a:endParaRPr lang="zh-CN" altLang="en-US" sz="3600" b="1" dirty="0">
              <a:solidFill>
                <a:srgbClr val="F2F2F2"/>
              </a:solidFill>
            </a:endParaRPr>
          </a:p>
        </p:txBody>
      </p:sp>
      <p:sp>
        <p:nvSpPr>
          <p:cNvPr id="4" name="文本框 3"/>
          <p:cNvSpPr txBox="1"/>
          <p:nvPr/>
        </p:nvSpPr>
        <p:spPr>
          <a:xfrm>
            <a:off x="2729129" y="998803"/>
            <a:ext cx="8440619" cy="2031325"/>
          </a:xfrm>
          <a:prstGeom prst="rect">
            <a:avLst/>
          </a:prstGeom>
          <a:noFill/>
        </p:spPr>
        <p:txBody>
          <a:bodyPr wrap="square" rtlCol="0">
            <a:spAutoFit/>
          </a:bodyPr>
          <a:lstStyle/>
          <a:p>
            <a:r>
              <a:rPr lang="en-US" altLang="zh-CN" b="1" dirty="0" smtClean="0">
                <a:latin typeface="+mj-ea"/>
                <a:ea typeface="+mj-ea"/>
              </a:rPr>
              <a:t>Redis</a:t>
            </a:r>
            <a:r>
              <a:rPr lang="zh-CN" altLang="en-US" b="1" dirty="0" smtClean="0">
                <a:latin typeface="+mn-ea"/>
              </a:rPr>
              <a:t>启动</a:t>
            </a:r>
            <a:endParaRPr lang="en-US" altLang="zh-CN" b="1" dirty="0" smtClean="0">
              <a:latin typeface="+mn-ea"/>
            </a:endParaRPr>
          </a:p>
          <a:p>
            <a:pPr>
              <a:lnSpc>
                <a:spcPct val="150000"/>
              </a:lnSpc>
            </a:pPr>
            <a:r>
              <a:rPr lang="zh-CN" altLang="en-US" dirty="0" smtClean="0">
                <a:latin typeface="+mn-ea"/>
              </a:rPr>
              <a:t>进入</a:t>
            </a:r>
            <a:r>
              <a:rPr lang="en-US" altLang="zh-CN" dirty="0" smtClean="0">
                <a:latin typeface="+mn-ea"/>
              </a:rPr>
              <a:t>Redis</a:t>
            </a:r>
            <a:r>
              <a:rPr lang="zh-CN" altLang="en-US" dirty="0" smtClean="0">
                <a:latin typeface="+mn-ea"/>
              </a:rPr>
              <a:t>目录</a:t>
            </a:r>
            <a:r>
              <a:rPr lang="zh-CN" altLang="en-US" dirty="0">
                <a:latin typeface="+mn-ea"/>
              </a:rPr>
              <a:t>后 开启服务  （注意</a:t>
            </a:r>
            <a:r>
              <a:rPr lang="zh-CN" altLang="en-US" dirty="0" smtClean="0">
                <a:latin typeface="+mn-ea"/>
              </a:rPr>
              <a:t>加上</a:t>
            </a:r>
            <a:r>
              <a:rPr lang="en-US" altLang="zh-CN" dirty="0" err="1" smtClean="0">
                <a:latin typeface="+mn-ea"/>
              </a:rPr>
              <a:t>Redis.conf</a:t>
            </a:r>
            <a:r>
              <a:rPr lang="zh-CN" altLang="en-US" dirty="0" smtClean="0">
                <a:latin typeface="+mn-ea"/>
              </a:rPr>
              <a:t>）</a:t>
            </a:r>
            <a:r>
              <a:rPr lang="en-US" altLang="zh-CN" dirty="0" smtClean="0">
                <a:latin typeface="+mn-ea"/>
              </a:rPr>
              <a:t>Redis-server.exe </a:t>
            </a:r>
            <a:r>
              <a:rPr lang="en-US" altLang="zh-CN" dirty="0" err="1" smtClean="0">
                <a:latin typeface="+mn-ea"/>
              </a:rPr>
              <a:t>Redis.conf</a:t>
            </a:r>
            <a:r>
              <a:rPr lang="en-US" altLang="zh-CN" dirty="0" smtClean="0">
                <a:latin typeface="+mn-ea"/>
              </a:rPr>
              <a:t> </a:t>
            </a:r>
            <a:r>
              <a:rPr lang="en-US" altLang="zh-CN" dirty="0">
                <a:latin typeface="+mn-ea"/>
              </a:rPr>
              <a:t/>
            </a:r>
            <a:br>
              <a:rPr lang="en-US" altLang="zh-CN" dirty="0">
                <a:latin typeface="+mn-ea"/>
              </a:rPr>
            </a:br>
            <a:r>
              <a:rPr lang="zh-CN" altLang="en-US" dirty="0">
                <a:latin typeface="+mn-ea"/>
              </a:rPr>
              <a:t>这个窗口要保持开启  关闭</a:t>
            </a:r>
            <a:r>
              <a:rPr lang="zh-CN" altLang="en-US" dirty="0" smtClean="0">
                <a:latin typeface="+mn-ea"/>
              </a:rPr>
              <a:t>时</a:t>
            </a:r>
            <a:r>
              <a:rPr lang="en-US" altLang="zh-CN" dirty="0" smtClean="0">
                <a:latin typeface="+mn-ea"/>
              </a:rPr>
              <a:t>Redis</a:t>
            </a:r>
            <a:r>
              <a:rPr lang="zh-CN" altLang="en-US" dirty="0" smtClean="0">
                <a:latin typeface="+mn-ea"/>
              </a:rPr>
              <a:t>服务</a:t>
            </a:r>
            <a:r>
              <a:rPr lang="zh-CN" altLang="en-US" dirty="0">
                <a:latin typeface="+mn-ea"/>
              </a:rPr>
              <a:t>会自动关闭</a:t>
            </a:r>
          </a:p>
          <a:p>
            <a:pPr>
              <a:lnSpc>
                <a:spcPct val="150000"/>
              </a:lnSpc>
            </a:pPr>
            <a:r>
              <a:rPr lang="zh-CN" altLang="en-US" dirty="0"/>
              <a:t>另外开启一个命令行窗口 </a:t>
            </a:r>
            <a:r>
              <a:rPr lang="zh-CN" altLang="en-US" dirty="0" smtClean="0"/>
              <a:t>进入</a:t>
            </a:r>
            <a:r>
              <a:rPr lang="en-US" altLang="zh-CN" dirty="0" smtClean="0"/>
              <a:t>Redis</a:t>
            </a:r>
            <a:r>
              <a:rPr lang="zh-CN" altLang="en-US" dirty="0" smtClean="0"/>
              <a:t>目录下 启动客户端</a:t>
            </a:r>
            <a:r>
              <a:rPr lang="en-US" altLang="zh-CN" dirty="0" smtClean="0">
                <a:latin typeface="+mn-ea"/>
              </a:rPr>
              <a:t>Redis-cli.exe</a:t>
            </a:r>
            <a:endParaRPr lang="zh-CN" altLang="en-US" b="1" dirty="0">
              <a:latin typeface="+mn-ea"/>
            </a:endParaRPr>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29129" y="2611210"/>
            <a:ext cx="6115050" cy="3724275"/>
          </a:xfrm>
          <a:prstGeom prst="rect">
            <a:avLst/>
          </a:prstGeom>
        </p:spPr>
      </p:pic>
      <p:pic>
        <p:nvPicPr>
          <p:cNvPr id="10" name="图片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9129" y="2611210"/>
            <a:ext cx="6105525" cy="3829050"/>
          </a:xfrm>
          <a:prstGeom prst="rect">
            <a:avLst/>
          </a:prstGeom>
        </p:spPr>
      </p:pic>
    </p:spTree>
    <p:extLst>
      <p:ext uri="{BB962C8B-B14F-4D97-AF65-F5344CB8AC3E}">
        <p14:creationId xmlns:p14="http://schemas.microsoft.com/office/powerpoint/2010/main" val="4279850926"/>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自定义 18">
      <a:dk1>
        <a:sysClr val="windowText" lastClr="000000"/>
      </a:dk1>
      <a:lt1>
        <a:sysClr val="window" lastClr="FFFFFF"/>
      </a:lt1>
      <a:dk2>
        <a:srgbClr val="44546A"/>
      </a:dk2>
      <a:lt2>
        <a:srgbClr val="E7E6E6"/>
      </a:lt2>
      <a:accent1>
        <a:srgbClr val="15CDAE"/>
      </a:accent1>
      <a:accent2>
        <a:srgbClr val="12846E"/>
      </a:accent2>
      <a:accent3>
        <a:srgbClr val="A5A5A5"/>
      </a:accent3>
      <a:accent4>
        <a:srgbClr val="FFC000"/>
      </a:accent4>
      <a:accent5>
        <a:srgbClr val="4472C4"/>
      </a:accent5>
      <a:accent6>
        <a:srgbClr val="70AD47"/>
      </a:accent6>
      <a:hlink>
        <a:srgbClr val="0563C1"/>
      </a:hlink>
      <a:folHlink>
        <a:srgbClr val="954F72"/>
      </a:folHlink>
    </a:clrScheme>
    <a:fontScheme name="officeplus">
      <a:majorFont>
        <a:latin typeface="Calibri Light"/>
        <a:ea typeface="微软雅黑"/>
        <a:cs typeface=""/>
      </a:majorFont>
      <a:minorFont>
        <a:latin typeface="Calibri"/>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1828</TotalTime>
  <Words>2528</Words>
  <Application>Microsoft Office PowerPoint</Application>
  <PresentationFormat>宽屏</PresentationFormat>
  <Paragraphs>173</Paragraphs>
  <Slides>31</Slides>
  <Notes>1</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31</vt:i4>
      </vt:variant>
    </vt:vector>
  </HeadingPairs>
  <TitlesOfParts>
    <vt:vector size="40" baseType="lpstr">
      <vt:lpstr>华文细黑</vt:lpstr>
      <vt:lpstr>宋体</vt:lpstr>
      <vt:lpstr>微软雅黑</vt:lpstr>
      <vt:lpstr>Arial</vt:lpstr>
      <vt:lpstr>Calibri</vt:lpstr>
      <vt:lpstr>Levenim MT</vt:lpstr>
      <vt:lpstr>Segoe UI Light</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 帐户</dc:creator>
  <cp:lastModifiedBy>yuan</cp:lastModifiedBy>
  <cp:revision>422</cp:revision>
  <dcterms:created xsi:type="dcterms:W3CDTF">2015-07-30T08:56:47Z</dcterms:created>
  <dcterms:modified xsi:type="dcterms:W3CDTF">2016-06-22T02:42:08Z</dcterms:modified>
</cp:coreProperties>
</file>