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8" r:id="rId2"/>
    <p:sldId id="279" r:id="rId3"/>
    <p:sldId id="296" r:id="rId4"/>
    <p:sldId id="304" r:id="rId5"/>
    <p:sldId id="310" r:id="rId6"/>
    <p:sldId id="311" r:id="rId7"/>
    <p:sldId id="309" r:id="rId8"/>
    <p:sldId id="312" r:id="rId9"/>
    <p:sldId id="313" r:id="rId10"/>
    <p:sldId id="305" r:id="rId11"/>
    <p:sldId id="314" r:id="rId12"/>
    <p:sldId id="315" r:id="rId13"/>
    <p:sldId id="316" r:id="rId14"/>
    <p:sldId id="317" r:id="rId15"/>
    <p:sldId id="319" r:id="rId16"/>
    <p:sldId id="320" r:id="rId17"/>
    <p:sldId id="306" r:id="rId18"/>
    <p:sldId id="321" r:id="rId19"/>
    <p:sldId id="322" r:id="rId20"/>
    <p:sldId id="323" r:id="rId21"/>
    <p:sldId id="324" r:id="rId22"/>
    <p:sldId id="327" r:id="rId23"/>
    <p:sldId id="328" r:id="rId24"/>
    <p:sldId id="329" r:id="rId25"/>
    <p:sldId id="330" r:id="rId26"/>
    <p:sldId id="331" r:id="rId27"/>
    <p:sldId id="332" r:id="rId28"/>
    <p:sldId id="333" r:id="rId29"/>
    <p:sldId id="334" r:id="rId30"/>
    <p:sldId id="307" r:id="rId31"/>
    <p:sldId id="308" r:id="rId32"/>
    <p:sldId id="335" r:id="rId33"/>
    <p:sldId id="336" r:id="rId34"/>
    <p:sldId id="29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A44"/>
    <a:srgbClr val="E73A1C"/>
    <a:srgbClr val="7EC799"/>
    <a:srgbClr val="F2F2F2"/>
    <a:srgbClr val="037D6A"/>
    <a:srgbClr val="02B295"/>
    <a:srgbClr val="007A37"/>
    <a:srgbClr val="F95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1" autoAdjust="0"/>
    <p:restoredTop sz="94660"/>
  </p:normalViewPr>
  <p:slideViewPr>
    <p:cSldViewPr snapToGrid="0">
      <p:cViewPr varScale="1">
        <p:scale>
          <a:sx n="68" d="100"/>
          <a:sy n="68" d="100"/>
        </p:scale>
        <p:origin x="9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CD5D2-D8A9-4ED4-86DB-D1BB3F530120}" type="datetimeFigureOut">
              <a:rPr lang="zh-CN" altLang="en-US" smtClean="0"/>
              <a:t>2016/6/21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C1D2E-7A78-4BFA-A6C4-FC2E2F5396BF}" type="slidenum">
              <a:rPr lang="zh-CN" altLang="en-US" smtClean="0"/>
              <a:t>‹#›</a:t>
            </a:fld>
            <a:endParaRPr lang="zh-CN" altLang="en-US"/>
          </a:p>
        </p:txBody>
      </p:sp>
    </p:spTree>
    <p:extLst>
      <p:ext uri="{BB962C8B-B14F-4D97-AF65-F5344CB8AC3E}">
        <p14:creationId xmlns:p14="http://schemas.microsoft.com/office/powerpoint/2010/main" val="343740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DC1D2E-7A78-4BFA-A6C4-FC2E2F5396BF}" type="slidenum">
              <a:rPr lang="zh-CN" altLang="en-US" smtClean="0"/>
              <a:t>34</a:t>
            </a:fld>
            <a:endParaRPr lang="zh-CN" altLang="en-US"/>
          </a:p>
        </p:txBody>
      </p:sp>
    </p:spTree>
    <p:extLst>
      <p:ext uri="{BB962C8B-B14F-4D97-AF65-F5344CB8AC3E}">
        <p14:creationId xmlns:p14="http://schemas.microsoft.com/office/powerpoint/2010/main" val="47948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6938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6" name="图片 5">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7" name="文本框 6"/>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36851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grpSp>
        <p:nvGrpSpPr>
          <p:cNvPr id="7" name="组合 6"/>
          <p:cNvGrpSpPr/>
          <p:nvPr userDrawn="1"/>
        </p:nvGrpSpPr>
        <p:grpSpPr>
          <a:xfrm>
            <a:off x="1628689" y="1197166"/>
            <a:ext cx="4552554" cy="4010673"/>
            <a:chOff x="1628689" y="1197166"/>
            <a:chExt cx="4552554" cy="4010673"/>
          </a:xfrm>
        </p:grpSpPr>
        <p:grpSp>
          <p:nvGrpSpPr>
            <p:cNvPr id="8" name="组合 7"/>
            <p:cNvGrpSpPr/>
            <p:nvPr/>
          </p:nvGrpSpPr>
          <p:grpSpPr>
            <a:xfrm rot="20626497">
              <a:off x="1628689" y="1197166"/>
              <a:ext cx="4552554" cy="4010673"/>
              <a:chOff x="-2838588" y="943387"/>
              <a:chExt cx="5781453" cy="5093299"/>
            </a:xfrm>
          </p:grpSpPr>
          <p:sp>
            <p:nvSpPr>
              <p:cNvPr id="10" name="等腰三角形 9"/>
              <p:cNvSpPr/>
              <p:nvPr/>
            </p:nvSpPr>
            <p:spPr>
              <a:xfrm>
                <a:off x="-1465473" y="2432162"/>
                <a:ext cx="2760750" cy="2379957"/>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973503" flipV="1">
                <a:off x="-10164" y="1933701"/>
                <a:ext cx="324888" cy="582668"/>
              </a:xfrm>
              <a:prstGeom prst="line">
                <a:avLst/>
              </a:prstGeom>
              <a:ln>
                <a:solidFill>
                  <a:srgbClr val="02B295"/>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7747361">
                <a:off x="-257375" y="1008926"/>
                <a:ext cx="950319" cy="819241"/>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0"/>
              </p:cNvCxnSpPr>
              <p:nvPr/>
            </p:nvCxnSpPr>
            <p:spPr>
              <a:xfrm rot="973503" flipH="1">
                <a:off x="-785288" y="1149928"/>
                <a:ext cx="565975" cy="569395"/>
              </a:xfrm>
              <a:prstGeom prst="line">
                <a:avLst/>
              </a:prstGeom>
              <a:ln>
                <a:solidFill>
                  <a:srgbClr val="02B295"/>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16699907">
                <a:off x="-2331777" y="1137351"/>
                <a:ext cx="598296" cy="515773"/>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flipH="1" flipV="1">
                <a:off x="-1825500" y="1709548"/>
                <a:ext cx="678195" cy="34978"/>
              </a:xfrm>
              <a:prstGeom prst="line">
                <a:avLst/>
              </a:prstGeom>
              <a:ln>
                <a:solidFill>
                  <a:srgbClr val="02B295"/>
                </a:solidFill>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16699907">
                <a:off x="-1167160" y="1615435"/>
                <a:ext cx="350758" cy="302378"/>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线连接符 26"/>
              <p:cNvCxnSpPr/>
              <p:nvPr/>
            </p:nvCxnSpPr>
            <p:spPr>
              <a:xfrm>
                <a:off x="1242873" y="4775373"/>
                <a:ext cx="288227" cy="34952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18" name="等腰三角形 17"/>
              <p:cNvSpPr/>
              <p:nvPr/>
            </p:nvSpPr>
            <p:spPr>
              <a:xfrm rot="19787919">
                <a:off x="1176468" y="5025952"/>
                <a:ext cx="1107867" cy="955057"/>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线连接符 30"/>
              <p:cNvCxnSpPr/>
              <p:nvPr/>
            </p:nvCxnSpPr>
            <p:spPr>
              <a:xfrm flipV="1">
                <a:off x="2423206" y="5366759"/>
                <a:ext cx="347701" cy="273441"/>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20" name="等腰三角形 19"/>
              <p:cNvSpPr/>
              <p:nvPr/>
            </p:nvSpPr>
            <p:spPr>
              <a:xfrm rot="10800000">
                <a:off x="2592107" y="5064381"/>
                <a:ext cx="350758" cy="302378"/>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线连接符 19"/>
              <p:cNvCxnSpPr/>
              <p:nvPr/>
            </p:nvCxnSpPr>
            <p:spPr>
              <a:xfrm flipV="1">
                <a:off x="-1776884" y="4801819"/>
                <a:ext cx="325571" cy="19957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22" name="等腰三角形 21"/>
              <p:cNvSpPr/>
              <p:nvPr/>
            </p:nvSpPr>
            <p:spPr>
              <a:xfrm rot="15197039">
                <a:off x="-2480509" y="5151906"/>
                <a:ext cx="950319" cy="819241"/>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线连接符 23"/>
              <p:cNvCxnSpPr/>
              <p:nvPr/>
            </p:nvCxnSpPr>
            <p:spPr>
              <a:xfrm flipH="1" flipV="1">
                <a:off x="-2567006" y="5451225"/>
                <a:ext cx="190448" cy="235842"/>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24" name="等腰三角形 23"/>
              <p:cNvSpPr/>
              <p:nvPr/>
            </p:nvSpPr>
            <p:spPr>
              <a:xfrm rot="16699907">
                <a:off x="-2862778" y="5108628"/>
                <a:ext cx="350758" cy="302378"/>
              </a:xfrm>
              <a:prstGeom prst="triangle">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3461908" y="2615819"/>
              <a:ext cx="827314" cy="1862048"/>
            </a:xfrm>
            <a:prstGeom prst="rect">
              <a:avLst/>
            </a:prstGeom>
            <a:noFill/>
          </p:spPr>
          <p:txBody>
            <a:bodyPr wrap="square" rtlCol="0">
              <a:spAutoFit/>
            </a:bodyPr>
            <a:lstStyle/>
            <a:p>
              <a:endParaRPr lang="zh-CN" altLang="en-US" sz="11500" b="1" dirty="0">
                <a:solidFill>
                  <a:schemeClr val="bg1"/>
                </a:solidFill>
              </a:endParaRPr>
            </a:p>
          </p:txBody>
        </p:sp>
      </p:grpSp>
      <p:sp>
        <p:nvSpPr>
          <p:cNvPr id="27" name="文本占位符 26"/>
          <p:cNvSpPr>
            <a:spLocks noGrp="1"/>
          </p:cNvSpPr>
          <p:nvPr>
            <p:ph type="body" sz="quarter" idx="10" hasCustomPrompt="1"/>
          </p:nvPr>
        </p:nvSpPr>
        <p:spPr>
          <a:xfrm>
            <a:off x="6944124" y="2330069"/>
            <a:ext cx="3074987" cy="520700"/>
          </a:xfrm>
          <a:prstGeom prst="rect">
            <a:avLst/>
          </a:prstGeom>
        </p:spPr>
        <p:txBody>
          <a:bodyPr/>
          <a:lstStyle>
            <a:lvl1pPr marL="0" indent="0">
              <a:buNone/>
              <a:defRPr b="1">
                <a:solidFill>
                  <a:srgbClr val="053A44"/>
                </a:solidFill>
              </a:defRPr>
            </a:lvl1pPr>
          </a:lstStyle>
          <a:p>
            <a:pPr lvl="0"/>
            <a:r>
              <a:rPr lang="zh-CN" altLang="en-US" dirty="0" smtClean="0"/>
              <a:t>点击此处添加标题</a:t>
            </a:r>
            <a:endParaRPr lang="zh-CN" altLang="en-US" dirty="0"/>
          </a:p>
        </p:txBody>
      </p:sp>
    </p:spTree>
    <p:extLst>
      <p:ext uri="{BB962C8B-B14F-4D97-AF65-F5344CB8AC3E}">
        <p14:creationId xmlns:p14="http://schemas.microsoft.com/office/powerpoint/2010/main" val="16754699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椭圆 7"/>
          <p:cNvSpPr/>
          <p:nvPr userDrawn="1"/>
        </p:nvSpPr>
        <p:spPr>
          <a:xfrm>
            <a:off x="3258763" y="2125437"/>
            <a:ext cx="2434284" cy="2434284"/>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2000" b="1" dirty="0"/>
          </a:p>
        </p:txBody>
      </p:sp>
      <p:sp>
        <p:nvSpPr>
          <p:cNvPr id="9" name="椭圆 8"/>
          <p:cNvSpPr/>
          <p:nvPr userDrawn="1"/>
        </p:nvSpPr>
        <p:spPr>
          <a:xfrm>
            <a:off x="2060384" y="1845721"/>
            <a:ext cx="1073347" cy="107334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1556749" y="2999635"/>
            <a:ext cx="450937" cy="45093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a:off x="6415306" y="4097719"/>
            <a:ext cx="212747" cy="21274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5526616" y="4454586"/>
            <a:ext cx="670310" cy="670310"/>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5587210" y="1845721"/>
            <a:ext cx="511551" cy="511551"/>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5290086" y="1503203"/>
            <a:ext cx="212747" cy="21274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5" name="直线连接符 11"/>
          <p:cNvCxnSpPr>
            <a:stCxn id="9" idx="6"/>
            <a:endCxn id="8" idx="1"/>
          </p:cNvCxnSpPr>
          <p:nvPr userDrawn="1"/>
        </p:nvCxnSpPr>
        <p:spPr>
          <a:xfrm>
            <a:off x="3133731" y="2382395"/>
            <a:ext cx="481525" cy="99535"/>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16" name="直线连接符 12"/>
          <p:cNvCxnSpPr>
            <a:stCxn id="10" idx="7"/>
            <a:endCxn id="9" idx="3"/>
          </p:cNvCxnSpPr>
          <p:nvPr userDrawn="1"/>
        </p:nvCxnSpPr>
        <p:spPr>
          <a:xfrm flipV="1">
            <a:off x="1941648" y="2761880"/>
            <a:ext cx="275924" cy="30379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17" name="直线连接符 19"/>
          <p:cNvCxnSpPr>
            <a:stCxn id="8" idx="7"/>
            <a:endCxn id="13" idx="3"/>
          </p:cNvCxnSpPr>
          <p:nvPr userDrawn="1"/>
        </p:nvCxnSpPr>
        <p:spPr>
          <a:xfrm flipV="1">
            <a:off x="5336554" y="2282357"/>
            <a:ext cx="325571" cy="19957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18" name="直线连接符 23"/>
          <p:cNvCxnSpPr>
            <a:stCxn id="13" idx="1"/>
            <a:endCxn id="14" idx="5"/>
          </p:cNvCxnSpPr>
          <p:nvPr userDrawn="1"/>
        </p:nvCxnSpPr>
        <p:spPr>
          <a:xfrm flipH="1" flipV="1">
            <a:off x="5471677" y="1684794"/>
            <a:ext cx="190448" cy="235842"/>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19" name="直线连接符 26"/>
          <p:cNvCxnSpPr>
            <a:stCxn id="8" idx="5"/>
            <a:endCxn id="12" idx="1"/>
          </p:cNvCxnSpPr>
          <p:nvPr userDrawn="1"/>
        </p:nvCxnSpPr>
        <p:spPr>
          <a:xfrm>
            <a:off x="5336554" y="4203228"/>
            <a:ext cx="288227" cy="349523"/>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30"/>
          <p:cNvCxnSpPr>
            <a:stCxn id="12" idx="7"/>
            <a:endCxn id="11" idx="3"/>
          </p:cNvCxnSpPr>
          <p:nvPr userDrawn="1"/>
        </p:nvCxnSpPr>
        <p:spPr>
          <a:xfrm flipV="1">
            <a:off x="6098761" y="4279310"/>
            <a:ext cx="347701" cy="273441"/>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
        <p:nvSpPr>
          <p:cNvPr id="21" name="椭圆 20"/>
          <p:cNvSpPr/>
          <p:nvPr userDrawn="1"/>
        </p:nvSpPr>
        <p:spPr>
          <a:xfrm>
            <a:off x="2342988" y="3608453"/>
            <a:ext cx="212747" cy="212747"/>
          </a:xfrm>
          <a:prstGeom prst="ellipse">
            <a:avLst/>
          </a:prstGeom>
          <a:solidFill>
            <a:srgbClr val="02B2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2" name="直线连接符 36"/>
          <p:cNvCxnSpPr>
            <a:stCxn id="10" idx="5"/>
            <a:endCxn id="21" idx="1"/>
          </p:cNvCxnSpPr>
          <p:nvPr userDrawn="1"/>
        </p:nvCxnSpPr>
        <p:spPr>
          <a:xfrm>
            <a:off x="1941648" y="3384534"/>
            <a:ext cx="432496" cy="255075"/>
          </a:xfrm>
          <a:prstGeom prst="line">
            <a:avLst/>
          </a:prstGeom>
          <a:ln>
            <a:solidFill>
              <a:srgbClr val="02B29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11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占位符 3"/>
          <p:cNvPicPr>
            <a:picLocks noChangeAspect="1"/>
          </p:cNvPicPr>
          <p:nvPr userDrawn="1"/>
        </p:nvPicPr>
        <p:blipFill>
          <a:blip r:embed="rId2" cstate="print">
            <a:extLst>
              <a:ext uri="{28A0092B-C50C-407E-A947-70E740481C1C}">
                <a14:useLocalDpi xmlns:a14="http://schemas.microsoft.com/office/drawing/2010/main" val="0"/>
              </a:ext>
            </a:extLst>
          </a:blip>
          <a:srcRect t="7880" b="7880"/>
          <a:stretch>
            <a:fillRect/>
          </a:stretch>
        </p:blipFill>
        <p:spPr>
          <a:xfrm>
            <a:off x="0" y="0"/>
            <a:ext cx="12192000" cy="6858000"/>
          </a:xfrm>
          <a:prstGeom prst="rect">
            <a:avLst/>
          </a:prstGeom>
        </p:spPr>
      </p:pic>
    </p:spTree>
    <p:extLst>
      <p:ext uri="{BB962C8B-B14F-4D97-AF65-F5344CB8AC3E}">
        <p14:creationId xmlns:p14="http://schemas.microsoft.com/office/powerpoint/2010/main" val="34870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rot="16200000">
            <a:off x="8314767" y="-85164"/>
            <a:ext cx="3792070" cy="3962398"/>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8176395">
            <a:off x="7469998" y="304909"/>
            <a:ext cx="1519208" cy="1587446"/>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5400000">
            <a:off x="8246661" y="1420601"/>
            <a:ext cx="759605" cy="793724"/>
          </a:xfrm>
          <a:prstGeom prst="triangle">
            <a:avLst>
              <a:gd name="adj" fmla="val 10000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8987553">
            <a:off x="6774103" y="1178163"/>
            <a:ext cx="717450" cy="749675"/>
          </a:xfrm>
          <a:prstGeom prst="triangle">
            <a:avLst>
              <a:gd name="adj" fmla="val 100000"/>
            </a:avLst>
          </a:prstGeom>
          <a:solidFill>
            <a:srgbClr val="7EC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rot="8212237">
            <a:off x="6804037" y="1178190"/>
            <a:ext cx="717450" cy="749675"/>
          </a:xfrm>
          <a:prstGeom prst="triangle">
            <a:avLst>
              <a:gd name="adj" fmla="val 100000"/>
            </a:avLst>
          </a:prstGeom>
          <a:solidFill>
            <a:srgbClr val="053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8987553">
            <a:off x="8634666" y="2273965"/>
            <a:ext cx="717450" cy="749675"/>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8212237">
            <a:off x="8664600" y="2273992"/>
            <a:ext cx="717450" cy="749675"/>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517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grpSp>
        <p:nvGrpSpPr>
          <p:cNvPr id="8" name="组合 7"/>
          <p:cNvGrpSpPr/>
          <p:nvPr userDrawn="1"/>
        </p:nvGrpSpPr>
        <p:grpSpPr>
          <a:xfrm>
            <a:off x="143189" y="277535"/>
            <a:ext cx="2520928" cy="1892356"/>
            <a:chOff x="6774103" y="304909"/>
            <a:chExt cx="2520928" cy="1892356"/>
          </a:xfrm>
        </p:grpSpPr>
        <p:sp>
          <p:nvSpPr>
            <p:cNvPr id="9" name="等腰三角形 8"/>
            <p:cNvSpPr/>
            <p:nvPr/>
          </p:nvSpPr>
          <p:spPr>
            <a:xfrm rot="8176395">
              <a:off x="7469998" y="304909"/>
              <a:ext cx="1519208" cy="1587446"/>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8246661" y="1420601"/>
              <a:ext cx="759605" cy="793724"/>
            </a:xfrm>
            <a:prstGeom prst="triangle">
              <a:avLst>
                <a:gd name="adj" fmla="val 10000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8987553">
              <a:off x="6774103" y="1178163"/>
              <a:ext cx="717450" cy="749675"/>
            </a:xfrm>
            <a:prstGeom prst="triangle">
              <a:avLst>
                <a:gd name="adj" fmla="val 100000"/>
              </a:avLst>
            </a:prstGeom>
            <a:solidFill>
              <a:srgbClr val="7EC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8212237">
              <a:off x="6804037" y="1178190"/>
              <a:ext cx="717450" cy="749675"/>
            </a:xfrm>
            <a:prstGeom prst="triangle">
              <a:avLst>
                <a:gd name="adj" fmla="val 100000"/>
              </a:avLst>
            </a:prstGeom>
            <a:solidFill>
              <a:srgbClr val="053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8987553">
              <a:off x="8577581" y="561231"/>
              <a:ext cx="717450" cy="749675"/>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45338">
              <a:off x="8245236" y="1425474"/>
              <a:ext cx="717450" cy="749675"/>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548940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143189" y="277535"/>
            <a:ext cx="2520928" cy="1892356"/>
            <a:chOff x="6774103" y="304909"/>
            <a:chExt cx="2520928" cy="1892356"/>
          </a:xfrm>
        </p:grpSpPr>
        <p:sp>
          <p:nvSpPr>
            <p:cNvPr id="8" name="等腰三角形 7"/>
            <p:cNvSpPr/>
            <p:nvPr/>
          </p:nvSpPr>
          <p:spPr>
            <a:xfrm rot="8176395">
              <a:off x="7469998" y="304909"/>
              <a:ext cx="1519208" cy="1587446"/>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8246661" y="1420601"/>
              <a:ext cx="759605" cy="793724"/>
            </a:xfrm>
            <a:prstGeom prst="triangle">
              <a:avLst>
                <a:gd name="adj" fmla="val 10000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8987553">
              <a:off x="6774103" y="1178163"/>
              <a:ext cx="717450" cy="749675"/>
            </a:xfrm>
            <a:prstGeom prst="triangle">
              <a:avLst>
                <a:gd name="adj" fmla="val 100000"/>
              </a:avLst>
            </a:prstGeom>
            <a:solidFill>
              <a:srgbClr val="7EC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8212237">
              <a:off x="6804037" y="1178190"/>
              <a:ext cx="717450" cy="749675"/>
            </a:xfrm>
            <a:prstGeom prst="triangle">
              <a:avLst>
                <a:gd name="adj" fmla="val 100000"/>
              </a:avLst>
            </a:prstGeom>
            <a:solidFill>
              <a:srgbClr val="053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8987553">
              <a:off x="8577581" y="561231"/>
              <a:ext cx="717450" cy="749675"/>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45338">
              <a:off x="8245236" y="1425474"/>
              <a:ext cx="717450" cy="749675"/>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userDrawn="1"/>
        </p:nvSpPr>
        <p:spPr>
          <a:xfrm>
            <a:off x="-16335" y="3541396"/>
            <a:ext cx="12208335" cy="1088662"/>
          </a:xfrm>
          <a:prstGeom prst="rect">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26"/>
          <p:cNvSpPr>
            <a:spLocks noGrp="1"/>
          </p:cNvSpPr>
          <p:nvPr>
            <p:ph type="body" sz="quarter" idx="10" hasCustomPrompt="1"/>
          </p:nvPr>
        </p:nvSpPr>
        <p:spPr>
          <a:xfrm>
            <a:off x="2352583" y="3704931"/>
            <a:ext cx="3074987" cy="520700"/>
          </a:xfrm>
          <a:prstGeom prst="rect">
            <a:avLst/>
          </a:prstGeom>
        </p:spPr>
        <p:txBody>
          <a:bodyPr/>
          <a:lstStyle>
            <a:lvl1pPr marL="0" indent="0">
              <a:buNone/>
              <a:defRPr b="1">
                <a:solidFill>
                  <a:schemeClr val="bg1"/>
                </a:solidFill>
              </a:defRPr>
            </a:lvl1pPr>
          </a:lstStyle>
          <a:p>
            <a:pPr lvl="0"/>
            <a:r>
              <a:rPr lang="zh-CN" altLang="en-US" dirty="0" smtClean="0"/>
              <a:t>点击此处添加标题</a:t>
            </a:r>
            <a:endParaRPr lang="zh-CN" altLang="en-US" dirty="0"/>
          </a:p>
        </p:txBody>
      </p:sp>
      <p:sp>
        <p:nvSpPr>
          <p:cNvPr id="19" name="文本占位符 18"/>
          <p:cNvSpPr>
            <a:spLocks noGrp="1"/>
          </p:cNvSpPr>
          <p:nvPr>
            <p:ph type="body" sz="quarter" idx="11" hasCustomPrompt="1"/>
          </p:nvPr>
        </p:nvSpPr>
        <p:spPr>
          <a:xfrm>
            <a:off x="2352583" y="4162992"/>
            <a:ext cx="3505200" cy="27019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smtClean="0"/>
              <a:t>点击此处添加标题点击此处添加标题</a:t>
            </a:r>
          </a:p>
        </p:txBody>
      </p:sp>
    </p:spTree>
    <p:extLst>
      <p:ext uri="{BB962C8B-B14F-4D97-AF65-F5344CB8AC3E}">
        <p14:creationId xmlns:p14="http://schemas.microsoft.com/office/powerpoint/2010/main" val="15196582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3" name="矩形 22"/>
          <p:cNvSpPr/>
          <p:nvPr userDrawn="1"/>
        </p:nvSpPr>
        <p:spPr>
          <a:xfrm rot="18605767">
            <a:off x="-2504959" y="446616"/>
            <a:ext cx="14263385" cy="4714262"/>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nvGrpSpPr>
        <p:grpSpPr>
          <a:xfrm>
            <a:off x="143189" y="228599"/>
            <a:ext cx="2027808" cy="1522191"/>
            <a:chOff x="6774103" y="304909"/>
            <a:chExt cx="2520928" cy="1892356"/>
          </a:xfrm>
        </p:grpSpPr>
        <p:sp>
          <p:nvSpPr>
            <p:cNvPr id="25" name="等腰三角形 24"/>
            <p:cNvSpPr/>
            <p:nvPr/>
          </p:nvSpPr>
          <p:spPr>
            <a:xfrm rot="8176395">
              <a:off x="7469998" y="304909"/>
              <a:ext cx="1519208" cy="1587446"/>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8246661" y="1420601"/>
              <a:ext cx="759605" cy="793724"/>
            </a:xfrm>
            <a:prstGeom prst="triangle">
              <a:avLst>
                <a:gd name="adj" fmla="val 100000"/>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8987553">
              <a:off x="6774103" y="1178163"/>
              <a:ext cx="717450" cy="749675"/>
            </a:xfrm>
            <a:prstGeom prst="triangle">
              <a:avLst>
                <a:gd name="adj" fmla="val 100000"/>
              </a:avLst>
            </a:prstGeom>
            <a:solidFill>
              <a:srgbClr val="7EC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8212237">
              <a:off x="6804037" y="1178190"/>
              <a:ext cx="717450" cy="749675"/>
            </a:xfrm>
            <a:prstGeom prst="triangle">
              <a:avLst>
                <a:gd name="adj" fmla="val 100000"/>
              </a:avLst>
            </a:prstGeom>
            <a:solidFill>
              <a:srgbClr val="053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987553">
              <a:off x="8577581" y="561231"/>
              <a:ext cx="717450" cy="749675"/>
            </a:xfrm>
            <a:prstGeom prst="triangle">
              <a:avLst>
                <a:gd name="adj" fmla="val 100000"/>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6245338">
              <a:off x="8245236" y="1425474"/>
              <a:ext cx="717450" cy="749675"/>
            </a:xfrm>
            <a:prstGeom prst="triangle">
              <a:avLst>
                <a:gd name="adj" fmla="val 100000"/>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82511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bg>
      <p:bgPr>
        <a:solidFill>
          <a:srgbClr val="E73A1C"/>
        </a:solidFill>
        <a:effectLst/>
      </p:bgPr>
    </p:bg>
    <p:spTree>
      <p:nvGrpSpPr>
        <p:cNvPr id="1" name=""/>
        <p:cNvGrpSpPr/>
        <p:nvPr/>
      </p:nvGrpSpPr>
      <p:grpSpPr>
        <a:xfrm>
          <a:off x="0" y="0"/>
          <a:ext cx="0" cy="0"/>
          <a:chOff x="0" y="0"/>
          <a:chExt cx="0" cy="0"/>
        </a:xfrm>
      </p:grpSpPr>
      <p:sp>
        <p:nvSpPr>
          <p:cNvPr id="2" name="矩形 1"/>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3" name="矩形 2"/>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4" name="矩形 3"/>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rPr>
              <a:t>Office</a:t>
            </a:r>
            <a:r>
              <a:rPr lang="en-US" altLang="zh-CN" sz="1333" dirty="0">
                <a:solidFill>
                  <a:prstClr val="white"/>
                </a:solidFill>
              </a:rPr>
              <a:t>PLUS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5" name="矩形 4"/>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425373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88919"/>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7" r:id="rId3"/>
    <p:sldLayoutId id="2147483662" r:id="rId4"/>
    <p:sldLayoutId id="2147483663" r:id="rId5"/>
    <p:sldLayoutId id="2147483664" r:id="rId6"/>
    <p:sldLayoutId id="2147483649" r:id="rId7"/>
    <p:sldLayoutId id="2147483658" r:id="rId8"/>
    <p:sldLayoutId id="2147483665" r:id="rId9"/>
    <p:sldLayoutId id="214748366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4.xml"/><Relationship Id="rId5" Type="http://schemas.openxmlformats.org/officeDocument/2006/relationships/slide" Target="slide22.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file:///C:\Users\hc-3020-i3\Desktop\Redis&#37197;&#32622;&#25991;&#20214;.docx"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blog.nosqlfan.com/tags/list"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github.com/antirez"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redis.io/download" TargetMode="External"/><Relationship Id="rId2" Type="http://schemas.openxmlformats.org/officeDocument/2006/relationships/hyperlink" Target="http://redis.io/" TargetMode="External"/><Relationship Id="rId1" Type="http://schemas.openxmlformats.org/officeDocument/2006/relationships/slideLayout" Target="../slideLayouts/slideLayout6.xml"/><Relationship Id="rId4" Type="http://schemas.openxmlformats.org/officeDocument/2006/relationships/hyperlink" Target="https://github.com/mythz/redis-window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34972"/>
            <a:ext cx="348343" cy="1335314"/>
          </a:xfrm>
          <a:prstGeom prst="rect">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80572" y="3871632"/>
            <a:ext cx="3072892" cy="2308324"/>
          </a:xfrm>
          <a:prstGeom prst="rect">
            <a:avLst/>
          </a:prstGeom>
        </p:spPr>
        <p:txBody>
          <a:bodyPr wrap="none">
            <a:spAutoFit/>
          </a:bodyPr>
          <a:lstStyle/>
          <a:p>
            <a:r>
              <a:rPr kumimoji="1" lang="en-US" altLang="zh-CN" sz="9600" b="1" dirty="0" smtClean="0">
                <a:solidFill>
                  <a:schemeClr val="bg1"/>
                </a:solidFill>
              </a:rPr>
              <a:t>Redis</a:t>
            </a:r>
            <a:r>
              <a:rPr kumimoji="1" lang="zh-CN" altLang="en-US" sz="4800" b="1" dirty="0" smtClean="0">
                <a:solidFill>
                  <a:schemeClr val="bg1"/>
                </a:solidFill>
              </a:rPr>
              <a:t> </a:t>
            </a:r>
            <a:endParaRPr kumimoji="1" lang="en-US" altLang="zh-CN" sz="4800" b="1" dirty="0" smtClean="0">
              <a:solidFill>
                <a:schemeClr val="bg1"/>
              </a:solidFill>
            </a:endParaRPr>
          </a:p>
          <a:p>
            <a:endParaRPr kumimoji="1" lang="zh-CN" altLang="en-US" sz="4800" b="1" dirty="0">
              <a:solidFill>
                <a:schemeClr val="bg1"/>
              </a:solidFill>
            </a:endParaRPr>
          </a:p>
        </p:txBody>
      </p:sp>
      <p:sp>
        <p:nvSpPr>
          <p:cNvPr id="4" name="矩形 3"/>
          <p:cNvSpPr/>
          <p:nvPr/>
        </p:nvSpPr>
        <p:spPr>
          <a:xfrm>
            <a:off x="635198" y="5370286"/>
            <a:ext cx="3259474" cy="400105"/>
          </a:xfrm>
          <a:prstGeom prst="rect">
            <a:avLst/>
          </a:prstGeom>
        </p:spPr>
        <p:txBody>
          <a:bodyPr wrap="none" lIns="91436" tIns="45718" rIns="91436" bIns="45718">
            <a:spAutoFit/>
          </a:bodyPr>
          <a:lstStyle/>
          <a:p>
            <a:r>
              <a:rPr kumimoji="1" lang="en-US" altLang="zh-CN" sz="2000" b="1" dirty="0">
                <a:solidFill>
                  <a:schemeClr val="bg1"/>
                </a:solidFill>
              </a:rPr>
              <a:t>PRESENTED</a:t>
            </a:r>
            <a:r>
              <a:rPr kumimoji="1" lang="zh-CN" altLang="en-US" sz="2000" b="1" dirty="0">
                <a:solidFill>
                  <a:schemeClr val="bg1"/>
                </a:solidFill>
              </a:rPr>
              <a:t> </a:t>
            </a:r>
            <a:r>
              <a:rPr kumimoji="1" lang="en-US" altLang="zh-CN" sz="2000" b="1" dirty="0">
                <a:solidFill>
                  <a:schemeClr val="bg1"/>
                </a:solidFill>
              </a:rPr>
              <a:t>BY</a:t>
            </a:r>
            <a:r>
              <a:rPr kumimoji="1" lang="zh-CN" altLang="en-US" sz="2000" b="1" dirty="0">
                <a:solidFill>
                  <a:schemeClr val="bg1"/>
                </a:solidFill>
              </a:rPr>
              <a:t> </a:t>
            </a:r>
            <a:r>
              <a:rPr kumimoji="1" lang="en-US" altLang="zh-CN" sz="2000" b="1" dirty="0" smtClean="0">
                <a:solidFill>
                  <a:schemeClr val="bg1"/>
                </a:solidFill>
              </a:rPr>
              <a:t>YuanHongQiu</a:t>
            </a:r>
            <a:endParaRPr kumimoji="1" lang="zh-CN" altLang="en-US" sz="2000" b="1" dirty="0">
              <a:solidFill>
                <a:schemeClr val="bg1"/>
              </a:solidFill>
            </a:endParaRPr>
          </a:p>
        </p:txBody>
      </p:sp>
    </p:spTree>
    <p:extLst>
      <p:ext uri="{BB962C8B-B14F-4D97-AF65-F5344CB8AC3E}">
        <p14:creationId xmlns:p14="http://schemas.microsoft.com/office/powerpoint/2010/main" val="2870416983"/>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954215" y="984733"/>
            <a:ext cx="8623496" cy="3000821"/>
          </a:xfrm>
          <a:prstGeom prst="rect">
            <a:avLst/>
          </a:prstGeom>
          <a:noFill/>
        </p:spPr>
        <p:txBody>
          <a:bodyPr wrap="square" rtlCol="0">
            <a:spAutoFit/>
          </a:bodyPr>
          <a:lstStyle/>
          <a:p>
            <a:pPr>
              <a:lnSpc>
                <a:spcPct val="150000"/>
              </a:lnSpc>
            </a:pPr>
            <a:r>
              <a:rPr lang="en-US" altLang="zh-CN" b="1" dirty="0" smtClean="0"/>
              <a:t>Redis</a:t>
            </a:r>
            <a:r>
              <a:rPr lang="zh-CN" altLang="en-US" b="1" dirty="0" smtClean="0"/>
              <a:t>数据结构 </a:t>
            </a:r>
            <a:r>
              <a:rPr lang="en-US" altLang="zh-CN" b="1" dirty="0"/>
              <a:t>– </a:t>
            </a:r>
            <a:r>
              <a:rPr lang="zh-CN" altLang="en-US" b="1" dirty="0" smtClean="0"/>
              <a:t>简介</a:t>
            </a:r>
            <a:endParaRPr lang="en-US" altLang="zh-CN" b="1" dirty="0" smtClean="0"/>
          </a:p>
          <a:p>
            <a:pPr>
              <a:lnSpc>
                <a:spcPct val="150000"/>
              </a:lnSpc>
            </a:pPr>
            <a:r>
              <a:rPr lang="en-US" altLang="zh-CN" dirty="0">
                <a:latin typeface="+mn-ea"/>
              </a:rPr>
              <a:t>redis</a:t>
            </a:r>
            <a:r>
              <a:rPr lang="zh-CN" altLang="en-US" dirty="0">
                <a:latin typeface="+mn-ea"/>
              </a:rPr>
              <a:t>是一种高级的</a:t>
            </a:r>
            <a:r>
              <a:rPr lang="en-US" altLang="zh-CN" dirty="0" err="1">
                <a:latin typeface="+mn-ea"/>
              </a:rPr>
              <a:t>key:value</a:t>
            </a:r>
            <a:r>
              <a:rPr lang="zh-CN" altLang="en-US" dirty="0">
                <a:latin typeface="+mn-ea"/>
              </a:rPr>
              <a:t>存储系统，其中</a:t>
            </a:r>
            <a:r>
              <a:rPr lang="en-US" altLang="zh-CN" dirty="0">
                <a:latin typeface="+mn-ea"/>
              </a:rPr>
              <a:t>value</a:t>
            </a:r>
            <a:r>
              <a:rPr lang="zh-CN" altLang="en-US" dirty="0">
                <a:latin typeface="+mn-ea"/>
              </a:rPr>
              <a:t>支持五种数据类型</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字符串</a:t>
            </a:r>
            <a:r>
              <a:rPr lang="zh-CN" altLang="en-US" dirty="0">
                <a:latin typeface="+mn-ea"/>
              </a:rPr>
              <a:t>（</a:t>
            </a:r>
            <a:r>
              <a:rPr lang="en-US" altLang="zh-CN" dirty="0">
                <a:latin typeface="+mn-ea"/>
              </a:rPr>
              <a:t>strings</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字符</a:t>
            </a:r>
            <a:r>
              <a:rPr lang="zh-CN" altLang="en-US" dirty="0">
                <a:latin typeface="+mn-ea"/>
              </a:rPr>
              <a:t>串列表（</a:t>
            </a:r>
            <a:r>
              <a:rPr lang="en-US" altLang="zh-CN" dirty="0" smtClean="0">
                <a:latin typeface="+mn-ea"/>
              </a:rPr>
              <a:t>lists</a:t>
            </a:r>
            <a:r>
              <a:rPr lang="zh-CN" altLang="en-US" dirty="0" smtClean="0">
                <a:latin typeface="+mn-ea"/>
              </a:rPr>
              <a:t>）</a:t>
            </a:r>
            <a:endParaRPr lang="en-US" altLang="zh-CN" dirty="0">
              <a:latin typeface="+mn-ea"/>
            </a:endParaRPr>
          </a:p>
          <a:p>
            <a:pPr marL="342900" indent="-342900">
              <a:lnSpc>
                <a:spcPct val="150000"/>
              </a:lnSpc>
              <a:buFont typeface="+mj-lt"/>
              <a:buAutoNum type="arabicPeriod"/>
            </a:pPr>
            <a:r>
              <a:rPr lang="zh-CN" altLang="en-US" dirty="0" smtClean="0">
                <a:latin typeface="+mn-ea"/>
              </a:rPr>
              <a:t>字符串</a:t>
            </a:r>
            <a:r>
              <a:rPr lang="zh-CN" altLang="en-US" dirty="0">
                <a:latin typeface="+mn-ea"/>
              </a:rPr>
              <a:t>集合（</a:t>
            </a:r>
            <a:r>
              <a:rPr lang="en-US" altLang="zh-CN" dirty="0">
                <a:latin typeface="+mn-ea"/>
              </a:rPr>
              <a:t>sets</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有序</a:t>
            </a:r>
            <a:r>
              <a:rPr lang="zh-CN" altLang="en-US" dirty="0">
                <a:latin typeface="+mn-ea"/>
              </a:rPr>
              <a:t>字符串集合（</a:t>
            </a:r>
            <a:r>
              <a:rPr lang="en-US" altLang="zh-CN" dirty="0">
                <a:latin typeface="+mn-ea"/>
              </a:rPr>
              <a:t>sorted sets</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哈希</a:t>
            </a:r>
            <a:r>
              <a:rPr lang="zh-CN" altLang="en-US" dirty="0">
                <a:latin typeface="+mn-ea"/>
              </a:rPr>
              <a:t>（</a:t>
            </a:r>
            <a:r>
              <a:rPr lang="en-US" altLang="zh-CN" dirty="0">
                <a:latin typeface="+mn-ea"/>
              </a:rPr>
              <a:t>hashes</a:t>
            </a:r>
            <a:r>
              <a:rPr lang="zh-CN" altLang="en-US" dirty="0" smtClean="0">
                <a:latin typeface="+mn-ea"/>
              </a:rPr>
              <a:t>）</a:t>
            </a:r>
            <a:endParaRPr lang="zh-CN" altLang="en-US" dirty="0">
              <a:latin typeface="+mn-ea"/>
            </a:endParaRPr>
          </a:p>
        </p:txBody>
      </p:sp>
      <p:sp>
        <p:nvSpPr>
          <p:cNvPr id="6" name="文本框 5"/>
          <p:cNvSpPr txBox="1"/>
          <p:nvPr/>
        </p:nvSpPr>
        <p:spPr>
          <a:xfrm>
            <a:off x="2954214" y="3953029"/>
            <a:ext cx="9115865" cy="2031325"/>
          </a:xfrm>
          <a:prstGeom prst="rect">
            <a:avLst/>
          </a:prstGeom>
          <a:noFill/>
        </p:spPr>
        <p:txBody>
          <a:bodyPr wrap="square" rtlCol="0">
            <a:spAutoFit/>
          </a:bodyPr>
          <a:lstStyle/>
          <a:p>
            <a:pPr>
              <a:lnSpc>
                <a:spcPct val="150000"/>
              </a:lnSpc>
            </a:pPr>
            <a:r>
              <a:rPr lang="zh-CN" altLang="en-US" b="1" dirty="0" smtClean="0">
                <a:latin typeface="+mn-ea"/>
              </a:rPr>
              <a:t>关于</a:t>
            </a:r>
            <a:r>
              <a:rPr lang="en-US" altLang="zh-CN" b="1" dirty="0">
                <a:latin typeface="+mn-ea"/>
              </a:rPr>
              <a:t>key</a:t>
            </a:r>
            <a:r>
              <a:rPr lang="zh-CN" altLang="en-US" b="1" dirty="0">
                <a:latin typeface="+mn-ea"/>
              </a:rPr>
              <a:t>，有几个点要提醒大家：</a:t>
            </a:r>
          </a:p>
          <a:p>
            <a:pPr marL="342900" indent="-342900">
              <a:lnSpc>
                <a:spcPct val="150000"/>
              </a:lnSpc>
              <a:buFont typeface="+mj-lt"/>
              <a:buAutoNum type="arabicPeriod"/>
            </a:pPr>
            <a:r>
              <a:rPr lang="en-US" altLang="zh-CN" dirty="0" smtClean="0">
                <a:latin typeface="+mn-ea"/>
              </a:rPr>
              <a:t>key</a:t>
            </a:r>
            <a:r>
              <a:rPr lang="zh-CN" altLang="en-US" dirty="0">
                <a:latin typeface="+mn-ea"/>
              </a:rPr>
              <a:t>不要太长，尽量不要超过</a:t>
            </a:r>
            <a:r>
              <a:rPr lang="en-US" altLang="zh-CN" dirty="0">
                <a:latin typeface="+mn-ea"/>
              </a:rPr>
              <a:t>1024</a:t>
            </a:r>
            <a:r>
              <a:rPr lang="zh-CN" altLang="en-US" dirty="0">
                <a:latin typeface="+mn-ea"/>
              </a:rPr>
              <a:t>字节，这不仅消耗内存，而且会降低查找的</a:t>
            </a:r>
            <a:r>
              <a:rPr lang="zh-CN" altLang="en-US" dirty="0" smtClean="0">
                <a:latin typeface="+mn-ea"/>
              </a:rPr>
              <a:t>效率</a:t>
            </a:r>
            <a:r>
              <a:rPr lang="zh-CN" altLang="en-US" dirty="0">
                <a:latin typeface="+mn-ea"/>
              </a:rPr>
              <a:t>；</a:t>
            </a:r>
            <a:endParaRPr lang="en-US" altLang="zh-CN" dirty="0">
              <a:latin typeface="+mn-ea"/>
            </a:endParaRPr>
          </a:p>
          <a:p>
            <a:pPr marL="342900" indent="-342900">
              <a:lnSpc>
                <a:spcPct val="150000"/>
              </a:lnSpc>
              <a:buFont typeface="+mj-lt"/>
              <a:buAutoNum type="arabicPeriod"/>
            </a:pPr>
            <a:r>
              <a:rPr lang="en-US" altLang="zh-CN" dirty="0" smtClean="0">
                <a:latin typeface="+mn-ea"/>
              </a:rPr>
              <a:t>key</a:t>
            </a:r>
            <a:r>
              <a:rPr lang="zh-CN" altLang="en-US" dirty="0">
                <a:latin typeface="+mn-ea"/>
              </a:rPr>
              <a:t>也不要太短，太短的话，</a:t>
            </a:r>
            <a:r>
              <a:rPr lang="en-US" altLang="zh-CN" dirty="0">
                <a:latin typeface="+mn-ea"/>
              </a:rPr>
              <a:t>key</a:t>
            </a:r>
            <a:r>
              <a:rPr lang="zh-CN" altLang="en-US" dirty="0">
                <a:latin typeface="+mn-ea"/>
              </a:rPr>
              <a:t>的可读性会降低</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在</a:t>
            </a:r>
            <a:r>
              <a:rPr lang="zh-CN" altLang="en-US" dirty="0">
                <a:latin typeface="+mn-ea"/>
              </a:rPr>
              <a:t>一个项目中，</a:t>
            </a:r>
            <a:r>
              <a:rPr lang="en-US" altLang="zh-CN" dirty="0">
                <a:latin typeface="+mn-ea"/>
              </a:rPr>
              <a:t>key</a:t>
            </a:r>
            <a:r>
              <a:rPr lang="zh-CN" altLang="en-US" dirty="0">
                <a:latin typeface="+mn-ea"/>
              </a:rPr>
              <a:t>最好使用统一的命名模式，例如</a:t>
            </a:r>
            <a:r>
              <a:rPr lang="en-US" altLang="zh-CN" dirty="0">
                <a:latin typeface="+mn-ea"/>
              </a:rPr>
              <a:t>user:10000:passwd</a:t>
            </a:r>
            <a:r>
              <a:rPr lang="zh-CN" altLang="en-US" dirty="0">
                <a:latin typeface="+mn-ea"/>
              </a:rPr>
              <a:t>。</a:t>
            </a:r>
          </a:p>
          <a:p>
            <a:endParaRPr lang="zh-CN" altLang="en-US" dirty="0"/>
          </a:p>
        </p:txBody>
      </p:sp>
    </p:spTree>
    <p:extLst>
      <p:ext uri="{BB962C8B-B14F-4D97-AF65-F5344CB8AC3E}">
        <p14:creationId xmlns:p14="http://schemas.microsoft.com/office/powerpoint/2010/main" val="19084060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869809" y="1364566"/>
            <a:ext cx="9158068" cy="2169825"/>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a:latin typeface="+mn-ea"/>
              </a:rPr>
              <a:t>– </a:t>
            </a:r>
            <a:r>
              <a:rPr lang="zh-CN" altLang="en-US" b="1" dirty="0" smtClean="0">
                <a:latin typeface="+mn-ea"/>
              </a:rPr>
              <a:t>字符串</a:t>
            </a:r>
            <a:r>
              <a:rPr lang="en-US" altLang="zh-CN" b="1" dirty="0" smtClean="0">
                <a:latin typeface="+mn-ea"/>
              </a:rPr>
              <a:t>strings</a:t>
            </a:r>
          </a:p>
          <a:p>
            <a:pPr>
              <a:lnSpc>
                <a:spcPct val="150000"/>
              </a:lnSpc>
            </a:pPr>
            <a:r>
              <a:rPr lang="zh-CN" altLang="en-US" dirty="0"/>
              <a:t>如果只使用</a:t>
            </a:r>
            <a:r>
              <a:rPr lang="en-US" altLang="zh-CN" dirty="0"/>
              <a:t>redis</a:t>
            </a:r>
            <a:r>
              <a:rPr lang="zh-CN" altLang="en-US" dirty="0"/>
              <a:t>中的字符串类型，且不使用</a:t>
            </a:r>
            <a:r>
              <a:rPr lang="en-US" altLang="zh-CN" dirty="0"/>
              <a:t>redis</a:t>
            </a:r>
            <a:r>
              <a:rPr lang="zh-CN" altLang="en-US" dirty="0"/>
              <a:t>的持久化功能，那么，</a:t>
            </a:r>
            <a:r>
              <a:rPr lang="en-US" altLang="zh-CN" dirty="0"/>
              <a:t>redis</a:t>
            </a:r>
            <a:r>
              <a:rPr lang="zh-CN" altLang="en-US" dirty="0"/>
              <a:t>就和</a:t>
            </a:r>
            <a:r>
              <a:rPr lang="en-US" altLang="zh-CN" dirty="0"/>
              <a:t>memcache</a:t>
            </a:r>
            <a:r>
              <a:rPr lang="zh-CN" altLang="en-US" dirty="0"/>
              <a:t>非常非常的像了。这说明</a:t>
            </a:r>
            <a:r>
              <a:rPr lang="en-US" altLang="zh-CN" dirty="0"/>
              <a:t>strings</a:t>
            </a:r>
            <a:r>
              <a:rPr lang="zh-CN" altLang="en-US" dirty="0"/>
              <a:t>类型是一个很基础的数据类型，也是任何存储系统都必备的数据类型</a:t>
            </a:r>
            <a:r>
              <a:rPr lang="zh-CN" altLang="en-US" dirty="0" smtClean="0"/>
              <a:t>。</a:t>
            </a:r>
            <a:endParaRPr lang="en-US" altLang="zh-CN" dirty="0" smtClean="0"/>
          </a:p>
          <a:p>
            <a:pPr>
              <a:lnSpc>
                <a:spcPct val="150000"/>
              </a:lnSpc>
            </a:pPr>
            <a:r>
              <a:rPr lang="zh-CN" altLang="en-US" dirty="0" smtClean="0">
                <a:latin typeface="+mn-ea"/>
              </a:rPr>
              <a:t>代码如下：</a:t>
            </a:r>
            <a:endParaRPr lang="zh-CN" altLang="en-US" dirty="0">
              <a:latin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09" y="3534391"/>
            <a:ext cx="6105525" cy="2009775"/>
          </a:xfrm>
          <a:prstGeom prst="rect">
            <a:avLst/>
          </a:prstGeom>
        </p:spPr>
      </p:pic>
    </p:spTree>
    <p:extLst>
      <p:ext uri="{BB962C8B-B14F-4D97-AF65-F5344CB8AC3E}">
        <p14:creationId xmlns:p14="http://schemas.microsoft.com/office/powerpoint/2010/main" val="6911616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841673" y="1055075"/>
            <a:ext cx="9158068" cy="2169825"/>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a:latin typeface="+mn-ea"/>
              </a:rPr>
              <a:t>– </a:t>
            </a:r>
            <a:r>
              <a:rPr lang="zh-CN" altLang="en-US" b="1" dirty="0" smtClean="0">
                <a:latin typeface="+mn-ea"/>
              </a:rPr>
              <a:t>字符串</a:t>
            </a:r>
            <a:r>
              <a:rPr lang="en-US" altLang="zh-CN" b="1" dirty="0" smtClean="0">
                <a:latin typeface="+mn-ea"/>
              </a:rPr>
              <a:t>strings</a:t>
            </a:r>
          </a:p>
          <a:p>
            <a:pPr>
              <a:lnSpc>
                <a:spcPct val="150000"/>
              </a:lnSpc>
            </a:pPr>
            <a:r>
              <a:rPr lang="zh-CN" altLang="en-US" dirty="0"/>
              <a:t>字符串类型的用法就是这么简单，因为是二进制安全的，所以你完全可以把一个图片文件的内容作为字符串来存储</a:t>
            </a:r>
            <a:r>
              <a:rPr lang="zh-CN" altLang="en-US" dirty="0" smtClean="0"/>
              <a:t>。</a:t>
            </a:r>
            <a:endParaRPr lang="en-US" altLang="zh-CN" dirty="0" smtClean="0"/>
          </a:p>
          <a:p>
            <a:pPr>
              <a:lnSpc>
                <a:spcPct val="150000"/>
              </a:lnSpc>
            </a:pPr>
            <a:r>
              <a:rPr lang="zh-CN" altLang="en-US" dirty="0" smtClean="0"/>
              <a:t>我们</a:t>
            </a:r>
            <a:r>
              <a:rPr lang="zh-CN" altLang="en-US" dirty="0"/>
              <a:t>还可以通过字符串类型进行数值</a:t>
            </a:r>
            <a:r>
              <a:rPr lang="zh-CN" altLang="en-US" dirty="0" smtClean="0"/>
              <a:t>操作。</a:t>
            </a:r>
          </a:p>
          <a:p>
            <a:pPr>
              <a:lnSpc>
                <a:spcPct val="150000"/>
              </a:lnSpc>
            </a:pPr>
            <a:r>
              <a:rPr lang="zh-CN" altLang="en-US" dirty="0" smtClean="0">
                <a:latin typeface="+mn-ea"/>
              </a:rPr>
              <a:t>代码如下：</a:t>
            </a:r>
            <a:endParaRPr lang="zh-CN" altLang="en-US" dirty="0">
              <a:latin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877" y="3338507"/>
            <a:ext cx="6143625" cy="2009775"/>
          </a:xfrm>
          <a:prstGeom prst="rect">
            <a:avLst/>
          </a:prstGeom>
        </p:spPr>
      </p:pic>
      <p:sp>
        <p:nvSpPr>
          <p:cNvPr id="6" name="文本框 5"/>
          <p:cNvSpPr txBox="1"/>
          <p:nvPr/>
        </p:nvSpPr>
        <p:spPr>
          <a:xfrm>
            <a:off x="2799469" y="5570803"/>
            <a:ext cx="9158068" cy="646331"/>
          </a:xfrm>
          <a:prstGeom prst="rect">
            <a:avLst/>
          </a:prstGeom>
          <a:noFill/>
        </p:spPr>
        <p:txBody>
          <a:bodyPr wrap="square" rtlCol="0">
            <a:spAutoFit/>
          </a:bodyPr>
          <a:lstStyle/>
          <a:p>
            <a:r>
              <a:rPr lang="zh-CN" altLang="en-US" dirty="0" smtClean="0"/>
              <a:t>注：</a:t>
            </a:r>
            <a:r>
              <a:rPr lang="en-US" altLang="zh-CN" dirty="0" smtClean="0"/>
              <a:t>Redis</a:t>
            </a:r>
            <a:r>
              <a:rPr lang="zh-CN" altLang="en-US" dirty="0" smtClean="0"/>
              <a:t>的</a:t>
            </a:r>
            <a:r>
              <a:rPr lang="en-US" altLang="zh-CN" dirty="0"/>
              <a:t>INCR</a:t>
            </a:r>
            <a:r>
              <a:rPr lang="zh-CN" altLang="en-US" dirty="0"/>
              <a:t>等指令本身就具有原子操作的特性不少网站都利用</a:t>
            </a:r>
            <a:r>
              <a:rPr lang="en-US" altLang="zh-CN" dirty="0"/>
              <a:t>redis</a:t>
            </a:r>
            <a:r>
              <a:rPr lang="zh-CN" altLang="en-US" dirty="0"/>
              <a:t>的这个特性来实现业务上的统计计数需求。</a:t>
            </a:r>
          </a:p>
        </p:txBody>
      </p:sp>
    </p:spTree>
    <p:extLst>
      <p:ext uri="{BB962C8B-B14F-4D97-AF65-F5344CB8AC3E}">
        <p14:creationId xmlns:p14="http://schemas.microsoft.com/office/powerpoint/2010/main" val="12192141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5" name="文本框 4"/>
          <p:cNvSpPr txBox="1"/>
          <p:nvPr/>
        </p:nvSpPr>
        <p:spPr>
          <a:xfrm>
            <a:off x="2715064" y="1181682"/>
            <a:ext cx="9158068" cy="4247317"/>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a:latin typeface="+mn-ea"/>
              </a:rPr>
              <a:t>– </a:t>
            </a:r>
            <a:r>
              <a:rPr lang="zh-CN" altLang="en-US" b="1" dirty="0" smtClean="0">
                <a:latin typeface="+mn-ea"/>
              </a:rPr>
              <a:t>列表</a:t>
            </a:r>
            <a:r>
              <a:rPr lang="en-US" altLang="zh-CN" b="1" dirty="0" smtClean="0">
                <a:latin typeface="+mn-ea"/>
              </a:rPr>
              <a:t>lists</a:t>
            </a:r>
          </a:p>
          <a:p>
            <a:pPr>
              <a:lnSpc>
                <a:spcPct val="150000"/>
              </a:lnSpc>
            </a:pPr>
            <a:r>
              <a:rPr lang="en-US" altLang="zh-CN" dirty="0" smtClean="0"/>
              <a:t>Redis</a:t>
            </a:r>
            <a:r>
              <a:rPr lang="zh-CN" altLang="en-US" dirty="0"/>
              <a:t>中的</a:t>
            </a:r>
            <a:r>
              <a:rPr lang="en-US" altLang="zh-CN" dirty="0"/>
              <a:t>lists</a:t>
            </a:r>
            <a:r>
              <a:rPr lang="zh-CN" altLang="en-US" dirty="0"/>
              <a:t>在底层实现上并不是数组，而是链表，也就是说对于一个具有上百万个元素的</a:t>
            </a:r>
            <a:r>
              <a:rPr lang="en-US" altLang="zh-CN" dirty="0"/>
              <a:t>lists</a:t>
            </a:r>
            <a:r>
              <a:rPr lang="zh-CN" altLang="en-US" dirty="0"/>
              <a:t>来说，在头部和尾部插入一个新元素，其 时间复杂度是常数级别的，比如用</a:t>
            </a:r>
            <a:r>
              <a:rPr lang="en-US" altLang="zh-CN" dirty="0"/>
              <a:t>LPUSH</a:t>
            </a:r>
            <a:r>
              <a:rPr lang="zh-CN" altLang="en-US" dirty="0"/>
              <a:t>在</a:t>
            </a:r>
            <a:r>
              <a:rPr lang="en-US" altLang="zh-CN" dirty="0"/>
              <a:t>10</a:t>
            </a:r>
            <a:r>
              <a:rPr lang="zh-CN" altLang="en-US" dirty="0"/>
              <a:t>个元素的</a:t>
            </a:r>
            <a:r>
              <a:rPr lang="en-US" altLang="zh-CN" dirty="0"/>
              <a:t>lists</a:t>
            </a:r>
            <a:r>
              <a:rPr lang="zh-CN" altLang="en-US" dirty="0"/>
              <a:t>头部插入新元素，和在上千万元素的</a:t>
            </a:r>
            <a:r>
              <a:rPr lang="en-US" altLang="zh-CN" dirty="0"/>
              <a:t>lists</a:t>
            </a:r>
            <a:r>
              <a:rPr lang="zh-CN" altLang="en-US" dirty="0"/>
              <a:t>头部插入新元素的速度应该是相同的。</a:t>
            </a:r>
          </a:p>
          <a:p>
            <a:pPr>
              <a:lnSpc>
                <a:spcPct val="150000"/>
              </a:lnSpc>
            </a:pPr>
            <a:r>
              <a:rPr lang="zh-CN" altLang="en-US" dirty="0"/>
              <a:t>虽然</a:t>
            </a:r>
            <a:r>
              <a:rPr lang="en-US" altLang="zh-CN" dirty="0"/>
              <a:t>lists</a:t>
            </a:r>
            <a:r>
              <a:rPr lang="zh-CN" altLang="en-US" dirty="0"/>
              <a:t>有这样的优势，但同样有其弊端，那就是，链表型</a:t>
            </a:r>
            <a:r>
              <a:rPr lang="en-US" altLang="zh-CN" dirty="0"/>
              <a:t>lists</a:t>
            </a:r>
            <a:r>
              <a:rPr lang="zh-CN" altLang="en-US" dirty="0"/>
              <a:t>的元素定位会比较慢，而数组型</a:t>
            </a:r>
            <a:r>
              <a:rPr lang="en-US" altLang="zh-CN" dirty="0"/>
              <a:t>lists</a:t>
            </a:r>
            <a:r>
              <a:rPr lang="zh-CN" altLang="en-US" dirty="0"/>
              <a:t>的元素定位就会快得多。</a:t>
            </a:r>
          </a:p>
          <a:p>
            <a:pPr>
              <a:lnSpc>
                <a:spcPct val="150000"/>
              </a:lnSpc>
            </a:pPr>
            <a:r>
              <a:rPr lang="en-US" altLang="zh-CN" dirty="0"/>
              <a:t>lists</a:t>
            </a:r>
            <a:r>
              <a:rPr lang="zh-CN" altLang="en-US" dirty="0"/>
              <a:t>的常用操作包括</a:t>
            </a:r>
            <a:r>
              <a:rPr lang="en-US" altLang="zh-CN" dirty="0"/>
              <a:t>LPUSH</a:t>
            </a:r>
            <a:r>
              <a:rPr lang="zh-CN" altLang="en-US" dirty="0"/>
              <a:t>、</a:t>
            </a:r>
            <a:r>
              <a:rPr lang="en-US" altLang="zh-CN" dirty="0"/>
              <a:t>RPUSH</a:t>
            </a:r>
            <a:r>
              <a:rPr lang="zh-CN" altLang="en-US" dirty="0"/>
              <a:t>、</a:t>
            </a:r>
            <a:r>
              <a:rPr lang="en-US" altLang="zh-CN" dirty="0"/>
              <a:t>LRANGE</a:t>
            </a:r>
            <a:r>
              <a:rPr lang="zh-CN" altLang="en-US" dirty="0"/>
              <a:t>等。我们可以用</a:t>
            </a:r>
            <a:r>
              <a:rPr lang="en-US" altLang="zh-CN" dirty="0"/>
              <a:t>LPUSH</a:t>
            </a:r>
            <a:r>
              <a:rPr lang="zh-CN" altLang="en-US" dirty="0"/>
              <a:t>在</a:t>
            </a:r>
            <a:r>
              <a:rPr lang="en-US" altLang="zh-CN" dirty="0"/>
              <a:t>lists</a:t>
            </a:r>
            <a:r>
              <a:rPr lang="zh-CN" altLang="en-US" dirty="0"/>
              <a:t>的左侧插入一个新元素，用</a:t>
            </a:r>
            <a:r>
              <a:rPr lang="en-US" altLang="zh-CN" dirty="0"/>
              <a:t>RPUSH</a:t>
            </a:r>
            <a:r>
              <a:rPr lang="zh-CN" altLang="en-US" dirty="0"/>
              <a:t>在</a:t>
            </a:r>
            <a:r>
              <a:rPr lang="en-US" altLang="zh-CN" dirty="0"/>
              <a:t>lists</a:t>
            </a:r>
            <a:r>
              <a:rPr lang="zh-CN" altLang="en-US" dirty="0"/>
              <a:t>的右侧插入一个新元素，用</a:t>
            </a:r>
            <a:r>
              <a:rPr lang="en-US" altLang="zh-CN" dirty="0"/>
              <a:t>LRANGE</a:t>
            </a:r>
            <a:r>
              <a:rPr lang="zh-CN" altLang="en-US" dirty="0"/>
              <a:t>命令从</a:t>
            </a:r>
            <a:r>
              <a:rPr lang="en-US" altLang="zh-CN" dirty="0"/>
              <a:t>lists</a:t>
            </a:r>
            <a:r>
              <a:rPr lang="zh-CN" altLang="en-US" dirty="0"/>
              <a:t>中指定一个范围来提取元素。</a:t>
            </a:r>
          </a:p>
        </p:txBody>
      </p:sp>
    </p:spTree>
    <p:extLst>
      <p:ext uri="{BB962C8B-B14F-4D97-AF65-F5344CB8AC3E}">
        <p14:creationId xmlns:p14="http://schemas.microsoft.com/office/powerpoint/2010/main" val="55593263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715064" y="1069138"/>
            <a:ext cx="9158068" cy="458908"/>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a:latin typeface="+mn-ea"/>
              </a:rPr>
              <a:t>– </a:t>
            </a:r>
            <a:r>
              <a:rPr lang="zh-CN" altLang="en-US" b="1" dirty="0" smtClean="0">
                <a:latin typeface="+mn-ea"/>
              </a:rPr>
              <a:t>列表</a:t>
            </a:r>
            <a:r>
              <a:rPr lang="en-US" altLang="zh-CN" b="1" dirty="0" smtClean="0">
                <a:latin typeface="+mn-ea"/>
              </a:rPr>
              <a:t>lists</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154" y="1570250"/>
            <a:ext cx="6105525" cy="2305050"/>
          </a:xfrm>
          <a:prstGeom prst="rect">
            <a:avLst/>
          </a:prstGeom>
        </p:spPr>
      </p:pic>
      <p:sp>
        <p:nvSpPr>
          <p:cNvPr id="6" name="文本框 5"/>
          <p:cNvSpPr txBox="1"/>
          <p:nvPr/>
        </p:nvSpPr>
        <p:spPr>
          <a:xfrm>
            <a:off x="2715064" y="3995223"/>
            <a:ext cx="9045527" cy="2446824"/>
          </a:xfrm>
          <a:prstGeom prst="rect">
            <a:avLst/>
          </a:prstGeom>
          <a:noFill/>
        </p:spPr>
        <p:txBody>
          <a:bodyPr wrap="square" rtlCol="0">
            <a:spAutoFit/>
          </a:bodyPr>
          <a:lstStyle/>
          <a:p>
            <a:pPr>
              <a:lnSpc>
                <a:spcPct val="150000"/>
              </a:lnSpc>
            </a:pPr>
            <a:r>
              <a:rPr lang="en-US" altLang="zh-CN" dirty="0"/>
              <a:t>lists</a:t>
            </a:r>
            <a:r>
              <a:rPr lang="zh-CN" altLang="en-US" dirty="0"/>
              <a:t>的应用相当广泛，随便举几个例子：</a:t>
            </a:r>
          </a:p>
          <a:p>
            <a:pPr>
              <a:lnSpc>
                <a:spcPct val="150000"/>
              </a:lnSpc>
            </a:pPr>
            <a:r>
              <a:rPr lang="en-US" altLang="zh-CN" dirty="0"/>
              <a:t>1.</a:t>
            </a:r>
            <a:r>
              <a:rPr lang="zh-CN" altLang="en-US" dirty="0"/>
              <a:t>我们可以利用</a:t>
            </a:r>
            <a:r>
              <a:rPr lang="en-US" altLang="zh-CN" dirty="0"/>
              <a:t>lists</a:t>
            </a:r>
            <a:r>
              <a:rPr lang="zh-CN" altLang="en-US" dirty="0"/>
              <a:t>来实现一个消息队列，而且可以确保先后顺序，不必像</a:t>
            </a:r>
            <a:r>
              <a:rPr lang="en-US" altLang="zh-CN" dirty="0"/>
              <a:t>MySQL</a:t>
            </a:r>
            <a:r>
              <a:rPr lang="zh-CN" altLang="en-US" dirty="0"/>
              <a:t>那样还需要通过</a:t>
            </a:r>
            <a:r>
              <a:rPr lang="en-US" altLang="zh-CN" dirty="0"/>
              <a:t>ORDER BY</a:t>
            </a:r>
            <a:r>
              <a:rPr lang="zh-CN" altLang="en-US" dirty="0"/>
              <a:t>来进行排序。</a:t>
            </a:r>
            <a:br>
              <a:rPr lang="zh-CN" altLang="en-US" dirty="0"/>
            </a:br>
            <a:r>
              <a:rPr lang="en-US" altLang="zh-CN" dirty="0"/>
              <a:t>2.</a:t>
            </a:r>
            <a:r>
              <a:rPr lang="zh-CN" altLang="en-US" dirty="0"/>
              <a:t>利用</a:t>
            </a:r>
            <a:r>
              <a:rPr lang="en-US" altLang="zh-CN" dirty="0"/>
              <a:t>LRANGE</a:t>
            </a:r>
            <a:r>
              <a:rPr lang="zh-CN" altLang="en-US" dirty="0"/>
              <a:t>还可以很方便的实现分页的功能。</a:t>
            </a:r>
            <a:br>
              <a:rPr lang="zh-CN" altLang="en-US" dirty="0"/>
            </a:br>
            <a:r>
              <a:rPr lang="en-US" altLang="zh-CN" dirty="0"/>
              <a:t>3.</a:t>
            </a:r>
            <a:r>
              <a:rPr lang="zh-CN" altLang="en-US" dirty="0"/>
              <a:t>在博客系统中，每片博文的评论也可以存入一个单独的</a:t>
            </a:r>
            <a:r>
              <a:rPr lang="en-US" altLang="zh-CN" dirty="0"/>
              <a:t>list</a:t>
            </a:r>
            <a:r>
              <a:rPr lang="zh-CN" altLang="en-US" dirty="0"/>
              <a:t>中。</a:t>
            </a:r>
          </a:p>
          <a:p>
            <a:endParaRPr lang="zh-CN" altLang="en-US" dirty="0"/>
          </a:p>
        </p:txBody>
      </p:sp>
    </p:spTree>
    <p:extLst>
      <p:ext uri="{BB962C8B-B14F-4D97-AF65-F5344CB8AC3E}">
        <p14:creationId xmlns:p14="http://schemas.microsoft.com/office/powerpoint/2010/main" val="22561562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4" name="文本框 3"/>
          <p:cNvSpPr txBox="1"/>
          <p:nvPr/>
        </p:nvSpPr>
        <p:spPr>
          <a:xfrm>
            <a:off x="2715064" y="1069138"/>
            <a:ext cx="9158068" cy="1338828"/>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a:latin typeface="+mn-ea"/>
              </a:rPr>
              <a:t>– </a:t>
            </a:r>
            <a:r>
              <a:rPr lang="zh-CN" altLang="en-US" b="1" dirty="0" smtClean="0">
                <a:latin typeface="+mn-ea"/>
              </a:rPr>
              <a:t>集合</a:t>
            </a:r>
            <a:r>
              <a:rPr lang="en-US" altLang="zh-CN" b="1" dirty="0" smtClean="0">
                <a:latin typeface="+mn-ea"/>
              </a:rPr>
              <a:t>sets</a:t>
            </a:r>
          </a:p>
          <a:p>
            <a:pPr>
              <a:lnSpc>
                <a:spcPct val="150000"/>
              </a:lnSpc>
            </a:pPr>
            <a:r>
              <a:rPr lang="en-US" altLang="zh-CN" dirty="0" smtClean="0"/>
              <a:t>Redis</a:t>
            </a:r>
            <a:r>
              <a:rPr lang="zh-CN" altLang="en-US" dirty="0"/>
              <a:t>的集合，是一种无序的集合，集合中的元素没有先后顺序。</a:t>
            </a:r>
          </a:p>
          <a:p>
            <a:pPr>
              <a:lnSpc>
                <a:spcPct val="150000"/>
              </a:lnSpc>
            </a:pPr>
            <a:r>
              <a:rPr lang="zh-CN" altLang="en-US" dirty="0"/>
              <a:t>集合相关的操作也很丰富，如添加新元素、删除已有元素、取交集、取并集、取差集等</a:t>
            </a:r>
            <a:r>
              <a:rPr lang="zh-CN" altLang="en-US" dirty="0" smtClean="0"/>
              <a:t>。</a:t>
            </a:r>
            <a:endParaRPr lang="zh-CN" altLang="en-US" dirty="0"/>
          </a:p>
        </p:txBody>
      </p:sp>
      <p:sp>
        <p:nvSpPr>
          <p:cNvPr id="5" name="文本框 4"/>
          <p:cNvSpPr txBox="1"/>
          <p:nvPr/>
        </p:nvSpPr>
        <p:spPr>
          <a:xfrm>
            <a:off x="2715064" y="2815925"/>
            <a:ext cx="9031459" cy="3416320"/>
          </a:xfrm>
          <a:prstGeom prst="rect">
            <a:avLst/>
          </a:prstGeom>
          <a:solidFill>
            <a:schemeClr val="tx1"/>
          </a:solidFill>
          <a:ln>
            <a:solidFill>
              <a:schemeClr val="accent1"/>
            </a:solidFill>
          </a:ln>
        </p:spPr>
        <p:txBody>
          <a:bodyPr wrap="square" rtlCol="0">
            <a:spAutoFit/>
          </a:bodyPr>
          <a:lstStyle/>
          <a:p>
            <a:r>
              <a:rPr lang="en-US" altLang="zh-CN" dirty="0">
                <a:solidFill>
                  <a:schemeClr val="bg1"/>
                </a:solidFill>
              </a:rPr>
              <a:t>//</a:t>
            </a:r>
            <a:r>
              <a:rPr lang="zh-CN" altLang="en-US" dirty="0">
                <a:solidFill>
                  <a:schemeClr val="bg1"/>
                </a:solidFill>
              </a:rPr>
              <a:t>向集合</a:t>
            </a:r>
            <a:r>
              <a:rPr lang="en-US" altLang="zh-CN" dirty="0">
                <a:solidFill>
                  <a:schemeClr val="bg1"/>
                </a:solidFill>
              </a:rPr>
              <a:t>myset</a:t>
            </a:r>
            <a:r>
              <a:rPr lang="zh-CN" altLang="en-US" dirty="0">
                <a:solidFill>
                  <a:schemeClr val="bg1"/>
                </a:solidFill>
              </a:rPr>
              <a:t>中加入一个新元素</a:t>
            </a:r>
            <a:r>
              <a:rPr lang="en-US" altLang="zh-CN" dirty="0">
                <a:solidFill>
                  <a:schemeClr val="bg1"/>
                </a:solidFill>
              </a:rPr>
              <a:t>"one"</a:t>
            </a:r>
            <a:br>
              <a:rPr lang="en-US" altLang="zh-CN" dirty="0">
                <a:solidFill>
                  <a:schemeClr val="bg1"/>
                </a:solidFill>
              </a:rPr>
            </a:br>
            <a:r>
              <a:rPr lang="en-US" altLang="zh-CN" dirty="0">
                <a:solidFill>
                  <a:schemeClr val="bg1"/>
                </a:solidFill>
              </a:rPr>
              <a:t>127.0.0.1:6379&gt; sadd myset "one" </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127.0.0.1:6379&gt; sadd myset "two"</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a:t>
            </a:r>
            <a:r>
              <a:rPr lang="zh-CN" altLang="en-US" dirty="0">
                <a:solidFill>
                  <a:schemeClr val="bg1"/>
                </a:solidFill>
              </a:rPr>
              <a:t>列出集合</a:t>
            </a:r>
            <a:r>
              <a:rPr lang="en-US" altLang="zh-CN" dirty="0">
                <a:solidFill>
                  <a:schemeClr val="bg1"/>
                </a:solidFill>
              </a:rPr>
              <a:t>myset</a:t>
            </a:r>
            <a:r>
              <a:rPr lang="zh-CN" altLang="en-US" dirty="0">
                <a:solidFill>
                  <a:schemeClr val="bg1"/>
                </a:solidFill>
              </a:rPr>
              <a:t>中的所有元素</a:t>
            </a:r>
            <a:br>
              <a:rPr lang="zh-CN" altLang="en-US" dirty="0">
                <a:solidFill>
                  <a:schemeClr val="bg1"/>
                </a:solidFill>
              </a:rPr>
            </a:br>
            <a:r>
              <a:rPr lang="en-US" altLang="zh-CN" dirty="0">
                <a:solidFill>
                  <a:schemeClr val="bg1"/>
                </a:solidFill>
              </a:rPr>
              <a:t>127.0.0.1:6379&gt; smembers myset </a:t>
            </a:r>
            <a:br>
              <a:rPr lang="en-US" altLang="zh-CN" dirty="0">
                <a:solidFill>
                  <a:schemeClr val="bg1"/>
                </a:solidFill>
              </a:rPr>
            </a:br>
            <a:r>
              <a:rPr lang="en-US" altLang="zh-CN" dirty="0">
                <a:solidFill>
                  <a:schemeClr val="bg1"/>
                </a:solidFill>
              </a:rPr>
              <a:t>1) "one"</a:t>
            </a:r>
            <a:br>
              <a:rPr lang="en-US" altLang="zh-CN" dirty="0">
                <a:solidFill>
                  <a:schemeClr val="bg1"/>
                </a:solidFill>
              </a:rPr>
            </a:br>
            <a:r>
              <a:rPr lang="en-US" altLang="zh-CN" dirty="0">
                <a:solidFill>
                  <a:schemeClr val="bg1"/>
                </a:solidFill>
              </a:rPr>
              <a:t>2) "two"</a:t>
            </a:r>
            <a:br>
              <a:rPr lang="en-US" altLang="zh-CN" dirty="0">
                <a:solidFill>
                  <a:schemeClr val="bg1"/>
                </a:solidFill>
              </a:rPr>
            </a:br>
            <a:r>
              <a:rPr lang="en-US" altLang="zh-CN" dirty="0">
                <a:solidFill>
                  <a:schemeClr val="bg1"/>
                </a:solidFill>
              </a:rPr>
              <a:t>//</a:t>
            </a:r>
            <a:r>
              <a:rPr lang="zh-CN" altLang="en-US" dirty="0">
                <a:solidFill>
                  <a:schemeClr val="bg1"/>
                </a:solidFill>
              </a:rPr>
              <a:t>判断元素</a:t>
            </a:r>
            <a:r>
              <a:rPr lang="en-US" altLang="zh-CN" dirty="0">
                <a:solidFill>
                  <a:schemeClr val="bg1"/>
                </a:solidFill>
              </a:rPr>
              <a:t>1</a:t>
            </a:r>
            <a:r>
              <a:rPr lang="zh-CN" altLang="en-US" dirty="0">
                <a:solidFill>
                  <a:schemeClr val="bg1"/>
                </a:solidFill>
              </a:rPr>
              <a:t>是否在集合</a:t>
            </a:r>
            <a:r>
              <a:rPr lang="en-US" altLang="zh-CN" dirty="0">
                <a:solidFill>
                  <a:schemeClr val="bg1"/>
                </a:solidFill>
              </a:rPr>
              <a:t>myset</a:t>
            </a:r>
            <a:r>
              <a:rPr lang="zh-CN" altLang="en-US" dirty="0">
                <a:solidFill>
                  <a:schemeClr val="bg1"/>
                </a:solidFill>
              </a:rPr>
              <a:t>中，返回</a:t>
            </a:r>
            <a:r>
              <a:rPr lang="en-US" altLang="zh-CN" dirty="0">
                <a:solidFill>
                  <a:schemeClr val="bg1"/>
                </a:solidFill>
              </a:rPr>
              <a:t>1</a:t>
            </a:r>
            <a:r>
              <a:rPr lang="zh-CN" altLang="en-US" dirty="0">
                <a:solidFill>
                  <a:schemeClr val="bg1"/>
                </a:solidFill>
              </a:rPr>
              <a:t>表示存在</a:t>
            </a:r>
            <a:br>
              <a:rPr lang="zh-CN" altLang="en-US" dirty="0">
                <a:solidFill>
                  <a:schemeClr val="bg1"/>
                </a:solidFill>
              </a:rPr>
            </a:br>
            <a:r>
              <a:rPr lang="en-US" altLang="zh-CN" dirty="0">
                <a:solidFill>
                  <a:schemeClr val="bg1"/>
                </a:solidFill>
              </a:rPr>
              <a:t>127.0.0.1:6379&gt; sismember myset "one" </a:t>
            </a:r>
            <a:br>
              <a:rPr lang="en-US" altLang="zh-CN" dirty="0">
                <a:solidFill>
                  <a:schemeClr val="bg1"/>
                </a:solidFill>
              </a:rPr>
            </a:br>
            <a:r>
              <a:rPr lang="en-US" altLang="zh-CN" dirty="0">
                <a:solidFill>
                  <a:schemeClr val="bg1"/>
                </a:solidFill>
              </a:rPr>
              <a:t>(integer) </a:t>
            </a:r>
            <a:r>
              <a:rPr lang="en-US" altLang="zh-CN" dirty="0" smtClean="0">
                <a:solidFill>
                  <a:schemeClr val="bg1"/>
                </a:solidFill>
              </a:rPr>
              <a:t>1</a:t>
            </a:r>
            <a:endParaRPr lang="zh-CN" altLang="en-US" dirty="0"/>
          </a:p>
        </p:txBody>
      </p:sp>
      <p:sp>
        <p:nvSpPr>
          <p:cNvPr id="6" name="文本框 5"/>
          <p:cNvSpPr txBox="1"/>
          <p:nvPr/>
        </p:nvSpPr>
        <p:spPr>
          <a:xfrm>
            <a:off x="2700994" y="2407966"/>
            <a:ext cx="3474720" cy="369332"/>
          </a:xfrm>
          <a:prstGeom prst="rect">
            <a:avLst/>
          </a:prstGeom>
          <a:noFill/>
        </p:spPr>
        <p:txBody>
          <a:bodyPr wrap="square" rtlCol="0">
            <a:spAutoFit/>
          </a:bodyPr>
          <a:lstStyle/>
          <a:p>
            <a:r>
              <a:rPr lang="zh-CN" altLang="en-US" dirty="0" smtClean="0"/>
              <a:t>代码如下：</a:t>
            </a:r>
            <a:endParaRPr lang="zh-CN" altLang="en-US" dirty="0"/>
          </a:p>
        </p:txBody>
      </p:sp>
    </p:spTree>
    <p:extLst>
      <p:ext uri="{BB962C8B-B14F-4D97-AF65-F5344CB8AC3E}">
        <p14:creationId xmlns:p14="http://schemas.microsoft.com/office/powerpoint/2010/main" val="32018505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5" name="文本框 4"/>
          <p:cNvSpPr txBox="1"/>
          <p:nvPr/>
        </p:nvSpPr>
        <p:spPr>
          <a:xfrm>
            <a:off x="2715064" y="970662"/>
            <a:ext cx="9158068" cy="458908"/>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a:latin typeface="+mn-ea"/>
              </a:rPr>
              <a:t>– </a:t>
            </a:r>
            <a:r>
              <a:rPr lang="zh-CN" altLang="en-US" b="1" dirty="0" smtClean="0">
                <a:latin typeface="+mn-ea"/>
              </a:rPr>
              <a:t>集合</a:t>
            </a:r>
            <a:r>
              <a:rPr lang="en-US" altLang="zh-CN" b="1" dirty="0" smtClean="0">
                <a:latin typeface="+mn-ea"/>
              </a:rPr>
              <a:t>sets</a:t>
            </a:r>
          </a:p>
        </p:txBody>
      </p:sp>
      <p:sp>
        <p:nvSpPr>
          <p:cNvPr id="7" name="文本框 6"/>
          <p:cNvSpPr txBox="1"/>
          <p:nvPr/>
        </p:nvSpPr>
        <p:spPr>
          <a:xfrm>
            <a:off x="2715064" y="1477101"/>
            <a:ext cx="8440616" cy="4801314"/>
          </a:xfrm>
          <a:prstGeom prst="rect">
            <a:avLst/>
          </a:prstGeom>
          <a:solidFill>
            <a:schemeClr val="tx1"/>
          </a:solidFill>
        </p:spPr>
        <p:txBody>
          <a:bodyPr wrap="square" rtlCol="0">
            <a:spAutoFit/>
          </a:bodyPr>
          <a:lstStyle/>
          <a:p>
            <a:r>
              <a:rPr lang="en-US" altLang="zh-CN" dirty="0">
                <a:solidFill>
                  <a:schemeClr val="bg1"/>
                </a:solidFill>
              </a:rPr>
              <a:t>//</a:t>
            </a:r>
            <a:r>
              <a:rPr lang="zh-CN" altLang="en-US" dirty="0">
                <a:solidFill>
                  <a:schemeClr val="bg1"/>
                </a:solidFill>
              </a:rPr>
              <a:t>判断元素</a:t>
            </a:r>
            <a:r>
              <a:rPr lang="en-US" altLang="zh-CN" dirty="0">
                <a:solidFill>
                  <a:schemeClr val="bg1"/>
                </a:solidFill>
              </a:rPr>
              <a:t>3</a:t>
            </a:r>
            <a:r>
              <a:rPr lang="zh-CN" altLang="en-US" dirty="0">
                <a:solidFill>
                  <a:schemeClr val="bg1"/>
                </a:solidFill>
              </a:rPr>
              <a:t>是否在集合</a:t>
            </a:r>
            <a:r>
              <a:rPr lang="en-US" altLang="zh-CN" dirty="0">
                <a:solidFill>
                  <a:schemeClr val="bg1"/>
                </a:solidFill>
              </a:rPr>
              <a:t>myset</a:t>
            </a:r>
            <a:r>
              <a:rPr lang="zh-CN" altLang="en-US" dirty="0">
                <a:solidFill>
                  <a:schemeClr val="bg1"/>
                </a:solidFill>
              </a:rPr>
              <a:t>中，返回</a:t>
            </a:r>
            <a:r>
              <a:rPr lang="en-US" altLang="zh-CN" dirty="0">
                <a:solidFill>
                  <a:schemeClr val="bg1"/>
                </a:solidFill>
              </a:rPr>
              <a:t>0</a:t>
            </a:r>
            <a:r>
              <a:rPr lang="zh-CN" altLang="en-US" dirty="0">
                <a:solidFill>
                  <a:schemeClr val="bg1"/>
                </a:solidFill>
              </a:rPr>
              <a:t>表示不存在</a:t>
            </a:r>
            <a:br>
              <a:rPr lang="zh-CN" altLang="en-US" dirty="0">
                <a:solidFill>
                  <a:schemeClr val="bg1"/>
                </a:solidFill>
              </a:rPr>
            </a:br>
            <a:r>
              <a:rPr lang="en-US" altLang="zh-CN" dirty="0">
                <a:solidFill>
                  <a:schemeClr val="bg1"/>
                </a:solidFill>
              </a:rPr>
              <a:t>127.0.0.1:6379&gt; sismember myset "three" </a:t>
            </a:r>
            <a:br>
              <a:rPr lang="en-US" altLang="zh-CN" dirty="0">
                <a:solidFill>
                  <a:schemeClr val="bg1"/>
                </a:solidFill>
              </a:rPr>
            </a:br>
            <a:r>
              <a:rPr lang="en-US" altLang="zh-CN" dirty="0">
                <a:solidFill>
                  <a:schemeClr val="bg1"/>
                </a:solidFill>
              </a:rPr>
              <a:t>(integer) 0</a:t>
            </a:r>
            <a:br>
              <a:rPr lang="en-US" altLang="zh-CN" dirty="0">
                <a:solidFill>
                  <a:schemeClr val="bg1"/>
                </a:solidFill>
              </a:rPr>
            </a:br>
            <a:r>
              <a:rPr lang="en-US" altLang="zh-CN" dirty="0">
                <a:solidFill>
                  <a:schemeClr val="bg1"/>
                </a:solidFill>
              </a:rPr>
              <a:t>//</a:t>
            </a:r>
            <a:r>
              <a:rPr lang="zh-CN" altLang="en-US" dirty="0">
                <a:solidFill>
                  <a:schemeClr val="bg1"/>
                </a:solidFill>
              </a:rPr>
              <a:t>新建一个新的集合</a:t>
            </a:r>
            <a:r>
              <a:rPr lang="en-US" altLang="zh-CN" dirty="0" err="1">
                <a:solidFill>
                  <a:schemeClr val="bg1"/>
                </a:solidFill>
              </a:rPr>
              <a:t>yourset</a:t>
            </a:r>
            <a:r>
              <a:rPr lang="en-US" altLang="zh-CN" dirty="0">
                <a:solidFill>
                  <a:schemeClr val="bg1"/>
                </a:solidFill>
              </a:rPr>
              <a:t/>
            </a:r>
            <a:br>
              <a:rPr lang="en-US" altLang="zh-CN" dirty="0">
                <a:solidFill>
                  <a:schemeClr val="bg1"/>
                </a:solidFill>
              </a:rPr>
            </a:br>
            <a:r>
              <a:rPr lang="en-US" altLang="zh-CN" dirty="0">
                <a:solidFill>
                  <a:schemeClr val="bg1"/>
                </a:solidFill>
              </a:rPr>
              <a:t>127.0.0.1:6379&gt; sadd </a:t>
            </a:r>
            <a:r>
              <a:rPr lang="en-US" altLang="zh-CN" dirty="0" err="1">
                <a:solidFill>
                  <a:schemeClr val="bg1"/>
                </a:solidFill>
              </a:rPr>
              <a:t>yourset</a:t>
            </a:r>
            <a:r>
              <a:rPr lang="en-US" altLang="zh-CN" dirty="0">
                <a:solidFill>
                  <a:schemeClr val="bg1"/>
                </a:solidFill>
              </a:rPr>
              <a:t> "1" </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127.0.0.1:6379&gt; sadd </a:t>
            </a:r>
            <a:r>
              <a:rPr lang="en-US" altLang="zh-CN" dirty="0" err="1">
                <a:solidFill>
                  <a:schemeClr val="bg1"/>
                </a:solidFill>
              </a:rPr>
              <a:t>yourset</a:t>
            </a:r>
            <a:r>
              <a:rPr lang="en-US" altLang="zh-CN" dirty="0">
                <a:solidFill>
                  <a:schemeClr val="bg1"/>
                </a:solidFill>
              </a:rPr>
              <a:t> "2"</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127.0.0.1:6379&gt; smembers </a:t>
            </a:r>
            <a:r>
              <a:rPr lang="en-US" altLang="zh-CN" dirty="0" err="1">
                <a:solidFill>
                  <a:schemeClr val="bg1"/>
                </a:solidFill>
              </a:rPr>
              <a:t>yourset</a:t>
            </a:r>
            <a:r>
              <a:rPr lang="en-US" altLang="zh-CN" dirty="0">
                <a:solidFill>
                  <a:schemeClr val="bg1"/>
                </a:solidFill>
              </a:rPr>
              <a:t/>
            </a:r>
            <a:br>
              <a:rPr lang="en-US" altLang="zh-CN" dirty="0">
                <a:solidFill>
                  <a:schemeClr val="bg1"/>
                </a:solidFill>
              </a:rPr>
            </a:br>
            <a:r>
              <a:rPr lang="en-US" altLang="zh-CN" dirty="0">
                <a:solidFill>
                  <a:schemeClr val="bg1"/>
                </a:solidFill>
              </a:rPr>
              <a:t>1) "1"</a:t>
            </a:r>
            <a:br>
              <a:rPr lang="en-US" altLang="zh-CN" dirty="0">
                <a:solidFill>
                  <a:schemeClr val="bg1"/>
                </a:solidFill>
              </a:rPr>
            </a:br>
            <a:r>
              <a:rPr lang="en-US" altLang="zh-CN" dirty="0">
                <a:solidFill>
                  <a:schemeClr val="bg1"/>
                </a:solidFill>
              </a:rPr>
              <a:t>2) "2"</a:t>
            </a:r>
            <a:br>
              <a:rPr lang="en-US" altLang="zh-CN" dirty="0">
                <a:solidFill>
                  <a:schemeClr val="bg1"/>
                </a:solidFill>
              </a:rPr>
            </a:br>
            <a:r>
              <a:rPr lang="en-US" altLang="zh-CN" dirty="0">
                <a:solidFill>
                  <a:schemeClr val="bg1"/>
                </a:solidFill>
              </a:rPr>
              <a:t>//</a:t>
            </a:r>
            <a:r>
              <a:rPr lang="zh-CN" altLang="en-US" dirty="0">
                <a:solidFill>
                  <a:schemeClr val="bg1"/>
                </a:solidFill>
              </a:rPr>
              <a:t>对两个集合求并集</a:t>
            </a:r>
            <a:br>
              <a:rPr lang="zh-CN" altLang="en-US" dirty="0">
                <a:solidFill>
                  <a:schemeClr val="bg1"/>
                </a:solidFill>
              </a:rPr>
            </a:br>
            <a:r>
              <a:rPr lang="en-US" altLang="zh-CN" dirty="0">
                <a:solidFill>
                  <a:schemeClr val="bg1"/>
                </a:solidFill>
              </a:rPr>
              <a:t>127.0.0.1:6379&gt; </a:t>
            </a:r>
            <a:r>
              <a:rPr lang="en-US" altLang="zh-CN" dirty="0" err="1">
                <a:solidFill>
                  <a:schemeClr val="bg1"/>
                </a:solidFill>
              </a:rPr>
              <a:t>sunion</a:t>
            </a:r>
            <a:r>
              <a:rPr lang="en-US" altLang="zh-CN" dirty="0">
                <a:solidFill>
                  <a:schemeClr val="bg1"/>
                </a:solidFill>
              </a:rPr>
              <a:t> myset </a:t>
            </a:r>
            <a:r>
              <a:rPr lang="en-US" altLang="zh-CN" dirty="0" err="1">
                <a:solidFill>
                  <a:schemeClr val="bg1"/>
                </a:solidFill>
              </a:rPr>
              <a:t>yourset</a:t>
            </a:r>
            <a:r>
              <a:rPr lang="en-US" altLang="zh-CN" dirty="0">
                <a:solidFill>
                  <a:schemeClr val="bg1"/>
                </a:solidFill>
              </a:rPr>
              <a:t> </a:t>
            </a:r>
            <a:br>
              <a:rPr lang="en-US" altLang="zh-CN" dirty="0">
                <a:solidFill>
                  <a:schemeClr val="bg1"/>
                </a:solidFill>
              </a:rPr>
            </a:br>
            <a:r>
              <a:rPr lang="en-US" altLang="zh-CN" dirty="0">
                <a:solidFill>
                  <a:schemeClr val="bg1"/>
                </a:solidFill>
              </a:rPr>
              <a:t>1) "1"</a:t>
            </a:r>
            <a:br>
              <a:rPr lang="en-US" altLang="zh-CN" dirty="0">
                <a:solidFill>
                  <a:schemeClr val="bg1"/>
                </a:solidFill>
              </a:rPr>
            </a:br>
            <a:r>
              <a:rPr lang="en-US" altLang="zh-CN" dirty="0">
                <a:solidFill>
                  <a:schemeClr val="bg1"/>
                </a:solidFill>
              </a:rPr>
              <a:t>2) "one"</a:t>
            </a:r>
            <a:br>
              <a:rPr lang="en-US" altLang="zh-CN" dirty="0">
                <a:solidFill>
                  <a:schemeClr val="bg1"/>
                </a:solidFill>
              </a:rPr>
            </a:br>
            <a:r>
              <a:rPr lang="en-US" altLang="zh-CN" dirty="0">
                <a:solidFill>
                  <a:schemeClr val="bg1"/>
                </a:solidFill>
              </a:rPr>
              <a:t>3) "2"</a:t>
            </a:r>
            <a:br>
              <a:rPr lang="en-US" altLang="zh-CN" dirty="0">
                <a:solidFill>
                  <a:schemeClr val="bg1"/>
                </a:solidFill>
              </a:rPr>
            </a:br>
            <a:r>
              <a:rPr lang="en-US" altLang="zh-CN" dirty="0">
                <a:solidFill>
                  <a:schemeClr val="bg1"/>
                </a:solidFill>
              </a:rPr>
              <a:t>4) "two"</a:t>
            </a:r>
            <a:endParaRPr lang="zh-CN" altLang="en-US" dirty="0">
              <a:solidFill>
                <a:schemeClr val="bg1"/>
              </a:solidFill>
            </a:endParaRPr>
          </a:p>
        </p:txBody>
      </p:sp>
    </p:spTree>
    <p:extLst>
      <p:ext uri="{BB962C8B-B14F-4D97-AF65-F5344CB8AC3E}">
        <p14:creationId xmlns:p14="http://schemas.microsoft.com/office/powerpoint/2010/main" val="17769836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715064" y="1181680"/>
            <a:ext cx="9158068" cy="1754326"/>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a:latin typeface="+mn-ea"/>
              </a:rPr>
              <a:t>– </a:t>
            </a:r>
            <a:r>
              <a:rPr lang="zh-CN" altLang="en-US" b="1" dirty="0" smtClean="0">
                <a:latin typeface="+mn-ea"/>
              </a:rPr>
              <a:t>集合</a:t>
            </a:r>
            <a:r>
              <a:rPr lang="en-US" altLang="zh-CN" b="1" dirty="0" smtClean="0">
                <a:latin typeface="+mn-ea"/>
              </a:rPr>
              <a:t>sets</a:t>
            </a:r>
            <a:endParaRPr lang="en-US" altLang="zh-CN" b="1" dirty="0">
              <a:latin typeface="+mn-ea"/>
            </a:endParaRPr>
          </a:p>
          <a:p>
            <a:pPr>
              <a:lnSpc>
                <a:spcPct val="150000"/>
              </a:lnSpc>
            </a:pPr>
            <a:r>
              <a:rPr lang="zh-CN" altLang="en-US" dirty="0"/>
              <a:t>对于集合的使用，也有一些常见的方式，比如，</a:t>
            </a:r>
            <a:r>
              <a:rPr lang="en-US" altLang="zh-CN" dirty="0"/>
              <a:t>QQ</a:t>
            </a:r>
            <a:r>
              <a:rPr lang="zh-CN" altLang="en-US" dirty="0"/>
              <a:t>有一个社交功能叫做“好友标签”，大家可以给你的好友贴标签，比如</a:t>
            </a:r>
            <a:r>
              <a:rPr lang="zh-CN" altLang="en-US" dirty="0" smtClean="0"/>
              <a:t>“屌丝”</a:t>
            </a:r>
            <a:r>
              <a:rPr lang="zh-CN" altLang="en-US" dirty="0"/>
              <a:t>、“土豪”、</a:t>
            </a:r>
            <a:r>
              <a:rPr lang="zh-CN" altLang="en-US" dirty="0" smtClean="0"/>
              <a:t>“程序员”</a:t>
            </a:r>
            <a:r>
              <a:rPr lang="zh-CN" altLang="en-US" dirty="0"/>
              <a:t>等等，这时就可以使用</a:t>
            </a:r>
            <a:r>
              <a:rPr lang="en-US" altLang="zh-CN" dirty="0"/>
              <a:t>redis</a:t>
            </a:r>
            <a:r>
              <a:rPr lang="zh-CN" altLang="en-US" dirty="0"/>
              <a:t>的集合来实现，把每一个用户的标签都存储在一个集合之中。</a:t>
            </a:r>
            <a:endParaRPr lang="en-US" altLang="zh-CN" b="1" dirty="0" smtClean="0">
              <a:latin typeface="+mn-ea"/>
            </a:endParaRPr>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Tree>
    <p:extLst>
      <p:ext uri="{BB962C8B-B14F-4D97-AF65-F5344CB8AC3E}">
        <p14:creationId xmlns:p14="http://schemas.microsoft.com/office/powerpoint/2010/main" val="183515394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02522" y="1139477"/>
            <a:ext cx="9158068" cy="2169825"/>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smtClean="0">
                <a:latin typeface="+mn-ea"/>
              </a:rPr>
              <a:t>– </a:t>
            </a:r>
            <a:r>
              <a:rPr lang="zh-CN" altLang="en-US" b="1" dirty="0" smtClean="0">
                <a:latin typeface="+mn-ea"/>
              </a:rPr>
              <a:t>有序集合</a:t>
            </a:r>
            <a:r>
              <a:rPr lang="en-US" altLang="zh-CN" b="1" dirty="0">
                <a:latin typeface="+mn-ea"/>
              </a:rPr>
              <a:t>sorted </a:t>
            </a:r>
            <a:r>
              <a:rPr lang="en-US" altLang="zh-CN" b="1" dirty="0" smtClean="0">
                <a:latin typeface="+mn-ea"/>
              </a:rPr>
              <a:t>sets</a:t>
            </a:r>
          </a:p>
          <a:p>
            <a:pPr>
              <a:lnSpc>
                <a:spcPct val="150000"/>
              </a:lnSpc>
            </a:pPr>
            <a:r>
              <a:rPr lang="en-US" altLang="zh-CN" dirty="0" smtClean="0"/>
              <a:t>Redis</a:t>
            </a:r>
            <a:r>
              <a:rPr lang="zh-CN" altLang="en-US" dirty="0"/>
              <a:t>不但提供了无需集合（</a:t>
            </a:r>
            <a:r>
              <a:rPr lang="en-US" altLang="zh-CN" dirty="0"/>
              <a:t>sets</a:t>
            </a:r>
            <a:r>
              <a:rPr lang="zh-CN" altLang="en-US" dirty="0"/>
              <a:t>），还很体贴的提供了有序集合（</a:t>
            </a:r>
            <a:r>
              <a:rPr lang="en-US" altLang="zh-CN" dirty="0"/>
              <a:t>sorted sets</a:t>
            </a:r>
            <a:r>
              <a:rPr lang="zh-CN" altLang="en-US" dirty="0"/>
              <a:t>）。有序集合中的每个元素都关联一个序号（</a:t>
            </a:r>
            <a:r>
              <a:rPr lang="en-US" altLang="zh-CN" dirty="0"/>
              <a:t>score</a:t>
            </a:r>
            <a:r>
              <a:rPr lang="zh-CN" altLang="en-US" dirty="0"/>
              <a:t>），这便是排序的依据。</a:t>
            </a:r>
          </a:p>
          <a:p>
            <a:pPr>
              <a:lnSpc>
                <a:spcPct val="150000"/>
              </a:lnSpc>
            </a:pPr>
            <a:r>
              <a:rPr lang="zh-CN" altLang="en-US" dirty="0"/>
              <a:t>很多时候，我们都将</a:t>
            </a:r>
            <a:r>
              <a:rPr lang="en-US" altLang="zh-CN" dirty="0"/>
              <a:t>redis</a:t>
            </a:r>
            <a:r>
              <a:rPr lang="zh-CN" altLang="en-US" dirty="0"/>
              <a:t>中的有序集合叫做</a:t>
            </a:r>
            <a:r>
              <a:rPr lang="en-US" altLang="zh-CN" dirty="0"/>
              <a:t>zsets</a:t>
            </a:r>
            <a:r>
              <a:rPr lang="zh-CN" altLang="en-US" dirty="0"/>
              <a:t>，这是因为在</a:t>
            </a:r>
            <a:r>
              <a:rPr lang="en-US" altLang="zh-CN" dirty="0"/>
              <a:t>redis</a:t>
            </a:r>
            <a:r>
              <a:rPr lang="zh-CN" altLang="en-US" dirty="0"/>
              <a:t>中，有序集合相关的操作指令都是以</a:t>
            </a:r>
            <a:r>
              <a:rPr lang="en-US" altLang="zh-CN" dirty="0"/>
              <a:t>z</a:t>
            </a:r>
            <a:r>
              <a:rPr lang="zh-CN" altLang="en-US" dirty="0"/>
              <a:t>开头的，比如</a:t>
            </a:r>
            <a:r>
              <a:rPr lang="en-US" altLang="zh-CN" dirty="0"/>
              <a:t>zrange</a:t>
            </a:r>
            <a:r>
              <a:rPr lang="zh-CN" altLang="en-US" dirty="0"/>
              <a:t>、</a:t>
            </a:r>
            <a:r>
              <a:rPr lang="en-US" altLang="zh-CN" dirty="0"/>
              <a:t>zadd</a:t>
            </a:r>
            <a:r>
              <a:rPr lang="zh-CN" altLang="en-US" dirty="0"/>
              <a:t>、</a:t>
            </a:r>
            <a:r>
              <a:rPr lang="en-US" altLang="zh-CN" dirty="0"/>
              <a:t>zrevrange</a:t>
            </a:r>
            <a:r>
              <a:rPr lang="zh-CN" altLang="en-US" dirty="0"/>
              <a:t>、</a:t>
            </a:r>
            <a:r>
              <a:rPr lang="en-US" altLang="zh-CN" dirty="0"/>
              <a:t>zrangebyscore</a:t>
            </a:r>
            <a:r>
              <a:rPr lang="zh-CN" altLang="en-US" dirty="0" smtClean="0"/>
              <a:t>等等</a:t>
            </a:r>
            <a:endParaRPr lang="zh-CN" altLang="en-US" dirty="0"/>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3" name="文本框 2"/>
          <p:cNvSpPr txBox="1"/>
          <p:nvPr/>
        </p:nvSpPr>
        <p:spPr>
          <a:xfrm>
            <a:off x="2644725" y="3685737"/>
            <a:ext cx="8778240" cy="2308324"/>
          </a:xfrm>
          <a:prstGeom prst="rect">
            <a:avLst/>
          </a:prstGeom>
          <a:solidFill>
            <a:schemeClr val="tx1"/>
          </a:solidFill>
        </p:spPr>
        <p:txBody>
          <a:bodyPr wrap="square" rtlCol="0">
            <a:spAutoFit/>
          </a:bodyPr>
          <a:lstStyle/>
          <a:p>
            <a:r>
              <a:rPr lang="en-US" altLang="zh-CN" dirty="0">
                <a:solidFill>
                  <a:schemeClr val="bg1"/>
                </a:solidFill>
              </a:rPr>
              <a:t>127.0.0.1:6379&gt; zadd myzset 1 baidu.com </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a:t>
            </a:r>
            <a:r>
              <a:rPr lang="zh-CN" altLang="en-US" dirty="0">
                <a:solidFill>
                  <a:schemeClr val="bg1"/>
                </a:solidFill>
              </a:rPr>
              <a:t>向</a:t>
            </a:r>
            <a:r>
              <a:rPr lang="en-US" altLang="zh-CN" dirty="0">
                <a:solidFill>
                  <a:schemeClr val="bg1"/>
                </a:solidFill>
              </a:rPr>
              <a:t>myzset</a:t>
            </a:r>
            <a:r>
              <a:rPr lang="zh-CN" altLang="en-US" dirty="0">
                <a:solidFill>
                  <a:schemeClr val="bg1"/>
                </a:solidFill>
              </a:rPr>
              <a:t>中新增一个元素</a:t>
            </a:r>
            <a:r>
              <a:rPr lang="en-US" altLang="zh-CN" dirty="0">
                <a:solidFill>
                  <a:schemeClr val="bg1"/>
                </a:solidFill>
              </a:rPr>
              <a:t>360.com</a:t>
            </a:r>
            <a:r>
              <a:rPr lang="zh-CN" altLang="en-US" dirty="0">
                <a:solidFill>
                  <a:schemeClr val="bg1"/>
                </a:solidFill>
              </a:rPr>
              <a:t>，赋予它的序号是</a:t>
            </a:r>
            <a:r>
              <a:rPr lang="en-US" altLang="zh-CN" dirty="0">
                <a:solidFill>
                  <a:schemeClr val="bg1"/>
                </a:solidFill>
              </a:rPr>
              <a:t>3</a:t>
            </a:r>
            <a:br>
              <a:rPr lang="en-US" altLang="zh-CN" dirty="0">
                <a:solidFill>
                  <a:schemeClr val="bg1"/>
                </a:solidFill>
              </a:rPr>
            </a:br>
            <a:r>
              <a:rPr lang="en-US" altLang="zh-CN" dirty="0">
                <a:solidFill>
                  <a:schemeClr val="bg1"/>
                </a:solidFill>
              </a:rPr>
              <a:t>127.0.0.1:6379&gt; zadd myzset 3 360.com </a:t>
            </a:r>
            <a:br>
              <a:rPr lang="en-US" altLang="zh-CN" dirty="0">
                <a:solidFill>
                  <a:schemeClr val="bg1"/>
                </a:solidFill>
              </a:rPr>
            </a:br>
            <a:r>
              <a:rPr lang="en-US" altLang="zh-CN" dirty="0">
                <a:solidFill>
                  <a:schemeClr val="bg1"/>
                </a:solidFill>
              </a:rPr>
              <a:t>(integer) 1</a:t>
            </a:r>
            <a:br>
              <a:rPr lang="en-US" altLang="zh-CN" dirty="0">
                <a:solidFill>
                  <a:schemeClr val="bg1"/>
                </a:solidFill>
              </a:rPr>
            </a:br>
            <a:r>
              <a:rPr lang="en-US" altLang="zh-CN" dirty="0">
                <a:solidFill>
                  <a:schemeClr val="bg1"/>
                </a:solidFill>
              </a:rPr>
              <a:t>//</a:t>
            </a:r>
            <a:r>
              <a:rPr lang="zh-CN" altLang="en-US" dirty="0">
                <a:solidFill>
                  <a:schemeClr val="bg1"/>
                </a:solidFill>
              </a:rPr>
              <a:t>向</a:t>
            </a:r>
            <a:r>
              <a:rPr lang="en-US" altLang="zh-CN" dirty="0">
                <a:solidFill>
                  <a:schemeClr val="bg1"/>
                </a:solidFill>
              </a:rPr>
              <a:t>myzset</a:t>
            </a:r>
            <a:r>
              <a:rPr lang="zh-CN" altLang="en-US" dirty="0">
                <a:solidFill>
                  <a:schemeClr val="bg1"/>
                </a:solidFill>
              </a:rPr>
              <a:t>中新增一个元素</a:t>
            </a:r>
            <a:r>
              <a:rPr lang="en-US" altLang="zh-CN" dirty="0">
                <a:solidFill>
                  <a:schemeClr val="bg1"/>
                </a:solidFill>
              </a:rPr>
              <a:t>google.com</a:t>
            </a:r>
            <a:r>
              <a:rPr lang="zh-CN" altLang="en-US" dirty="0">
                <a:solidFill>
                  <a:schemeClr val="bg1"/>
                </a:solidFill>
              </a:rPr>
              <a:t>，赋予它的序号是</a:t>
            </a:r>
            <a:r>
              <a:rPr lang="en-US" altLang="zh-CN" dirty="0">
                <a:solidFill>
                  <a:schemeClr val="bg1"/>
                </a:solidFill>
              </a:rPr>
              <a:t>2</a:t>
            </a:r>
            <a:br>
              <a:rPr lang="en-US" altLang="zh-CN" dirty="0">
                <a:solidFill>
                  <a:schemeClr val="bg1"/>
                </a:solidFill>
              </a:rPr>
            </a:br>
            <a:r>
              <a:rPr lang="en-US" altLang="zh-CN" dirty="0">
                <a:solidFill>
                  <a:schemeClr val="bg1"/>
                </a:solidFill>
              </a:rPr>
              <a:t>127.0.0.1:6379&gt; zadd myzset 2 google.com </a:t>
            </a:r>
            <a:br>
              <a:rPr lang="en-US" altLang="zh-CN" dirty="0">
                <a:solidFill>
                  <a:schemeClr val="bg1"/>
                </a:solidFill>
              </a:rPr>
            </a:br>
            <a:r>
              <a:rPr lang="en-US" altLang="zh-CN" dirty="0">
                <a:solidFill>
                  <a:schemeClr val="bg1"/>
                </a:solidFill>
              </a:rPr>
              <a:t>(integer) 1</a:t>
            </a:r>
            <a:endParaRPr lang="zh-CN" altLang="en-US" dirty="0">
              <a:solidFill>
                <a:schemeClr val="bg1"/>
              </a:solidFill>
            </a:endParaRPr>
          </a:p>
        </p:txBody>
      </p:sp>
      <p:sp>
        <p:nvSpPr>
          <p:cNvPr id="6" name="文本框 5"/>
          <p:cNvSpPr txBox="1"/>
          <p:nvPr/>
        </p:nvSpPr>
        <p:spPr>
          <a:xfrm>
            <a:off x="2644725" y="3309302"/>
            <a:ext cx="4473527" cy="369332"/>
          </a:xfrm>
          <a:prstGeom prst="rect">
            <a:avLst/>
          </a:prstGeom>
          <a:noFill/>
        </p:spPr>
        <p:txBody>
          <a:bodyPr wrap="square" rtlCol="0">
            <a:spAutoFit/>
          </a:bodyPr>
          <a:lstStyle/>
          <a:p>
            <a:r>
              <a:rPr lang="zh-CN" altLang="en-US" dirty="0" smtClean="0"/>
              <a:t>代码如下：</a:t>
            </a:r>
            <a:endParaRPr lang="zh-CN" altLang="en-US" dirty="0"/>
          </a:p>
        </p:txBody>
      </p:sp>
    </p:spTree>
    <p:extLst>
      <p:ext uri="{BB962C8B-B14F-4D97-AF65-F5344CB8AC3E}">
        <p14:creationId xmlns:p14="http://schemas.microsoft.com/office/powerpoint/2010/main" val="26377045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715064" y="1181680"/>
            <a:ext cx="9158068" cy="458908"/>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smtClean="0">
                <a:latin typeface="+mn-ea"/>
              </a:rPr>
              <a:t>–</a:t>
            </a:r>
            <a:r>
              <a:rPr lang="zh-CN" altLang="en-US" b="1" dirty="0">
                <a:latin typeface="+mn-ea"/>
              </a:rPr>
              <a:t>有序集合</a:t>
            </a:r>
            <a:r>
              <a:rPr lang="en-US" altLang="zh-CN" b="1" dirty="0">
                <a:latin typeface="+mn-ea"/>
              </a:rPr>
              <a:t>sorted </a:t>
            </a:r>
            <a:r>
              <a:rPr lang="en-US" altLang="zh-CN" b="1" dirty="0" smtClean="0">
                <a:latin typeface="+mn-ea"/>
              </a:rPr>
              <a:t>sets</a:t>
            </a:r>
            <a:endParaRPr lang="en-US" altLang="zh-CN" b="1" dirty="0">
              <a:latin typeface="+mn-ea"/>
            </a:endParaRPr>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6" name="文本框 5"/>
          <p:cNvSpPr txBox="1"/>
          <p:nvPr/>
        </p:nvSpPr>
        <p:spPr>
          <a:xfrm>
            <a:off x="2715065" y="1744401"/>
            <a:ext cx="8778240" cy="3693319"/>
          </a:xfrm>
          <a:prstGeom prst="rect">
            <a:avLst/>
          </a:prstGeom>
          <a:solidFill>
            <a:schemeClr val="tx1"/>
          </a:solidFill>
        </p:spPr>
        <p:txBody>
          <a:bodyPr wrap="square" rtlCol="0">
            <a:spAutoFit/>
          </a:bodyPr>
          <a:lstStyle/>
          <a:p>
            <a:r>
              <a:rPr lang="en-US" altLang="zh-CN" dirty="0">
                <a:solidFill>
                  <a:schemeClr val="bg1"/>
                </a:solidFill>
              </a:rPr>
              <a:t>//</a:t>
            </a:r>
            <a:r>
              <a:rPr lang="zh-CN" altLang="en-US" dirty="0">
                <a:solidFill>
                  <a:schemeClr val="bg1"/>
                </a:solidFill>
              </a:rPr>
              <a:t>列出</a:t>
            </a:r>
            <a:r>
              <a:rPr lang="en-US" altLang="zh-CN" dirty="0">
                <a:solidFill>
                  <a:schemeClr val="bg1"/>
                </a:solidFill>
              </a:rPr>
              <a:t>myzset</a:t>
            </a:r>
            <a:r>
              <a:rPr lang="zh-CN" altLang="en-US" dirty="0">
                <a:solidFill>
                  <a:schemeClr val="bg1"/>
                </a:solidFill>
              </a:rPr>
              <a:t>的所有元素，同时列出其序号，可以看出</a:t>
            </a:r>
            <a:r>
              <a:rPr lang="en-US" altLang="zh-CN" dirty="0">
                <a:solidFill>
                  <a:schemeClr val="bg1"/>
                </a:solidFill>
              </a:rPr>
              <a:t>myzset</a:t>
            </a:r>
            <a:r>
              <a:rPr lang="zh-CN" altLang="en-US" dirty="0">
                <a:solidFill>
                  <a:schemeClr val="bg1"/>
                </a:solidFill>
              </a:rPr>
              <a:t>已经是有序的了。</a:t>
            </a:r>
            <a:br>
              <a:rPr lang="zh-CN" altLang="en-US" dirty="0">
                <a:solidFill>
                  <a:schemeClr val="bg1"/>
                </a:solidFill>
              </a:rPr>
            </a:br>
            <a:r>
              <a:rPr lang="en-US" altLang="zh-CN" dirty="0">
                <a:solidFill>
                  <a:schemeClr val="bg1"/>
                </a:solidFill>
              </a:rPr>
              <a:t>127.0.0.1:6379&gt; zrange myzset 0 -1 with scores </a:t>
            </a:r>
            <a:br>
              <a:rPr lang="en-US" altLang="zh-CN" dirty="0">
                <a:solidFill>
                  <a:schemeClr val="bg1"/>
                </a:solidFill>
              </a:rPr>
            </a:br>
            <a:r>
              <a:rPr lang="en-US" altLang="zh-CN" dirty="0">
                <a:solidFill>
                  <a:schemeClr val="bg1"/>
                </a:solidFill>
              </a:rPr>
              <a:t>1) "baidu.com"</a:t>
            </a:r>
            <a:br>
              <a:rPr lang="en-US" altLang="zh-CN" dirty="0">
                <a:solidFill>
                  <a:schemeClr val="bg1"/>
                </a:solidFill>
              </a:rPr>
            </a:br>
            <a:r>
              <a:rPr lang="en-US" altLang="zh-CN" dirty="0">
                <a:solidFill>
                  <a:schemeClr val="bg1"/>
                </a:solidFill>
              </a:rPr>
              <a:t>2) "1"</a:t>
            </a:r>
            <a:br>
              <a:rPr lang="en-US" altLang="zh-CN" dirty="0">
                <a:solidFill>
                  <a:schemeClr val="bg1"/>
                </a:solidFill>
              </a:rPr>
            </a:br>
            <a:r>
              <a:rPr lang="en-US" altLang="zh-CN" dirty="0">
                <a:solidFill>
                  <a:schemeClr val="bg1"/>
                </a:solidFill>
              </a:rPr>
              <a:t>3) "google.com"</a:t>
            </a:r>
            <a:br>
              <a:rPr lang="en-US" altLang="zh-CN" dirty="0">
                <a:solidFill>
                  <a:schemeClr val="bg1"/>
                </a:solidFill>
              </a:rPr>
            </a:br>
            <a:r>
              <a:rPr lang="en-US" altLang="zh-CN" dirty="0">
                <a:solidFill>
                  <a:schemeClr val="bg1"/>
                </a:solidFill>
              </a:rPr>
              <a:t>4) "2"</a:t>
            </a:r>
            <a:br>
              <a:rPr lang="en-US" altLang="zh-CN" dirty="0">
                <a:solidFill>
                  <a:schemeClr val="bg1"/>
                </a:solidFill>
              </a:rPr>
            </a:br>
            <a:r>
              <a:rPr lang="en-US" altLang="zh-CN" dirty="0">
                <a:solidFill>
                  <a:schemeClr val="bg1"/>
                </a:solidFill>
              </a:rPr>
              <a:t>5) "360.com"</a:t>
            </a:r>
            <a:br>
              <a:rPr lang="en-US" altLang="zh-CN" dirty="0">
                <a:solidFill>
                  <a:schemeClr val="bg1"/>
                </a:solidFill>
              </a:rPr>
            </a:br>
            <a:r>
              <a:rPr lang="en-US" altLang="zh-CN" dirty="0">
                <a:solidFill>
                  <a:schemeClr val="bg1"/>
                </a:solidFill>
              </a:rPr>
              <a:t>6) "3"</a:t>
            </a:r>
            <a:br>
              <a:rPr lang="en-US" altLang="zh-CN" dirty="0">
                <a:solidFill>
                  <a:schemeClr val="bg1"/>
                </a:solidFill>
              </a:rPr>
            </a:br>
            <a:r>
              <a:rPr lang="en-US" altLang="zh-CN" dirty="0">
                <a:solidFill>
                  <a:schemeClr val="bg1"/>
                </a:solidFill>
              </a:rPr>
              <a:t>//</a:t>
            </a:r>
            <a:r>
              <a:rPr lang="zh-CN" altLang="en-US" dirty="0">
                <a:solidFill>
                  <a:schemeClr val="bg1"/>
                </a:solidFill>
              </a:rPr>
              <a:t>只列出</a:t>
            </a:r>
            <a:r>
              <a:rPr lang="en-US" altLang="zh-CN" dirty="0">
                <a:solidFill>
                  <a:schemeClr val="bg1"/>
                </a:solidFill>
              </a:rPr>
              <a:t>myzset</a:t>
            </a:r>
            <a:r>
              <a:rPr lang="zh-CN" altLang="en-US" dirty="0">
                <a:solidFill>
                  <a:schemeClr val="bg1"/>
                </a:solidFill>
              </a:rPr>
              <a:t>的元素</a:t>
            </a:r>
            <a:br>
              <a:rPr lang="zh-CN" altLang="en-US" dirty="0">
                <a:solidFill>
                  <a:schemeClr val="bg1"/>
                </a:solidFill>
              </a:rPr>
            </a:br>
            <a:r>
              <a:rPr lang="en-US" altLang="zh-CN" dirty="0">
                <a:solidFill>
                  <a:schemeClr val="bg1"/>
                </a:solidFill>
              </a:rPr>
              <a:t>127.0.0.1:6379&gt; zrange myzset 0 -1 </a:t>
            </a:r>
            <a:br>
              <a:rPr lang="en-US" altLang="zh-CN" dirty="0">
                <a:solidFill>
                  <a:schemeClr val="bg1"/>
                </a:solidFill>
              </a:rPr>
            </a:br>
            <a:r>
              <a:rPr lang="en-US" altLang="zh-CN" dirty="0">
                <a:solidFill>
                  <a:schemeClr val="bg1"/>
                </a:solidFill>
              </a:rPr>
              <a:t>1) "baidu.com"</a:t>
            </a:r>
            <a:br>
              <a:rPr lang="en-US" altLang="zh-CN" dirty="0">
                <a:solidFill>
                  <a:schemeClr val="bg1"/>
                </a:solidFill>
              </a:rPr>
            </a:br>
            <a:r>
              <a:rPr lang="en-US" altLang="zh-CN" dirty="0">
                <a:solidFill>
                  <a:schemeClr val="bg1"/>
                </a:solidFill>
              </a:rPr>
              <a:t>2) "google.com"</a:t>
            </a:r>
            <a:br>
              <a:rPr lang="en-US" altLang="zh-CN" dirty="0">
                <a:solidFill>
                  <a:schemeClr val="bg1"/>
                </a:solidFill>
              </a:rPr>
            </a:br>
            <a:r>
              <a:rPr lang="en-US" altLang="zh-CN" dirty="0">
                <a:solidFill>
                  <a:schemeClr val="bg1"/>
                </a:solidFill>
              </a:rPr>
              <a:t>3) "360.com"</a:t>
            </a:r>
            <a:endParaRPr lang="zh-CN" altLang="en-US" dirty="0">
              <a:solidFill>
                <a:schemeClr val="bg1"/>
              </a:solidFill>
            </a:endParaRPr>
          </a:p>
        </p:txBody>
      </p:sp>
    </p:spTree>
    <p:extLst>
      <p:ext uri="{BB962C8B-B14F-4D97-AF65-F5344CB8AC3E}">
        <p14:creationId xmlns:p14="http://schemas.microsoft.com/office/powerpoint/2010/main" val="655695196"/>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61" y="-987"/>
            <a:ext cx="2481440"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t>目录</a:t>
            </a:r>
            <a:endParaRPr lang="zh-CN" altLang="en-US" sz="4400" b="1" dirty="0">
              <a:solidFill>
                <a:srgbClr val="F2F2F2"/>
              </a:solidFill>
            </a:endParaRPr>
          </a:p>
        </p:txBody>
      </p:sp>
      <p:sp>
        <p:nvSpPr>
          <p:cNvPr id="11" name="TextBox 10">
            <a:hlinkClick r:id="rId2" action="ppaction://hlinksldjump"/>
          </p:cNvPr>
          <p:cNvSpPr txBox="1"/>
          <p:nvPr/>
        </p:nvSpPr>
        <p:spPr>
          <a:xfrm>
            <a:off x="1598697" y="1007006"/>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 </a:t>
            </a:r>
            <a:r>
              <a:rPr lang="zh-CN" altLang="en-US" b="1" dirty="0" smtClean="0">
                <a:solidFill>
                  <a:schemeClr val="tx1">
                    <a:lumMod val="95000"/>
                    <a:lumOff val="5000"/>
                  </a:schemeClr>
                </a:solidFill>
                <a:latin typeface="Levenim MT" pitchFamily="2" charset="-79"/>
                <a:cs typeface="Levenim MT" pitchFamily="2" charset="-79"/>
              </a:rPr>
              <a:t>简介</a:t>
            </a:r>
            <a:endParaRPr lang="zh-CN" altLang="en-US" b="1" dirty="0">
              <a:solidFill>
                <a:schemeClr val="tx1">
                  <a:lumMod val="95000"/>
                  <a:lumOff val="5000"/>
                </a:schemeClr>
              </a:solidFill>
              <a:latin typeface="Levenim MT" pitchFamily="2" charset="-79"/>
              <a:cs typeface="Levenim MT" pitchFamily="2" charset="-79"/>
            </a:endParaRPr>
          </a:p>
        </p:txBody>
      </p:sp>
      <p:sp>
        <p:nvSpPr>
          <p:cNvPr id="27" name="TextBox 10">
            <a:hlinkClick r:id="rId3" action="ppaction://hlinksldjump"/>
          </p:cNvPr>
          <p:cNvSpPr txBox="1"/>
          <p:nvPr/>
        </p:nvSpPr>
        <p:spPr>
          <a:xfrm>
            <a:off x="1585228" y="1483503"/>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安装和启动</a:t>
            </a:r>
            <a:endParaRPr lang="zh-CN" altLang="en-US" b="1" dirty="0">
              <a:solidFill>
                <a:schemeClr val="tx1">
                  <a:lumMod val="95000"/>
                  <a:lumOff val="5000"/>
                </a:schemeClr>
              </a:solidFill>
              <a:latin typeface="Levenim MT" pitchFamily="2" charset="-79"/>
              <a:cs typeface="Levenim MT" pitchFamily="2" charset="-79"/>
            </a:endParaRPr>
          </a:p>
        </p:txBody>
      </p:sp>
      <p:sp>
        <p:nvSpPr>
          <p:cNvPr id="28" name="TextBox 10">
            <a:hlinkClick r:id="rId4" action="ppaction://hlinksldjump"/>
          </p:cNvPr>
          <p:cNvSpPr txBox="1"/>
          <p:nvPr/>
        </p:nvSpPr>
        <p:spPr>
          <a:xfrm>
            <a:off x="1595881" y="1973512"/>
            <a:ext cx="2664412" cy="369332"/>
          </a:xfrm>
          <a:prstGeom prst="rect">
            <a:avLst/>
          </a:prstGeom>
          <a:noFill/>
        </p:spPr>
        <p:txBody>
          <a:bodyPr wrap="square" rtlCol="0" anchor="ctr" anchorCtr="0">
            <a:spAutoFit/>
          </a:bodyPr>
          <a:lstStyle/>
          <a:p>
            <a:pPr marL="285750" indent="-285750">
              <a:buFont typeface="Wingdings" panose="05000000000000000000" pitchFamily="2" charset="2"/>
              <a:buChar char="l"/>
            </a:pPr>
            <a:r>
              <a:rPr lang="en-US" altLang="zh-CN" b="1" dirty="0">
                <a:solidFill>
                  <a:schemeClr val="tx1">
                    <a:lumMod val="95000"/>
                    <a:lumOff val="5000"/>
                  </a:schemeClr>
                </a:solidFill>
                <a:latin typeface="Levenim MT" pitchFamily="2" charset="-79"/>
                <a:cs typeface="Levenim MT" pitchFamily="2" charset="-79"/>
              </a:rPr>
              <a:t>Redis</a:t>
            </a:r>
            <a:r>
              <a:rPr lang="en-US" altLang="zh-CN" dirty="0" smtClean="0">
                <a:solidFill>
                  <a:schemeClr val="tx1">
                    <a:lumMod val="95000"/>
                    <a:lumOff val="5000"/>
                  </a:schemeClr>
                </a:solidFill>
              </a:rPr>
              <a:t> </a:t>
            </a:r>
            <a:r>
              <a:rPr lang="zh-CN" altLang="en-US" b="1" dirty="0" smtClean="0">
                <a:solidFill>
                  <a:schemeClr val="tx1">
                    <a:lumMod val="95000"/>
                    <a:lumOff val="5000"/>
                  </a:schemeClr>
                </a:solidFill>
                <a:latin typeface="Levenim MT" pitchFamily="2" charset="-79"/>
                <a:cs typeface="Levenim MT" pitchFamily="2" charset="-79"/>
              </a:rPr>
              <a:t>数据结构</a:t>
            </a:r>
            <a:endParaRPr lang="zh-CN" altLang="en-US" b="1" dirty="0">
              <a:solidFill>
                <a:schemeClr val="tx1">
                  <a:lumMod val="95000"/>
                  <a:lumOff val="5000"/>
                </a:schemeClr>
              </a:solidFill>
              <a:latin typeface="Levenim MT" pitchFamily="2" charset="-79"/>
              <a:cs typeface="Levenim MT" pitchFamily="2" charset="-79"/>
            </a:endParaRPr>
          </a:p>
        </p:txBody>
      </p:sp>
      <p:sp>
        <p:nvSpPr>
          <p:cNvPr id="30" name="TextBox 10">
            <a:hlinkClick r:id="rId5" action="ppaction://hlinksldjump"/>
          </p:cNvPr>
          <p:cNvSpPr txBox="1"/>
          <p:nvPr/>
        </p:nvSpPr>
        <p:spPr>
          <a:xfrm>
            <a:off x="1598256" y="2505050"/>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功能</a:t>
            </a:r>
            <a:endParaRPr lang="zh-CN" altLang="en-US" b="1" dirty="0">
              <a:solidFill>
                <a:schemeClr val="tx1">
                  <a:lumMod val="95000"/>
                  <a:lumOff val="5000"/>
                </a:schemeClr>
              </a:solidFill>
              <a:latin typeface="Levenim MT" pitchFamily="2" charset="-79"/>
              <a:cs typeface="Levenim MT" pitchFamily="2" charset="-79"/>
            </a:endParaRPr>
          </a:p>
        </p:txBody>
      </p:sp>
      <p:sp>
        <p:nvSpPr>
          <p:cNvPr id="31" name="TextBox 10">
            <a:hlinkClick r:id="rId6" action="ppaction://hlinksldjump"/>
          </p:cNvPr>
          <p:cNvSpPr txBox="1"/>
          <p:nvPr/>
        </p:nvSpPr>
        <p:spPr>
          <a:xfrm>
            <a:off x="1989779" y="2997382"/>
            <a:ext cx="2664412" cy="338554"/>
          </a:xfrm>
          <a:prstGeom prst="rect">
            <a:avLst/>
          </a:prstGeom>
          <a:noFill/>
        </p:spPr>
        <p:txBody>
          <a:bodyPr wrap="square" rtlCol="0" anchor="ctr" anchorCtr="0">
            <a:spAutoFit/>
          </a:bodyPr>
          <a:lstStyle/>
          <a:p>
            <a:pPr marL="285750" indent="-285750" defTabSz="914400">
              <a:buFont typeface="Wingdings" panose="05000000000000000000" pitchFamily="2" charset="2"/>
              <a:buChar char="Ø"/>
            </a:pPr>
            <a:r>
              <a:rPr lang="zh-CN" altLang="en-US" sz="1600" b="1" dirty="0" smtClean="0">
                <a:solidFill>
                  <a:schemeClr val="tx1">
                    <a:lumMod val="95000"/>
                    <a:lumOff val="5000"/>
                  </a:schemeClr>
                </a:solidFill>
                <a:latin typeface="Levenim MT" pitchFamily="2" charset="-79"/>
                <a:cs typeface="Levenim MT" pitchFamily="2" charset="-79"/>
              </a:rPr>
              <a:t>持久化 （</a:t>
            </a:r>
            <a:r>
              <a:rPr lang="en-US" altLang="zh-CN" sz="1600" b="1" dirty="0" smtClean="0">
                <a:solidFill>
                  <a:schemeClr val="tx1">
                    <a:lumMod val="95000"/>
                    <a:lumOff val="5000"/>
                  </a:schemeClr>
                </a:solidFill>
                <a:latin typeface="Levenim MT" pitchFamily="2" charset="-79"/>
                <a:cs typeface="Levenim MT" pitchFamily="2" charset="-79"/>
              </a:rPr>
              <a:t>persistence</a:t>
            </a:r>
            <a:r>
              <a:rPr lang="zh-CN" altLang="en-US" sz="1600" b="1" dirty="0" smtClean="0">
                <a:solidFill>
                  <a:schemeClr val="tx1">
                    <a:lumMod val="95000"/>
                    <a:lumOff val="5000"/>
                  </a:schemeClr>
                </a:solidFill>
                <a:latin typeface="Levenim MT" pitchFamily="2" charset="-79"/>
                <a:cs typeface="Levenim MT" pitchFamily="2" charset="-79"/>
              </a:rPr>
              <a:t>）</a:t>
            </a:r>
            <a:endParaRPr lang="zh-CN" altLang="en-US" sz="1600" b="1" dirty="0">
              <a:solidFill>
                <a:schemeClr val="tx1">
                  <a:lumMod val="95000"/>
                  <a:lumOff val="5000"/>
                </a:schemeClr>
              </a:solidFill>
              <a:latin typeface="Levenim MT" pitchFamily="2" charset="-79"/>
              <a:cs typeface="Levenim MT" pitchFamily="2" charset="-79"/>
            </a:endParaRPr>
          </a:p>
        </p:txBody>
      </p:sp>
      <p:sp>
        <p:nvSpPr>
          <p:cNvPr id="33" name="TextBox 10">
            <a:hlinkClick r:id="rId6" action="ppaction://hlinksldjump"/>
          </p:cNvPr>
          <p:cNvSpPr txBox="1"/>
          <p:nvPr/>
        </p:nvSpPr>
        <p:spPr>
          <a:xfrm>
            <a:off x="1640461" y="4254173"/>
            <a:ext cx="2625776" cy="369764"/>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配置</a:t>
            </a:r>
            <a:endParaRPr lang="zh-CN" altLang="en-US" b="1" dirty="0">
              <a:solidFill>
                <a:schemeClr val="tx1">
                  <a:lumMod val="95000"/>
                  <a:lumOff val="5000"/>
                </a:schemeClr>
              </a:solidFill>
              <a:latin typeface="Levenim MT" pitchFamily="2" charset="-79"/>
              <a:cs typeface="Levenim MT" pitchFamily="2" charset="-79"/>
            </a:endParaRPr>
          </a:p>
        </p:txBody>
      </p:sp>
      <p:sp>
        <p:nvSpPr>
          <p:cNvPr id="34" name="TextBox 10">
            <a:hlinkClick r:id="rId6" action="ppaction://hlinksldjump"/>
          </p:cNvPr>
          <p:cNvSpPr txBox="1"/>
          <p:nvPr/>
        </p:nvSpPr>
        <p:spPr>
          <a:xfrm>
            <a:off x="1651982" y="4851495"/>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应用场景</a:t>
            </a:r>
            <a:endParaRPr lang="zh-CN" altLang="en-US" b="1" dirty="0">
              <a:solidFill>
                <a:schemeClr val="tx1">
                  <a:lumMod val="95000"/>
                  <a:lumOff val="5000"/>
                </a:schemeClr>
              </a:solidFill>
              <a:latin typeface="Levenim MT" pitchFamily="2" charset="-79"/>
              <a:cs typeface="Levenim MT" pitchFamily="2" charset="-79"/>
            </a:endParaRPr>
          </a:p>
        </p:txBody>
      </p:sp>
      <p:sp>
        <p:nvSpPr>
          <p:cNvPr id="35" name="TextBox 10">
            <a:hlinkClick r:id="rId6" action="ppaction://hlinksldjump"/>
          </p:cNvPr>
          <p:cNvSpPr txBox="1"/>
          <p:nvPr/>
        </p:nvSpPr>
        <p:spPr>
          <a:xfrm>
            <a:off x="1640461" y="5421013"/>
            <a:ext cx="2664412" cy="369332"/>
          </a:xfrm>
          <a:prstGeom prst="rect">
            <a:avLst/>
          </a:prstGeom>
          <a:noFill/>
        </p:spPr>
        <p:txBody>
          <a:bodyPr wrap="square" rtlCol="0" anchor="ctr" anchorCtr="0">
            <a:spAutoFit/>
          </a:bodyPr>
          <a:lstStyle/>
          <a:p>
            <a:pPr marL="285750" indent="-285750" defTabSz="914400">
              <a:buFont typeface="Wingdings" panose="05000000000000000000" pitchFamily="2" charset="2"/>
              <a:buChar char="l"/>
            </a:pPr>
            <a:r>
              <a:rPr lang="en-US" altLang="zh-CN" b="1" dirty="0" smtClean="0">
                <a:solidFill>
                  <a:schemeClr val="tx1">
                    <a:lumMod val="95000"/>
                    <a:lumOff val="5000"/>
                  </a:schemeClr>
                </a:solidFill>
                <a:latin typeface="Levenim MT" pitchFamily="2" charset="-79"/>
                <a:cs typeface="Levenim MT" pitchFamily="2" charset="-79"/>
              </a:rPr>
              <a:t>Redis</a:t>
            </a:r>
            <a:r>
              <a:rPr lang="zh-CN" altLang="en-US" b="1" dirty="0" smtClean="0">
                <a:solidFill>
                  <a:schemeClr val="tx1">
                    <a:lumMod val="95000"/>
                    <a:lumOff val="5000"/>
                  </a:schemeClr>
                </a:solidFill>
                <a:latin typeface="Levenim MT" pitchFamily="2" charset="-79"/>
                <a:cs typeface="Levenim MT" pitchFamily="2" charset="-79"/>
              </a:rPr>
              <a:t>结合</a:t>
            </a:r>
            <a:r>
              <a:rPr lang="en-US" altLang="zh-CN" b="1" dirty="0" smtClean="0">
                <a:solidFill>
                  <a:schemeClr val="tx1">
                    <a:lumMod val="95000"/>
                    <a:lumOff val="5000"/>
                  </a:schemeClr>
                </a:solidFill>
                <a:latin typeface="Levenim MT" pitchFamily="2" charset="-79"/>
                <a:cs typeface="Levenim MT" pitchFamily="2" charset="-79"/>
              </a:rPr>
              <a:t>Spring</a:t>
            </a:r>
            <a:r>
              <a:rPr lang="zh-CN" altLang="en-US" b="1" dirty="0" smtClean="0">
                <a:solidFill>
                  <a:schemeClr val="tx1">
                    <a:lumMod val="95000"/>
                    <a:lumOff val="5000"/>
                  </a:schemeClr>
                </a:solidFill>
                <a:latin typeface="Levenim MT" pitchFamily="2" charset="-79"/>
                <a:cs typeface="Levenim MT" pitchFamily="2" charset="-79"/>
              </a:rPr>
              <a:t>使用</a:t>
            </a:r>
            <a:endParaRPr lang="zh-CN" altLang="en-US" b="1" dirty="0">
              <a:solidFill>
                <a:schemeClr val="tx1">
                  <a:lumMod val="95000"/>
                  <a:lumOff val="5000"/>
                </a:schemeClr>
              </a:solidFill>
              <a:latin typeface="Levenim MT" pitchFamily="2" charset="-79"/>
              <a:cs typeface="Levenim MT" pitchFamily="2" charset="-79"/>
            </a:endParaRPr>
          </a:p>
        </p:txBody>
      </p:sp>
      <p:sp>
        <p:nvSpPr>
          <p:cNvPr id="36" name="TextBox 10">
            <a:hlinkClick r:id="rId6" action="ppaction://hlinksldjump"/>
          </p:cNvPr>
          <p:cNvSpPr txBox="1"/>
          <p:nvPr/>
        </p:nvSpPr>
        <p:spPr>
          <a:xfrm>
            <a:off x="1987431" y="3332666"/>
            <a:ext cx="4188286" cy="338554"/>
          </a:xfrm>
          <a:prstGeom prst="rect">
            <a:avLst/>
          </a:prstGeom>
          <a:noFill/>
        </p:spPr>
        <p:txBody>
          <a:bodyPr wrap="square" rtlCol="0" anchor="ctr" anchorCtr="0">
            <a:spAutoFit/>
          </a:bodyPr>
          <a:lstStyle/>
          <a:p>
            <a:pPr marL="285750" indent="-285750">
              <a:buFont typeface="Wingdings" panose="05000000000000000000" pitchFamily="2" charset="2"/>
              <a:buChar char="Ø"/>
            </a:pPr>
            <a:r>
              <a:rPr lang="zh-CN" altLang="en-US" sz="1600" b="1" dirty="0" smtClean="0">
                <a:solidFill>
                  <a:schemeClr val="tx1">
                    <a:lumMod val="95000"/>
                    <a:lumOff val="5000"/>
                  </a:schemeClr>
                </a:solidFill>
                <a:latin typeface="Levenim MT" pitchFamily="2" charset="-79"/>
                <a:cs typeface="Levenim MT" pitchFamily="2" charset="-79"/>
              </a:rPr>
              <a:t>主从复制 </a:t>
            </a:r>
            <a:r>
              <a:rPr lang="zh-CN" altLang="en-US" sz="1600" b="1" dirty="0" smtClean="0">
                <a:solidFill>
                  <a:schemeClr val="tx1">
                    <a:lumMod val="95000"/>
                    <a:lumOff val="5000"/>
                  </a:schemeClr>
                </a:solidFill>
                <a:latin typeface="Levenim MT" pitchFamily="2" charset="-79"/>
                <a:cs typeface="Levenim MT" pitchFamily="2" charset="-79"/>
              </a:rPr>
              <a:t>（</a:t>
            </a:r>
            <a:r>
              <a:rPr lang="en-US" altLang="zh-CN" sz="1600" b="1" dirty="0">
                <a:solidFill>
                  <a:schemeClr val="tx1">
                    <a:lumMod val="95000"/>
                    <a:lumOff val="5000"/>
                  </a:schemeClr>
                </a:solidFill>
                <a:latin typeface="Levenim MT" pitchFamily="2" charset="-79"/>
                <a:cs typeface="Levenim MT" pitchFamily="2" charset="-79"/>
              </a:rPr>
              <a:t>master-slave</a:t>
            </a:r>
            <a:r>
              <a:rPr lang="en-US" altLang="zh-CN" sz="1600" dirty="0">
                <a:solidFill>
                  <a:schemeClr val="tx1">
                    <a:lumMod val="95000"/>
                    <a:lumOff val="5000"/>
                  </a:schemeClr>
                </a:solidFill>
                <a:latin typeface="华文细黑" panose="02010600040101010101" pitchFamily="2" charset="-122"/>
                <a:ea typeface="华文细黑" panose="02010600040101010101" pitchFamily="2" charset="-122"/>
              </a:rPr>
              <a:t> </a:t>
            </a:r>
            <a:r>
              <a:rPr lang="en-US" altLang="zh-CN" sz="1600" b="1" dirty="0">
                <a:solidFill>
                  <a:schemeClr val="tx1">
                    <a:lumMod val="95000"/>
                    <a:lumOff val="5000"/>
                  </a:schemeClr>
                </a:solidFill>
                <a:latin typeface="Levenim MT" pitchFamily="2" charset="-79"/>
                <a:cs typeface="Levenim MT" pitchFamily="2" charset="-79"/>
              </a:rPr>
              <a:t>replication</a:t>
            </a:r>
            <a:r>
              <a:rPr lang="zh-CN" altLang="en-US" sz="1600" b="1" dirty="0">
                <a:solidFill>
                  <a:schemeClr val="tx1">
                    <a:lumMod val="95000"/>
                    <a:lumOff val="5000"/>
                  </a:schemeClr>
                </a:solidFill>
                <a:latin typeface="华文细黑" panose="02010600040101010101" pitchFamily="2" charset="-122"/>
                <a:ea typeface="华文细黑" panose="02010600040101010101" pitchFamily="2" charset="-122"/>
              </a:rPr>
              <a:t> </a:t>
            </a:r>
            <a:r>
              <a:rPr lang="zh-CN" altLang="en-US" sz="1600" b="1" dirty="0" smtClean="0">
                <a:solidFill>
                  <a:schemeClr val="tx1">
                    <a:lumMod val="95000"/>
                    <a:lumOff val="5000"/>
                  </a:schemeClr>
                </a:solidFill>
                <a:latin typeface="Levenim MT" pitchFamily="2" charset="-79"/>
                <a:cs typeface="Levenim MT" pitchFamily="2" charset="-79"/>
              </a:rPr>
              <a:t>）</a:t>
            </a:r>
            <a:endParaRPr lang="zh-CN" altLang="en-US" sz="1600" b="1" dirty="0">
              <a:solidFill>
                <a:schemeClr val="tx1">
                  <a:lumMod val="95000"/>
                  <a:lumOff val="5000"/>
                </a:schemeClr>
              </a:solidFill>
              <a:latin typeface="Levenim MT" pitchFamily="2" charset="-79"/>
              <a:cs typeface="Levenim MT" pitchFamily="2" charset="-79"/>
            </a:endParaRPr>
          </a:p>
        </p:txBody>
      </p:sp>
      <p:sp>
        <p:nvSpPr>
          <p:cNvPr id="37" name="TextBox 10">
            <a:hlinkClick r:id="rId6" action="ppaction://hlinksldjump"/>
          </p:cNvPr>
          <p:cNvSpPr txBox="1"/>
          <p:nvPr/>
        </p:nvSpPr>
        <p:spPr>
          <a:xfrm>
            <a:off x="1985086" y="3682018"/>
            <a:ext cx="4188286" cy="338554"/>
          </a:xfrm>
          <a:prstGeom prst="rect">
            <a:avLst/>
          </a:prstGeom>
          <a:noFill/>
        </p:spPr>
        <p:txBody>
          <a:bodyPr wrap="square" rtlCol="0" anchor="ctr" anchorCtr="0">
            <a:spAutoFit/>
          </a:bodyPr>
          <a:lstStyle/>
          <a:p>
            <a:pPr marL="285750" indent="-285750">
              <a:buFont typeface="Wingdings" panose="05000000000000000000" pitchFamily="2" charset="2"/>
              <a:buChar char="Ø"/>
            </a:pPr>
            <a:r>
              <a:rPr lang="zh-CN" altLang="en-US" sz="1600" b="1" smtClean="0">
                <a:solidFill>
                  <a:schemeClr val="tx1">
                    <a:lumMod val="95000"/>
                    <a:lumOff val="5000"/>
                  </a:schemeClr>
                </a:solidFill>
                <a:latin typeface="Levenim MT" pitchFamily="2" charset="-79"/>
                <a:cs typeface="Levenim MT" pitchFamily="2" charset="-79"/>
              </a:rPr>
              <a:t>事务支持 </a:t>
            </a:r>
            <a:r>
              <a:rPr lang="zh-CN" altLang="en-US" sz="1600" b="1" dirty="0" smtClean="0">
                <a:solidFill>
                  <a:schemeClr val="tx1">
                    <a:lumMod val="95000"/>
                    <a:lumOff val="5000"/>
                  </a:schemeClr>
                </a:solidFill>
                <a:latin typeface="Levenim MT" pitchFamily="2" charset="-79"/>
                <a:cs typeface="Levenim MT" pitchFamily="2" charset="-79"/>
              </a:rPr>
              <a:t>（</a:t>
            </a:r>
            <a:r>
              <a:rPr lang="en-US" altLang="zh-CN" sz="1600" b="1" dirty="0" smtClean="0">
                <a:solidFill>
                  <a:schemeClr val="tx1">
                    <a:lumMod val="95000"/>
                    <a:lumOff val="5000"/>
                  </a:schemeClr>
                </a:solidFill>
                <a:latin typeface="Levenim MT" pitchFamily="2" charset="-79"/>
                <a:cs typeface="Levenim MT" pitchFamily="2" charset="-79"/>
              </a:rPr>
              <a:t>transaction</a:t>
            </a:r>
            <a:r>
              <a:rPr lang="zh-CN" altLang="en-US" sz="1600" b="1" dirty="0" smtClean="0">
                <a:solidFill>
                  <a:schemeClr val="tx1">
                    <a:lumMod val="95000"/>
                    <a:lumOff val="5000"/>
                  </a:schemeClr>
                </a:solidFill>
                <a:latin typeface="Levenim MT" pitchFamily="2" charset="-79"/>
                <a:cs typeface="Levenim MT" pitchFamily="2" charset="-79"/>
              </a:rPr>
              <a:t>）</a:t>
            </a:r>
            <a:endParaRPr lang="zh-CN" altLang="en-US" sz="1600" b="1" dirty="0">
              <a:solidFill>
                <a:schemeClr val="tx1">
                  <a:lumMod val="95000"/>
                  <a:lumOff val="5000"/>
                </a:schemeClr>
              </a:solidFill>
              <a:latin typeface="Levenim MT" pitchFamily="2" charset="-79"/>
              <a:cs typeface="Levenim MT" pitchFamily="2" charset="-79"/>
            </a:endParaRPr>
          </a:p>
        </p:txBody>
      </p:sp>
    </p:spTree>
    <p:extLst>
      <p:ext uri="{BB962C8B-B14F-4D97-AF65-F5344CB8AC3E}">
        <p14:creationId xmlns:p14="http://schemas.microsoft.com/office/powerpoint/2010/main" val="4164617198"/>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715064" y="1097272"/>
            <a:ext cx="9158068" cy="1754326"/>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smtClean="0">
                <a:latin typeface="+mn-ea"/>
              </a:rPr>
              <a:t>– </a:t>
            </a:r>
            <a:r>
              <a:rPr lang="zh-CN" altLang="en-US" b="1" dirty="0" smtClean="0">
                <a:latin typeface="+mn-ea"/>
              </a:rPr>
              <a:t>哈希</a:t>
            </a:r>
            <a:r>
              <a:rPr lang="en-US" altLang="zh-CN" b="1" dirty="0" smtClean="0">
                <a:latin typeface="+mn-ea"/>
              </a:rPr>
              <a:t>hashes</a:t>
            </a:r>
          </a:p>
          <a:p>
            <a:pPr>
              <a:lnSpc>
                <a:spcPct val="150000"/>
              </a:lnSpc>
            </a:pPr>
            <a:r>
              <a:rPr lang="en-US" altLang="zh-CN" dirty="0" smtClean="0"/>
              <a:t>hashes</a:t>
            </a:r>
            <a:r>
              <a:rPr lang="zh-CN" altLang="en-US" dirty="0"/>
              <a:t>，即哈希。哈希是从</a:t>
            </a:r>
            <a:r>
              <a:rPr lang="en-US" altLang="zh-CN" dirty="0"/>
              <a:t>redis-2.0.0</a:t>
            </a:r>
            <a:r>
              <a:rPr lang="zh-CN" altLang="en-US" dirty="0"/>
              <a:t>版本之后才有的数据结构。</a:t>
            </a:r>
          </a:p>
          <a:p>
            <a:pPr>
              <a:lnSpc>
                <a:spcPct val="150000"/>
              </a:lnSpc>
            </a:pPr>
            <a:r>
              <a:rPr lang="en-US" altLang="zh-CN" dirty="0"/>
              <a:t>hashes</a:t>
            </a:r>
            <a:r>
              <a:rPr lang="zh-CN" altLang="en-US" dirty="0"/>
              <a:t>存的是字符串和字符串值之间的映射，比如一个用户要存储其全名、姓氏、年龄等等，就很适合使用哈希</a:t>
            </a:r>
            <a:r>
              <a:rPr lang="zh-CN" altLang="en-US" dirty="0" smtClean="0"/>
              <a:t>。</a:t>
            </a:r>
            <a:endParaRPr lang="zh-CN" altLang="en-US" dirty="0"/>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6" name="文本框 5"/>
          <p:cNvSpPr txBox="1"/>
          <p:nvPr/>
        </p:nvSpPr>
        <p:spPr>
          <a:xfrm>
            <a:off x="2715064" y="3157283"/>
            <a:ext cx="8778240" cy="3139321"/>
          </a:xfrm>
          <a:prstGeom prst="rect">
            <a:avLst/>
          </a:prstGeom>
          <a:solidFill>
            <a:schemeClr val="tx1"/>
          </a:solidFill>
        </p:spPr>
        <p:txBody>
          <a:bodyPr wrap="square" rtlCol="0">
            <a:spAutoFit/>
          </a:bodyPr>
          <a:lstStyle/>
          <a:p>
            <a:r>
              <a:rPr lang="en-US" altLang="zh-CN" dirty="0">
                <a:solidFill>
                  <a:schemeClr val="bg1"/>
                </a:solidFill>
              </a:rPr>
              <a:t>//</a:t>
            </a:r>
            <a:r>
              <a:rPr lang="zh-CN" altLang="en-US" dirty="0">
                <a:solidFill>
                  <a:schemeClr val="bg1"/>
                </a:solidFill>
              </a:rPr>
              <a:t>建立哈希，并赋值</a:t>
            </a:r>
            <a:br>
              <a:rPr lang="zh-CN" altLang="en-US" dirty="0">
                <a:solidFill>
                  <a:schemeClr val="bg1"/>
                </a:solidFill>
              </a:rPr>
            </a:br>
            <a:r>
              <a:rPr lang="en-US" altLang="zh-CN" dirty="0">
                <a:solidFill>
                  <a:schemeClr val="bg1"/>
                </a:solidFill>
              </a:rPr>
              <a:t>127.0.0.1:6379&gt; HMSET user:001 username antirez password P1pp0 age 34 </a:t>
            </a:r>
            <a:br>
              <a:rPr lang="en-US" altLang="zh-CN" dirty="0">
                <a:solidFill>
                  <a:schemeClr val="bg1"/>
                </a:solidFill>
              </a:rPr>
            </a:br>
            <a:r>
              <a:rPr lang="en-US" altLang="zh-CN" dirty="0">
                <a:solidFill>
                  <a:schemeClr val="bg1"/>
                </a:solidFill>
              </a:rPr>
              <a:t>OK</a:t>
            </a:r>
            <a:br>
              <a:rPr lang="en-US" altLang="zh-CN" dirty="0">
                <a:solidFill>
                  <a:schemeClr val="bg1"/>
                </a:solidFill>
              </a:rPr>
            </a:br>
            <a:r>
              <a:rPr lang="en-US" altLang="zh-CN" dirty="0">
                <a:solidFill>
                  <a:schemeClr val="bg1"/>
                </a:solidFill>
              </a:rPr>
              <a:t>//</a:t>
            </a:r>
            <a:r>
              <a:rPr lang="zh-CN" altLang="en-US" dirty="0">
                <a:solidFill>
                  <a:schemeClr val="bg1"/>
                </a:solidFill>
              </a:rPr>
              <a:t>列出哈希的内容</a:t>
            </a:r>
            <a:br>
              <a:rPr lang="zh-CN" altLang="en-US" dirty="0">
                <a:solidFill>
                  <a:schemeClr val="bg1"/>
                </a:solidFill>
              </a:rPr>
            </a:br>
            <a:r>
              <a:rPr lang="en-US" altLang="zh-CN" dirty="0">
                <a:solidFill>
                  <a:schemeClr val="bg1"/>
                </a:solidFill>
              </a:rPr>
              <a:t>127.0.0.1:6379&gt; HGETALL user:001 </a:t>
            </a:r>
            <a:br>
              <a:rPr lang="en-US" altLang="zh-CN" dirty="0">
                <a:solidFill>
                  <a:schemeClr val="bg1"/>
                </a:solidFill>
              </a:rPr>
            </a:br>
            <a:r>
              <a:rPr lang="en-US" altLang="zh-CN" dirty="0">
                <a:solidFill>
                  <a:schemeClr val="bg1"/>
                </a:solidFill>
              </a:rPr>
              <a:t>1) "username"</a:t>
            </a:r>
            <a:br>
              <a:rPr lang="en-US" altLang="zh-CN" dirty="0">
                <a:solidFill>
                  <a:schemeClr val="bg1"/>
                </a:solidFill>
              </a:rPr>
            </a:br>
            <a:r>
              <a:rPr lang="en-US" altLang="zh-CN" dirty="0">
                <a:solidFill>
                  <a:schemeClr val="bg1"/>
                </a:solidFill>
              </a:rPr>
              <a:t>2) "antirez"</a:t>
            </a:r>
            <a:br>
              <a:rPr lang="en-US" altLang="zh-CN" dirty="0">
                <a:solidFill>
                  <a:schemeClr val="bg1"/>
                </a:solidFill>
              </a:rPr>
            </a:br>
            <a:r>
              <a:rPr lang="en-US" altLang="zh-CN" dirty="0">
                <a:solidFill>
                  <a:schemeClr val="bg1"/>
                </a:solidFill>
              </a:rPr>
              <a:t>3) "password"</a:t>
            </a:r>
            <a:br>
              <a:rPr lang="en-US" altLang="zh-CN" dirty="0">
                <a:solidFill>
                  <a:schemeClr val="bg1"/>
                </a:solidFill>
              </a:rPr>
            </a:br>
            <a:r>
              <a:rPr lang="en-US" altLang="zh-CN" dirty="0">
                <a:solidFill>
                  <a:schemeClr val="bg1"/>
                </a:solidFill>
              </a:rPr>
              <a:t>4) "P1pp0"</a:t>
            </a:r>
            <a:br>
              <a:rPr lang="en-US" altLang="zh-CN" dirty="0">
                <a:solidFill>
                  <a:schemeClr val="bg1"/>
                </a:solidFill>
              </a:rPr>
            </a:br>
            <a:r>
              <a:rPr lang="en-US" altLang="zh-CN" dirty="0">
                <a:solidFill>
                  <a:schemeClr val="bg1"/>
                </a:solidFill>
              </a:rPr>
              <a:t>5) "age"</a:t>
            </a:r>
            <a:br>
              <a:rPr lang="en-US" altLang="zh-CN" dirty="0">
                <a:solidFill>
                  <a:schemeClr val="bg1"/>
                </a:solidFill>
              </a:rPr>
            </a:br>
            <a:r>
              <a:rPr lang="en-US" altLang="zh-CN" dirty="0">
                <a:solidFill>
                  <a:schemeClr val="bg1"/>
                </a:solidFill>
              </a:rPr>
              <a:t>6) "34"</a:t>
            </a:r>
            <a:endParaRPr lang="zh-CN" altLang="en-US" dirty="0">
              <a:solidFill>
                <a:schemeClr val="bg1"/>
              </a:solidFill>
            </a:endParaRPr>
          </a:p>
        </p:txBody>
      </p:sp>
      <p:sp>
        <p:nvSpPr>
          <p:cNvPr id="8" name="文本框 7"/>
          <p:cNvSpPr txBox="1"/>
          <p:nvPr/>
        </p:nvSpPr>
        <p:spPr>
          <a:xfrm>
            <a:off x="2700996" y="2799465"/>
            <a:ext cx="2813539" cy="369332"/>
          </a:xfrm>
          <a:prstGeom prst="rect">
            <a:avLst/>
          </a:prstGeom>
          <a:noFill/>
        </p:spPr>
        <p:txBody>
          <a:bodyPr wrap="square" rtlCol="0">
            <a:spAutoFit/>
          </a:bodyPr>
          <a:lstStyle/>
          <a:p>
            <a:r>
              <a:rPr lang="zh-CN" altLang="en-US" dirty="0" smtClean="0"/>
              <a:t>代码如下：</a:t>
            </a:r>
            <a:endParaRPr lang="zh-CN" altLang="en-US" dirty="0"/>
          </a:p>
        </p:txBody>
      </p:sp>
    </p:spTree>
    <p:extLst>
      <p:ext uri="{BB962C8B-B14F-4D97-AF65-F5344CB8AC3E}">
        <p14:creationId xmlns:p14="http://schemas.microsoft.com/office/powerpoint/2010/main" val="277417700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72861" y="1139477"/>
            <a:ext cx="9158068" cy="458908"/>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a:latin typeface="+mn-ea"/>
              </a:rPr>
              <a:t>数据结构 </a:t>
            </a:r>
            <a:r>
              <a:rPr lang="en-US" altLang="zh-CN" b="1" dirty="0" smtClean="0">
                <a:latin typeface="+mn-ea"/>
              </a:rPr>
              <a:t>– </a:t>
            </a:r>
            <a:r>
              <a:rPr lang="zh-CN" altLang="en-US" b="1" dirty="0" smtClean="0">
                <a:latin typeface="+mn-ea"/>
              </a:rPr>
              <a:t>哈希</a:t>
            </a:r>
            <a:r>
              <a:rPr lang="en-US" altLang="zh-CN" b="1" dirty="0">
                <a:latin typeface="+mn-ea"/>
              </a:rPr>
              <a:t>hashes</a:t>
            </a:r>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数据结构</a:t>
            </a:r>
            <a:endParaRPr lang="zh-CN" altLang="en-US" sz="3600" b="1" dirty="0">
              <a:solidFill>
                <a:srgbClr val="F2F2F2"/>
              </a:solidFill>
            </a:endParaRPr>
          </a:p>
        </p:txBody>
      </p:sp>
      <p:sp>
        <p:nvSpPr>
          <p:cNvPr id="3" name="矩形 2"/>
          <p:cNvSpPr/>
          <p:nvPr/>
        </p:nvSpPr>
        <p:spPr>
          <a:xfrm>
            <a:off x="2710374" y="1831204"/>
            <a:ext cx="6096000" cy="3139321"/>
          </a:xfrm>
          <a:prstGeom prst="rect">
            <a:avLst/>
          </a:prstGeom>
          <a:solidFill>
            <a:schemeClr val="tx1"/>
          </a:solidFill>
        </p:spPr>
        <p:txBody>
          <a:bodyPr>
            <a:spAutoFit/>
          </a:bodyPr>
          <a:lstStyle/>
          <a:p>
            <a:r>
              <a:rPr lang="en-US" altLang="zh-CN" dirty="0">
                <a:solidFill>
                  <a:schemeClr val="bg1"/>
                </a:solidFill>
              </a:rPr>
              <a:t>//</a:t>
            </a:r>
            <a:r>
              <a:rPr lang="zh-CN" altLang="en-US" dirty="0">
                <a:solidFill>
                  <a:schemeClr val="bg1"/>
                </a:solidFill>
              </a:rPr>
              <a:t>更改哈希中的某一个值</a:t>
            </a:r>
            <a:br>
              <a:rPr lang="zh-CN" altLang="en-US" dirty="0">
                <a:solidFill>
                  <a:schemeClr val="bg1"/>
                </a:solidFill>
              </a:rPr>
            </a:br>
            <a:r>
              <a:rPr lang="en-US" altLang="zh-CN" dirty="0">
                <a:solidFill>
                  <a:schemeClr val="bg1"/>
                </a:solidFill>
              </a:rPr>
              <a:t>127.0.0.1:6379&gt; HSET user:001 password 12345 </a:t>
            </a:r>
            <a:br>
              <a:rPr lang="en-US" altLang="zh-CN" dirty="0">
                <a:solidFill>
                  <a:schemeClr val="bg1"/>
                </a:solidFill>
              </a:rPr>
            </a:br>
            <a:r>
              <a:rPr lang="en-US" altLang="zh-CN" dirty="0">
                <a:solidFill>
                  <a:schemeClr val="bg1"/>
                </a:solidFill>
              </a:rPr>
              <a:t>(integer) 0</a:t>
            </a:r>
            <a:br>
              <a:rPr lang="en-US" altLang="zh-CN" dirty="0">
                <a:solidFill>
                  <a:schemeClr val="bg1"/>
                </a:solidFill>
              </a:rPr>
            </a:br>
            <a:r>
              <a:rPr lang="en-US" altLang="zh-CN" dirty="0">
                <a:solidFill>
                  <a:schemeClr val="bg1"/>
                </a:solidFill>
              </a:rPr>
              <a:t>//</a:t>
            </a:r>
            <a:r>
              <a:rPr lang="zh-CN" altLang="en-US" dirty="0">
                <a:solidFill>
                  <a:schemeClr val="bg1"/>
                </a:solidFill>
              </a:rPr>
              <a:t>再次列出哈希的内容</a:t>
            </a:r>
            <a:br>
              <a:rPr lang="zh-CN" altLang="en-US" dirty="0">
                <a:solidFill>
                  <a:schemeClr val="bg1"/>
                </a:solidFill>
              </a:rPr>
            </a:br>
            <a:r>
              <a:rPr lang="en-US" altLang="zh-CN" dirty="0">
                <a:solidFill>
                  <a:schemeClr val="bg1"/>
                </a:solidFill>
              </a:rPr>
              <a:t>127.0.0.1:6379&gt; HGETALL user:001 </a:t>
            </a:r>
            <a:br>
              <a:rPr lang="en-US" altLang="zh-CN" dirty="0">
                <a:solidFill>
                  <a:schemeClr val="bg1"/>
                </a:solidFill>
              </a:rPr>
            </a:br>
            <a:r>
              <a:rPr lang="en-US" altLang="zh-CN" dirty="0">
                <a:solidFill>
                  <a:schemeClr val="bg1"/>
                </a:solidFill>
              </a:rPr>
              <a:t>1) "username"</a:t>
            </a:r>
            <a:br>
              <a:rPr lang="en-US" altLang="zh-CN" dirty="0">
                <a:solidFill>
                  <a:schemeClr val="bg1"/>
                </a:solidFill>
              </a:rPr>
            </a:br>
            <a:r>
              <a:rPr lang="en-US" altLang="zh-CN" dirty="0">
                <a:solidFill>
                  <a:schemeClr val="bg1"/>
                </a:solidFill>
              </a:rPr>
              <a:t>2) "antirez"</a:t>
            </a:r>
            <a:br>
              <a:rPr lang="en-US" altLang="zh-CN" dirty="0">
                <a:solidFill>
                  <a:schemeClr val="bg1"/>
                </a:solidFill>
              </a:rPr>
            </a:br>
            <a:r>
              <a:rPr lang="en-US" altLang="zh-CN" dirty="0">
                <a:solidFill>
                  <a:schemeClr val="bg1"/>
                </a:solidFill>
              </a:rPr>
              <a:t>3) "password"</a:t>
            </a:r>
            <a:br>
              <a:rPr lang="en-US" altLang="zh-CN" dirty="0">
                <a:solidFill>
                  <a:schemeClr val="bg1"/>
                </a:solidFill>
              </a:rPr>
            </a:br>
            <a:r>
              <a:rPr lang="en-US" altLang="zh-CN" dirty="0">
                <a:solidFill>
                  <a:schemeClr val="bg1"/>
                </a:solidFill>
              </a:rPr>
              <a:t>4) "12345"</a:t>
            </a:r>
            <a:br>
              <a:rPr lang="en-US" altLang="zh-CN" dirty="0">
                <a:solidFill>
                  <a:schemeClr val="bg1"/>
                </a:solidFill>
              </a:rPr>
            </a:br>
            <a:r>
              <a:rPr lang="en-US" altLang="zh-CN" dirty="0">
                <a:solidFill>
                  <a:schemeClr val="bg1"/>
                </a:solidFill>
              </a:rPr>
              <a:t>5) "age"</a:t>
            </a:r>
            <a:br>
              <a:rPr lang="en-US" altLang="zh-CN" dirty="0">
                <a:solidFill>
                  <a:schemeClr val="bg1"/>
                </a:solidFill>
              </a:rPr>
            </a:br>
            <a:r>
              <a:rPr lang="en-US" altLang="zh-CN" dirty="0">
                <a:solidFill>
                  <a:schemeClr val="bg1"/>
                </a:solidFill>
              </a:rPr>
              <a:t>6) "34"</a:t>
            </a:r>
            <a:endParaRPr lang="zh-CN" altLang="en-US" dirty="0">
              <a:solidFill>
                <a:schemeClr val="bg1"/>
              </a:solidFill>
            </a:endParaRPr>
          </a:p>
        </p:txBody>
      </p:sp>
    </p:spTree>
    <p:extLst>
      <p:ext uri="{BB962C8B-B14F-4D97-AF65-F5344CB8AC3E}">
        <p14:creationId xmlns:p14="http://schemas.microsoft.com/office/powerpoint/2010/main" val="281970873"/>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a:t>
            </a:r>
            <a:r>
              <a:rPr lang="en-US" altLang="zh-CN" sz="3600" b="1" dirty="0" smtClean="0">
                <a:solidFill>
                  <a:srgbClr val="F2F2F2"/>
                </a:solidFill>
              </a:rPr>
              <a:t>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Tree>
    <p:extLst>
      <p:ext uri="{BB962C8B-B14F-4D97-AF65-F5344CB8AC3E}">
        <p14:creationId xmlns:p14="http://schemas.microsoft.com/office/powerpoint/2010/main" val="422843811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a:t>
            </a:r>
            <a:r>
              <a:rPr lang="en-US" altLang="zh-CN" sz="3600" b="1" dirty="0" smtClean="0">
                <a:solidFill>
                  <a:srgbClr val="F2F2F2"/>
                </a:solidFill>
              </a:rPr>
              <a:t>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Tree>
    <p:extLst>
      <p:ext uri="{BB962C8B-B14F-4D97-AF65-F5344CB8AC3E}">
        <p14:creationId xmlns:p14="http://schemas.microsoft.com/office/powerpoint/2010/main" val="3000030159"/>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a:t>
            </a:r>
            <a:r>
              <a:rPr lang="en-US" altLang="zh-CN" sz="3600" b="1" dirty="0" smtClean="0">
                <a:solidFill>
                  <a:srgbClr val="F2F2F2"/>
                </a:solidFill>
              </a:rPr>
              <a:t>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Tree>
    <p:extLst>
      <p:ext uri="{BB962C8B-B14F-4D97-AF65-F5344CB8AC3E}">
        <p14:creationId xmlns:p14="http://schemas.microsoft.com/office/powerpoint/2010/main" val="214992967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a:t>
            </a:r>
            <a:r>
              <a:rPr lang="en-US" altLang="zh-CN" sz="3600" b="1" dirty="0" smtClean="0">
                <a:solidFill>
                  <a:srgbClr val="F2F2F2"/>
                </a:solidFill>
              </a:rPr>
              <a:t>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Tree>
    <p:extLst>
      <p:ext uri="{BB962C8B-B14F-4D97-AF65-F5344CB8AC3E}">
        <p14:creationId xmlns:p14="http://schemas.microsoft.com/office/powerpoint/2010/main" val="3142932596"/>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a:t>
            </a:r>
            <a:r>
              <a:rPr lang="en-US" altLang="zh-CN" sz="3600" b="1" dirty="0" smtClean="0">
                <a:solidFill>
                  <a:srgbClr val="F2F2F2"/>
                </a:solidFill>
              </a:rPr>
              <a:t>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Tree>
    <p:extLst>
      <p:ext uri="{BB962C8B-B14F-4D97-AF65-F5344CB8AC3E}">
        <p14:creationId xmlns:p14="http://schemas.microsoft.com/office/powerpoint/2010/main" val="49316975"/>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a:t>
            </a:r>
            <a:r>
              <a:rPr lang="en-US" altLang="zh-CN" sz="3600" b="1" dirty="0" smtClean="0">
                <a:solidFill>
                  <a:srgbClr val="F2F2F2"/>
                </a:solidFill>
              </a:rPr>
              <a:t>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Tree>
    <p:extLst>
      <p:ext uri="{BB962C8B-B14F-4D97-AF65-F5344CB8AC3E}">
        <p14:creationId xmlns:p14="http://schemas.microsoft.com/office/powerpoint/2010/main" val="2178995970"/>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a:t>
            </a:r>
            <a:r>
              <a:rPr lang="en-US" altLang="zh-CN" sz="3600" b="1" dirty="0" smtClean="0">
                <a:solidFill>
                  <a:srgbClr val="F2F2F2"/>
                </a:solidFill>
              </a:rPr>
              <a:t>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Tree>
    <p:extLst>
      <p:ext uri="{BB962C8B-B14F-4D97-AF65-F5344CB8AC3E}">
        <p14:creationId xmlns:p14="http://schemas.microsoft.com/office/powerpoint/2010/main" val="1640656567"/>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 y="10733"/>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a:t>
            </a:r>
            <a:r>
              <a:rPr lang="en-US" altLang="zh-CN" sz="3600" b="1" dirty="0" smtClean="0">
                <a:solidFill>
                  <a:srgbClr val="F2F2F2"/>
                </a:solidFill>
              </a:rPr>
              <a:t>s</a:t>
            </a:r>
            <a:r>
              <a:rPr lang="zh-CN" altLang="en-US" sz="3600" b="1" dirty="0" smtClean="0">
                <a:solidFill>
                  <a:srgbClr val="F2F2F2"/>
                </a:solidFill>
              </a:rPr>
              <a:t>功能</a:t>
            </a:r>
            <a:endParaRPr lang="en-US" altLang="zh-CN" sz="3600" b="1" dirty="0" smtClean="0"/>
          </a:p>
        </p:txBody>
      </p:sp>
      <p:sp>
        <p:nvSpPr>
          <p:cNvPr id="6" name="文本框 5"/>
          <p:cNvSpPr txBox="1"/>
          <p:nvPr/>
        </p:nvSpPr>
        <p:spPr>
          <a:xfrm>
            <a:off x="2672861" y="1139477"/>
            <a:ext cx="9158068" cy="507831"/>
          </a:xfrm>
          <a:prstGeom prst="rect">
            <a:avLst/>
          </a:prstGeom>
          <a:noFill/>
        </p:spPr>
        <p:txBody>
          <a:bodyPr wrap="square" rtlCol="0">
            <a:spAutoFit/>
          </a:bodyPr>
          <a:lstStyle/>
          <a:p>
            <a:pPr>
              <a:lnSpc>
                <a:spcPct val="150000"/>
              </a:lnSpc>
            </a:pPr>
            <a:r>
              <a:rPr lang="en-US" altLang="zh-CN" b="1" dirty="0" smtClean="0">
                <a:latin typeface="+mn-ea"/>
              </a:rPr>
              <a:t>Redis</a:t>
            </a:r>
            <a:r>
              <a:rPr lang="zh-CN" altLang="en-US" b="1" dirty="0" smtClean="0">
                <a:latin typeface="+mn-ea"/>
              </a:rPr>
              <a:t>持久化</a:t>
            </a:r>
            <a:endParaRPr lang="en-US" altLang="zh-CN" b="1" dirty="0">
              <a:latin typeface="+mn-ea"/>
            </a:endParaRPr>
          </a:p>
        </p:txBody>
      </p:sp>
    </p:spTree>
    <p:extLst>
      <p:ext uri="{BB962C8B-B14F-4D97-AF65-F5344CB8AC3E}">
        <p14:creationId xmlns:p14="http://schemas.microsoft.com/office/powerpoint/2010/main" val="280705310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简介</a:t>
            </a:r>
            <a:endParaRPr lang="zh-CN" altLang="en-US" sz="3600" b="1" dirty="0">
              <a:solidFill>
                <a:srgbClr val="F2F2F2"/>
              </a:solidFill>
            </a:endParaRPr>
          </a:p>
        </p:txBody>
      </p:sp>
      <p:sp>
        <p:nvSpPr>
          <p:cNvPr id="5" name="文本框 4"/>
          <p:cNvSpPr txBox="1"/>
          <p:nvPr/>
        </p:nvSpPr>
        <p:spPr>
          <a:xfrm>
            <a:off x="2665927" y="1249251"/>
            <a:ext cx="9208394" cy="2585323"/>
          </a:xfrm>
          <a:prstGeom prst="rect">
            <a:avLst/>
          </a:prstGeom>
          <a:noFill/>
        </p:spPr>
        <p:txBody>
          <a:bodyPr wrap="square" rtlCol="0">
            <a:spAutoFit/>
          </a:bodyPr>
          <a:lstStyle/>
          <a:p>
            <a:pPr>
              <a:lnSpc>
                <a:spcPct val="150000"/>
              </a:lnSpc>
            </a:pPr>
            <a:r>
              <a:rPr lang="en-US" altLang="zh-CN" b="1" dirty="0"/>
              <a:t>NoSQL</a:t>
            </a:r>
            <a:r>
              <a:rPr lang="zh-CN" altLang="en-US" b="1" dirty="0"/>
              <a:t>简介</a:t>
            </a:r>
            <a:endParaRPr lang="en-US" altLang="zh-CN" dirty="0" smtClean="0"/>
          </a:p>
          <a:p>
            <a:pPr>
              <a:lnSpc>
                <a:spcPct val="150000"/>
              </a:lnSpc>
            </a:pPr>
            <a:r>
              <a:rPr lang="zh-CN" altLang="en-US" dirty="0" smtClean="0"/>
              <a:t>          介绍</a:t>
            </a:r>
            <a:r>
              <a:rPr lang="en-US" altLang="zh-CN" dirty="0"/>
              <a:t>redis</a:t>
            </a:r>
            <a:r>
              <a:rPr lang="zh-CN" altLang="en-US" dirty="0"/>
              <a:t>前</a:t>
            </a:r>
            <a:r>
              <a:rPr lang="zh-CN" altLang="en-US" dirty="0" smtClean="0"/>
              <a:t>，先</a:t>
            </a:r>
            <a:r>
              <a:rPr lang="zh-CN" altLang="en-US" dirty="0"/>
              <a:t>认识下</a:t>
            </a:r>
            <a:r>
              <a:rPr lang="en-US" altLang="zh-CN" dirty="0"/>
              <a:t>NoSQL,</a:t>
            </a:r>
            <a:r>
              <a:rPr lang="zh-CN" altLang="en-US" dirty="0"/>
              <a:t>即</a:t>
            </a:r>
            <a:r>
              <a:rPr lang="en-US" altLang="zh-CN" dirty="0"/>
              <a:t>not only sql, </a:t>
            </a:r>
            <a:r>
              <a:rPr lang="zh-CN" altLang="en-US" dirty="0"/>
              <a:t>是一种非关系型的数据存储，</a:t>
            </a:r>
            <a:r>
              <a:rPr lang="en-US" altLang="zh-CN" dirty="0" smtClean="0"/>
              <a:t>key/value</a:t>
            </a:r>
          </a:p>
          <a:p>
            <a:pPr>
              <a:lnSpc>
                <a:spcPct val="150000"/>
              </a:lnSpc>
            </a:pPr>
            <a:r>
              <a:rPr lang="zh-CN" altLang="en-US" dirty="0" smtClean="0"/>
              <a:t>键</a:t>
            </a:r>
            <a:r>
              <a:rPr lang="zh-CN" altLang="en-US" dirty="0"/>
              <a:t>值对存储</a:t>
            </a:r>
            <a:r>
              <a:rPr lang="zh-CN" altLang="en-US" dirty="0" smtClean="0"/>
              <a:t>。</a:t>
            </a:r>
            <a:endParaRPr lang="en-US" altLang="zh-CN" dirty="0" smtClean="0"/>
          </a:p>
          <a:p>
            <a:pPr>
              <a:lnSpc>
                <a:spcPct val="150000"/>
              </a:lnSpc>
            </a:pPr>
            <a:r>
              <a:rPr lang="zh-CN" altLang="en-US" dirty="0" smtClean="0"/>
              <a:t>          现有</a:t>
            </a:r>
            <a:r>
              <a:rPr lang="en-US" altLang="zh-CN" dirty="0"/>
              <a:t>Nosql DB </a:t>
            </a:r>
            <a:r>
              <a:rPr lang="zh-CN" altLang="en-US" dirty="0"/>
              <a:t>产品： </a:t>
            </a:r>
            <a:r>
              <a:rPr lang="en-US" altLang="zh-CN" dirty="0"/>
              <a:t>Redis/MongoDB/Memcached/Hbase/Cassandra/ Tokyo </a:t>
            </a:r>
            <a:r>
              <a:rPr lang="en-US" altLang="zh-CN" dirty="0" smtClean="0"/>
              <a:t>Cabinet/Voldemort/Dynomite/Riak</a:t>
            </a:r>
            <a:r>
              <a:rPr lang="en-US" altLang="zh-CN" dirty="0"/>
              <a:t>/ CouchDB/Hypertable/Flare/Tin/Lightcloud/ KiokuDB/Scalaris/Kai/ThruDB, </a:t>
            </a:r>
            <a:r>
              <a:rPr lang="zh-CN" altLang="en-US" dirty="0" smtClean="0"/>
              <a:t>等等</a:t>
            </a:r>
            <a:endParaRPr lang="en-US" altLang="zh-CN" b="1" dirty="0" smtClean="0"/>
          </a:p>
        </p:txBody>
      </p:sp>
      <p:sp>
        <p:nvSpPr>
          <p:cNvPr id="6" name="文本框 5"/>
          <p:cNvSpPr txBox="1"/>
          <p:nvPr/>
        </p:nvSpPr>
        <p:spPr>
          <a:xfrm>
            <a:off x="2653048" y="4005328"/>
            <a:ext cx="9234152" cy="2047741"/>
          </a:xfrm>
          <a:prstGeom prst="rect">
            <a:avLst/>
          </a:prstGeom>
          <a:noFill/>
        </p:spPr>
        <p:txBody>
          <a:bodyPr wrap="square" rtlCol="0">
            <a:spAutoFit/>
          </a:bodyPr>
          <a:lstStyle/>
          <a:p>
            <a:pPr>
              <a:lnSpc>
                <a:spcPct val="150000"/>
              </a:lnSpc>
            </a:pPr>
            <a:r>
              <a:rPr lang="zh-CN" altLang="en-US" b="1" dirty="0"/>
              <a:t>为什么需要</a:t>
            </a:r>
            <a:r>
              <a:rPr lang="en-US" altLang="zh-CN" b="1" dirty="0"/>
              <a:t>NoSQL</a:t>
            </a:r>
            <a:r>
              <a:rPr lang="zh-CN" altLang="en-US" b="1" dirty="0"/>
              <a:t>非关系型数据库？</a:t>
            </a:r>
            <a:endParaRPr lang="en-US" altLang="zh-CN" b="1" dirty="0"/>
          </a:p>
          <a:p>
            <a:pPr marL="342900" indent="-342900">
              <a:lnSpc>
                <a:spcPct val="150000"/>
              </a:lnSpc>
              <a:buFont typeface="+mj-lt"/>
              <a:buAutoNum type="arabicPeriod"/>
            </a:pPr>
            <a:r>
              <a:rPr lang="en-US" altLang="zh-CN" dirty="0"/>
              <a:t>High performance - </a:t>
            </a:r>
            <a:r>
              <a:rPr lang="zh-CN" altLang="en-US" dirty="0"/>
              <a:t>对数据库高并发读写的需求</a:t>
            </a:r>
            <a:endParaRPr lang="en-US" altLang="zh-CN" dirty="0"/>
          </a:p>
          <a:p>
            <a:pPr marL="342900" indent="-342900">
              <a:lnSpc>
                <a:spcPct val="150000"/>
              </a:lnSpc>
              <a:buFont typeface="+mj-lt"/>
              <a:buAutoNum type="arabicPeriod"/>
            </a:pPr>
            <a:r>
              <a:rPr lang="en-US" altLang="zh-CN" dirty="0"/>
              <a:t>Huge Storage - </a:t>
            </a:r>
            <a:r>
              <a:rPr lang="zh-CN" altLang="en-US" dirty="0"/>
              <a:t>对海量数据的高效率存储和访问的需求</a:t>
            </a:r>
            <a:endParaRPr lang="en-US" altLang="zh-CN" dirty="0"/>
          </a:p>
          <a:p>
            <a:pPr marL="342900" indent="-342900">
              <a:lnSpc>
                <a:spcPct val="150000"/>
              </a:lnSpc>
              <a:buFont typeface="+mj-lt"/>
              <a:buAutoNum type="arabicPeriod"/>
            </a:pPr>
            <a:r>
              <a:rPr lang="en-US" altLang="zh-CN" dirty="0"/>
              <a:t>High Scalability &amp;&amp; High Availability- </a:t>
            </a:r>
            <a:r>
              <a:rPr lang="zh-CN" altLang="en-US" dirty="0"/>
              <a:t>对数据库的高可扩展性和高可用性的需求</a:t>
            </a:r>
            <a:endParaRPr lang="en-US" altLang="zh-CN" b="1" dirty="0"/>
          </a:p>
          <a:p>
            <a:endParaRPr lang="zh-CN" altLang="en-US" dirty="0"/>
          </a:p>
        </p:txBody>
      </p:sp>
    </p:spTree>
    <p:extLst>
      <p:ext uri="{BB962C8B-B14F-4D97-AF65-F5344CB8AC3E}">
        <p14:creationId xmlns:p14="http://schemas.microsoft.com/office/powerpoint/2010/main" val="24004967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a:t>配置</a:t>
            </a:r>
            <a:endParaRPr lang="zh-CN" altLang="en-US" sz="3600" b="1" dirty="0">
              <a:solidFill>
                <a:srgbClr val="F2F2F2"/>
              </a:solidFill>
            </a:endParaRPr>
          </a:p>
        </p:txBody>
      </p:sp>
      <p:sp>
        <p:nvSpPr>
          <p:cNvPr id="5" name="文本框 4"/>
          <p:cNvSpPr txBox="1"/>
          <p:nvPr/>
        </p:nvSpPr>
        <p:spPr>
          <a:xfrm>
            <a:off x="5261318" y="2208628"/>
            <a:ext cx="6724356" cy="1754326"/>
          </a:xfrm>
          <a:prstGeom prst="rect">
            <a:avLst/>
          </a:prstGeom>
          <a:noFill/>
        </p:spPr>
        <p:txBody>
          <a:bodyPr wrap="square" rtlCol="0">
            <a:spAutoFit/>
          </a:bodyPr>
          <a:lstStyle/>
          <a:p>
            <a:r>
              <a:rPr lang="zh-CN" altLang="en-US" sz="7200" dirty="0" smtClean="0"/>
              <a:t>略</a:t>
            </a:r>
            <a:endParaRPr lang="en-US" altLang="zh-CN" sz="7200" dirty="0" smtClean="0"/>
          </a:p>
          <a:p>
            <a:r>
              <a:rPr lang="zh-CN" altLang="en-US" dirty="0" smtClean="0"/>
              <a:t>参考</a:t>
            </a:r>
            <a:endParaRPr lang="en-US" altLang="zh-CN" dirty="0" smtClean="0"/>
          </a:p>
          <a:p>
            <a:r>
              <a:rPr lang="en-US" altLang="zh-CN" dirty="0" smtClean="0">
                <a:hlinkClick r:id="rId2" action="ppaction://hlinkfile"/>
              </a:rPr>
              <a:t>Redis</a:t>
            </a:r>
            <a:r>
              <a:rPr lang="zh-CN" altLang="en-US" dirty="0" smtClean="0">
                <a:hlinkClick r:id="rId2" action="ppaction://hlinkfile"/>
              </a:rPr>
              <a:t>配置文件</a:t>
            </a:r>
            <a:endParaRPr lang="zh-CN" altLang="en-US" dirty="0"/>
          </a:p>
        </p:txBody>
      </p:sp>
    </p:spTree>
    <p:extLst>
      <p:ext uri="{BB962C8B-B14F-4D97-AF65-F5344CB8AC3E}">
        <p14:creationId xmlns:p14="http://schemas.microsoft.com/office/powerpoint/2010/main" val="68117129"/>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应用场景</a:t>
            </a:r>
            <a:endParaRPr lang="zh-CN" altLang="en-US" sz="3600" b="1" dirty="0">
              <a:solidFill>
                <a:srgbClr val="F2F2F2"/>
              </a:solidFill>
            </a:endParaRPr>
          </a:p>
        </p:txBody>
      </p:sp>
      <p:sp>
        <p:nvSpPr>
          <p:cNvPr id="5" name="Rectangle 3"/>
          <p:cNvSpPr>
            <a:spLocks noGrp="1" noChangeArrowheads="1"/>
          </p:cNvSpPr>
          <p:nvPr/>
        </p:nvSpPr>
        <p:spPr bwMode="auto">
          <a:xfrm>
            <a:off x="1714500" y="8001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a:solidFill>
                  <a:schemeClr val="tx1"/>
                </a:solidFill>
                <a:latin typeface="+mn-lt"/>
                <a:cs typeface="+mn-cs"/>
              </a:defRPr>
            </a:lvl3pPr>
            <a:lvl4pPr marL="1600200" indent="-228600" algn="l" rtl="0" eaLnBrk="0" fontAlgn="base" hangingPunct="0">
              <a:spcBef>
                <a:spcPct val="20000"/>
              </a:spcBef>
              <a:spcAft>
                <a:spcPct val="0"/>
              </a:spcAft>
              <a:buChar char="–"/>
              <a:defRPr sz="1600">
                <a:solidFill>
                  <a:schemeClr val="tx1"/>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marL="457200" indent="-457200">
              <a:buFontTx/>
              <a:buNone/>
            </a:pPr>
            <a:r>
              <a:rPr lang="en-US" altLang="zh-CN" sz="1800" b="1" smtClean="0">
                <a:latin typeface="华文细黑" panose="02010600040101010101" pitchFamily="2" charset="-122"/>
                <a:ea typeface="华文细黑" panose="02010600040101010101" pitchFamily="2" charset="-122"/>
              </a:rPr>
              <a:t>1.</a:t>
            </a:r>
            <a:r>
              <a:rPr lang="zh-CN" altLang="en-US" sz="1800" b="1" smtClean="0">
                <a:latin typeface="华文细黑" panose="02010600040101010101" pitchFamily="2" charset="-122"/>
                <a:ea typeface="华文细黑" panose="02010600040101010101" pitchFamily="2" charset="-122"/>
              </a:rPr>
              <a:t>取最新</a:t>
            </a:r>
            <a:r>
              <a:rPr lang="en-US" altLang="zh-CN" sz="1800" b="1" smtClean="0">
                <a:latin typeface="华文细黑" panose="02010600040101010101" pitchFamily="2" charset="-122"/>
                <a:ea typeface="华文细黑" panose="02010600040101010101" pitchFamily="2" charset="-122"/>
              </a:rPr>
              <a:t>N</a:t>
            </a:r>
            <a:r>
              <a:rPr lang="zh-CN" altLang="en-US" sz="1800" b="1" smtClean="0">
                <a:latin typeface="华文细黑" panose="02010600040101010101" pitchFamily="2" charset="-122"/>
                <a:ea typeface="华文细黑" panose="02010600040101010101" pitchFamily="2" charset="-122"/>
              </a:rPr>
              <a:t>个数据的操作</a:t>
            </a:r>
          </a:p>
          <a:p>
            <a:pPr marL="838200" lvl="1" indent="-381000"/>
            <a:r>
              <a:rPr lang="zh-CN" altLang="en-US" sz="1800" smtClean="0">
                <a:latin typeface="华文细黑" panose="02010600040101010101" pitchFamily="2" charset="-122"/>
                <a:ea typeface="华文细黑" panose="02010600040101010101" pitchFamily="2" charset="-122"/>
              </a:rPr>
              <a:t>比如典型的取你网站的最新文章，通过下面方式，我们可以将最新的</a:t>
            </a:r>
            <a:r>
              <a:rPr lang="en-US" altLang="zh-CN" sz="1800" smtClean="0">
                <a:latin typeface="华文细黑" panose="02010600040101010101" pitchFamily="2" charset="-122"/>
                <a:ea typeface="华文细黑" panose="02010600040101010101" pitchFamily="2" charset="-122"/>
              </a:rPr>
              <a:t>5000</a:t>
            </a:r>
            <a:r>
              <a:rPr lang="zh-CN" altLang="en-US" sz="1800" smtClean="0">
                <a:latin typeface="华文细黑" panose="02010600040101010101" pitchFamily="2" charset="-122"/>
                <a:ea typeface="华文细黑" panose="02010600040101010101" pitchFamily="2" charset="-122"/>
              </a:rPr>
              <a:t>条评论的</a:t>
            </a:r>
            <a:r>
              <a:rPr lang="en-US" altLang="zh-CN" sz="1800" smtClean="0">
                <a:latin typeface="华文细黑" panose="02010600040101010101" pitchFamily="2" charset="-122"/>
                <a:ea typeface="华文细黑" panose="02010600040101010101" pitchFamily="2" charset="-122"/>
              </a:rPr>
              <a:t>ID</a:t>
            </a:r>
            <a:r>
              <a:rPr lang="zh-CN" altLang="en-US" sz="1800" smtClean="0">
                <a:latin typeface="华文细黑" panose="02010600040101010101" pitchFamily="2" charset="-122"/>
                <a:ea typeface="华文细黑" panose="02010600040101010101" pitchFamily="2" charset="-122"/>
              </a:rPr>
              <a:t>放在</a:t>
            </a:r>
            <a:r>
              <a:rPr lang="en-US" altLang="zh-CN" sz="1800" smtClean="0">
                <a:latin typeface="华文细黑" panose="02010600040101010101" pitchFamily="2" charset="-122"/>
                <a:ea typeface="华文细黑" panose="02010600040101010101" pitchFamily="2" charset="-122"/>
              </a:rPr>
              <a:t>Redis</a:t>
            </a:r>
            <a:r>
              <a:rPr lang="zh-CN" altLang="en-US" sz="1800" smtClean="0">
                <a:latin typeface="华文细黑" panose="02010600040101010101" pitchFamily="2" charset="-122"/>
                <a:ea typeface="华文细黑" panose="02010600040101010101" pitchFamily="2" charset="-122"/>
              </a:rPr>
              <a:t>的</a:t>
            </a:r>
            <a:r>
              <a:rPr lang="en-US" altLang="zh-CN" sz="1800" smtClean="0">
                <a:latin typeface="华文细黑" panose="02010600040101010101" pitchFamily="2" charset="-122"/>
                <a:ea typeface="华文细黑" panose="02010600040101010101" pitchFamily="2" charset="-122"/>
              </a:rPr>
              <a:t>List</a:t>
            </a:r>
            <a:r>
              <a:rPr lang="zh-CN" altLang="en-US" sz="1800" smtClean="0">
                <a:latin typeface="华文细黑" panose="02010600040101010101" pitchFamily="2" charset="-122"/>
                <a:ea typeface="华文细黑" panose="02010600040101010101" pitchFamily="2" charset="-122"/>
              </a:rPr>
              <a:t>集合中，并将超出集合部分从数据库获取</a:t>
            </a:r>
          </a:p>
          <a:p>
            <a:pPr marL="1257300" lvl="2" indent="-342900"/>
            <a:r>
              <a:rPr lang="zh-CN" altLang="en-US" smtClean="0">
                <a:latin typeface="华文细黑" panose="02010600040101010101" pitchFamily="2" charset="-122"/>
                <a:ea typeface="华文细黑" panose="02010600040101010101" pitchFamily="2" charset="-122"/>
              </a:rPr>
              <a:t>使用</a:t>
            </a:r>
            <a:r>
              <a:rPr lang="en-US" altLang="zh-CN" smtClean="0">
                <a:latin typeface="华文细黑" panose="02010600040101010101" pitchFamily="2" charset="-122"/>
                <a:ea typeface="华文细黑" panose="02010600040101010101" pitchFamily="2" charset="-122"/>
              </a:rPr>
              <a:t>LPUSH latest.comments&lt;ID&gt;</a:t>
            </a:r>
            <a:r>
              <a:rPr lang="zh-CN" altLang="en-US" smtClean="0">
                <a:latin typeface="华文细黑" panose="02010600040101010101" pitchFamily="2" charset="-122"/>
                <a:ea typeface="华文细黑" panose="02010600040101010101" pitchFamily="2" charset="-122"/>
              </a:rPr>
              <a:t>命令，向</a:t>
            </a:r>
            <a:r>
              <a:rPr lang="en-US" altLang="zh-CN" b="1" smtClean="0">
                <a:latin typeface="华文细黑" panose="02010600040101010101" pitchFamily="2" charset="-122"/>
                <a:ea typeface="华文细黑" panose="02010600040101010101" pitchFamily="2" charset="-122"/>
                <a:hlinkClick r:id="rId2" tooltip="查看 list 的全部文章"/>
              </a:rPr>
              <a:t>list</a:t>
            </a:r>
            <a:r>
              <a:rPr lang="zh-CN" altLang="en-US" smtClean="0">
                <a:latin typeface="华文细黑" panose="02010600040101010101" pitchFamily="2" charset="-122"/>
                <a:ea typeface="华文细黑" panose="02010600040101010101" pitchFamily="2" charset="-122"/>
              </a:rPr>
              <a:t>集合中插入数据 </a:t>
            </a:r>
          </a:p>
          <a:p>
            <a:pPr marL="1257300" lvl="2" indent="-342900"/>
            <a:r>
              <a:rPr lang="zh-CN" altLang="en-US" smtClean="0">
                <a:latin typeface="华文细黑" panose="02010600040101010101" pitchFamily="2" charset="-122"/>
                <a:ea typeface="华文细黑" panose="02010600040101010101" pitchFamily="2" charset="-122"/>
              </a:rPr>
              <a:t>插入完成后再用</a:t>
            </a:r>
            <a:r>
              <a:rPr lang="en-US" altLang="zh-CN" smtClean="0">
                <a:latin typeface="华文细黑" panose="02010600040101010101" pitchFamily="2" charset="-122"/>
                <a:ea typeface="华文细黑" panose="02010600040101010101" pitchFamily="2" charset="-122"/>
              </a:rPr>
              <a:t>LTRIM latest.comments 0 5000</a:t>
            </a:r>
            <a:r>
              <a:rPr lang="zh-CN" altLang="en-US" smtClean="0">
                <a:latin typeface="华文细黑" panose="02010600040101010101" pitchFamily="2" charset="-122"/>
                <a:ea typeface="华文细黑" panose="02010600040101010101" pitchFamily="2" charset="-122"/>
              </a:rPr>
              <a:t>命令使其永远只保存最近</a:t>
            </a:r>
            <a:r>
              <a:rPr lang="en-US" altLang="zh-CN" smtClean="0">
                <a:latin typeface="华文细黑" panose="02010600040101010101" pitchFamily="2" charset="-122"/>
                <a:ea typeface="华文细黑" panose="02010600040101010101" pitchFamily="2" charset="-122"/>
              </a:rPr>
              <a:t>5000</a:t>
            </a:r>
            <a:r>
              <a:rPr lang="zh-CN" altLang="en-US" smtClean="0">
                <a:latin typeface="华文细黑" panose="02010600040101010101" pitchFamily="2" charset="-122"/>
                <a:ea typeface="华文细黑" panose="02010600040101010101" pitchFamily="2" charset="-122"/>
              </a:rPr>
              <a:t>个</a:t>
            </a:r>
            <a:r>
              <a:rPr lang="en-US" altLang="zh-CN" smtClean="0">
                <a:latin typeface="华文细黑" panose="02010600040101010101" pitchFamily="2" charset="-122"/>
                <a:ea typeface="华文细黑" panose="02010600040101010101" pitchFamily="2" charset="-122"/>
              </a:rPr>
              <a:t>ID </a:t>
            </a:r>
          </a:p>
          <a:p>
            <a:pPr marL="1257300" lvl="2" indent="-342900"/>
            <a:r>
              <a:rPr lang="zh-CN" altLang="en-US" smtClean="0">
                <a:latin typeface="华文细黑" panose="02010600040101010101" pitchFamily="2" charset="-122"/>
                <a:ea typeface="华文细黑" panose="02010600040101010101" pitchFamily="2" charset="-122"/>
              </a:rPr>
              <a:t>然后我们在客户端获取某一页评论时可以用下面的逻辑（伪代码） </a:t>
            </a:r>
          </a:p>
          <a:p>
            <a:pPr marL="838200" lvl="1" indent="-381000"/>
            <a:r>
              <a:rPr lang="en-US" altLang="zh-CN" sz="1800" smtClean="0">
                <a:latin typeface="华文细黑" panose="02010600040101010101" pitchFamily="2" charset="-122"/>
                <a:ea typeface="华文细黑" panose="02010600040101010101" pitchFamily="2" charset="-122"/>
              </a:rPr>
              <a:t>FUNCTION get_latest_comments(start,num_items):</a:t>
            </a:r>
          </a:p>
          <a:p>
            <a:pPr marL="1257300" lvl="2" indent="-342900">
              <a:buFontTx/>
              <a:buNone/>
            </a:pPr>
            <a:r>
              <a:rPr lang="en-US" altLang="zh-CN" smtClean="0">
                <a:latin typeface="华文细黑" panose="02010600040101010101" pitchFamily="2" charset="-122"/>
                <a:ea typeface="华文细黑" panose="02010600040101010101" pitchFamily="2" charset="-122"/>
              </a:rPr>
              <a:t>   id_list = redis.lrange("latest.comments",start,start+num_items-1)</a:t>
            </a:r>
          </a:p>
          <a:p>
            <a:pPr marL="1257300" lvl="2" indent="-342900">
              <a:buFontTx/>
              <a:buNone/>
            </a:pPr>
            <a:r>
              <a:rPr lang="en-US" altLang="zh-CN" smtClean="0">
                <a:latin typeface="华文细黑" panose="02010600040101010101" pitchFamily="2" charset="-122"/>
                <a:ea typeface="华文细黑" panose="02010600040101010101" pitchFamily="2" charset="-122"/>
              </a:rPr>
              <a:t>   IF id_list.length &lt; num_items </a:t>
            </a:r>
          </a:p>
          <a:p>
            <a:pPr marL="1257300" lvl="2" indent="-342900">
              <a:buFontTx/>
              <a:buNone/>
            </a:pPr>
            <a:r>
              <a:rPr lang="en-US" altLang="zh-CN" smtClean="0">
                <a:latin typeface="华文细黑" panose="02010600040101010101" pitchFamily="2" charset="-122"/>
                <a:ea typeface="华文细黑" panose="02010600040101010101" pitchFamily="2" charset="-122"/>
              </a:rPr>
              <a:t>   id_list = SQL_DB("SELECT ... ORDER BY time LIMIT ...") </a:t>
            </a:r>
          </a:p>
          <a:p>
            <a:pPr marL="1257300" lvl="2" indent="-342900">
              <a:buFontTx/>
              <a:buNone/>
            </a:pPr>
            <a:r>
              <a:rPr lang="en-US" altLang="zh-CN" smtClean="0">
                <a:latin typeface="华文细黑" panose="02010600040101010101" pitchFamily="2" charset="-122"/>
                <a:ea typeface="华文细黑" panose="02010600040101010101" pitchFamily="2" charset="-122"/>
              </a:rPr>
              <a:t>   END </a:t>
            </a:r>
          </a:p>
          <a:p>
            <a:pPr marL="1257300" lvl="2" indent="-342900">
              <a:buFontTx/>
              <a:buNone/>
            </a:pPr>
            <a:r>
              <a:rPr lang="en-US" altLang="zh-CN" smtClean="0">
                <a:latin typeface="华文细黑" panose="02010600040101010101" pitchFamily="2" charset="-122"/>
                <a:ea typeface="华文细黑" panose="02010600040101010101" pitchFamily="2" charset="-122"/>
              </a:rPr>
              <a:t>RETURN id_list </a:t>
            </a:r>
          </a:p>
          <a:p>
            <a:pPr marL="1257300" lvl="2" indent="-342900">
              <a:buFontTx/>
              <a:buNone/>
            </a:pPr>
            <a:r>
              <a:rPr lang="en-US" altLang="zh-CN" smtClean="0">
                <a:latin typeface="华文细黑" panose="02010600040101010101" pitchFamily="2" charset="-122"/>
                <a:ea typeface="华文细黑" panose="02010600040101010101" pitchFamily="2" charset="-122"/>
              </a:rPr>
              <a:t>END </a:t>
            </a:r>
          </a:p>
          <a:p>
            <a:pPr marL="838200" lvl="1" indent="-381000"/>
            <a:r>
              <a:rPr lang="zh-CN" altLang="en-US" sz="1800" smtClean="0">
                <a:latin typeface="华文细黑" panose="02010600040101010101" pitchFamily="2" charset="-122"/>
                <a:ea typeface="华文细黑" panose="02010600040101010101" pitchFamily="2" charset="-122"/>
              </a:rPr>
              <a:t>如果你还有不同的筛选维度，比如某个分类的最新</a:t>
            </a:r>
            <a:r>
              <a:rPr lang="en-US" altLang="zh-CN" sz="1800" smtClean="0">
                <a:latin typeface="华文细黑" panose="02010600040101010101" pitchFamily="2" charset="-122"/>
                <a:ea typeface="华文细黑" panose="02010600040101010101" pitchFamily="2" charset="-122"/>
              </a:rPr>
              <a:t>N</a:t>
            </a:r>
            <a:r>
              <a:rPr lang="zh-CN" altLang="en-US" sz="1800" smtClean="0">
                <a:latin typeface="华文细黑" panose="02010600040101010101" pitchFamily="2" charset="-122"/>
                <a:ea typeface="华文细黑" panose="02010600040101010101" pitchFamily="2" charset="-122"/>
              </a:rPr>
              <a:t>条，那么你可以再建一个按此分类的</a:t>
            </a:r>
            <a:r>
              <a:rPr lang="en-US" altLang="zh-CN" sz="1800" smtClean="0">
                <a:latin typeface="华文细黑" panose="02010600040101010101" pitchFamily="2" charset="-122"/>
                <a:ea typeface="华文细黑" panose="02010600040101010101" pitchFamily="2" charset="-122"/>
              </a:rPr>
              <a:t>List</a:t>
            </a:r>
            <a:r>
              <a:rPr lang="zh-CN" altLang="en-US" sz="1800" smtClean="0">
                <a:latin typeface="华文细黑" panose="02010600040101010101" pitchFamily="2" charset="-122"/>
                <a:ea typeface="华文细黑" panose="02010600040101010101" pitchFamily="2" charset="-122"/>
              </a:rPr>
              <a:t>，只存</a:t>
            </a:r>
            <a:r>
              <a:rPr lang="en-US" altLang="zh-CN" sz="1800" smtClean="0">
                <a:latin typeface="华文细黑" panose="02010600040101010101" pitchFamily="2" charset="-122"/>
                <a:ea typeface="华文细黑" panose="02010600040101010101" pitchFamily="2" charset="-122"/>
              </a:rPr>
              <a:t>ID</a:t>
            </a:r>
            <a:r>
              <a:rPr lang="zh-CN" altLang="en-US" sz="1800" smtClean="0">
                <a:latin typeface="华文细黑" panose="02010600040101010101" pitchFamily="2" charset="-122"/>
                <a:ea typeface="华文细黑" panose="02010600040101010101" pitchFamily="2" charset="-122"/>
              </a:rPr>
              <a:t>的话，</a:t>
            </a:r>
            <a:r>
              <a:rPr lang="en-US" altLang="zh-CN" sz="1800" smtClean="0">
                <a:latin typeface="华文细黑" panose="02010600040101010101" pitchFamily="2" charset="-122"/>
                <a:ea typeface="华文细黑" panose="02010600040101010101" pitchFamily="2" charset="-122"/>
              </a:rPr>
              <a:t>Redis</a:t>
            </a:r>
            <a:r>
              <a:rPr lang="zh-CN" altLang="en-US" sz="1800" smtClean="0">
                <a:latin typeface="华文细黑" panose="02010600040101010101" pitchFamily="2" charset="-122"/>
                <a:ea typeface="华文细黑" panose="02010600040101010101" pitchFamily="2" charset="-122"/>
              </a:rPr>
              <a:t>是非常高效的。</a:t>
            </a:r>
          </a:p>
          <a:p>
            <a:pPr marL="457200" indent="-457200">
              <a:buFontTx/>
              <a:buNone/>
            </a:pPr>
            <a:endParaRPr lang="zh-CN" altLang="en-US" sz="1800" smtClean="0">
              <a:latin typeface="华文细黑" panose="02010600040101010101" pitchFamily="2" charset="-122"/>
              <a:ea typeface="华文细黑" panose="02010600040101010101" pitchFamily="2" charset="-122"/>
            </a:endParaRPr>
          </a:p>
          <a:p>
            <a:pPr marL="457200" indent="-457200">
              <a:buFontTx/>
              <a:buNone/>
            </a:pPr>
            <a:endParaRPr lang="zh-CN" altLang="en-US" smtClean="0">
              <a:ea typeface="宋体" panose="02010600030101010101" pitchFamily="2" charset="-122"/>
            </a:endParaRPr>
          </a:p>
          <a:p>
            <a:pPr marL="457200" indent="-457200">
              <a:buFontTx/>
              <a:buNone/>
            </a:pPr>
            <a:endParaRPr lang="zh-CN" altLang="en-US" smtClean="0">
              <a:ea typeface="宋体" panose="02010600030101010101" pitchFamily="2" charset="-122"/>
            </a:endParaRPr>
          </a:p>
          <a:p>
            <a:pPr marL="457200" indent="-457200">
              <a:buFontTx/>
              <a:buNone/>
            </a:pPr>
            <a:endParaRPr lang="zh-CN" altLang="en-US" smtClean="0">
              <a:ea typeface="宋体" panose="02010600030101010101" pitchFamily="2" charset="-122"/>
            </a:endParaRPr>
          </a:p>
          <a:p>
            <a:pPr marL="457200" indent="-457200">
              <a:buFontTx/>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4143966369"/>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应用场景</a:t>
            </a:r>
            <a:endParaRPr lang="zh-CN" altLang="en-US" sz="3600" b="1" dirty="0">
              <a:solidFill>
                <a:srgbClr val="F2F2F2"/>
              </a:solidFill>
            </a:endParaRPr>
          </a:p>
        </p:txBody>
      </p:sp>
      <p:sp>
        <p:nvSpPr>
          <p:cNvPr id="5" name="Rectangle 3"/>
          <p:cNvSpPr>
            <a:spLocks noGrp="1" noChangeArrowheads="1"/>
          </p:cNvSpPr>
          <p:nvPr/>
        </p:nvSpPr>
        <p:spPr bwMode="auto">
          <a:xfrm>
            <a:off x="1752600" y="8001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a:solidFill>
                  <a:schemeClr val="tx1"/>
                </a:solidFill>
                <a:latin typeface="+mn-lt"/>
                <a:cs typeface="+mn-cs"/>
              </a:defRPr>
            </a:lvl3pPr>
            <a:lvl4pPr marL="1600200" indent="-228600" algn="l" rtl="0" eaLnBrk="0" fontAlgn="base" hangingPunct="0">
              <a:spcBef>
                <a:spcPct val="20000"/>
              </a:spcBef>
              <a:spcAft>
                <a:spcPct val="0"/>
              </a:spcAft>
              <a:buChar char="–"/>
              <a:defRPr sz="1600">
                <a:solidFill>
                  <a:schemeClr val="tx1"/>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a:buFontTx/>
              <a:buNone/>
            </a:pPr>
            <a:r>
              <a:rPr lang="en-US" altLang="zh-CN" sz="1800" b="1" smtClean="0">
                <a:latin typeface="华文细黑" panose="02010600040101010101" pitchFamily="2" charset="-122"/>
                <a:ea typeface="华文细黑" panose="02010600040101010101" pitchFamily="2" charset="-122"/>
              </a:rPr>
              <a:t>2.</a:t>
            </a:r>
            <a:r>
              <a:rPr lang="zh-CN" altLang="en-US" sz="1800" b="1" smtClean="0">
                <a:latin typeface="华文细黑" panose="02010600040101010101" pitchFamily="2" charset="-122"/>
                <a:ea typeface="华文细黑" panose="02010600040101010101" pitchFamily="2" charset="-122"/>
              </a:rPr>
              <a:t>排行榜应用，取</a:t>
            </a:r>
            <a:r>
              <a:rPr lang="en-US" altLang="zh-CN" sz="1800" b="1" smtClean="0">
                <a:latin typeface="华文细黑" panose="02010600040101010101" pitchFamily="2" charset="-122"/>
                <a:ea typeface="华文细黑" panose="02010600040101010101" pitchFamily="2" charset="-122"/>
              </a:rPr>
              <a:t>TOP N</a:t>
            </a:r>
            <a:r>
              <a:rPr lang="zh-CN" altLang="en-US" sz="1800" b="1" smtClean="0">
                <a:latin typeface="华文细黑" panose="02010600040101010101" pitchFamily="2" charset="-122"/>
                <a:ea typeface="华文细黑" panose="02010600040101010101" pitchFamily="2" charset="-122"/>
              </a:rPr>
              <a:t>操作</a:t>
            </a:r>
          </a:p>
          <a:p>
            <a:pPr lvl="1"/>
            <a:r>
              <a:rPr lang="zh-CN" altLang="en-US" sz="1800" smtClean="0">
                <a:latin typeface="华文细黑" panose="02010600040101010101" pitchFamily="2" charset="-122"/>
                <a:ea typeface="华文细黑" panose="02010600040101010101" pitchFamily="2" charset="-122"/>
              </a:rPr>
              <a:t>这个需求与上面需求的不同之处在于，前面操作以时间为权重，这个是以某个条件为权重，比如按顶的次数排序，这时候就需要我们的</a:t>
            </a:r>
            <a:r>
              <a:rPr lang="en-US" altLang="zh-CN" sz="1800" smtClean="0">
                <a:latin typeface="华文细黑" panose="02010600040101010101" pitchFamily="2" charset="-122"/>
                <a:ea typeface="华文细黑" panose="02010600040101010101" pitchFamily="2" charset="-122"/>
              </a:rPr>
              <a:t>sorted </a:t>
            </a:r>
            <a:r>
              <a:rPr lang="en-US" altLang="zh-CN" sz="1800" b="1" smtClean="0">
                <a:latin typeface="华文细黑" panose="02010600040101010101" pitchFamily="2" charset="-122"/>
                <a:ea typeface="华文细黑" panose="02010600040101010101" pitchFamily="2" charset="-122"/>
              </a:rPr>
              <a:t>set</a:t>
            </a:r>
            <a:r>
              <a:rPr lang="zh-CN" altLang="en-US" sz="1800" smtClean="0">
                <a:latin typeface="华文细黑" panose="02010600040101010101" pitchFamily="2" charset="-122"/>
                <a:ea typeface="华文细黑" panose="02010600040101010101" pitchFamily="2" charset="-122"/>
              </a:rPr>
              <a:t>出马了，将你要排序的值设置成</a:t>
            </a:r>
            <a:r>
              <a:rPr lang="en-US" altLang="zh-CN" sz="1800" smtClean="0">
                <a:latin typeface="华文细黑" panose="02010600040101010101" pitchFamily="2" charset="-122"/>
                <a:ea typeface="华文细黑" panose="02010600040101010101" pitchFamily="2" charset="-122"/>
              </a:rPr>
              <a:t>sorted </a:t>
            </a:r>
            <a:r>
              <a:rPr lang="en-US" altLang="zh-CN" sz="1800" b="1" smtClean="0">
                <a:latin typeface="华文细黑" panose="02010600040101010101" pitchFamily="2" charset="-122"/>
                <a:ea typeface="华文细黑" panose="02010600040101010101" pitchFamily="2" charset="-122"/>
              </a:rPr>
              <a:t>set</a:t>
            </a:r>
            <a:r>
              <a:rPr lang="zh-CN" altLang="en-US" sz="1800" smtClean="0">
                <a:latin typeface="华文细黑" panose="02010600040101010101" pitchFamily="2" charset="-122"/>
                <a:ea typeface="华文细黑" panose="02010600040101010101" pitchFamily="2" charset="-122"/>
              </a:rPr>
              <a:t>的</a:t>
            </a:r>
            <a:r>
              <a:rPr lang="en-US" altLang="zh-CN" sz="1800" smtClean="0">
                <a:latin typeface="华文细黑" panose="02010600040101010101" pitchFamily="2" charset="-122"/>
                <a:ea typeface="华文细黑" panose="02010600040101010101" pitchFamily="2" charset="-122"/>
              </a:rPr>
              <a:t>score</a:t>
            </a:r>
            <a:r>
              <a:rPr lang="zh-CN" altLang="en-US" sz="1800" smtClean="0">
                <a:latin typeface="华文细黑" panose="02010600040101010101" pitchFamily="2" charset="-122"/>
                <a:ea typeface="华文细黑" panose="02010600040101010101" pitchFamily="2" charset="-122"/>
              </a:rPr>
              <a:t>，将具体的数据设置成相应的</a:t>
            </a:r>
            <a:r>
              <a:rPr lang="en-US" altLang="zh-CN" sz="1800" smtClean="0">
                <a:latin typeface="华文细黑" panose="02010600040101010101" pitchFamily="2" charset="-122"/>
                <a:ea typeface="华文细黑" panose="02010600040101010101" pitchFamily="2" charset="-122"/>
              </a:rPr>
              <a:t>value</a:t>
            </a:r>
            <a:r>
              <a:rPr lang="zh-CN" altLang="en-US" sz="1800" smtClean="0">
                <a:latin typeface="华文细黑" panose="02010600040101010101" pitchFamily="2" charset="-122"/>
                <a:ea typeface="华文细黑" panose="02010600040101010101" pitchFamily="2" charset="-122"/>
              </a:rPr>
              <a:t>，每次只需要执行一条</a:t>
            </a:r>
            <a:r>
              <a:rPr lang="en-US" altLang="zh-CN" sz="1800" smtClean="0">
                <a:latin typeface="华文细黑" panose="02010600040101010101" pitchFamily="2" charset="-122"/>
                <a:ea typeface="华文细黑" panose="02010600040101010101" pitchFamily="2" charset="-122"/>
              </a:rPr>
              <a:t>ZADD</a:t>
            </a:r>
            <a:r>
              <a:rPr lang="zh-CN" altLang="en-US" sz="1800" smtClean="0">
                <a:latin typeface="华文细黑" panose="02010600040101010101" pitchFamily="2" charset="-122"/>
                <a:ea typeface="华文细黑" panose="02010600040101010101" pitchFamily="2" charset="-122"/>
              </a:rPr>
              <a:t>命令即可。</a:t>
            </a:r>
            <a:endParaRPr lang="zh-CN" altLang="en-US" sz="1800" b="1" smtClean="0">
              <a:latin typeface="华文细黑" panose="02010600040101010101" pitchFamily="2" charset="-122"/>
              <a:ea typeface="华文细黑" panose="02010600040101010101" pitchFamily="2" charset="-122"/>
            </a:endParaRPr>
          </a:p>
          <a:p>
            <a:pPr>
              <a:buFontTx/>
              <a:buNone/>
            </a:pPr>
            <a:r>
              <a:rPr lang="en-US" altLang="zh-CN" sz="1800" b="1" smtClean="0">
                <a:latin typeface="华文细黑" panose="02010600040101010101" pitchFamily="2" charset="-122"/>
                <a:ea typeface="华文细黑" panose="02010600040101010101" pitchFamily="2" charset="-122"/>
              </a:rPr>
              <a:t>3.</a:t>
            </a:r>
            <a:r>
              <a:rPr lang="zh-CN" altLang="en-US" sz="1800" b="1" smtClean="0">
                <a:latin typeface="华文细黑" panose="02010600040101010101" pitchFamily="2" charset="-122"/>
                <a:ea typeface="华文细黑" panose="02010600040101010101" pitchFamily="2" charset="-122"/>
              </a:rPr>
              <a:t>需要精准设定过期时间的应用</a:t>
            </a:r>
          </a:p>
          <a:p>
            <a:pPr lvl="1"/>
            <a:r>
              <a:rPr lang="zh-CN" altLang="en-US" sz="1800" smtClean="0">
                <a:latin typeface="华文细黑" panose="02010600040101010101" pitchFamily="2" charset="-122"/>
                <a:ea typeface="华文细黑" panose="02010600040101010101" pitchFamily="2" charset="-122"/>
              </a:rPr>
              <a:t>比如你可以把上面说到的</a:t>
            </a:r>
            <a:r>
              <a:rPr lang="en-US" altLang="zh-CN" sz="1800" smtClean="0">
                <a:latin typeface="华文细黑" panose="02010600040101010101" pitchFamily="2" charset="-122"/>
                <a:ea typeface="华文细黑" panose="02010600040101010101" pitchFamily="2" charset="-122"/>
              </a:rPr>
              <a:t>sorted set</a:t>
            </a:r>
            <a:r>
              <a:rPr lang="zh-CN" altLang="en-US" sz="1800" smtClean="0">
                <a:latin typeface="华文细黑" panose="02010600040101010101" pitchFamily="2" charset="-122"/>
                <a:ea typeface="华文细黑" panose="02010600040101010101" pitchFamily="2" charset="-122"/>
              </a:rPr>
              <a:t>的</a:t>
            </a:r>
            <a:r>
              <a:rPr lang="en-US" altLang="zh-CN" sz="1800" smtClean="0">
                <a:latin typeface="华文细黑" panose="02010600040101010101" pitchFamily="2" charset="-122"/>
                <a:ea typeface="华文细黑" panose="02010600040101010101" pitchFamily="2" charset="-122"/>
              </a:rPr>
              <a:t>score</a:t>
            </a:r>
            <a:r>
              <a:rPr lang="zh-CN" altLang="en-US" sz="1800" smtClean="0">
                <a:latin typeface="华文细黑" panose="02010600040101010101" pitchFamily="2" charset="-122"/>
                <a:ea typeface="华文细黑" panose="02010600040101010101" pitchFamily="2" charset="-122"/>
              </a:rPr>
              <a:t>值设置成过期时间的时间戳，那么就可以简单地通过过期时间排序，定时清除过期数据了，不仅是清除</a:t>
            </a:r>
            <a:r>
              <a:rPr lang="en-US" altLang="zh-CN" sz="1800" smtClean="0">
                <a:latin typeface="华文细黑" panose="02010600040101010101" pitchFamily="2" charset="-122"/>
                <a:ea typeface="华文细黑" panose="02010600040101010101" pitchFamily="2" charset="-122"/>
              </a:rPr>
              <a:t>Redis</a:t>
            </a:r>
            <a:r>
              <a:rPr lang="zh-CN" altLang="en-US" sz="1800" smtClean="0">
                <a:latin typeface="华文细黑" panose="02010600040101010101" pitchFamily="2" charset="-122"/>
                <a:ea typeface="华文细黑" panose="02010600040101010101" pitchFamily="2" charset="-122"/>
              </a:rPr>
              <a:t>中的过期数据，你完全可以把</a:t>
            </a:r>
            <a:r>
              <a:rPr lang="en-US" altLang="zh-CN" sz="1800" smtClean="0">
                <a:latin typeface="华文细黑" panose="02010600040101010101" pitchFamily="2" charset="-122"/>
                <a:ea typeface="华文细黑" panose="02010600040101010101" pitchFamily="2" charset="-122"/>
              </a:rPr>
              <a:t>Redis</a:t>
            </a:r>
            <a:r>
              <a:rPr lang="zh-CN" altLang="en-US" sz="1800" smtClean="0">
                <a:latin typeface="华文细黑" panose="02010600040101010101" pitchFamily="2" charset="-122"/>
                <a:ea typeface="华文细黑" panose="02010600040101010101" pitchFamily="2" charset="-122"/>
              </a:rPr>
              <a:t>里这个过期时间当成是对数据库中数据的索引，用</a:t>
            </a:r>
            <a:r>
              <a:rPr lang="en-US" altLang="zh-CN" sz="1800" smtClean="0">
                <a:latin typeface="华文细黑" panose="02010600040101010101" pitchFamily="2" charset="-122"/>
                <a:ea typeface="华文细黑" panose="02010600040101010101" pitchFamily="2" charset="-122"/>
              </a:rPr>
              <a:t>Redis</a:t>
            </a:r>
            <a:r>
              <a:rPr lang="zh-CN" altLang="en-US" sz="1800" smtClean="0">
                <a:latin typeface="华文细黑" panose="02010600040101010101" pitchFamily="2" charset="-122"/>
                <a:ea typeface="华文细黑" panose="02010600040101010101" pitchFamily="2" charset="-122"/>
              </a:rPr>
              <a:t>来找出哪些数据需要过期删除，然后再精准地从数据库中删除相应的记录。</a:t>
            </a:r>
          </a:p>
          <a:p>
            <a:pPr>
              <a:buFontTx/>
              <a:buNone/>
            </a:pPr>
            <a:r>
              <a:rPr lang="en-US" altLang="zh-CN" sz="1800" b="1" smtClean="0">
                <a:latin typeface="华文细黑" panose="02010600040101010101" pitchFamily="2" charset="-122"/>
                <a:ea typeface="华文细黑" panose="02010600040101010101" pitchFamily="2" charset="-122"/>
              </a:rPr>
              <a:t>4.</a:t>
            </a:r>
            <a:r>
              <a:rPr lang="zh-CN" altLang="en-US" sz="1800" b="1" smtClean="0">
                <a:latin typeface="华文细黑" panose="02010600040101010101" pitchFamily="2" charset="-122"/>
                <a:ea typeface="华文细黑" panose="02010600040101010101" pitchFamily="2" charset="-122"/>
              </a:rPr>
              <a:t>计数器应用</a:t>
            </a:r>
          </a:p>
          <a:p>
            <a:pPr lvl="1"/>
            <a:r>
              <a:rPr lang="en-US" altLang="zh-CN" sz="1800" smtClean="0">
                <a:latin typeface="华文细黑" panose="02010600040101010101" pitchFamily="2" charset="-122"/>
                <a:ea typeface="华文细黑" panose="02010600040101010101" pitchFamily="2" charset="-122"/>
              </a:rPr>
              <a:t>Redis</a:t>
            </a:r>
            <a:r>
              <a:rPr lang="zh-CN" altLang="en-US" sz="1800" smtClean="0">
                <a:latin typeface="华文细黑" panose="02010600040101010101" pitchFamily="2" charset="-122"/>
                <a:ea typeface="华文细黑" panose="02010600040101010101" pitchFamily="2" charset="-122"/>
              </a:rPr>
              <a:t>的命令都是原子性的，你可以轻松地利用</a:t>
            </a:r>
            <a:r>
              <a:rPr lang="en-US" altLang="zh-CN" sz="1800" smtClean="0">
                <a:latin typeface="华文细黑" panose="02010600040101010101" pitchFamily="2" charset="-122"/>
                <a:ea typeface="华文细黑" panose="02010600040101010101" pitchFamily="2" charset="-122"/>
              </a:rPr>
              <a:t>INCR</a:t>
            </a:r>
            <a:r>
              <a:rPr lang="zh-CN" altLang="en-US" sz="1800" smtClean="0">
                <a:latin typeface="华文细黑" panose="02010600040101010101" pitchFamily="2" charset="-122"/>
                <a:ea typeface="华文细黑" panose="02010600040101010101" pitchFamily="2" charset="-122"/>
              </a:rPr>
              <a:t>，</a:t>
            </a:r>
            <a:r>
              <a:rPr lang="en-US" altLang="zh-CN" sz="1800" smtClean="0">
                <a:latin typeface="华文细黑" panose="02010600040101010101" pitchFamily="2" charset="-122"/>
                <a:ea typeface="华文细黑" panose="02010600040101010101" pitchFamily="2" charset="-122"/>
              </a:rPr>
              <a:t>DECR</a:t>
            </a:r>
            <a:r>
              <a:rPr lang="zh-CN" altLang="en-US" sz="1800" smtClean="0">
                <a:latin typeface="华文细黑" panose="02010600040101010101" pitchFamily="2" charset="-122"/>
                <a:ea typeface="华文细黑" panose="02010600040101010101" pitchFamily="2" charset="-122"/>
              </a:rPr>
              <a:t>命令来构建计数器系统。</a:t>
            </a:r>
          </a:p>
        </p:txBody>
      </p:sp>
    </p:spTree>
    <p:extLst>
      <p:ext uri="{BB962C8B-B14F-4D97-AF65-F5344CB8AC3E}">
        <p14:creationId xmlns:p14="http://schemas.microsoft.com/office/powerpoint/2010/main" val="3299268978"/>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应用场景</a:t>
            </a:r>
            <a:endParaRPr lang="zh-CN" altLang="en-US" sz="3600" b="1" dirty="0">
              <a:solidFill>
                <a:srgbClr val="F2F2F2"/>
              </a:solidFill>
            </a:endParaRPr>
          </a:p>
        </p:txBody>
      </p:sp>
      <p:sp>
        <p:nvSpPr>
          <p:cNvPr id="4" name="Rectangle 3"/>
          <p:cNvSpPr>
            <a:spLocks noGrp="1" noChangeArrowheads="1"/>
          </p:cNvSpPr>
          <p:nvPr/>
        </p:nvSpPr>
        <p:spPr bwMode="auto">
          <a:xfrm>
            <a:off x="1752600" y="8763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a:solidFill>
                  <a:schemeClr val="tx1"/>
                </a:solidFill>
                <a:latin typeface="+mn-lt"/>
                <a:cs typeface="+mn-cs"/>
              </a:defRPr>
            </a:lvl3pPr>
            <a:lvl4pPr marL="1600200" indent="-228600" algn="l" rtl="0" eaLnBrk="0" fontAlgn="base" hangingPunct="0">
              <a:spcBef>
                <a:spcPct val="20000"/>
              </a:spcBef>
              <a:spcAft>
                <a:spcPct val="0"/>
              </a:spcAft>
              <a:buChar char="–"/>
              <a:defRPr sz="1600">
                <a:solidFill>
                  <a:schemeClr val="tx1"/>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a:lnSpc>
                <a:spcPct val="90000"/>
              </a:lnSpc>
              <a:buFontTx/>
              <a:buNone/>
            </a:pPr>
            <a:r>
              <a:rPr lang="en-US" altLang="zh-CN" sz="1800" b="1" smtClean="0">
                <a:latin typeface="华文细黑" panose="02010600040101010101" pitchFamily="2" charset="-122"/>
                <a:ea typeface="华文细黑" panose="02010600040101010101" pitchFamily="2" charset="-122"/>
              </a:rPr>
              <a:t>5.Uniq</a:t>
            </a:r>
            <a:r>
              <a:rPr lang="zh-CN" altLang="en-US" sz="1800" b="1" smtClean="0">
                <a:latin typeface="华文细黑" panose="02010600040101010101" pitchFamily="2" charset="-122"/>
                <a:ea typeface="华文细黑" panose="02010600040101010101" pitchFamily="2" charset="-122"/>
              </a:rPr>
              <a:t>操作，获取某段时间所有数据排重值</a:t>
            </a:r>
          </a:p>
          <a:p>
            <a:pPr lvl="1">
              <a:lnSpc>
                <a:spcPct val="90000"/>
              </a:lnSpc>
            </a:pPr>
            <a:r>
              <a:rPr lang="zh-CN" altLang="en-US" sz="1800" smtClean="0">
                <a:latin typeface="华文细黑" panose="02010600040101010101" pitchFamily="2" charset="-122"/>
                <a:ea typeface="华文细黑" panose="02010600040101010101" pitchFamily="2" charset="-122"/>
              </a:rPr>
              <a:t>这个使用</a:t>
            </a:r>
            <a:r>
              <a:rPr lang="en-US" altLang="zh-CN" sz="1800" smtClean="0">
                <a:latin typeface="华文细黑" panose="02010600040101010101" pitchFamily="2" charset="-122"/>
                <a:ea typeface="华文细黑" panose="02010600040101010101" pitchFamily="2" charset="-122"/>
              </a:rPr>
              <a:t>Redis</a:t>
            </a:r>
            <a:r>
              <a:rPr lang="zh-CN" altLang="en-US" sz="1800" smtClean="0">
                <a:latin typeface="华文细黑" panose="02010600040101010101" pitchFamily="2" charset="-122"/>
                <a:ea typeface="华文细黑" panose="02010600040101010101" pitchFamily="2" charset="-122"/>
              </a:rPr>
              <a:t>的</a:t>
            </a:r>
            <a:r>
              <a:rPr lang="en-US" altLang="zh-CN" sz="1800" smtClean="0">
                <a:latin typeface="华文细黑" panose="02010600040101010101" pitchFamily="2" charset="-122"/>
                <a:ea typeface="华文细黑" panose="02010600040101010101" pitchFamily="2" charset="-122"/>
              </a:rPr>
              <a:t>set</a:t>
            </a:r>
            <a:r>
              <a:rPr lang="zh-CN" altLang="en-US" sz="1800" smtClean="0">
                <a:latin typeface="华文细黑" panose="02010600040101010101" pitchFamily="2" charset="-122"/>
                <a:ea typeface="华文细黑" panose="02010600040101010101" pitchFamily="2" charset="-122"/>
              </a:rPr>
              <a:t>数据结构最合适了，只需要不断地将数据往</a:t>
            </a:r>
            <a:r>
              <a:rPr lang="en-US" altLang="zh-CN" sz="1800" smtClean="0">
                <a:latin typeface="华文细黑" panose="02010600040101010101" pitchFamily="2" charset="-122"/>
                <a:ea typeface="华文细黑" panose="02010600040101010101" pitchFamily="2" charset="-122"/>
              </a:rPr>
              <a:t>set</a:t>
            </a:r>
            <a:r>
              <a:rPr lang="zh-CN" altLang="en-US" sz="1800" smtClean="0">
                <a:latin typeface="华文细黑" panose="02010600040101010101" pitchFamily="2" charset="-122"/>
                <a:ea typeface="华文细黑" panose="02010600040101010101" pitchFamily="2" charset="-122"/>
              </a:rPr>
              <a:t>中扔就行了，</a:t>
            </a:r>
            <a:r>
              <a:rPr lang="en-US" altLang="zh-CN" sz="1800" smtClean="0">
                <a:latin typeface="华文细黑" panose="02010600040101010101" pitchFamily="2" charset="-122"/>
                <a:ea typeface="华文细黑" panose="02010600040101010101" pitchFamily="2" charset="-122"/>
              </a:rPr>
              <a:t>set</a:t>
            </a:r>
            <a:r>
              <a:rPr lang="zh-CN" altLang="en-US" sz="1800" smtClean="0">
                <a:latin typeface="华文细黑" panose="02010600040101010101" pitchFamily="2" charset="-122"/>
                <a:ea typeface="华文细黑" panose="02010600040101010101" pitchFamily="2" charset="-122"/>
              </a:rPr>
              <a:t>意为集合，所以会自动排重。</a:t>
            </a:r>
            <a:endParaRPr lang="zh-CN" altLang="en-US" sz="1800" b="1" smtClean="0">
              <a:latin typeface="华文细黑" panose="02010600040101010101" pitchFamily="2" charset="-122"/>
              <a:ea typeface="华文细黑" panose="02010600040101010101" pitchFamily="2" charset="-122"/>
            </a:endParaRPr>
          </a:p>
          <a:p>
            <a:pPr>
              <a:lnSpc>
                <a:spcPct val="90000"/>
              </a:lnSpc>
              <a:buFontTx/>
              <a:buNone/>
            </a:pPr>
            <a:r>
              <a:rPr lang="en-US" altLang="zh-CN" sz="1800" b="1" smtClean="0">
                <a:latin typeface="华文细黑" panose="02010600040101010101" pitchFamily="2" charset="-122"/>
                <a:ea typeface="华文细黑" panose="02010600040101010101" pitchFamily="2" charset="-122"/>
              </a:rPr>
              <a:t>6.</a:t>
            </a:r>
            <a:r>
              <a:rPr lang="zh-CN" altLang="en-US" sz="1800" b="1" smtClean="0">
                <a:latin typeface="华文细黑" panose="02010600040101010101" pitchFamily="2" charset="-122"/>
                <a:ea typeface="华文细黑" panose="02010600040101010101" pitchFamily="2" charset="-122"/>
              </a:rPr>
              <a:t>实时系统，反垃圾系统</a:t>
            </a:r>
          </a:p>
          <a:p>
            <a:pPr lvl="1">
              <a:lnSpc>
                <a:spcPct val="90000"/>
              </a:lnSpc>
            </a:pPr>
            <a:r>
              <a:rPr lang="zh-CN" altLang="en-US" sz="1800" smtClean="0">
                <a:latin typeface="华文细黑" panose="02010600040101010101" pitchFamily="2" charset="-122"/>
                <a:ea typeface="华文细黑" panose="02010600040101010101" pitchFamily="2" charset="-122"/>
              </a:rPr>
              <a:t>通过上面说到的</a:t>
            </a:r>
            <a:r>
              <a:rPr lang="en-US" altLang="zh-CN" sz="1800" smtClean="0">
                <a:latin typeface="华文细黑" panose="02010600040101010101" pitchFamily="2" charset="-122"/>
                <a:ea typeface="华文细黑" panose="02010600040101010101" pitchFamily="2" charset="-122"/>
              </a:rPr>
              <a:t>set</a:t>
            </a:r>
            <a:r>
              <a:rPr lang="zh-CN" altLang="en-US" sz="1800" smtClean="0">
                <a:latin typeface="华文细黑" panose="02010600040101010101" pitchFamily="2" charset="-122"/>
                <a:ea typeface="华文细黑" panose="02010600040101010101" pitchFamily="2" charset="-122"/>
              </a:rPr>
              <a:t>功能，你可以知道一个终端用户是否进行了某个操作，可以找到其操作的集合并进行分析统计对比等。没有做不到，只有想不到。</a:t>
            </a:r>
            <a:endParaRPr lang="zh-CN" altLang="en-US" sz="1800" b="1" smtClean="0">
              <a:latin typeface="华文细黑" panose="02010600040101010101" pitchFamily="2" charset="-122"/>
              <a:ea typeface="华文细黑" panose="02010600040101010101" pitchFamily="2" charset="-122"/>
            </a:endParaRPr>
          </a:p>
          <a:p>
            <a:pPr>
              <a:lnSpc>
                <a:spcPct val="90000"/>
              </a:lnSpc>
              <a:buFontTx/>
              <a:buNone/>
            </a:pPr>
            <a:r>
              <a:rPr lang="en-US" altLang="zh-CN" sz="1800" b="1" smtClean="0">
                <a:latin typeface="华文细黑" panose="02010600040101010101" pitchFamily="2" charset="-122"/>
                <a:ea typeface="华文细黑" panose="02010600040101010101" pitchFamily="2" charset="-122"/>
              </a:rPr>
              <a:t>7.Pub/Sub</a:t>
            </a:r>
            <a:r>
              <a:rPr lang="zh-CN" altLang="en-US" sz="1800" b="1" smtClean="0">
                <a:latin typeface="华文细黑" panose="02010600040101010101" pitchFamily="2" charset="-122"/>
                <a:ea typeface="华文细黑" panose="02010600040101010101" pitchFamily="2" charset="-122"/>
              </a:rPr>
              <a:t>构建实时消息系统</a:t>
            </a:r>
          </a:p>
          <a:p>
            <a:pPr lvl="1">
              <a:lnSpc>
                <a:spcPct val="90000"/>
              </a:lnSpc>
            </a:pPr>
            <a:r>
              <a:rPr lang="en-US" altLang="zh-CN" sz="1800" smtClean="0">
                <a:latin typeface="华文细黑" panose="02010600040101010101" pitchFamily="2" charset="-122"/>
                <a:ea typeface="华文细黑" panose="02010600040101010101" pitchFamily="2" charset="-122"/>
              </a:rPr>
              <a:t>Redis</a:t>
            </a:r>
            <a:r>
              <a:rPr lang="zh-CN" altLang="en-US" sz="1800" smtClean="0">
                <a:latin typeface="华文细黑" panose="02010600040101010101" pitchFamily="2" charset="-122"/>
                <a:ea typeface="华文细黑" panose="02010600040101010101" pitchFamily="2" charset="-122"/>
              </a:rPr>
              <a:t>的</a:t>
            </a:r>
            <a:r>
              <a:rPr lang="en-US" altLang="zh-CN" sz="1800" smtClean="0">
                <a:latin typeface="华文细黑" panose="02010600040101010101" pitchFamily="2" charset="-122"/>
                <a:ea typeface="华文细黑" panose="02010600040101010101" pitchFamily="2" charset="-122"/>
              </a:rPr>
              <a:t>Pub/Sub</a:t>
            </a:r>
            <a:r>
              <a:rPr lang="zh-CN" altLang="en-US" sz="1800" smtClean="0">
                <a:latin typeface="华文细黑" panose="02010600040101010101" pitchFamily="2" charset="-122"/>
                <a:ea typeface="华文细黑" panose="02010600040101010101" pitchFamily="2" charset="-122"/>
              </a:rPr>
              <a:t>系统可以构建实时的消息系统，比如很多用</a:t>
            </a:r>
            <a:r>
              <a:rPr lang="en-US" altLang="zh-CN" sz="1800" smtClean="0">
                <a:latin typeface="华文细黑" panose="02010600040101010101" pitchFamily="2" charset="-122"/>
                <a:ea typeface="华文细黑" panose="02010600040101010101" pitchFamily="2" charset="-122"/>
              </a:rPr>
              <a:t>Pub/Sub</a:t>
            </a:r>
            <a:r>
              <a:rPr lang="zh-CN" altLang="en-US" sz="1800" smtClean="0">
                <a:latin typeface="华文细黑" panose="02010600040101010101" pitchFamily="2" charset="-122"/>
                <a:ea typeface="华文细黑" panose="02010600040101010101" pitchFamily="2" charset="-122"/>
              </a:rPr>
              <a:t>构建的实时聊天系统的例子。</a:t>
            </a:r>
            <a:endParaRPr lang="zh-CN" altLang="en-US" sz="1800" b="1" smtClean="0">
              <a:latin typeface="华文细黑" panose="02010600040101010101" pitchFamily="2" charset="-122"/>
              <a:ea typeface="华文细黑" panose="02010600040101010101" pitchFamily="2" charset="-122"/>
            </a:endParaRPr>
          </a:p>
          <a:p>
            <a:pPr>
              <a:lnSpc>
                <a:spcPct val="90000"/>
              </a:lnSpc>
              <a:buFontTx/>
              <a:buNone/>
            </a:pPr>
            <a:r>
              <a:rPr lang="en-US" altLang="zh-CN" sz="1800" b="1" smtClean="0">
                <a:latin typeface="华文细黑" panose="02010600040101010101" pitchFamily="2" charset="-122"/>
                <a:ea typeface="华文细黑" panose="02010600040101010101" pitchFamily="2" charset="-122"/>
              </a:rPr>
              <a:t>8.</a:t>
            </a:r>
            <a:r>
              <a:rPr lang="zh-CN" altLang="en-US" sz="1800" b="1" smtClean="0">
                <a:latin typeface="华文细黑" panose="02010600040101010101" pitchFamily="2" charset="-122"/>
                <a:ea typeface="华文细黑" panose="02010600040101010101" pitchFamily="2" charset="-122"/>
              </a:rPr>
              <a:t>构建队列系统</a:t>
            </a:r>
          </a:p>
          <a:p>
            <a:pPr lvl="1">
              <a:lnSpc>
                <a:spcPct val="90000"/>
              </a:lnSpc>
            </a:pPr>
            <a:r>
              <a:rPr lang="zh-CN" altLang="en-US" sz="1800" smtClean="0">
                <a:latin typeface="华文细黑" panose="02010600040101010101" pitchFamily="2" charset="-122"/>
                <a:ea typeface="华文细黑" panose="02010600040101010101" pitchFamily="2" charset="-122"/>
              </a:rPr>
              <a:t>使用</a:t>
            </a:r>
            <a:r>
              <a:rPr lang="en-US" altLang="zh-CN" sz="1800" smtClean="0">
                <a:latin typeface="华文细黑" panose="02010600040101010101" pitchFamily="2" charset="-122"/>
                <a:ea typeface="华文细黑" panose="02010600040101010101" pitchFamily="2" charset="-122"/>
              </a:rPr>
              <a:t>list</a:t>
            </a:r>
            <a:r>
              <a:rPr lang="zh-CN" altLang="en-US" sz="1800" smtClean="0">
                <a:latin typeface="华文细黑" panose="02010600040101010101" pitchFamily="2" charset="-122"/>
                <a:ea typeface="华文细黑" panose="02010600040101010101" pitchFamily="2" charset="-122"/>
              </a:rPr>
              <a:t>可以构建队列系统，使用</a:t>
            </a:r>
            <a:r>
              <a:rPr lang="en-US" altLang="zh-CN" sz="1800" smtClean="0">
                <a:latin typeface="华文细黑" panose="02010600040101010101" pitchFamily="2" charset="-122"/>
                <a:ea typeface="华文细黑" panose="02010600040101010101" pitchFamily="2" charset="-122"/>
              </a:rPr>
              <a:t>sorted set</a:t>
            </a:r>
            <a:r>
              <a:rPr lang="zh-CN" altLang="en-US" sz="1800" smtClean="0">
                <a:latin typeface="华文细黑" panose="02010600040101010101" pitchFamily="2" charset="-122"/>
                <a:ea typeface="华文细黑" panose="02010600040101010101" pitchFamily="2" charset="-122"/>
              </a:rPr>
              <a:t>甚至可以构建有优先级的队列系统。</a:t>
            </a:r>
            <a:endParaRPr lang="zh-CN" altLang="en-US" sz="1800" b="1" smtClean="0">
              <a:latin typeface="华文细黑" panose="02010600040101010101" pitchFamily="2" charset="-122"/>
              <a:ea typeface="华文细黑" panose="02010600040101010101" pitchFamily="2" charset="-122"/>
            </a:endParaRPr>
          </a:p>
          <a:p>
            <a:pPr>
              <a:lnSpc>
                <a:spcPct val="90000"/>
              </a:lnSpc>
              <a:buFontTx/>
              <a:buNone/>
            </a:pPr>
            <a:r>
              <a:rPr lang="en-US" altLang="zh-CN" sz="1800" b="1" smtClean="0">
                <a:latin typeface="华文细黑" panose="02010600040101010101" pitchFamily="2" charset="-122"/>
                <a:ea typeface="华文细黑" panose="02010600040101010101" pitchFamily="2" charset="-122"/>
              </a:rPr>
              <a:t>9.</a:t>
            </a:r>
            <a:r>
              <a:rPr lang="zh-CN" altLang="en-US" sz="1800" b="1" smtClean="0">
                <a:latin typeface="华文细黑" panose="02010600040101010101" pitchFamily="2" charset="-122"/>
                <a:ea typeface="华文细黑" panose="02010600040101010101" pitchFamily="2" charset="-122"/>
              </a:rPr>
              <a:t>缓存</a:t>
            </a:r>
          </a:p>
          <a:p>
            <a:pPr lvl="1">
              <a:lnSpc>
                <a:spcPct val="90000"/>
              </a:lnSpc>
            </a:pPr>
            <a:r>
              <a:rPr lang="zh-CN" altLang="en-US" sz="1800" smtClean="0">
                <a:latin typeface="华文细黑" panose="02010600040101010101" pitchFamily="2" charset="-122"/>
                <a:ea typeface="华文细黑" panose="02010600040101010101" pitchFamily="2" charset="-122"/>
              </a:rPr>
              <a:t>这个不必说了，性能优于</a:t>
            </a:r>
            <a:r>
              <a:rPr lang="en-US" altLang="zh-CN" sz="1800" smtClean="0">
                <a:latin typeface="华文细黑" panose="02010600040101010101" pitchFamily="2" charset="-122"/>
                <a:ea typeface="华文细黑" panose="02010600040101010101" pitchFamily="2" charset="-122"/>
              </a:rPr>
              <a:t>Memcached</a:t>
            </a:r>
            <a:r>
              <a:rPr lang="zh-CN" altLang="en-US" sz="1800" smtClean="0">
                <a:latin typeface="华文细黑" panose="02010600040101010101" pitchFamily="2" charset="-122"/>
                <a:ea typeface="华文细黑" panose="02010600040101010101" pitchFamily="2" charset="-122"/>
              </a:rPr>
              <a:t>，数据结构更多样化。</a:t>
            </a:r>
          </a:p>
        </p:txBody>
      </p:sp>
    </p:spTree>
    <p:extLst>
      <p:ext uri="{BB962C8B-B14F-4D97-AF65-F5344CB8AC3E}">
        <p14:creationId xmlns:p14="http://schemas.microsoft.com/office/powerpoint/2010/main" val="2716564622"/>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a:off x="5153025" y="-180975"/>
            <a:ext cx="6858000" cy="7219950"/>
          </a:xfrm>
          <a:prstGeom prst="triangle">
            <a:avLst>
              <a:gd name="adj" fmla="val 100000"/>
            </a:avLst>
          </a:prstGeom>
          <a:solidFill>
            <a:srgbClr val="037D6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62025" y="3219450"/>
            <a:ext cx="3048000" cy="2123658"/>
          </a:xfrm>
          <a:prstGeom prst="rect">
            <a:avLst/>
          </a:prstGeom>
          <a:noFill/>
        </p:spPr>
        <p:txBody>
          <a:bodyPr wrap="square" rtlCol="0">
            <a:spAutoFit/>
          </a:bodyPr>
          <a:lstStyle/>
          <a:p>
            <a:r>
              <a:rPr lang="en-US" altLang="zh-CN" sz="6600" dirty="0" smtClean="0">
                <a:solidFill>
                  <a:schemeClr val="bg1"/>
                </a:solidFill>
              </a:rPr>
              <a:t>THANK</a:t>
            </a:r>
          </a:p>
          <a:p>
            <a:r>
              <a:rPr lang="en-US" altLang="zh-CN" sz="6600" dirty="0" smtClean="0">
                <a:solidFill>
                  <a:schemeClr val="bg1"/>
                </a:solidFill>
              </a:rPr>
              <a:t>YOU!</a:t>
            </a:r>
            <a:endParaRPr lang="zh-CN" altLang="en-US" sz="6600" dirty="0">
              <a:solidFill>
                <a:schemeClr val="bg1"/>
              </a:solidFill>
            </a:endParaRPr>
          </a:p>
        </p:txBody>
      </p:sp>
      <p:sp>
        <p:nvSpPr>
          <p:cNvPr id="4" name="矩形 3"/>
          <p:cNvSpPr/>
          <p:nvPr/>
        </p:nvSpPr>
        <p:spPr>
          <a:xfrm>
            <a:off x="0" y="3390900"/>
            <a:ext cx="666750" cy="1847850"/>
          </a:xfrm>
          <a:prstGeom prst="rect">
            <a:avLst/>
          </a:prstGeom>
          <a:solidFill>
            <a:srgbClr val="02B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55007" y="5658064"/>
            <a:ext cx="2338453" cy="307773"/>
          </a:xfrm>
          <a:prstGeom prst="rect">
            <a:avLst/>
          </a:prstGeom>
          <a:solidFill>
            <a:srgbClr val="7EC799"/>
          </a:solidFill>
        </p:spPr>
        <p:txBody>
          <a:bodyPr wrap="none" lIns="91436" tIns="45718" rIns="91436" bIns="45718">
            <a:spAutoFit/>
          </a:bodyPr>
          <a:lstStyle/>
          <a:p>
            <a:r>
              <a:rPr kumimoji="1" lang="en-US" altLang="zh-CN" sz="1400" b="1" dirty="0">
                <a:solidFill>
                  <a:schemeClr val="bg1"/>
                </a:solidFill>
              </a:rPr>
              <a:t>PRESENTED</a:t>
            </a:r>
            <a:r>
              <a:rPr kumimoji="1" lang="zh-CN" altLang="en-US" sz="1400" b="1" dirty="0">
                <a:solidFill>
                  <a:schemeClr val="bg1"/>
                </a:solidFill>
              </a:rPr>
              <a:t> </a:t>
            </a:r>
            <a:r>
              <a:rPr kumimoji="1" lang="en-US" altLang="zh-CN" sz="1400" b="1" dirty="0">
                <a:solidFill>
                  <a:schemeClr val="bg1"/>
                </a:solidFill>
              </a:rPr>
              <a:t>BY</a:t>
            </a:r>
            <a:r>
              <a:rPr kumimoji="1" lang="zh-CN" altLang="en-US" sz="1400" b="1" dirty="0">
                <a:solidFill>
                  <a:schemeClr val="bg1"/>
                </a:solidFill>
              </a:rPr>
              <a:t> </a:t>
            </a:r>
            <a:r>
              <a:rPr kumimoji="1" lang="en-US" altLang="zh-CN" sz="1400" b="1" dirty="0" smtClean="0">
                <a:solidFill>
                  <a:schemeClr val="bg1"/>
                </a:solidFill>
              </a:rPr>
              <a:t>YuanHongQiu</a:t>
            </a:r>
            <a:endParaRPr kumimoji="1" lang="zh-CN" altLang="en-US" sz="1400" b="1" dirty="0">
              <a:solidFill>
                <a:schemeClr val="bg1"/>
              </a:solidFill>
            </a:endParaRPr>
          </a:p>
        </p:txBody>
      </p:sp>
    </p:spTree>
    <p:extLst>
      <p:ext uri="{BB962C8B-B14F-4D97-AF65-F5344CB8AC3E}">
        <p14:creationId xmlns:p14="http://schemas.microsoft.com/office/powerpoint/2010/main" val="95084033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简介</a:t>
            </a:r>
            <a:endParaRPr lang="zh-CN" altLang="en-US" sz="3600" b="1" dirty="0">
              <a:solidFill>
                <a:srgbClr val="F2F2F2"/>
              </a:solidFill>
            </a:endParaRPr>
          </a:p>
        </p:txBody>
      </p:sp>
      <p:sp>
        <p:nvSpPr>
          <p:cNvPr id="7" name="文本框 6"/>
          <p:cNvSpPr txBox="1"/>
          <p:nvPr/>
        </p:nvSpPr>
        <p:spPr>
          <a:xfrm>
            <a:off x="2665927" y="1068945"/>
            <a:ext cx="9208394" cy="3831818"/>
          </a:xfrm>
          <a:prstGeom prst="rect">
            <a:avLst/>
          </a:prstGeom>
          <a:noFill/>
        </p:spPr>
        <p:txBody>
          <a:bodyPr wrap="square" rtlCol="0">
            <a:spAutoFit/>
          </a:bodyPr>
          <a:lstStyle/>
          <a:p>
            <a:pPr>
              <a:lnSpc>
                <a:spcPct val="150000"/>
              </a:lnSpc>
            </a:pPr>
            <a:r>
              <a:rPr lang="en-US" altLang="zh-CN" b="1" dirty="0" smtClean="0"/>
              <a:t>Redis</a:t>
            </a:r>
            <a:r>
              <a:rPr lang="zh-CN" altLang="en-US" b="1" dirty="0"/>
              <a:t>是</a:t>
            </a:r>
            <a:r>
              <a:rPr lang="zh-CN" altLang="en-US" b="1" dirty="0" smtClean="0"/>
              <a:t>什么</a:t>
            </a:r>
            <a:endParaRPr lang="en-US" altLang="zh-CN" b="1" dirty="0" smtClean="0"/>
          </a:p>
          <a:p>
            <a:pPr>
              <a:lnSpc>
                <a:spcPct val="150000"/>
              </a:lnSpc>
            </a:pPr>
            <a:r>
              <a:rPr lang="en-US" altLang="zh-CN" dirty="0" smtClean="0"/>
              <a:t>          Redis</a:t>
            </a:r>
            <a:r>
              <a:rPr lang="zh-CN" altLang="en-US" dirty="0"/>
              <a:t>是一款开源的、高性能的键</a:t>
            </a:r>
            <a:r>
              <a:rPr lang="en-US" altLang="zh-CN" dirty="0"/>
              <a:t>-</a:t>
            </a:r>
            <a:r>
              <a:rPr lang="zh-CN" altLang="en-US" dirty="0"/>
              <a:t>值存储（</a:t>
            </a:r>
            <a:r>
              <a:rPr lang="en-US" altLang="zh-CN" dirty="0"/>
              <a:t>key-value store</a:t>
            </a:r>
            <a:r>
              <a:rPr lang="zh-CN" altLang="en-US" dirty="0"/>
              <a:t>）。它常被称作是一款数据结构服务器（</a:t>
            </a:r>
            <a:r>
              <a:rPr lang="en-US" altLang="zh-CN" dirty="0"/>
              <a:t>data structure server</a:t>
            </a:r>
            <a:r>
              <a:rPr lang="zh-CN" altLang="en-US" dirty="0"/>
              <a:t>）。</a:t>
            </a:r>
            <a:r>
              <a:rPr lang="en-US" altLang="zh-CN" dirty="0"/>
              <a:t>Redis</a:t>
            </a:r>
            <a:r>
              <a:rPr lang="zh-CN" altLang="en-US" dirty="0"/>
              <a:t>的键值可以包括字符串（</a:t>
            </a:r>
            <a:r>
              <a:rPr lang="en-US" altLang="zh-CN" dirty="0"/>
              <a:t>strings</a:t>
            </a:r>
            <a:r>
              <a:rPr lang="zh-CN" altLang="en-US" dirty="0"/>
              <a:t>）类型，同时它还包括哈希（</a:t>
            </a:r>
            <a:r>
              <a:rPr lang="en-US" altLang="zh-CN" dirty="0"/>
              <a:t>hashes</a:t>
            </a:r>
            <a:r>
              <a:rPr lang="zh-CN" altLang="en-US" dirty="0"/>
              <a:t>）、列表（</a:t>
            </a:r>
            <a:r>
              <a:rPr lang="en-US" altLang="zh-CN" dirty="0"/>
              <a:t>lists</a:t>
            </a:r>
            <a:r>
              <a:rPr lang="zh-CN" altLang="en-US" dirty="0"/>
              <a:t>）、集合（</a:t>
            </a:r>
            <a:r>
              <a:rPr lang="en-US" altLang="zh-CN" dirty="0"/>
              <a:t>sets</a:t>
            </a:r>
            <a:r>
              <a:rPr lang="zh-CN" altLang="en-US" dirty="0"/>
              <a:t>）和 有序集合（</a:t>
            </a:r>
            <a:r>
              <a:rPr lang="en-US" altLang="zh-CN" dirty="0"/>
              <a:t>sorted sets</a:t>
            </a:r>
            <a:r>
              <a:rPr lang="zh-CN" altLang="en-US" dirty="0"/>
              <a:t>）等数据类型。 对于这些数据类型，你可以执行原子操作。例如：对字符串进行附加操作（</a:t>
            </a:r>
            <a:r>
              <a:rPr lang="en-US" altLang="zh-CN" dirty="0"/>
              <a:t>append</a:t>
            </a:r>
            <a:r>
              <a:rPr lang="zh-CN" altLang="en-US" dirty="0"/>
              <a:t>）；递增哈希中的值；向列表中增加元素；计算集合的交集、并集与差集</a:t>
            </a:r>
            <a:r>
              <a:rPr lang="zh-CN" altLang="en-US" dirty="0"/>
              <a:t>等。在此基础上，</a:t>
            </a:r>
            <a:r>
              <a:rPr lang="en-US" altLang="zh-CN" dirty="0"/>
              <a:t>redis</a:t>
            </a:r>
            <a:r>
              <a:rPr lang="zh-CN" altLang="en-US" dirty="0"/>
              <a:t>支持各种不同方式的排序。与</a:t>
            </a:r>
            <a:r>
              <a:rPr lang="en-US" altLang="zh-CN" dirty="0"/>
              <a:t>memcached</a:t>
            </a:r>
            <a:r>
              <a:rPr lang="zh-CN" altLang="en-US" dirty="0"/>
              <a:t>一样，为了保证效率，数据都是缓存在内存中。区别的是</a:t>
            </a:r>
            <a:r>
              <a:rPr lang="en-US" altLang="zh-CN" dirty="0"/>
              <a:t>redis</a:t>
            </a:r>
            <a:r>
              <a:rPr lang="zh-CN" altLang="en-US" dirty="0"/>
              <a:t>会周期性的把更新的数据写入磁盘或者把修改操作写入追加的记录文件，并且在此基础上实现了</a:t>
            </a:r>
            <a:r>
              <a:rPr lang="en-US" altLang="zh-CN" dirty="0"/>
              <a:t>master-slave</a:t>
            </a:r>
            <a:r>
              <a:rPr lang="zh-CN" altLang="en-US" dirty="0"/>
              <a:t>。</a:t>
            </a:r>
            <a:endParaRPr lang="zh-CN" altLang="en-US" dirty="0"/>
          </a:p>
        </p:txBody>
      </p:sp>
    </p:spTree>
    <p:extLst>
      <p:ext uri="{BB962C8B-B14F-4D97-AF65-F5344CB8AC3E}">
        <p14:creationId xmlns:p14="http://schemas.microsoft.com/office/powerpoint/2010/main" val="401666554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简介</a:t>
            </a:r>
            <a:endParaRPr lang="zh-CN" altLang="en-US" sz="3600" b="1" dirty="0">
              <a:solidFill>
                <a:srgbClr val="F2F2F2"/>
              </a:solidFill>
            </a:endParaRPr>
          </a:p>
        </p:txBody>
      </p:sp>
      <p:sp>
        <p:nvSpPr>
          <p:cNvPr id="7" name="文本框 6"/>
          <p:cNvSpPr txBox="1"/>
          <p:nvPr/>
        </p:nvSpPr>
        <p:spPr>
          <a:xfrm>
            <a:off x="2665927" y="1146219"/>
            <a:ext cx="9208394" cy="464871"/>
          </a:xfrm>
          <a:prstGeom prst="rect">
            <a:avLst/>
          </a:prstGeom>
          <a:noFill/>
        </p:spPr>
        <p:txBody>
          <a:bodyPr wrap="square" rtlCol="0">
            <a:spAutoFit/>
          </a:bodyPr>
          <a:lstStyle/>
          <a:p>
            <a:pPr>
              <a:lnSpc>
                <a:spcPct val="150000"/>
              </a:lnSpc>
            </a:pPr>
            <a:r>
              <a:rPr lang="en-US" altLang="zh-CN" b="1" dirty="0" smtClean="0"/>
              <a:t>Redis</a:t>
            </a:r>
            <a:r>
              <a:rPr lang="zh-CN" altLang="en-US" b="1" dirty="0"/>
              <a:t>的作者何许人也</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412" y="1791396"/>
            <a:ext cx="1428750" cy="1428750"/>
          </a:xfrm>
          <a:prstGeom prst="rect">
            <a:avLst/>
          </a:prstGeom>
        </p:spPr>
      </p:pic>
      <p:sp>
        <p:nvSpPr>
          <p:cNvPr id="5" name="矩形 4"/>
          <p:cNvSpPr/>
          <p:nvPr/>
        </p:nvSpPr>
        <p:spPr>
          <a:xfrm>
            <a:off x="2697138" y="3262992"/>
            <a:ext cx="9177183" cy="1338828"/>
          </a:xfrm>
          <a:prstGeom prst="rect">
            <a:avLst/>
          </a:prstGeom>
        </p:spPr>
        <p:txBody>
          <a:bodyPr wrap="square">
            <a:spAutoFit/>
          </a:bodyPr>
          <a:lstStyle/>
          <a:p>
            <a:pPr>
              <a:lnSpc>
                <a:spcPct val="150000"/>
              </a:lnSpc>
            </a:pPr>
            <a:r>
              <a:rPr lang="en-US" altLang="zh-CN" dirty="0" smtClean="0"/>
              <a:t>         Salvatore </a:t>
            </a:r>
            <a:r>
              <a:rPr lang="en-US" altLang="zh-CN" dirty="0"/>
              <a:t>Sanfilippo</a:t>
            </a:r>
            <a:r>
              <a:rPr lang="zh-CN" altLang="en-US" dirty="0"/>
              <a:t>，来自意大利的西西里岛，现在居住在卡塔尼亚。目前供职于</a:t>
            </a:r>
            <a:r>
              <a:rPr lang="en-US" altLang="zh-CN" dirty="0"/>
              <a:t>Pivotal</a:t>
            </a:r>
            <a:r>
              <a:rPr lang="zh-CN" altLang="en-US" dirty="0"/>
              <a:t>公司。</a:t>
            </a:r>
            <a:r>
              <a:rPr lang="zh-CN" altLang="en-US" dirty="0"/>
              <a:t>他使用的网名是</a:t>
            </a:r>
            <a:r>
              <a:rPr lang="en-US" altLang="zh-CN" dirty="0"/>
              <a:t>antirez</a:t>
            </a:r>
            <a:r>
              <a:rPr lang="zh-CN" altLang="en-US" dirty="0" smtClean="0"/>
              <a:t>，他</a:t>
            </a:r>
            <a:r>
              <a:rPr lang="zh-CN" altLang="en-US" dirty="0"/>
              <a:t>的博</a:t>
            </a:r>
            <a:r>
              <a:rPr lang="zh-CN" altLang="en-US" dirty="0" smtClean="0"/>
              <a:t>客地址</a:t>
            </a:r>
            <a:r>
              <a:rPr lang="zh-CN" altLang="en-US" dirty="0"/>
              <a:t>是</a:t>
            </a:r>
            <a:r>
              <a:rPr lang="en-US" altLang="zh-CN" dirty="0"/>
              <a:t>antirez.com</a:t>
            </a:r>
            <a:r>
              <a:rPr lang="zh-CN" altLang="en-US" dirty="0" smtClean="0"/>
              <a:t>，也</a:t>
            </a:r>
            <a:r>
              <a:rPr lang="zh-CN" altLang="en-US" dirty="0"/>
              <a:t>可以去</a:t>
            </a:r>
            <a:r>
              <a:rPr lang="en-US" altLang="zh-CN" dirty="0"/>
              <a:t>follow</a:t>
            </a:r>
            <a:r>
              <a:rPr lang="zh-CN" altLang="en-US" dirty="0"/>
              <a:t>他的</a:t>
            </a:r>
            <a:r>
              <a:rPr lang="en-US" altLang="zh-CN" dirty="0"/>
              <a:t>github</a:t>
            </a:r>
            <a:r>
              <a:rPr lang="zh-CN" altLang="en-US" dirty="0"/>
              <a:t>，地址是</a:t>
            </a:r>
            <a:r>
              <a:rPr lang="en-US" altLang="zh-CN" dirty="0">
                <a:hlinkClick r:id="rId3"/>
              </a:rPr>
              <a:t>http://github.com/antirez</a:t>
            </a:r>
            <a:r>
              <a:rPr lang="zh-CN" altLang="en-US" dirty="0"/>
              <a:t>。</a:t>
            </a:r>
          </a:p>
        </p:txBody>
      </p:sp>
      <p:sp>
        <p:nvSpPr>
          <p:cNvPr id="6" name="矩形 5"/>
          <p:cNvSpPr/>
          <p:nvPr/>
        </p:nvSpPr>
        <p:spPr>
          <a:xfrm>
            <a:off x="2665927" y="4680238"/>
            <a:ext cx="9099909" cy="879087"/>
          </a:xfrm>
          <a:prstGeom prst="rect">
            <a:avLst/>
          </a:prstGeom>
        </p:spPr>
        <p:txBody>
          <a:bodyPr wrap="square">
            <a:spAutoFit/>
          </a:bodyPr>
          <a:lstStyle/>
          <a:p>
            <a:pPr>
              <a:lnSpc>
                <a:spcPct val="150000"/>
              </a:lnSpc>
            </a:pPr>
            <a:r>
              <a:rPr lang="zh-CN" altLang="en-US" b="1" dirty="0"/>
              <a:t>谁在</a:t>
            </a:r>
            <a:r>
              <a:rPr lang="zh-CN" altLang="en-US" b="1" dirty="0" smtClean="0"/>
              <a:t>使用</a:t>
            </a:r>
            <a:r>
              <a:rPr lang="en-US" altLang="zh-CN" b="1" dirty="0" smtClean="0"/>
              <a:t>Redis</a:t>
            </a:r>
          </a:p>
          <a:p>
            <a:pPr>
              <a:lnSpc>
                <a:spcPct val="150000"/>
              </a:lnSpc>
            </a:pPr>
            <a:r>
              <a:rPr lang="en-US" altLang="zh-CN" dirty="0"/>
              <a:t>Blizzard</a:t>
            </a:r>
            <a:r>
              <a:rPr lang="zh-CN" altLang="en-US" dirty="0"/>
              <a:t>、</a:t>
            </a:r>
            <a:r>
              <a:rPr lang="en-US" altLang="zh-CN" dirty="0"/>
              <a:t>digg</a:t>
            </a:r>
            <a:r>
              <a:rPr lang="zh-CN" altLang="en-US" dirty="0"/>
              <a:t>、</a:t>
            </a:r>
            <a:r>
              <a:rPr lang="en-US" altLang="zh-CN" dirty="0"/>
              <a:t>stackoverflow</a:t>
            </a:r>
            <a:r>
              <a:rPr lang="zh-CN" altLang="en-US" dirty="0"/>
              <a:t>、</a:t>
            </a:r>
            <a:r>
              <a:rPr lang="en-US" altLang="zh-CN" dirty="0"/>
              <a:t>github</a:t>
            </a:r>
            <a:r>
              <a:rPr lang="zh-CN" altLang="en-US" dirty="0"/>
              <a:t>、</a:t>
            </a:r>
            <a:r>
              <a:rPr lang="en-US" altLang="zh-CN" dirty="0"/>
              <a:t>flickr </a:t>
            </a:r>
            <a:endParaRPr lang="zh-CN" altLang="en-US" dirty="0"/>
          </a:p>
        </p:txBody>
      </p:sp>
    </p:spTree>
    <p:extLst>
      <p:ext uri="{BB962C8B-B14F-4D97-AF65-F5344CB8AC3E}">
        <p14:creationId xmlns:p14="http://schemas.microsoft.com/office/powerpoint/2010/main" val="3773357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060" y="-987"/>
            <a:ext cx="3471727"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简介</a:t>
            </a:r>
            <a:endParaRPr lang="zh-CN" altLang="en-US" sz="3600" b="1" dirty="0">
              <a:solidFill>
                <a:srgbClr val="F2F2F2"/>
              </a:solidFill>
            </a:endParaRPr>
          </a:p>
        </p:txBody>
      </p:sp>
      <p:sp>
        <p:nvSpPr>
          <p:cNvPr id="5" name="文本框 4"/>
          <p:cNvSpPr txBox="1"/>
          <p:nvPr/>
        </p:nvSpPr>
        <p:spPr>
          <a:xfrm>
            <a:off x="2665927" y="1171975"/>
            <a:ext cx="9234152" cy="5355312"/>
          </a:xfrm>
          <a:prstGeom prst="rect">
            <a:avLst/>
          </a:prstGeom>
          <a:noFill/>
        </p:spPr>
        <p:txBody>
          <a:bodyPr wrap="square" rtlCol="0">
            <a:spAutoFit/>
          </a:bodyPr>
          <a:lstStyle/>
          <a:p>
            <a:r>
              <a:rPr lang="en-US" altLang="zh-CN" b="1" dirty="0"/>
              <a:t>Redis </a:t>
            </a:r>
            <a:r>
              <a:rPr lang="zh-CN" altLang="en-US" b="1" dirty="0" smtClean="0"/>
              <a:t>优势</a:t>
            </a:r>
            <a:endParaRPr lang="en-US" altLang="zh-CN" b="1" dirty="0" smtClean="0"/>
          </a:p>
          <a:p>
            <a:pPr marL="342900" indent="-342900">
              <a:lnSpc>
                <a:spcPct val="150000"/>
              </a:lnSpc>
              <a:buFont typeface="+mj-lt"/>
              <a:buAutoNum type="arabicPeriod"/>
            </a:pPr>
            <a:r>
              <a:rPr lang="zh-CN" altLang="en-US" dirty="0">
                <a:latin typeface="+mn-ea"/>
              </a:rPr>
              <a:t>异常快速：</a:t>
            </a:r>
            <a:r>
              <a:rPr lang="en-US" altLang="zh-CN" dirty="0">
                <a:latin typeface="+mn-ea"/>
              </a:rPr>
              <a:t>Redis</a:t>
            </a:r>
            <a:r>
              <a:rPr lang="zh-CN" altLang="en-US" dirty="0">
                <a:latin typeface="+mn-ea"/>
              </a:rPr>
              <a:t>的速度非常快，每秒能执行约</a:t>
            </a:r>
            <a:r>
              <a:rPr lang="en-US" altLang="zh-CN" dirty="0">
                <a:latin typeface="+mn-ea"/>
              </a:rPr>
              <a:t>11</a:t>
            </a:r>
            <a:r>
              <a:rPr lang="zh-CN" altLang="en-US" dirty="0">
                <a:latin typeface="+mn-ea"/>
              </a:rPr>
              <a:t>万集合，每秒约</a:t>
            </a:r>
            <a:r>
              <a:rPr lang="en-US" altLang="zh-CN" dirty="0">
                <a:latin typeface="+mn-ea"/>
              </a:rPr>
              <a:t>81000+</a:t>
            </a:r>
            <a:r>
              <a:rPr lang="zh-CN" altLang="en-US" dirty="0">
                <a:latin typeface="+mn-ea"/>
              </a:rPr>
              <a:t>条记录</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支持</a:t>
            </a:r>
            <a:r>
              <a:rPr lang="zh-CN" altLang="en-US" dirty="0">
                <a:latin typeface="+mn-ea"/>
              </a:rPr>
              <a:t>丰富的数据类型：</a:t>
            </a:r>
            <a:r>
              <a:rPr lang="en-US" altLang="zh-CN" dirty="0">
                <a:latin typeface="+mn-ea"/>
              </a:rPr>
              <a:t>Redis</a:t>
            </a:r>
            <a:r>
              <a:rPr lang="zh-CN" altLang="en-US" dirty="0">
                <a:latin typeface="+mn-ea"/>
              </a:rPr>
              <a:t>支持最大多数开发人员已经知道像列表，集合，有序集合，散列数据类型。这使得它非常容易解决各种各样的问题，因为我们知道哪些问题是可以处理通过它的数据类型更好</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操作</a:t>
            </a:r>
            <a:r>
              <a:rPr lang="zh-CN" altLang="en-US" dirty="0">
                <a:latin typeface="+mn-ea"/>
              </a:rPr>
              <a:t>都是原子性：所有</a:t>
            </a:r>
            <a:r>
              <a:rPr lang="en-US" altLang="zh-CN" dirty="0">
                <a:latin typeface="+mn-ea"/>
              </a:rPr>
              <a:t>Redis</a:t>
            </a:r>
            <a:r>
              <a:rPr lang="zh-CN" altLang="en-US" dirty="0">
                <a:latin typeface="+mn-ea"/>
              </a:rPr>
              <a:t>操作是原子的，这保证了如果两个客户端同时访问的</a:t>
            </a:r>
            <a:r>
              <a:rPr lang="en-US" altLang="zh-CN" dirty="0">
                <a:latin typeface="+mn-ea"/>
              </a:rPr>
              <a:t>Redis</a:t>
            </a:r>
            <a:r>
              <a:rPr lang="zh-CN" altLang="en-US" dirty="0">
                <a:latin typeface="+mn-ea"/>
              </a:rPr>
              <a:t>服务器将获得更新后的值</a:t>
            </a:r>
            <a:r>
              <a:rPr lang="zh-CN" altLang="en-US" dirty="0" smtClean="0">
                <a:latin typeface="+mn-ea"/>
              </a:rPr>
              <a:t>。</a:t>
            </a:r>
            <a:endParaRPr lang="en-US" altLang="zh-CN" dirty="0" smtClean="0">
              <a:latin typeface="+mn-ea"/>
            </a:endParaRPr>
          </a:p>
          <a:p>
            <a:pPr marL="342900" indent="-342900">
              <a:lnSpc>
                <a:spcPct val="150000"/>
              </a:lnSpc>
              <a:buFont typeface="+mj-lt"/>
              <a:buAutoNum type="arabicPeriod"/>
            </a:pPr>
            <a:r>
              <a:rPr lang="zh-CN" altLang="en-US" dirty="0" smtClean="0">
                <a:latin typeface="+mn-ea"/>
              </a:rPr>
              <a:t>多功能</a:t>
            </a:r>
            <a:r>
              <a:rPr lang="zh-CN" altLang="en-US" dirty="0">
                <a:latin typeface="+mn-ea"/>
              </a:rPr>
              <a:t>实用工具：</a:t>
            </a:r>
            <a:r>
              <a:rPr lang="en-US" altLang="zh-CN" dirty="0">
                <a:latin typeface="+mn-ea"/>
              </a:rPr>
              <a:t>Redis</a:t>
            </a:r>
            <a:r>
              <a:rPr lang="zh-CN" altLang="en-US" dirty="0">
                <a:latin typeface="+mn-ea"/>
              </a:rPr>
              <a:t>是一个多实用的工具，可以在多个用例如缓存，消息，队列使用</a:t>
            </a:r>
            <a:r>
              <a:rPr lang="en-US" altLang="zh-CN" dirty="0">
                <a:latin typeface="+mn-ea"/>
              </a:rPr>
              <a:t>(Redis</a:t>
            </a:r>
            <a:r>
              <a:rPr lang="zh-CN" altLang="en-US" dirty="0">
                <a:latin typeface="+mn-ea"/>
              </a:rPr>
              <a:t>原生支持发布</a:t>
            </a:r>
            <a:r>
              <a:rPr lang="en-US" altLang="zh-CN" dirty="0">
                <a:latin typeface="+mn-ea"/>
              </a:rPr>
              <a:t>/</a:t>
            </a:r>
            <a:r>
              <a:rPr lang="zh-CN" altLang="en-US" dirty="0">
                <a:latin typeface="+mn-ea"/>
              </a:rPr>
              <a:t>订阅</a:t>
            </a:r>
            <a:r>
              <a:rPr lang="en-US" altLang="zh-CN" dirty="0">
                <a:latin typeface="+mn-ea"/>
              </a:rPr>
              <a:t>)</a:t>
            </a:r>
            <a:r>
              <a:rPr lang="zh-CN" altLang="en-US" dirty="0">
                <a:latin typeface="+mn-ea"/>
              </a:rPr>
              <a:t>，任何短暂的数据，应用程序，如</a:t>
            </a:r>
            <a:r>
              <a:rPr lang="en-US" altLang="zh-CN" dirty="0">
                <a:latin typeface="+mn-ea"/>
              </a:rPr>
              <a:t>Web</a:t>
            </a:r>
            <a:r>
              <a:rPr lang="zh-CN" altLang="en-US" dirty="0">
                <a:latin typeface="+mn-ea"/>
              </a:rPr>
              <a:t>应用程序会话，网页命中计数等</a:t>
            </a:r>
            <a:r>
              <a:rPr lang="zh-CN" altLang="en-US" dirty="0" smtClean="0">
                <a:latin typeface="+mn-ea"/>
              </a:rPr>
              <a:t>。</a:t>
            </a:r>
            <a:endParaRPr lang="en-US" altLang="zh-CN" dirty="0" smtClean="0">
              <a:latin typeface="+mn-ea"/>
            </a:endParaRPr>
          </a:p>
          <a:p>
            <a:pPr>
              <a:lnSpc>
                <a:spcPct val="150000"/>
              </a:lnSpc>
            </a:pPr>
            <a:r>
              <a:rPr lang="en-US" altLang="zh-CN" b="1" dirty="0" smtClean="0"/>
              <a:t>Redis </a:t>
            </a:r>
            <a:r>
              <a:rPr lang="zh-CN" altLang="en-US" b="1" dirty="0" smtClean="0"/>
              <a:t>缺点</a:t>
            </a:r>
            <a:endParaRPr lang="en-US" altLang="zh-CN" b="1" dirty="0" smtClean="0"/>
          </a:p>
          <a:p>
            <a:pPr marL="342900" indent="-342900">
              <a:lnSpc>
                <a:spcPct val="150000"/>
              </a:lnSpc>
              <a:buFont typeface="+mj-lt"/>
              <a:buAutoNum type="arabicPeriod"/>
            </a:pPr>
            <a:r>
              <a:rPr lang="zh-CN" altLang="en-US" dirty="0" smtClean="0"/>
              <a:t>单线程          </a:t>
            </a:r>
            <a:r>
              <a:rPr lang="en-US" altLang="zh-CN" dirty="0" smtClean="0"/>
              <a:t>2.  </a:t>
            </a:r>
            <a:r>
              <a:rPr lang="zh-CN" altLang="en-US" dirty="0" smtClean="0"/>
              <a:t> 耗内存</a:t>
            </a:r>
            <a:endParaRPr lang="en-US" altLang="zh-CN" b="1" dirty="0" smtClean="0"/>
          </a:p>
          <a:p>
            <a:pPr>
              <a:lnSpc>
                <a:spcPct val="150000"/>
              </a:lnSpc>
            </a:pPr>
            <a:endParaRPr lang="zh-CN" altLang="en-US" dirty="0">
              <a:latin typeface="+mn-ea"/>
            </a:endParaRPr>
          </a:p>
        </p:txBody>
      </p:sp>
    </p:spTree>
    <p:extLst>
      <p:ext uri="{BB962C8B-B14F-4D97-AF65-F5344CB8AC3E}">
        <p14:creationId xmlns:p14="http://schemas.microsoft.com/office/powerpoint/2010/main" val="367616173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795285"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安装和启动</a:t>
            </a:r>
            <a:endParaRPr lang="zh-CN" altLang="en-US" sz="3600" b="1" dirty="0">
              <a:solidFill>
                <a:srgbClr val="F2F2F2"/>
              </a:solidFill>
            </a:endParaRPr>
          </a:p>
        </p:txBody>
      </p:sp>
      <p:sp>
        <p:nvSpPr>
          <p:cNvPr id="4" name="文本框 3"/>
          <p:cNvSpPr txBox="1"/>
          <p:nvPr/>
        </p:nvSpPr>
        <p:spPr>
          <a:xfrm>
            <a:off x="2820472" y="1313642"/>
            <a:ext cx="8860665" cy="3277820"/>
          </a:xfrm>
          <a:prstGeom prst="rect">
            <a:avLst/>
          </a:prstGeom>
          <a:noFill/>
        </p:spPr>
        <p:txBody>
          <a:bodyPr wrap="square" rtlCol="0">
            <a:spAutoFit/>
          </a:bodyPr>
          <a:lstStyle/>
          <a:p>
            <a:pPr>
              <a:lnSpc>
                <a:spcPct val="150000"/>
              </a:lnSpc>
            </a:pPr>
            <a:r>
              <a:rPr lang="zh-CN" altLang="en-US" b="1" dirty="0"/>
              <a:t>安装</a:t>
            </a:r>
            <a:r>
              <a:rPr lang="en-US" altLang="zh-CN" b="1" dirty="0" smtClean="0"/>
              <a:t>Redis</a:t>
            </a:r>
          </a:p>
          <a:p>
            <a:pPr>
              <a:lnSpc>
                <a:spcPct val="150000"/>
              </a:lnSpc>
            </a:pPr>
            <a:r>
              <a:rPr lang="zh-CN" altLang="en-US" dirty="0">
                <a:latin typeface="+mn-ea"/>
              </a:rPr>
              <a:t>官方网站：</a:t>
            </a:r>
            <a:r>
              <a:rPr lang="en-US" altLang="zh-CN" dirty="0">
                <a:latin typeface="+mn-ea"/>
                <a:hlinkClick r:id="rId2"/>
              </a:rPr>
              <a:t>http://redis.io/</a:t>
            </a:r>
            <a:endParaRPr lang="en-US" altLang="zh-CN" dirty="0">
              <a:latin typeface="+mn-ea"/>
            </a:endParaRPr>
          </a:p>
          <a:p>
            <a:pPr>
              <a:lnSpc>
                <a:spcPct val="150000"/>
              </a:lnSpc>
            </a:pPr>
            <a:r>
              <a:rPr lang="zh-CN" altLang="en-US" dirty="0">
                <a:latin typeface="+mn-ea"/>
              </a:rPr>
              <a:t>官方下载：</a:t>
            </a:r>
            <a:r>
              <a:rPr lang="en-US" altLang="zh-CN" dirty="0">
                <a:latin typeface="+mn-ea"/>
                <a:hlinkClick r:id="rId3"/>
              </a:rPr>
              <a:t>http://redis.io/download</a:t>
            </a:r>
            <a:r>
              <a:rPr lang="en-US" altLang="zh-CN" dirty="0">
                <a:latin typeface="+mn-ea"/>
              </a:rPr>
              <a:t> </a:t>
            </a:r>
            <a:r>
              <a:rPr lang="zh-CN" altLang="en-US" dirty="0">
                <a:latin typeface="+mn-ea"/>
              </a:rPr>
              <a:t>可以根据需要下载不同版本</a:t>
            </a:r>
          </a:p>
          <a:p>
            <a:pPr>
              <a:lnSpc>
                <a:spcPct val="150000"/>
              </a:lnSpc>
            </a:pPr>
            <a:r>
              <a:rPr lang="en-US" altLang="zh-CN" dirty="0">
                <a:latin typeface="+mn-ea"/>
              </a:rPr>
              <a:t>windows</a:t>
            </a:r>
            <a:r>
              <a:rPr lang="zh-CN" altLang="en-US" dirty="0">
                <a:latin typeface="+mn-ea"/>
              </a:rPr>
              <a:t>版：</a:t>
            </a:r>
            <a:r>
              <a:rPr lang="en-US" altLang="zh-CN" dirty="0">
                <a:latin typeface="+mn-ea"/>
                <a:hlinkClick r:id="rId4"/>
              </a:rPr>
              <a:t>https://</a:t>
            </a:r>
            <a:r>
              <a:rPr lang="en-US" altLang="zh-CN" dirty="0" smtClean="0">
                <a:latin typeface="+mn-ea"/>
                <a:hlinkClick r:id="rId4"/>
              </a:rPr>
              <a:t>github.com/mythz/redis-windows</a:t>
            </a:r>
            <a:endParaRPr lang="en-US" altLang="zh-CN" dirty="0" smtClean="0">
              <a:latin typeface="+mn-ea"/>
            </a:endParaRPr>
          </a:p>
          <a:p>
            <a:pPr>
              <a:lnSpc>
                <a:spcPct val="150000"/>
              </a:lnSpc>
            </a:pPr>
            <a:r>
              <a:rPr lang="en-US" altLang="zh-CN" dirty="0">
                <a:latin typeface="+mn-ea"/>
              </a:rPr>
              <a:t>github</a:t>
            </a:r>
            <a:r>
              <a:rPr lang="zh-CN" altLang="en-US" dirty="0">
                <a:latin typeface="+mn-ea"/>
              </a:rPr>
              <a:t>的资源可以</a:t>
            </a:r>
            <a:r>
              <a:rPr lang="en-US" altLang="zh-CN" dirty="0">
                <a:latin typeface="+mn-ea"/>
              </a:rPr>
              <a:t>ZIP</a:t>
            </a:r>
            <a:r>
              <a:rPr lang="zh-CN" altLang="en-US" dirty="0">
                <a:latin typeface="+mn-ea"/>
              </a:rPr>
              <a:t>直接下载的（这个是给不知道的同学友情提示下）。</a:t>
            </a:r>
          </a:p>
          <a:p>
            <a:pPr>
              <a:lnSpc>
                <a:spcPct val="150000"/>
              </a:lnSpc>
            </a:pPr>
            <a:r>
              <a:rPr lang="zh-CN" altLang="en-US" dirty="0">
                <a:latin typeface="+mn-ea"/>
              </a:rPr>
              <a:t>下载完成后 可以右键解压到 某个硬盘下 比如</a:t>
            </a:r>
            <a:r>
              <a:rPr lang="en-US" altLang="zh-CN" dirty="0">
                <a:latin typeface="+mn-ea"/>
              </a:rPr>
              <a:t>D:\Redis\redis-2.6</a:t>
            </a:r>
            <a:r>
              <a:rPr lang="zh-CN" altLang="en-US" dirty="0">
                <a:latin typeface="+mn-ea"/>
              </a:rPr>
              <a:t>。</a:t>
            </a:r>
          </a:p>
          <a:p>
            <a:pPr>
              <a:lnSpc>
                <a:spcPct val="150000"/>
              </a:lnSpc>
            </a:pPr>
            <a:endParaRPr lang="en-US" altLang="zh-CN" dirty="0">
              <a:latin typeface="+mn-ea"/>
            </a:endParaRPr>
          </a:p>
          <a:p>
            <a:endParaRPr lang="zh-CN" altLang="en-US" dirty="0"/>
          </a:p>
        </p:txBody>
      </p:sp>
    </p:spTree>
    <p:extLst>
      <p:ext uri="{BB962C8B-B14F-4D97-AF65-F5344CB8AC3E}">
        <p14:creationId xmlns:p14="http://schemas.microsoft.com/office/powerpoint/2010/main" val="102374306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795285"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安装和启动</a:t>
            </a:r>
            <a:endParaRPr lang="zh-CN" altLang="en-US" sz="3600" b="1" dirty="0">
              <a:solidFill>
                <a:srgbClr val="F2F2F2"/>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150" y="1733019"/>
            <a:ext cx="6743700" cy="1476375"/>
          </a:xfrm>
          <a:prstGeom prst="rect">
            <a:avLst/>
          </a:prstGeom>
          <a:ln>
            <a:solidFill>
              <a:schemeClr val="accent1"/>
            </a:solidFill>
          </a:ln>
        </p:spPr>
      </p:pic>
      <p:sp>
        <p:nvSpPr>
          <p:cNvPr id="6" name="文本框 5"/>
          <p:cNvSpPr txBox="1"/>
          <p:nvPr/>
        </p:nvSpPr>
        <p:spPr>
          <a:xfrm>
            <a:off x="2611606" y="3334043"/>
            <a:ext cx="7911025"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smtClean="0">
                <a:latin typeface="+mn-ea"/>
              </a:rPr>
              <a:t>redis.windows.conf  //</a:t>
            </a:r>
            <a:r>
              <a:rPr lang="zh-CN" altLang="en-US" dirty="0" smtClean="0">
                <a:latin typeface="+mn-ea"/>
              </a:rPr>
              <a:t>配置文件</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a:latin typeface="+mn-ea"/>
              </a:rPr>
              <a:t>redis-benchmark.exe //</a:t>
            </a:r>
            <a:r>
              <a:rPr lang="zh-CN" altLang="en-US" dirty="0">
                <a:latin typeface="+mn-ea"/>
              </a:rPr>
              <a:t>用于进行</a:t>
            </a:r>
            <a:r>
              <a:rPr lang="en-US" altLang="zh-CN" dirty="0">
                <a:latin typeface="+mn-ea"/>
              </a:rPr>
              <a:t>redis</a:t>
            </a:r>
            <a:r>
              <a:rPr lang="zh-CN" altLang="en-US" dirty="0">
                <a:latin typeface="+mn-ea"/>
              </a:rPr>
              <a:t>性能测试的</a:t>
            </a:r>
            <a:r>
              <a:rPr lang="zh-CN" altLang="en-US" dirty="0" smtClean="0">
                <a:latin typeface="+mn-ea"/>
              </a:rPr>
              <a:t>工具</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redis-check-dump </a:t>
            </a:r>
            <a:r>
              <a:rPr lang="en-US" altLang="zh-CN" dirty="0">
                <a:latin typeface="+mn-ea"/>
              </a:rPr>
              <a:t>//</a:t>
            </a:r>
            <a:r>
              <a:rPr lang="zh-CN" altLang="en-US" dirty="0">
                <a:latin typeface="+mn-ea"/>
              </a:rPr>
              <a:t>用于修复出问题的</a:t>
            </a:r>
            <a:r>
              <a:rPr lang="en-US" altLang="zh-CN" dirty="0">
                <a:latin typeface="+mn-ea"/>
              </a:rPr>
              <a:t>dump.rdb</a:t>
            </a:r>
            <a:r>
              <a:rPr lang="zh-CN" altLang="en-US" dirty="0" smtClean="0">
                <a:latin typeface="+mn-ea"/>
              </a:rPr>
              <a:t>文件</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redis-cli </a:t>
            </a:r>
            <a:r>
              <a:rPr lang="en-US" altLang="zh-CN" dirty="0">
                <a:latin typeface="+mn-ea"/>
              </a:rPr>
              <a:t>//redis</a:t>
            </a:r>
            <a:r>
              <a:rPr lang="zh-CN" altLang="en-US" dirty="0">
                <a:latin typeface="+mn-ea"/>
              </a:rPr>
              <a:t>的</a:t>
            </a:r>
            <a:r>
              <a:rPr lang="zh-CN" altLang="en-US" dirty="0" smtClean="0">
                <a:latin typeface="+mn-ea"/>
              </a:rPr>
              <a:t>客户端</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redis-server </a:t>
            </a:r>
            <a:r>
              <a:rPr lang="en-US" altLang="zh-CN" dirty="0">
                <a:latin typeface="+mn-ea"/>
              </a:rPr>
              <a:t>//redis</a:t>
            </a:r>
            <a:r>
              <a:rPr lang="zh-CN" altLang="en-US" dirty="0">
                <a:latin typeface="+mn-ea"/>
              </a:rPr>
              <a:t>的服务</a:t>
            </a:r>
            <a:r>
              <a:rPr lang="zh-CN" altLang="en-US" dirty="0" smtClean="0">
                <a:latin typeface="+mn-ea"/>
              </a:rPr>
              <a:t>端</a:t>
            </a:r>
            <a:endParaRPr lang="en-US" altLang="zh-CN" dirty="0" smtClean="0">
              <a:latin typeface="+mn-ea"/>
            </a:endParaRPr>
          </a:p>
          <a:p>
            <a:pPr marL="285750" indent="-285750">
              <a:lnSpc>
                <a:spcPct val="150000"/>
              </a:lnSpc>
              <a:buFont typeface="Wingdings" panose="05000000000000000000" pitchFamily="2" charset="2"/>
              <a:buChar char="l"/>
            </a:pPr>
            <a:r>
              <a:rPr lang="en-US" altLang="zh-CN" dirty="0" smtClean="0">
                <a:latin typeface="+mn-ea"/>
              </a:rPr>
              <a:t>redis-check-</a:t>
            </a:r>
            <a:r>
              <a:rPr lang="en-US" altLang="zh-CN" dirty="0" err="1" smtClean="0">
                <a:latin typeface="+mn-ea"/>
              </a:rPr>
              <a:t>aof</a:t>
            </a:r>
            <a:r>
              <a:rPr lang="en-US" altLang="zh-CN" dirty="0" smtClean="0">
                <a:latin typeface="+mn-ea"/>
              </a:rPr>
              <a:t> </a:t>
            </a:r>
            <a:r>
              <a:rPr lang="en-US" altLang="zh-CN" dirty="0">
                <a:latin typeface="+mn-ea"/>
              </a:rPr>
              <a:t>//</a:t>
            </a:r>
            <a:r>
              <a:rPr lang="zh-CN" altLang="en-US" dirty="0">
                <a:latin typeface="+mn-ea"/>
              </a:rPr>
              <a:t>用于修复出问题的</a:t>
            </a:r>
            <a:r>
              <a:rPr lang="en-US" altLang="zh-CN" dirty="0">
                <a:latin typeface="+mn-ea"/>
              </a:rPr>
              <a:t>AOF</a:t>
            </a:r>
            <a:r>
              <a:rPr lang="zh-CN" altLang="en-US" dirty="0" smtClean="0">
                <a:latin typeface="+mn-ea"/>
              </a:rPr>
              <a:t>文件</a:t>
            </a:r>
            <a:endParaRPr lang="en-US" altLang="zh-CN" dirty="0" smtClean="0">
              <a:latin typeface="+mn-ea"/>
            </a:endParaRPr>
          </a:p>
          <a:p>
            <a:endParaRPr lang="zh-CN" altLang="en-US" dirty="0"/>
          </a:p>
        </p:txBody>
      </p:sp>
      <p:sp>
        <p:nvSpPr>
          <p:cNvPr id="7" name="文本框 6"/>
          <p:cNvSpPr txBox="1"/>
          <p:nvPr/>
        </p:nvSpPr>
        <p:spPr>
          <a:xfrm>
            <a:off x="2729129" y="1139483"/>
            <a:ext cx="2658793" cy="368448"/>
          </a:xfrm>
          <a:prstGeom prst="rect">
            <a:avLst/>
          </a:prstGeom>
          <a:noFill/>
        </p:spPr>
        <p:txBody>
          <a:bodyPr wrap="square" rtlCol="0">
            <a:spAutoFit/>
          </a:bodyPr>
          <a:lstStyle/>
          <a:p>
            <a:r>
              <a:rPr lang="en-US" altLang="zh-CN" b="1" dirty="0" smtClean="0">
                <a:latin typeface="+mj-ea"/>
                <a:ea typeface="+mj-ea"/>
              </a:rPr>
              <a:t>Redis</a:t>
            </a:r>
            <a:r>
              <a:rPr lang="zh-CN" altLang="en-US" b="1" dirty="0" smtClean="0">
                <a:latin typeface="+mn-ea"/>
              </a:rPr>
              <a:t>安装</a:t>
            </a:r>
            <a:r>
              <a:rPr lang="zh-CN" altLang="en-US" b="1" dirty="0" smtClean="0">
                <a:latin typeface="+mj-ea"/>
                <a:ea typeface="+mj-ea"/>
              </a:rPr>
              <a:t>目录</a:t>
            </a:r>
            <a:endParaRPr lang="zh-CN" altLang="en-US" b="1" dirty="0">
              <a:latin typeface="+mj-ea"/>
              <a:ea typeface="+mj-ea"/>
            </a:endParaRPr>
          </a:p>
        </p:txBody>
      </p:sp>
    </p:spTree>
    <p:extLst>
      <p:ext uri="{BB962C8B-B14F-4D97-AF65-F5344CB8AC3E}">
        <p14:creationId xmlns:p14="http://schemas.microsoft.com/office/powerpoint/2010/main" val="222321074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335485"/>
            <a:ext cx="12192000" cy="522515"/>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060" y="-987"/>
            <a:ext cx="3795285" cy="696446"/>
          </a:xfrm>
          <a:prstGeom prst="rect">
            <a:avLst/>
          </a:prstGeom>
          <a:solidFill>
            <a:srgbClr val="037D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Redis</a:t>
            </a:r>
            <a:r>
              <a:rPr lang="zh-CN" altLang="en-US" sz="3600" b="1" dirty="0" smtClean="0"/>
              <a:t>安装和启动</a:t>
            </a:r>
            <a:endParaRPr lang="zh-CN" altLang="en-US" sz="3600" b="1" dirty="0">
              <a:solidFill>
                <a:srgbClr val="F2F2F2"/>
              </a:solidFill>
            </a:endParaRPr>
          </a:p>
        </p:txBody>
      </p:sp>
      <p:sp>
        <p:nvSpPr>
          <p:cNvPr id="4" name="文本框 3"/>
          <p:cNvSpPr txBox="1"/>
          <p:nvPr/>
        </p:nvSpPr>
        <p:spPr>
          <a:xfrm>
            <a:off x="2729129" y="998803"/>
            <a:ext cx="8440619" cy="1615827"/>
          </a:xfrm>
          <a:prstGeom prst="rect">
            <a:avLst/>
          </a:prstGeom>
          <a:noFill/>
        </p:spPr>
        <p:txBody>
          <a:bodyPr wrap="square" rtlCol="0">
            <a:spAutoFit/>
          </a:bodyPr>
          <a:lstStyle/>
          <a:p>
            <a:r>
              <a:rPr lang="en-US" altLang="zh-CN" b="1" dirty="0" smtClean="0">
                <a:latin typeface="+mj-ea"/>
                <a:ea typeface="+mj-ea"/>
              </a:rPr>
              <a:t>Redis</a:t>
            </a:r>
            <a:r>
              <a:rPr lang="zh-CN" altLang="en-US" b="1" dirty="0" smtClean="0">
                <a:latin typeface="+mn-ea"/>
              </a:rPr>
              <a:t>启动</a:t>
            </a:r>
            <a:endParaRPr lang="en-US" altLang="zh-CN" b="1" dirty="0" smtClean="0">
              <a:latin typeface="+mn-ea"/>
            </a:endParaRPr>
          </a:p>
          <a:p>
            <a:pPr>
              <a:lnSpc>
                <a:spcPct val="150000"/>
              </a:lnSpc>
            </a:pPr>
            <a:r>
              <a:rPr lang="zh-CN" altLang="en-US" dirty="0">
                <a:latin typeface="+mn-ea"/>
              </a:rPr>
              <a:t>进入</a:t>
            </a:r>
            <a:r>
              <a:rPr lang="en-US" altLang="zh-CN" dirty="0">
                <a:latin typeface="+mn-ea"/>
              </a:rPr>
              <a:t>redis</a:t>
            </a:r>
            <a:r>
              <a:rPr lang="zh-CN" altLang="en-US" dirty="0">
                <a:latin typeface="+mn-ea"/>
              </a:rPr>
              <a:t>目录后 开启服务  （注意加上</a:t>
            </a:r>
            <a:r>
              <a:rPr lang="en-US" altLang="zh-CN" dirty="0" err="1">
                <a:latin typeface="+mn-ea"/>
              </a:rPr>
              <a:t>redis.conf</a:t>
            </a:r>
            <a:r>
              <a:rPr lang="zh-CN" altLang="en-US" dirty="0" smtClean="0">
                <a:latin typeface="+mn-ea"/>
              </a:rPr>
              <a:t>）</a:t>
            </a:r>
            <a:r>
              <a:rPr lang="en-US" altLang="zh-CN" dirty="0" smtClean="0">
                <a:latin typeface="+mn-ea"/>
              </a:rPr>
              <a:t>redis-server.exe </a:t>
            </a:r>
            <a:r>
              <a:rPr lang="en-US" altLang="zh-CN" dirty="0" err="1">
                <a:latin typeface="+mn-ea"/>
              </a:rPr>
              <a:t>redis.conf</a:t>
            </a:r>
            <a:r>
              <a:rPr lang="en-US" altLang="zh-CN" dirty="0">
                <a:latin typeface="+mn-ea"/>
              </a:rPr>
              <a:t> </a:t>
            </a:r>
            <a:br>
              <a:rPr lang="en-US" altLang="zh-CN" dirty="0">
                <a:latin typeface="+mn-ea"/>
              </a:rPr>
            </a:br>
            <a:r>
              <a:rPr lang="zh-CN" altLang="en-US" dirty="0">
                <a:latin typeface="+mn-ea"/>
              </a:rPr>
              <a:t>这个窗口要保持开启  关闭时</a:t>
            </a:r>
            <a:r>
              <a:rPr lang="en-US" altLang="zh-CN" dirty="0">
                <a:latin typeface="+mn-ea"/>
              </a:rPr>
              <a:t>redis</a:t>
            </a:r>
            <a:r>
              <a:rPr lang="zh-CN" altLang="en-US" dirty="0">
                <a:latin typeface="+mn-ea"/>
              </a:rPr>
              <a:t>服务会自动关闭</a:t>
            </a:r>
          </a:p>
          <a:p>
            <a:pPr>
              <a:lnSpc>
                <a:spcPct val="150000"/>
              </a:lnSpc>
            </a:pPr>
            <a:r>
              <a:rPr lang="zh-CN" altLang="en-US" dirty="0"/>
              <a:t>另外开启一个命令行窗口 进入</a:t>
            </a:r>
            <a:r>
              <a:rPr lang="en-US" altLang="zh-CN" dirty="0"/>
              <a:t>redis</a:t>
            </a:r>
            <a:r>
              <a:rPr lang="zh-CN" altLang="en-US" dirty="0"/>
              <a:t>目录</a:t>
            </a:r>
            <a:r>
              <a:rPr lang="zh-CN" altLang="en-US" dirty="0" smtClean="0"/>
              <a:t>下 启动客户端</a:t>
            </a:r>
            <a:r>
              <a:rPr lang="en-US" altLang="zh-CN" dirty="0" smtClean="0">
                <a:latin typeface="+mn-ea"/>
              </a:rPr>
              <a:t>redis-cli.exe</a:t>
            </a:r>
            <a:endParaRPr lang="zh-CN" altLang="en-US" b="1" dirty="0">
              <a:latin typeface="+mn-ea"/>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129" y="2611210"/>
            <a:ext cx="6115050" cy="3724275"/>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129" y="2611210"/>
            <a:ext cx="6105525" cy="3829050"/>
          </a:xfrm>
          <a:prstGeom prst="rect">
            <a:avLst/>
          </a:prstGeom>
        </p:spPr>
      </p:pic>
    </p:spTree>
    <p:extLst>
      <p:ext uri="{BB962C8B-B14F-4D97-AF65-F5344CB8AC3E}">
        <p14:creationId xmlns:p14="http://schemas.microsoft.com/office/powerpoint/2010/main" val="42798509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8">
      <a:dk1>
        <a:sysClr val="windowText" lastClr="000000"/>
      </a:dk1>
      <a:lt1>
        <a:sysClr val="window" lastClr="FFFFFF"/>
      </a:lt1>
      <a:dk2>
        <a:srgbClr val="44546A"/>
      </a:dk2>
      <a:lt2>
        <a:srgbClr val="E7E6E6"/>
      </a:lt2>
      <a:accent1>
        <a:srgbClr val="15CDAE"/>
      </a:accent1>
      <a:accent2>
        <a:srgbClr val="12846E"/>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762</TotalTime>
  <Words>2142</Words>
  <Application>Microsoft Office PowerPoint</Application>
  <PresentationFormat>宽屏</PresentationFormat>
  <Paragraphs>177</Paragraphs>
  <Slides>34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华文细黑</vt:lpstr>
      <vt:lpstr>宋体</vt:lpstr>
      <vt:lpstr>微软雅黑</vt:lpstr>
      <vt:lpstr>Arial</vt:lpstr>
      <vt:lpstr>Calibri</vt:lpstr>
      <vt:lpstr>Levenim MT</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yuan</cp:lastModifiedBy>
  <cp:revision>358</cp:revision>
  <dcterms:created xsi:type="dcterms:W3CDTF">2015-07-30T08:56:47Z</dcterms:created>
  <dcterms:modified xsi:type="dcterms:W3CDTF">2016-06-21T08:56:05Z</dcterms:modified>
</cp:coreProperties>
</file>