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Dart</a:t>
            </a:r>
            <a:r>
              <a:rPr lang="zh-CN" altLang="en-US" dirty="0">
                <a:effectLst/>
              </a:rPr>
              <a:t>速成</a:t>
            </a:r>
            <a:r>
              <a:rPr lang="zh-CN" altLang="en-US" dirty="0">
                <a:effectLst/>
              </a:rPr>
              <a:t>班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zh-CN" altLang="en-US"/>
              <a:t>异步函数的局限</a:t>
            </a:r>
            <a:r>
              <a:rPr lang="zh-CN" altLang="en-US"/>
              <a:t>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不适宜</a:t>
            </a:r>
            <a:r>
              <a:rPr lang="en-US" altLang="zh-CN" sz="2400" b="1">
                <a:solidFill>
                  <a:schemeClr val="tx1"/>
                </a:solidFill>
              </a:rPr>
              <a:t>CPU</a:t>
            </a:r>
            <a:r>
              <a:rPr lang="zh-CN" altLang="en-US" sz="2400" b="1">
                <a:solidFill>
                  <a:schemeClr val="tx1"/>
                </a:solidFill>
              </a:rPr>
              <a:t>密集型</a:t>
            </a:r>
            <a:r>
              <a:rPr lang="zh-CN" altLang="en-US" sz="2400" b="1">
                <a:solidFill>
                  <a:schemeClr val="tx1"/>
                </a:solidFill>
              </a:rPr>
              <a:t>任务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/>
              <a:t>第五课、</a:t>
            </a:r>
            <a:r>
              <a:rPr lang="zh-CN" altLang="en-US" sz="4000"/>
              <a:t>异步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zh-CN" altLang="en-US"/>
              <a:t>异步函数的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r>
              <a:rPr lang="en-US" altLang="zh-CN" sz="1700">
                <a:solidFill>
                  <a:schemeClr val="tx1"/>
                </a:solidFill>
              </a:rPr>
              <a:t>async</a:t>
            </a:r>
            <a:r>
              <a:rPr lang="zh-CN" altLang="en-US" sz="1700">
                <a:solidFill>
                  <a:schemeClr val="tx1"/>
                </a:solidFill>
              </a:rPr>
              <a:t>标记函数为异步</a:t>
            </a:r>
            <a:r>
              <a:rPr lang="zh-CN" altLang="en-US" sz="1700">
                <a:solidFill>
                  <a:schemeClr val="tx1"/>
                </a:solidFill>
              </a:rPr>
              <a:t>函数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en-US" altLang="zh-CN" sz="1700">
                <a:solidFill>
                  <a:schemeClr val="tx1"/>
                </a:solidFill>
              </a:rPr>
              <a:t>await</a:t>
            </a:r>
            <a:r>
              <a:rPr lang="zh-CN" altLang="en-US" sz="1700">
                <a:solidFill>
                  <a:schemeClr val="tx1"/>
                </a:solidFill>
              </a:rPr>
              <a:t>标记等待异步函数结果</a:t>
            </a:r>
            <a:r>
              <a:rPr lang="zh-CN" altLang="en-US" sz="1700">
                <a:solidFill>
                  <a:schemeClr val="tx1"/>
                </a:solidFill>
              </a:rPr>
              <a:t>返回</a:t>
            </a:r>
            <a:endParaRPr lang="zh-CN" altLang="en-US" sz="1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4000" b="1">
                <a:solidFill>
                  <a:schemeClr val="accent6"/>
                </a:solidFill>
              </a:rPr>
              <a:t>这样就万无一失了吗？</a:t>
            </a:r>
            <a:endParaRPr lang="zh-CN" altLang="en-US" sz="40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4000" b="1">
                <a:solidFill>
                  <a:schemeClr val="accent6"/>
                </a:solidFill>
              </a:rPr>
              <a:t>使用异步函数是否就完全避免了阻塞主线程</a:t>
            </a:r>
            <a:endParaRPr lang="zh-CN" altLang="en-US" sz="40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4000" b="1">
                <a:solidFill>
                  <a:schemeClr val="accent6"/>
                </a:solidFill>
              </a:rPr>
              <a:t>Dart</a:t>
            </a:r>
            <a:r>
              <a:rPr lang="zh-CN" altLang="en-US" sz="4000" b="1">
                <a:solidFill>
                  <a:schemeClr val="accent6"/>
                </a:solidFill>
              </a:rPr>
              <a:t>是多线程语言</a:t>
            </a:r>
            <a:r>
              <a:rPr lang="zh-CN" altLang="en-US" sz="4000" b="1">
                <a:solidFill>
                  <a:schemeClr val="accent6"/>
                </a:solidFill>
              </a:rPr>
              <a:t>吗？</a:t>
            </a:r>
            <a:endParaRPr lang="zh-CN" altLang="en-US" sz="40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4000" b="1">
                <a:solidFill>
                  <a:schemeClr val="accent6"/>
                </a:solidFill>
              </a:rPr>
              <a:t>Dart</a:t>
            </a:r>
            <a:r>
              <a:rPr lang="zh-CN" altLang="en-US" sz="4000" b="1">
                <a:solidFill>
                  <a:schemeClr val="accent6"/>
                </a:solidFill>
              </a:rPr>
              <a:t>支持多线程</a:t>
            </a:r>
            <a:r>
              <a:rPr lang="zh-CN" altLang="en-US" sz="4000" b="1">
                <a:solidFill>
                  <a:schemeClr val="accent6"/>
                </a:solidFill>
              </a:rPr>
              <a:t>吗？</a:t>
            </a:r>
            <a:endParaRPr lang="zh-CN" altLang="en-US" sz="40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isolate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accent6"/>
                </a:solidFill>
              </a:rPr>
              <a:t>相对于线程，内存独立，不要担心竞态问题</a:t>
            </a:r>
            <a:endParaRPr lang="zh-CN" altLang="en-US" sz="2400" b="1">
              <a:solidFill>
                <a:schemeClr val="accent6"/>
              </a:solidFill>
            </a:endParaRPr>
          </a:p>
          <a:p>
            <a:r>
              <a:rPr lang="zh-CN" altLang="en-US" sz="2400" b="1">
                <a:solidFill>
                  <a:schemeClr val="accent6"/>
                </a:solidFill>
              </a:rPr>
              <a:t>多个</a:t>
            </a:r>
            <a:r>
              <a:rPr lang="en-US" altLang="zh-CN" sz="2400" b="1">
                <a:solidFill>
                  <a:schemeClr val="accent6"/>
                </a:solidFill>
              </a:rPr>
              <a:t>isolate</a:t>
            </a:r>
            <a:r>
              <a:rPr lang="zh-CN" altLang="en-US" sz="2400" b="1">
                <a:solidFill>
                  <a:schemeClr val="accent6"/>
                </a:solidFill>
              </a:rPr>
              <a:t>之间只能通过消息进行通信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run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4000" b="1">
                <a:solidFill>
                  <a:schemeClr val="accent6"/>
                </a:solidFill>
              </a:rPr>
              <a:t>开启新</a:t>
            </a:r>
            <a:r>
              <a:rPr lang="en-US" altLang="zh-CN" sz="4000" b="1">
                <a:solidFill>
                  <a:schemeClr val="accent6"/>
                </a:solidFill>
              </a:rPr>
              <a:t>isolate</a:t>
            </a:r>
            <a:r>
              <a:rPr lang="zh-CN" altLang="en-US" sz="4000" b="1">
                <a:solidFill>
                  <a:schemeClr val="accent6"/>
                </a:solidFill>
              </a:rPr>
              <a:t>，并执行计算</a:t>
            </a:r>
            <a:r>
              <a:rPr lang="zh-CN" altLang="en-US" sz="4000" b="1">
                <a:solidFill>
                  <a:schemeClr val="accent6"/>
                </a:solidFill>
              </a:rPr>
              <a:t>任务</a:t>
            </a:r>
            <a:endParaRPr lang="zh-CN" altLang="en-US" sz="40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Isolate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使用</a:t>
            </a:r>
            <a:r>
              <a:rPr lang="en-US" altLang="zh-CN" sz="2400" b="1">
                <a:solidFill>
                  <a:schemeClr val="tx1"/>
                </a:solidFill>
              </a:rPr>
              <a:t>spawn</a:t>
            </a:r>
            <a:r>
              <a:rPr lang="zh-CN" altLang="en-US" sz="2400" b="1">
                <a:solidFill>
                  <a:schemeClr val="tx1"/>
                </a:solidFill>
              </a:rPr>
              <a:t>创建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将</a:t>
            </a:r>
            <a:r>
              <a:rPr lang="en-US" altLang="zh-CN" sz="2400" b="1">
                <a:solidFill>
                  <a:schemeClr val="tx1"/>
                </a:solidFill>
              </a:rPr>
              <a:t>SendPort</a:t>
            </a:r>
            <a:r>
              <a:rPr lang="zh-CN" altLang="en-US" sz="2400" b="1">
                <a:solidFill>
                  <a:schemeClr val="tx1"/>
                </a:solidFill>
              </a:rPr>
              <a:t>传递给子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子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r>
              <a:rPr lang="zh-CN" altLang="en-US" sz="2400" b="1">
                <a:solidFill>
                  <a:schemeClr val="tx1"/>
                </a:solidFill>
              </a:rPr>
              <a:t>通过</a:t>
            </a:r>
            <a:r>
              <a:rPr lang="en-US" altLang="zh-CN" sz="2400" b="1">
                <a:solidFill>
                  <a:schemeClr val="tx1"/>
                </a:solidFill>
              </a:rPr>
              <a:t>SendPort</a:t>
            </a:r>
            <a:r>
              <a:rPr lang="zh-CN" altLang="en-US" sz="2400" b="1">
                <a:solidFill>
                  <a:schemeClr val="tx1"/>
                </a:solidFill>
              </a:rPr>
              <a:t>发送自己的</a:t>
            </a:r>
            <a:r>
              <a:rPr lang="en-US" altLang="zh-CN" sz="2400" b="1">
                <a:solidFill>
                  <a:schemeClr val="tx1"/>
                </a:solidFill>
              </a:rPr>
              <a:t>SendPort</a:t>
            </a:r>
            <a:r>
              <a:rPr lang="zh-CN" altLang="en-US" sz="2400" b="1">
                <a:solidFill>
                  <a:schemeClr val="tx1"/>
                </a:solidFill>
              </a:rPr>
              <a:t>给主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主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r>
              <a:rPr lang="zh-CN" altLang="en-US" sz="2400" b="1">
                <a:solidFill>
                  <a:schemeClr val="tx1"/>
                </a:solidFill>
              </a:rPr>
              <a:t>可以通过发送过来的</a:t>
            </a:r>
            <a:r>
              <a:rPr lang="en-US" altLang="zh-CN" sz="2400" b="1">
                <a:solidFill>
                  <a:schemeClr val="tx1"/>
                </a:solidFill>
              </a:rPr>
              <a:t>SendPort</a:t>
            </a:r>
            <a:r>
              <a:rPr lang="zh-CN" altLang="en-US" sz="2400" b="1">
                <a:solidFill>
                  <a:schemeClr val="tx1"/>
                </a:solidFill>
              </a:rPr>
              <a:t>给子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r>
              <a:rPr lang="zh-CN" altLang="en-US" sz="2400" b="1">
                <a:solidFill>
                  <a:schemeClr val="tx1"/>
                </a:solidFill>
              </a:rPr>
              <a:t>发送消息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Isolate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tx1"/>
                </a:solidFill>
              </a:rPr>
              <a:t>内存独立，每个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r>
              <a:rPr lang="zh-CN" altLang="en-US" sz="2400" b="1">
                <a:solidFill>
                  <a:schemeClr val="tx1"/>
                </a:solidFill>
              </a:rPr>
              <a:t>都有自己的堆内存，独立的事件</a:t>
            </a:r>
            <a:r>
              <a:rPr lang="zh-CN" altLang="en-US" sz="2400" b="1">
                <a:solidFill>
                  <a:schemeClr val="tx1"/>
                </a:solidFill>
              </a:rPr>
              <a:t>循环，不能互相</a:t>
            </a:r>
            <a:r>
              <a:rPr lang="zh-CN" altLang="en-US" sz="2400" b="1">
                <a:solidFill>
                  <a:schemeClr val="tx1"/>
                </a:solidFill>
              </a:rPr>
              <a:t>访问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不同</a:t>
            </a:r>
            <a:r>
              <a:rPr lang="en-US" altLang="zh-CN" sz="2400" b="1">
                <a:solidFill>
                  <a:schemeClr val="tx1"/>
                </a:solidFill>
              </a:rPr>
              <a:t>isolate</a:t>
            </a:r>
            <a:r>
              <a:rPr lang="zh-CN" altLang="en-US" sz="2400" b="1">
                <a:solidFill>
                  <a:schemeClr val="tx1"/>
                </a:solidFill>
              </a:rPr>
              <a:t>之间通过消息进行</a:t>
            </a:r>
            <a:r>
              <a:rPr lang="zh-CN" altLang="en-US" sz="2400" b="1">
                <a:solidFill>
                  <a:schemeClr val="tx1"/>
                </a:solidFill>
              </a:rPr>
              <a:t>通信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不要担心竞态问题，多线程编程复杂度大幅度</a:t>
            </a:r>
            <a:r>
              <a:rPr lang="zh-CN" altLang="en-US" sz="2400" b="1">
                <a:solidFill>
                  <a:schemeClr val="tx1"/>
                </a:solidFill>
              </a:rPr>
              <a:t>下降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56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Dart速成班</vt:lpstr>
      <vt:lpstr>PowerPoint 演示文稿</vt:lpstr>
      <vt:lpstr>函数的定义</vt:lpstr>
      <vt:lpstr>函数的定义</vt:lpstr>
      <vt:lpstr>问题</vt:lpstr>
      <vt:lpstr>问题</vt:lpstr>
      <vt:lpstr>问题</vt:lpstr>
      <vt:lpstr>run</vt:lpstr>
      <vt:lpstr>Isolate通信</vt:lpstr>
      <vt:lpstr>Isolate通信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ouyangfeng</dc:creator>
  <cp:lastModifiedBy>欧阳锋</cp:lastModifiedBy>
  <cp:revision>21</cp:revision>
  <dcterms:created xsi:type="dcterms:W3CDTF">2024-06-04T08:36:00Z</dcterms:created>
  <dcterms:modified xsi:type="dcterms:W3CDTF">2024-06-04T08:36:00Z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C9116EA69A4E0245C1A75E66E4D7E46E_41</vt:lpwstr>
  </property>
</Properties>
</file>