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633024" y="2439638"/>
            <a:ext cx="7586678" cy="595034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FIFO</a:t>
            </a:r>
            <a:r>
              <a:rPr lang="zh-CN" altLang="en-US">
                <a:solidFill>
                  <a:srgbClr val="000000"/>
                </a:solidFill>
              </a:rPr>
              <a:t>队列，存放</a:t>
            </a:r>
            <a:r>
              <a:rPr lang="en-US" altLang="zh-CN">
                <a:solidFill>
                  <a:srgbClr val="000000"/>
                </a:solidFill>
              </a:rPr>
              <a:t>Event</a:t>
            </a:r>
            <a:r>
              <a:rPr lang="zh-CN" altLang="en-US">
                <a:solidFill>
                  <a:srgbClr val="000000"/>
                </a:solidFill>
              </a:rPr>
              <a:t>消息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右箭头 4"/>
          <p:cNvSpPr/>
          <p:nvPr userDrawn="1"/>
        </p:nvSpPr>
        <p:spPr>
          <a:xfrm>
            <a:off x="1402745" y="2551206"/>
            <a:ext cx="979322" cy="486061"/>
          </a:xfrm>
          <a:prstGeom prst="rightArrow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右箭头 5"/>
          <p:cNvSpPr/>
          <p:nvPr userDrawn="1"/>
        </p:nvSpPr>
        <p:spPr>
          <a:xfrm>
            <a:off x="10298497" y="2439870"/>
            <a:ext cx="979322" cy="486061"/>
          </a:xfrm>
          <a:prstGeom prst="rightArrow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矩形标注 6"/>
          <p:cNvSpPr/>
          <p:nvPr userDrawn="1"/>
        </p:nvSpPr>
        <p:spPr>
          <a:xfrm>
            <a:off x="654537" y="1487584"/>
            <a:ext cx="4090856" cy="565282"/>
          </a:xfrm>
          <a:prstGeom prst="wedgeRectCallout">
            <a:avLst>
              <a:gd name="adj1" fmla="val -3346"/>
              <a:gd name="adj2" fmla="val 100041"/>
            </a:avLst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其它模块调用</a:t>
            </a:r>
            <a:r>
              <a:rPr lang="en-US" altLang="zh-CN">
                <a:solidFill>
                  <a:srgbClr val="000000"/>
                </a:solidFill>
              </a:rPr>
              <a:t>EventEngine.put</a:t>
            </a:r>
            <a:r>
              <a:rPr lang="zh-CN" altLang="en-US">
                <a:solidFill>
                  <a:srgbClr val="000000"/>
                </a:solidFill>
              </a:rPr>
              <a:t>存入消息</a:t>
            </a:r>
            <a:endParaRPr lang="zh-CN" altLang="en-US">
              <a:solidFill>
                <a:srgbClr val="000000"/>
              </a:solidFill>
            </a:endParaRPr>
          </a:p>
          <a:p>
            <a:pPr algn="ctr"/>
            <a:r>
              <a:rPr lang="zh-CN" altLang="en-US">
                <a:solidFill>
                  <a:srgbClr val="000000"/>
                </a:solidFill>
              </a:rPr>
              <a:t>再</a:t>
            </a:r>
            <a:r>
              <a:rPr lang="en-US" altLang="zh-CN">
                <a:solidFill>
                  <a:srgbClr val="000000"/>
                </a:solidFill>
              </a:rPr>
              <a:t>notify_all()</a:t>
            </a:r>
            <a:r>
              <a:rPr lang="zh-CN" altLang="en-US">
                <a:solidFill>
                  <a:srgbClr val="000000"/>
                </a:solidFill>
              </a:rPr>
              <a:t>激活</a:t>
            </a:r>
            <a:r>
              <a:rPr lang="en-US" altLang="zh-CN">
                <a:solidFill>
                  <a:srgbClr val="000000"/>
                </a:solidFill>
              </a:rPr>
              <a:t>wait</a:t>
            </a:r>
            <a:r>
              <a:rPr lang="zh-CN" altLang="en-US">
                <a:solidFill>
                  <a:srgbClr val="000000"/>
                </a:solidFill>
              </a:rPr>
              <a:t>线程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标注 7"/>
          <p:cNvSpPr/>
          <p:nvPr userDrawn="1"/>
        </p:nvSpPr>
        <p:spPr>
          <a:xfrm>
            <a:off x="7616430" y="1495022"/>
            <a:ext cx="4299118" cy="535530"/>
          </a:xfrm>
          <a:prstGeom prst="wedgeRectCallout">
            <a:avLst>
              <a:gd name="adj1" fmla="val 7542"/>
              <a:gd name="adj2" fmla="val 118098"/>
            </a:avLst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线程池里的线程取消息，没有就</a:t>
            </a:r>
            <a:r>
              <a:rPr lang="en-US" altLang="zh-CN">
                <a:solidFill>
                  <a:srgbClr val="000000"/>
                </a:solidFill>
              </a:rPr>
              <a:t>wait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971346" y="3957206"/>
            <a:ext cx="3098800" cy="341503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/>
              <a:t>事件类型：</a:t>
            </a:r>
            <a:r>
              <a:rPr lang="en-US" altLang="zh-CN"/>
              <a:t>EVENT_TICK</a:t>
            </a:r>
            <a:endParaRPr lang="en-US" altLang="zh-CN"/>
          </a:p>
          <a:p>
            <a:r>
              <a:rPr lang="en-US" altLang="zh-CN"/>
              <a:t>	EVENT_ORDER</a:t>
            </a:r>
            <a:endParaRPr lang="en-US" altLang="zh-CN"/>
          </a:p>
          <a:p>
            <a:r>
              <a:rPr lang="en-US" altLang="zh-CN"/>
              <a:t>	EVENT_STOP_ORDER</a:t>
            </a:r>
            <a:endParaRPr lang="en-US" altLang="zh-CN"/>
          </a:p>
          <a:p>
            <a:r>
              <a:rPr lang="en-US" altLang="zh-CN"/>
              <a:t>	EVENT_TRADE</a:t>
            </a:r>
            <a:endParaRPr lang="en-US" altLang="zh-CN"/>
          </a:p>
          <a:p>
            <a:r>
              <a:rPr lang="en-US" altLang="zh-CN"/>
              <a:t>	EVENT_POSITION</a:t>
            </a:r>
            <a:endParaRPr lang="en-US" altLang="zh-CN"/>
          </a:p>
          <a:p>
            <a:r>
              <a:rPr lang="en-US" altLang="zh-CN"/>
              <a:t>	EVENT_TIMER</a:t>
            </a:r>
            <a:endParaRPr lang="en-US" altLang="zh-CN"/>
          </a:p>
          <a:p>
            <a:r>
              <a:rPr lang="en-US" altLang="zh-CN"/>
              <a:t>	EVENT_CONTRACT</a:t>
            </a:r>
            <a:endParaRPr lang="en-US" altLang="zh-CN"/>
          </a:p>
          <a:p>
            <a:r>
              <a:rPr lang="en-US" altLang="zh-CN"/>
              <a:t>	EVENT_LOG</a:t>
            </a:r>
            <a:endParaRPr lang="en-US" altLang="zh-CN"/>
          </a:p>
          <a:p>
            <a:r>
              <a:rPr lang="en-US" altLang="zh-CN"/>
              <a:t>	EVENT_ACCOUNT</a:t>
            </a:r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593316" y="5176792"/>
            <a:ext cx="4953655" cy="1130564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EVENT_TICK</a:t>
            </a:r>
            <a:r>
              <a:rPr lang="zh-CN" altLang="en-US"/>
              <a:t>：</a:t>
            </a:r>
            <a:r>
              <a:rPr lang="en-US" altLang="zh-CN"/>
              <a:t>MainWindow::onPriceTableUpdate</a:t>
            </a:r>
            <a:endParaRPr lang="en-US" altLang="zh-CN"/>
          </a:p>
          <a:p>
            <a:r>
              <a:rPr lang="en-US" altLang="zh-CN"/>
              <a:t>                           CtaEngine::procecssTickEvent</a:t>
            </a: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5608191" y="3837967"/>
            <a:ext cx="5593316" cy="922302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每个事件都对应一组处理函数，都是通过</a:t>
            </a:r>
            <a:r>
              <a:rPr lang="en-US" altLang="zh-CN"/>
              <a:t>EventEngine</a:t>
            </a:r>
            <a:r>
              <a:rPr lang="zh-CN" altLang="en-US"/>
              <a:t>的</a:t>
            </a:r>
            <a:r>
              <a:rPr lang="en-US" altLang="zh-CN"/>
              <a:t>RegEvent</a:t>
            </a:r>
            <a:r>
              <a:rPr lang="zh-CN" altLang="en-US"/>
              <a:t>注册的</a:t>
            </a:r>
            <a:r>
              <a:rPr lang="en-US" altLang="zh-CN"/>
              <a:t>,</a:t>
            </a:r>
            <a:r>
              <a:rPr lang="zh-CN" altLang="en-US"/>
              <a:t>例如：</a:t>
            </a:r>
            <a:r>
              <a:rPr lang="en-US" altLang="zh-CN"/>
              <a:t>EVENT_TICK</a:t>
            </a:r>
            <a:r>
              <a:rPr lang="zh-CN" altLang="en-US"/>
              <a:t>对应的函数有如下两个</a:t>
            </a:r>
            <a:r>
              <a:rPr lang="en-US" altLang="zh-CN"/>
              <a:t>,</a:t>
            </a:r>
            <a:r>
              <a:rPr lang="zh-CN" altLang="en-US"/>
              <a:t>分别用来更新主界面上的价格，还有推送给运行的策略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4258906" y="416756"/>
            <a:ext cx="3098800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/>
              <a:t>事件驱动引擎</a:t>
            </a:r>
            <a:r>
              <a:rPr lang="en-US" altLang="zh-CN"/>
              <a:t>EventEngine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WPS 演示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yuanh</cp:lastModifiedBy>
  <cp:revision>1</cp:revision>
  <dcterms:created xsi:type="dcterms:W3CDTF">2021-07-16T13:37:40Z</dcterms:created>
  <dcterms:modified xsi:type="dcterms:W3CDTF">2021-07-16T13:37:40Z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