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tij Seth" initials="SS" lastIdx="1" clrIdx="0">
    <p:extLst>
      <p:ext uri="{19B8F6BF-5375-455C-9EA6-DF929625EA0E}">
        <p15:presenceInfo xmlns:p15="http://schemas.microsoft.com/office/powerpoint/2012/main" userId="e61f91b5ceb3b9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FF33"/>
    <a:srgbClr val="FF3300"/>
    <a:srgbClr val="FFCC00"/>
    <a:srgbClr val="E40000"/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E1DD3-6913-459B-A77C-5D7F3EE36751}" v="14" dt="2020-05-06T20:12:55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3071" autoAdjust="0"/>
  </p:normalViewPr>
  <p:slideViewPr>
    <p:cSldViewPr snapToGrid="0">
      <p:cViewPr>
        <p:scale>
          <a:sx n="45" d="100"/>
          <a:sy n="45" d="100"/>
        </p:scale>
        <p:origin x="30" y="-298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248242D8-EEB8-4A5C-B469-CE4E29554A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21B72716-B52B-4858-A558-F81AE03672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1028">
            <a:extLst>
              <a:ext uri="{FF2B5EF4-FFF2-40B4-BE49-F238E27FC236}">
                <a16:creationId xmlns:a16="http://schemas.microsoft.com/office/drawing/2014/main" id="{94F63756-3D60-41B1-9336-9A7AF6FAD0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491538"/>
            <a:ext cx="30765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6149" name="Rectangle 1029">
            <a:extLst>
              <a:ext uri="{FF2B5EF4-FFF2-40B4-BE49-F238E27FC236}">
                <a16:creationId xmlns:a16="http://schemas.microsoft.com/office/drawing/2014/main" id="{399DCFC0-DC54-4987-A960-89DB1FF4207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8491538"/>
            <a:ext cx="30765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73B5366-9584-44AA-980E-BD6FFC1554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8AB4-531A-4C57-AB04-43A621024FCE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1123950"/>
            <a:ext cx="4552950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B0E8-2B9C-4F90-B6E4-9968D7C67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E8-2B9C-4F90-B6E4-9968D7C672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6BE7-1412-4971-B0C4-FCA7065B4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590925"/>
            <a:ext cx="24688800" cy="76406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BB117-E52B-4AE9-8A43-49B8FE88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11526838"/>
            <a:ext cx="24688800" cy="52974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D8DB-B987-4FF6-8437-BE0C202F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4035-A02F-427C-8E23-54CDCD6B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15EA-4CB6-4E78-BAC5-BFD65EBB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E17AF-E5F4-40DD-9BC3-94F1DAE5C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65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50AD-2BC4-4E15-8D9B-04A2ABEE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FE1E7-EA8F-4F39-885D-9DB970D63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B522-C984-4740-B4E7-C3923361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3354-70F5-4210-B4D0-CF390E85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8DFE-6268-48BC-B0C3-F3C61328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01F9F-91B7-4A3D-A230-E182620FD3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8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FFE2-D383-4E32-A995-F0D28105F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453725" y="1951038"/>
            <a:ext cx="6994525" cy="17556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FCC94-C0C2-43C9-AEEA-305059E92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70150" y="1951038"/>
            <a:ext cx="20831175" cy="1755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B8AD-08F7-44B8-BFFD-AC31BB9C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FDB4-D3E4-4323-8ABB-E411793E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7533-DF3D-410B-A6B8-99C3D65C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39074-F8BD-4165-A048-C26B15D966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5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5ABF-0C35-4AE5-BA8F-6CBA17E2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5A37-DF8F-4E00-8116-4FED8DCE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3152C-98A1-44C7-91AE-7A3BD302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B458-9897-4AA0-89D8-2B6688D8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9BF0-F90F-4247-80A0-3F126DB0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A8473-F3CC-4144-9ED8-C0835512B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F1A6-86DA-4459-AF62-9B988F89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5470525"/>
            <a:ext cx="28392437" cy="91297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3FAF-0302-4068-AEAE-2DC6DF57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14685963"/>
            <a:ext cx="28392437" cy="4800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ACA2-C8E0-4D31-A6FD-70145EBD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9180-B11B-476C-8519-D4AEA962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4666-0910-4EFB-B77E-B56A5E13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04B5D-0BA7-4E77-880C-18E4FCF62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93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F84A-AB5D-42F2-9AC3-D0EF1382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AC3D-DA1F-4880-A55F-570D447B8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0150" y="6338888"/>
            <a:ext cx="13912850" cy="13168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A4A10-BB05-4B60-BAB0-1C58EA118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35400" y="6338888"/>
            <a:ext cx="13912850" cy="13168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7B1EB-0FD9-47CC-861B-9FF431DE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C80AA-DD12-4B62-BCE0-23E9BC48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B398B-A3B7-48B9-9855-80E8B1EC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6E309-D67B-4BE3-82DB-CE41A9E936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28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59C8-8D15-43AE-B5A9-377D4F62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50" y="1168400"/>
            <a:ext cx="28392438" cy="4241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9E181-E447-4F5C-8CC8-0BC8AA0B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6950" y="5380038"/>
            <a:ext cx="13927138" cy="2636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9B321-A9F7-46C3-9A56-27DA048DA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6950" y="8016875"/>
            <a:ext cx="13927138" cy="1179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76E26-98E6-426C-A413-200BAF181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665575" y="5380038"/>
            <a:ext cx="13993813" cy="2636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DABFC-E4DC-4B54-9685-53D6111E9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665575" y="8016875"/>
            <a:ext cx="13993813" cy="1179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B5986-67CC-447F-98A5-ECE12A4F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588D7-0552-4C38-8C0C-7E2240E8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99905-884B-4DF5-9D20-F9A3B50A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3F4CE-03B0-469F-B080-4140A186A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3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D63E-D717-48ED-B518-A8AF9C08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AAD37-A747-420E-82EB-A2C4760F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48095-F3F0-440B-84A3-B00A6FF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26D0A-255C-47B5-835A-5A6A801B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972B7-D29B-423C-A58C-949CD2860A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87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4B180-20D0-4674-B145-2D783FA0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2850A-BC48-417E-8E3F-5251A1E9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0F75D-F51F-4EBE-8949-7FD1512E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2EF7-FC5D-4D58-B99C-4D609BD77F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9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47A3-8E60-49EA-A49D-54B33BB9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50" y="1463675"/>
            <a:ext cx="10617200" cy="5119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591-3717-4677-B811-0D723BA5D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400" y="3159125"/>
            <a:ext cx="16663988" cy="1559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3ECA4-07D0-47EB-BEF7-B79AA636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6950" y="6583363"/>
            <a:ext cx="10617200" cy="12196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94659-A051-420F-B6D0-AC8425CE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121B2-BC28-4BA9-B9D5-6B527E69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E39A4-ED9B-47E9-8ACA-D5D13067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E6881-32DF-45F6-A7DA-C3007CE4F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56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9F8E-FCD4-474F-A25C-EF4FE2C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50" y="1463675"/>
            <a:ext cx="10617200" cy="5119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ED5C7-E45C-4F81-AD04-B4642E6F7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995400" y="3159125"/>
            <a:ext cx="16663988" cy="1559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F991E-2790-40E4-BECB-59347BB2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6950" y="6583363"/>
            <a:ext cx="10617200" cy="12196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191F0-8AE0-4C0E-BC31-1CB0992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A0E39-59D3-4B3B-B0D4-3AB3BAB7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D6050-45DB-4073-AE2C-99E921A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1D19F-BF1E-418B-A84B-14BD400DB2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99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8221676-25AB-46E4-8AC2-185B61D75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70150" y="1951038"/>
            <a:ext cx="279781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95092" tIns="167203" rIns="-95092" bIns="1672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B4266A-0641-43A6-8A8D-A8EB6BE0D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70150" y="6338888"/>
            <a:ext cx="27978100" cy="131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95092" tIns="167203" rIns="-95092" bIns="1672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E6BC07-46E8-45C8-9432-265AC7C21D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70150" y="19994563"/>
            <a:ext cx="6858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95092" tIns="167203" rIns="-95092" bIns="167203" numCol="1" anchor="t" anchorCtr="0" compatLnSpc="1">
            <a:prstTxWarp prst="textNoShape">
              <a:avLst/>
            </a:prstTxWarp>
          </a:bodyPr>
          <a:lstStyle>
            <a:lvl1pPr defTabSz="3343275">
              <a:defRPr sz="51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E2A59D-A4BB-4BEA-A9E5-62EC426E58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5850" y="19994563"/>
            <a:ext cx="104267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95092" tIns="167203" rIns="-95092" bIns="167203" numCol="1" anchor="t" anchorCtr="0" compatLnSpc="1">
            <a:prstTxWarp prst="textNoShape">
              <a:avLst/>
            </a:prstTxWarp>
          </a:bodyPr>
          <a:lstStyle>
            <a:lvl1pPr algn="ctr" defTabSz="3343275">
              <a:defRPr sz="51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EF2284-EEDD-4111-BEAA-288B33BA39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0250" y="19994563"/>
            <a:ext cx="6858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95092" tIns="167203" rIns="-95092" bIns="167203" numCol="1" anchor="t" anchorCtr="0" compatLnSpc="1">
            <a:prstTxWarp prst="textNoShape">
              <a:avLst/>
            </a:prstTxWarp>
          </a:bodyPr>
          <a:lstStyle>
            <a:lvl1pPr algn="r" defTabSz="3343275">
              <a:defRPr sz="5100">
                <a:latin typeface="+mn-lt"/>
              </a:defRPr>
            </a:lvl1pPr>
          </a:lstStyle>
          <a:p>
            <a:fld id="{9C44525B-FB62-4E0D-AE70-A30EC51C31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3275" rtl="0" eaLnBrk="0" fontAlgn="base" hangingPunct="0">
        <a:spcBef>
          <a:spcPct val="0"/>
        </a:spcBef>
        <a:spcAft>
          <a:spcPct val="0"/>
        </a:spcAft>
        <a:defRPr sz="161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343275" rtl="0" eaLnBrk="0" fontAlgn="base" hangingPunct="0">
        <a:spcBef>
          <a:spcPct val="0"/>
        </a:spcBef>
        <a:spcAft>
          <a:spcPct val="0"/>
        </a:spcAft>
        <a:defRPr sz="16100">
          <a:solidFill>
            <a:schemeClr val="tx2"/>
          </a:solidFill>
          <a:latin typeface="Times" panose="02020603050405020304" pitchFamily="18" charset="0"/>
        </a:defRPr>
      </a:lvl2pPr>
      <a:lvl3pPr algn="ctr" defTabSz="3343275" rtl="0" eaLnBrk="0" fontAlgn="base" hangingPunct="0">
        <a:spcBef>
          <a:spcPct val="0"/>
        </a:spcBef>
        <a:spcAft>
          <a:spcPct val="0"/>
        </a:spcAft>
        <a:defRPr sz="16100">
          <a:solidFill>
            <a:schemeClr val="tx2"/>
          </a:solidFill>
          <a:latin typeface="Times" panose="02020603050405020304" pitchFamily="18" charset="0"/>
        </a:defRPr>
      </a:lvl3pPr>
      <a:lvl4pPr algn="ctr" defTabSz="3343275" rtl="0" eaLnBrk="0" fontAlgn="base" hangingPunct="0">
        <a:spcBef>
          <a:spcPct val="0"/>
        </a:spcBef>
        <a:spcAft>
          <a:spcPct val="0"/>
        </a:spcAft>
        <a:defRPr sz="16100">
          <a:solidFill>
            <a:schemeClr val="tx2"/>
          </a:solidFill>
          <a:latin typeface="Times" panose="02020603050405020304" pitchFamily="18" charset="0"/>
        </a:defRPr>
      </a:lvl4pPr>
      <a:lvl5pPr algn="ctr" defTabSz="3343275" rtl="0" eaLnBrk="0" fontAlgn="base" hangingPunct="0">
        <a:spcBef>
          <a:spcPct val="0"/>
        </a:spcBef>
        <a:spcAft>
          <a:spcPct val="0"/>
        </a:spcAft>
        <a:defRPr sz="16100">
          <a:solidFill>
            <a:schemeClr val="tx2"/>
          </a:solidFill>
          <a:latin typeface="Times" panose="02020603050405020304" pitchFamily="18" charset="0"/>
        </a:defRPr>
      </a:lvl5pPr>
      <a:lvl6pPr marL="457200" algn="ctr" defTabSz="3343275" rtl="0" eaLnBrk="0" fontAlgn="base" hangingPunct="0">
        <a:spcBef>
          <a:spcPct val="0"/>
        </a:spcBef>
        <a:spcAft>
          <a:spcPct val="0"/>
        </a:spcAft>
        <a:defRPr sz="16100">
          <a:solidFill>
            <a:schemeClr val="tx2"/>
          </a:solidFill>
          <a:latin typeface="Times" panose="02020603050405020304" pitchFamily="18" charset="0"/>
        </a:defRPr>
      </a:lvl6pPr>
      <a:lvl7pPr marL="914400" algn="ctr" defTabSz="3343275" rtl="0" eaLnBrk="0" fontAlgn="base" hangingPunct="0">
        <a:spcBef>
          <a:spcPct val="0"/>
        </a:spcBef>
        <a:spcAft>
          <a:spcPct val="0"/>
        </a:spcAft>
        <a:defRPr sz="16100">
          <a:solidFill>
            <a:schemeClr val="tx2"/>
          </a:solidFill>
          <a:latin typeface="Times" panose="02020603050405020304" pitchFamily="18" charset="0"/>
        </a:defRPr>
      </a:lvl7pPr>
      <a:lvl8pPr marL="1371600" algn="ctr" defTabSz="3343275" rtl="0" eaLnBrk="0" fontAlgn="base" hangingPunct="0">
        <a:spcBef>
          <a:spcPct val="0"/>
        </a:spcBef>
        <a:spcAft>
          <a:spcPct val="0"/>
        </a:spcAft>
        <a:defRPr sz="16100">
          <a:solidFill>
            <a:schemeClr val="tx2"/>
          </a:solidFill>
          <a:latin typeface="Times" panose="02020603050405020304" pitchFamily="18" charset="0"/>
        </a:defRPr>
      </a:lvl8pPr>
      <a:lvl9pPr marL="1828800" algn="ctr" defTabSz="3343275" rtl="0" eaLnBrk="0" fontAlgn="base" hangingPunct="0">
        <a:spcBef>
          <a:spcPct val="0"/>
        </a:spcBef>
        <a:spcAft>
          <a:spcPct val="0"/>
        </a:spcAft>
        <a:defRPr sz="161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1254125" indent="-1254125" algn="l" defTabSz="3343275" rtl="0" eaLnBrk="0" fontAlgn="base" hangingPunct="0">
        <a:spcBef>
          <a:spcPct val="20000"/>
        </a:spcBef>
        <a:spcAft>
          <a:spcPct val="0"/>
        </a:spcAft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800" indent="-1046163" algn="l" defTabSz="3343275" rtl="0" eaLnBrk="0" fontAlgn="base" hangingPunct="0">
        <a:spcBef>
          <a:spcPct val="20000"/>
        </a:spcBef>
        <a:spcAft>
          <a:spcPct val="0"/>
        </a:spcAft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888" indent="-836613" algn="l" defTabSz="3343275" rtl="0" eaLnBrk="0" fontAlgn="base" hangingPunct="0">
        <a:spcBef>
          <a:spcPct val="20000"/>
        </a:spcBef>
        <a:spcAft>
          <a:spcPct val="0"/>
        </a:spcAft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1525" indent="-835025" algn="l" defTabSz="3343275" rtl="0" eaLnBrk="0" fontAlgn="base" hangingPunct="0">
        <a:spcBef>
          <a:spcPct val="20000"/>
        </a:spcBef>
        <a:spcAft>
          <a:spcPct val="0"/>
        </a:spcAft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750" indent="-836613" algn="l" defTabSz="3343275" rtl="0" eaLnBrk="0" fontAlgn="base" hangingPunct="0">
        <a:spcBef>
          <a:spcPct val="20000"/>
        </a:spcBef>
        <a:spcAft>
          <a:spcPct val="0"/>
        </a:spcAft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onsumer.ftc.gov/articles/0347-your-equal-credit-opportunity-rights" TargetMode="External"/><Relationship Id="rId5" Type="http://schemas.openxmlformats.org/officeDocument/2006/relationships/hyperlink" Target="http://rstudio-pubs-static.s3.amazonaws.com/73039_9946de135c0a49daa7a0a9eda4a67a72.html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Text Box 434">
            <a:extLst>
              <a:ext uri="{FF2B5EF4-FFF2-40B4-BE49-F238E27FC236}">
                <a16:creationId xmlns:a16="http://schemas.microsoft.com/office/drawing/2014/main" id="{F772BB40-63D0-4C5A-BFD4-02FF05AC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4469" y="2667000"/>
            <a:ext cx="8610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r>
              <a:rPr lang="en-US" altLang="en-US" sz="2800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Glossary of Technical Terms</a:t>
            </a:r>
            <a:endParaRPr lang="en-US" sz="2800" dirty="0">
              <a:ea typeface="Tahoma"/>
              <a:cs typeface="Tahoma"/>
            </a:endParaRPr>
          </a:p>
          <a:p>
            <a:endParaRPr lang="en-US" altLang="en-US" sz="1000" dirty="0">
              <a:solidFill>
                <a:schemeClr val="accent2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r>
              <a:rPr lang="en-US" altLang="en-US" dirty="0">
                <a:solidFill>
                  <a:schemeClr val="accent6"/>
                </a:solidFill>
                <a:latin typeface="Tahoma"/>
                <a:ea typeface="Tahoma"/>
                <a:cs typeface="Calibri"/>
              </a:rPr>
              <a:t>Logistic function: </a:t>
            </a:r>
            <a:r>
              <a:rPr lang="en-US" altLang="en-US" dirty="0">
                <a:latin typeface="Tahoma"/>
                <a:ea typeface="Tahoma"/>
                <a:cs typeface="Calibri"/>
              </a:rPr>
              <a:t>Common S-shaped curve used to bring non-linearity to predictions</a:t>
            </a:r>
            <a:endParaRPr lang="en-US" altLang="en-US" dirty="0">
              <a:latin typeface="Tahoma"/>
              <a:ea typeface="Tahoma"/>
              <a:cs typeface="Calibri" panose="020F0502020204030204" pitchFamily="34" charset="0"/>
            </a:endParaRPr>
          </a:p>
          <a:p>
            <a:endParaRPr lang="en-US" sz="1000" dirty="0">
              <a:latin typeface="Tahoma"/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Tahoma"/>
                <a:ea typeface="Tahoma"/>
                <a:cs typeface="Calibri"/>
              </a:rPr>
              <a:t>Train-test split:</a:t>
            </a:r>
            <a:r>
              <a:rPr lang="en-US" dirty="0">
                <a:latin typeface="Tahoma"/>
                <a:ea typeface="Tahoma"/>
                <a:cs typeface="Calibri"/>
              </a:rPr>
              <a:t> Data is segmented into training and testing set based on this percentage divide</a:t>
            </a:r>
            <a:br>
              <a:rPr lang="en-US" dirty="0">
                <a:latin typeface="Tahoma"/>
                <a:ea typeface="Tahoma"/>
                <a:cs typeface="Calibri" panose="020F0502020204030204" pitchFamily="34" charset="0"/>
              </a:rPr>
            </a:br>
            <a:endParaRPr lang="en-US" dirty="0">
              <a:latin typeface="Tahoma"/>
              <a:ea typeface="Tahoma" panose="020B060403050404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Tahoma"/>
              <a:ea typeface="Tahoma" panose="020B0604030504040204" pitchFamily="34" charset="0"/>
              <a:cs typeface="Calibri" panose="020F0502020204030204" pitchFamily="34" charset="0"/>
            </a:endParaRPr>
          </a:p>
          <a:p>
            <a:br>
              <a:rPr lang="en-US" dirty="0"/>
            </a:br>
            <a:endParaRPr lang="en-US" dirty="0">
              <a:ea typeface="Tahoma"/>
              <a:cs typeface="Tahoma"/>
            </a:endParaRPr>
          </a:p>
        </p:txBody>
      </p:sp>
      <p:sp>
        <p:nvSpPr>
          <p:cNvPr id="3485" name="Rectangle 413">
            <a:extLst>
              <a:ext uri="{FF2B5EF4-FFF2-40B4-BE49-F238E27FC236}">
                <a16:creationId xmlns:a16="http://schemas.microsoft.com/office/drawing/2014/main" id="{08C6528A-BD37-43D5-80EA-9200AA64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667000"/>
            <a:ext cx="10287000" cy="1083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just"/>
            <a:r>
              <a:rPr lang="en-US" altLang="en-US" sz="2800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Project Description</a:t>
            </a:r>
          </a:p>
          <a:p>
            <a:pPr algn="just"/>
            <a:endParaRPr lang="en-US" altLang="en-US" sz="1000" dirty="0">
              <a:solidFill>
                <a:srgbClr val="E4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 algn="just">
              <a:buFont typeface="Wingdings"/>
              <a:buChar char="§"/>
            </a:pPr>
            <a:r>
              <a:rPr lang="en-US" altLang="en-US" dirty="0">
                <a:latin typeface="Tahoma"/>
                <a:ea typeface="Tahoma"/>
                <a:cs typeface="Calibri"/>
              </a:rPr>
              <a:t>As </a:t>
            </a:r>
            <a:r>
              <a:rPr lang="en-US" dirty="0">
                <a:latin typeface="Tahoma"/>
                <a:ea typeface="Tahoma"/>
                <a:cs typeface="Calibri"/>
              </a:rPr>
              <a:t>more and more people are moving towards digital cashless methods of payment, credit cards have been the top choice of consumers in the US which </a:t>
            </a:r>
            <a:r>
              <a:rPr lang="en-US" altLang="en-US" dirty="0">
                <a:latin typeface="Tahoma"/>
                <a:ea typeface="Tahoma"/>
                <a:cs typeface="Calibri"/>
              </a:rPr>
              <a:t>results in tons of applications for banks to make decisions on. </a:t>
            </a:r>
          </a:p>
          <a:p>
            <a:pPr marL="0" indent="0" algn="just"/>
            <a:endParaRPr 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The ultimate goal of the project was to build an algorithm which predicts a decision for an application instantly and one which can actually be used by a bank in the real world.  </a:t>
            </a:r>
            <a:br>
              <a:rPr lang="en-US" dirty="0">
                <a:latin typeface="Tahoma"/>
                <a:ea typeface="Tahoma"/>
                <a:cs typeface="Calibri" panose="020F0502020204030204" pitchFamily="34" charset="0"/>
              </a:rPr>
            </a:br>
            <a:endParaRPr lang="en-US" dirty="0"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>
              <a:buFont typeface="Wingdings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The scope of this project is to: </a:t>
            </a:r>
            <a:br>
              <a:rPr lang="en-US" altLang="en-US" dirty="0">
                <a:latin typeface="Tahoma"/>
                <a:ea typeface="Tahoma"/>
                <a:cs typeface="Calibri" panose="020F050202020403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       (a) replicate</a:t>
            </a:r>
            <a:r>
              <a:rPr lang="en-US" altLang="en-US" dirty="0">
                <a:latin typeface="Tahoma"/>
                <a:ea typeface="Tahoma"/>
                <a:cs typeface="Calibri"/>
              </a:rPr>
              <a:t> results from the refence paper. [1]</a:t>
            </a:r>
            <a:br>
              <a:rPr lang="en-US" altLang="en-US" dirty="0">
                <a:latin typeface="Tahoma"/>
                <a:ea typeface="Tahoma"/>
                <a:cs typeface="Calibri" panose="020F0502020204030204" pitchFamily="34" charset="0"/>
              </a:rPr>
            </a:br>
            <a:r>
              <a:rPr lang="en-US" dirty="0">
                <a:latin typeface="Tahoma"/>
                <a:ea typeface="Tahoma"/>
                <a:cs typeface="Calibri"/>
              </a:rPr>
              <a:t>       </a:t>
            </a:r>
            <a:r>
              <a:rPr lang="en-US" altLang="en-US" dirty="0">
                <a:latin typeface="Tahoma"/>
                <a:ea typeface="Tahoma"/>
                <a:cs typeface="Calibri"/>
              </a:rPr>
              <a:t>(b) compare the accuracy from different algorithms</a:t>
            </a:r>
            <a:br>
              <a:rPr lang="en-US" altLang="en-US" dirty="0">
                <a:latin typeface="Tahoma"/>
                <a:ea typeface="Tahoma"/>
                <a:cs typeface="Calibri" panose="020F0502020204030204" pitchFamily="34" charset="0"/>
              </a:rPr>
            </a:br>
            <a:r>
              <a:rPr lang="en-US" dirty="0">
                <a:latin typeface="Tahoma"/>
                <a:ea typeface="Tahoma"/>
                <a:cs typeface="Calibri"/>
              </a:rPr>
              <a:t>       </a:t>
            </a:r>
            <a:r>
              <a:rPr lang="en-US" altLang="en-US" dirty="0">
                <a:latin typeface="Tahoma"/>
                <a:ea typeface="Tahoma"/>
                <a:cs typeface="Calibri"/>
              </a:rPr>
              <a:t>(c) determine the features that most affect card approval</a:t>
            </a:r>
          </a:p>
          <a:p>
            <a:pPr marL="0" indent="0"/>
            <a:endParaRPr lang="en-US" altLang="en-US" dirty="0">
              <a:solidFill>
                <a:srgbClr val="E40000"/>
              </a:solidFill>
              <a:latin typeface="Tahoma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sz="2800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Challenges</a:t>
            </a:r>
          </a:p>
          <a:p>
            <a:pPr algn="just"/>
            <a:endParaRPr lang="en-US" altLang="en-US" sz="1000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/>
                <a:ea typeface="Tahoma"/>
                <a:cs typeface="Calibri"/>
              </a:rPr>
              <a:t>A number of supervised machine learning algorithms were analyzed in approaching the project goals. Each had different pros and cons. </a:t>
            </a:r>
            <a:br>
              <a:rPr lang="en-US" altLang="en-US" dirty="0">
                <a:latin typeface="Tahoma"/>
                <a:ea typeface="Tahoma"/>
                <a:cs typeface="Calibri"/>
              </a:rPr>
            </a:br>
            <a:endParaRPr lang="en-US" altLang="en-US" dirty="0"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/>
                <a:ea typeface="Tahoma"/>
                <a:cs typeface="Calibri"/>
              </a:rPr>
              <a:t>For instance, SVM provides high accuracy but takes a long time to run. </a:t>
            </a:r>
            <a:br>
              <a:rPr lang="en-US" altLang="en-US" dirty="0">
                <a:latin typeface="Tahoma"/>
                <a:ea typeface="Tahoma"/>
                <a:cs typeface="Calibri"/>
              </a:rPr>
            </a:br>
            <a:endParaRPr lang="en-US" altLang="en-US" dirty="0">
              <a:latin typeface="Tahoma"/>
              <a:ea typeface="Tahoma"/>
              <a:cs typeface="Calibri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/>
                <a:ea typeface="Tahoma"/>
                <a:cs typeface="Calibri"/>
              </a:rPr>
              <a:t>Therefore, developing an algorithm which provides the </a:t>
            </a:r>
            <a:r>
              <a:rPr lang="en-US" altLang="en-US" b="1" dirty="0">
                <a:latin typeface="Tahoma"/>
                <a:ea typeface="Tahoma"/>
                <a:cs typeface="Calibri"/>
              </a:rPr>
              <a:t>best combination of accuracy and run time </a:t>
            </a:r>
            <a:r>
              <a:rPr lang="en-US" altLang="en-US" dirty="0">
                <a:latin typeface="Tahoma"/>
                <a:ea typeface="Tahoma"/>
                <a:cs typeface="Calibri"/>
              </a:rPr>
              <a:t>was the biggest challenge. </a:t>
            </a:r>
            <a:endParaRPr lang="en-US" dirty="0">
              <a:latin typeface="Tahoma"/>
              <a:ea typeface="Tahoma"/>
              <a:cs typeface="Tahoma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/>
            </a:endParaRPr>
          </a:p>
          <a:p>
            <a:pPr algn="just"/>
            <a:r>
              <a:rPr lang="en-US" altLang="en-US" sz="2800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Potential Applications</a:t>
            </a:r>
          </a:p>
          <a:p>
            <a:pPr algn="just">
              <a:buFont typeface="Wingdings"/>
              <a:buChar char="§"/>
            </a:pPr>
            <a:r>
              <a:rPr lang="en-US" altLang="en-US" dirty="0">
                <a:latin typeface="Tahoma"/>
                <a:ea typeface="Tahoma"/>
                <a:cs typeface="Calibri"/>
              </a:rPr>
              <a:t>Banks can utilize machine learning algorithms to analyze customer data to decide credit card applications. </a:t>
            </a:r>
          </a:p>
          <a:p>
            <a:pPr algn="just">
              <a:buFont typeface="Wingdings"/>
              <a:buChar char="§"/>
            </a:pPr>
            <a:r>
              <a:rPr lang="en-US" altLang="en-US" dirty="0">
                <a:latin typeface="Tahoma"/>
                <a:ea typeface="Tahoma"/>
                <a:cs typeface="Calibri"/>
              </a:rPr>
              <a:t>These algorithms can be used to assess any type of credit applications such as loans.</a:t>
            </a:r>
          </a:p>
        </p:txBody>
      </p:sp>
      <p:sp>
        <p:nvSpPr>
          <p:cNvPr id="3111" name="Line 39">
            <a:extLst>
              <a:ext uri="{FF2B5EF4-FFF2-40B4-BE49-F238E27FC236}">
                <a16:creationId xmlns:a16="http://schemas.microsoft.com/office/drawing/2014/main" id="{3ABA8D6B-BE6B-41EB-88B4-D3E64A8569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438400"/>
            <a:ext cx="31156275" cy="0"/>
          </a:xfrm>
          <a:prstGeom prst="line">
            <a:avLst/>
          </a:prstGeom>
          <a:noFill/>
          <a:ln w="1016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" name="Rectangle 409">
            <a:extLst>
              <a:ext uri="{FF2B5EF4-FFF2-40B4-BE49-F238E27FC236}">
                <a16:creationId xmlns:a16="http://schemas.microsoft.com/office/drawing/2014/main" id="{FDA14561-B73B-42E3-B838-19E1AFDCB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0" y="-192087"/>
            <a:ext cx="23317200" cy="1919287"/>
          </a:xfrm>
        </p:spPr>
        <p:txBody>
          <a:bodyPr/>
          <a:lstStyle/>
          <a:p>
            <a:r>
              <a:rPr lang="en-US" altLang="en-US" sz="8000">
                <a:solidFill>
                  <a:schemeClr val="accent2"/>
                </a:solidFill>
                <a:latin typeface="Tahoma"/>
                <a:ea typeface="Tahoma"/>
                <a:cs typeface="Calibri"/>
              </a:rPr>
              <a:t>Instant Credit Card Approval</a:t>
            </a:r>
          </a:p>
        </p:txBody>
      </p:sp>
      <p:pic>
        <p:nvPicPr>
          <p:cNvPr id="3530" name="Picture 458" descr="a_logo_bluered">
            <a:extLst>
              <a:ext uri="{FF2B5EF4-FFF2-40B4-BE49-F238E27FC236}">
                <a16:creationId xmlns:a16="http://schemas.microsoft.com/office/drawing/2014/main" id="{236C7675-9B9C-4BA2-AC12-D10841FB98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457200"/>
            <a:ext cx="2133600" cy="1857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59" name="Rectangle 587">
            <a:extLst>
              <a:ext uri="{FF2B5EF4-FFF2-40B4-BE49-F238E27FC236}">
                <a16:creationId xmlns:a16="http://schemas.microsoft.com/office/drawing/2014/main" id="{3A24703E-9074-4329-9970-71A527D7B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8512" y="10658332"/>
            <a:ext cx="10287000" cy="1203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just"/>
            <a:r>
              <a:rPr lang="en-US" altLang="en-US" sz="2800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Methodology</a:t>
            </a:r>
            <a:endParaRPr lang="en-US" altLang="en-US" sz="2800" dirty="0">
              <a:solidFill>
                <a:srgbClr val="E40000"/>
              </a:solidFill>
              <a:latin typeface="Tahoma"/>
              <a:ea typeface="Tahoma"/>
              <a:cs typeface="Tahoma"/>
            </a:endParaRPr>
          </a:p>
          <a:p>
            <a:pPr algn="just"/>
            <a:endParaRPr lang="en-US" altLang="en-US" sz="1000" dirty="0">
              <a:solidFill>
                <a:srgbClr val="E4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>
              <a:buFont typeface="Wingdings"/>
              <a:buChar char="§"/>
            </a:pPr>
            <a:r>
              <a:rPr lang="en-US" altLang="en-US" b="1" dirty="0">
                <a:latin typeface="Tahoma"/>
                <a:ea typeface="Tahoma"/>
                <a:cs typeface="Calibri"/>
              </a:rPr>
              <a:t>Artificial Neural Network (ANN)</a:t>
            </a:r>
            <a:endParaRPr lang="en-US" b="1" dirty="0">
              <a:latin typeface="Tahoma"/>
              <a:ea typeface="Tahoma"/>
              <a:cs typeface="Calibri"/>
            </a:endParaRPr>
          </a:p>
          <a:p>
            <a:pPr marL="0" indent="0"/>
            <a:r>
              <a:rPr lang="en-US" altLang="en-US" b="1" dirty="0">
                <a:latin typeface="Tahoma"/>
                <a:ea typeface="Tahoma"/>
                <a:cs typeface="Calibri" panose="020F0502020204030204" pitchFamily="34" charset="0"/>
              </a:rPr>
              <a:t>	</a:t>
            </a:r>
            <a:r>
              <a:rPr lang="en-US" altLang="en-US" dirty="0">
                <a:latin typeface="Tahoma"/>
                <a:ea typeface="Tahoma"/>
                <a:cs typeface="Calibri" panose="020F0502020204030204" pitchFamily="34" charset="0"/>
              </a:rPr>
              <a:t>Data points interconnected in layers forming a network similar to 	ones inside the human brain</a:t>
            </a:r>
            <a:br>
              <a:rPr lang="en-US" altLang="en-US" b="1" dirty="0">
                <a:latin typeface="Tahoma"/>
                <a:ea typeface="Tahoma"/>
                <a:cs typeface="Calibri" panose="020F0502020204030204" pitchFamily="34" charset="0"/>
              </a:rPr>
            </a:br>
            <a:endParaRPr lang="en-US" b="1" dirty="0">
              <a:latin typeface="Tahoma"/>
              <a:ea typeface="Tahoma"/>
              <a:cs typeface="Calibri"/>
            </a:endParaRPr>
          </a:p>
          <a:p>
            <a:pPr algn="just">
              <a:buFont typeface="Wingdings"/>
              <a:buChar char="§"/>
            </a:pPr>
            <a:r>
              <a:rPr lang="en-US" altLang="en-US" b="1" dirty="0">
                <a:latin typeface="Tahoma"/>
                <a:ea typeface="Tahoma"/>
                <a:cs typeface="Calibri"/>
              </a:rPr>
              <a:t>Logistic Regression (LR)</a:t>
            </a:r>
          </a:p>
          <a:p>
            <a:pPr lvl="1" indent="0"/>
            <a:r>
              <a:rPr lang="en-US" dirty="0">
                <a:latin typeface="Tahoma"/>
                <a:ea typeface="Tahoma"/>
                <a:cs typeface="Calibri"/>
              </a:rPr>
              <a:t>Maximizes the likelihood to find best parameters and predicts using the </a:t>
            </a:r>
            <a:r>
              <a:rPr lang="en-US" dirty="0">
                <a:solidFill>
                  <a:schemeClr val="accent6"/>
                </a:solidFill>
                <a:latin typeface="Tahoma"/>
                <a:ea typeface="Tahoma"/>
                <a:cs typeface="Calibri"/>
              </a:rPr>
              <a:t>logistic function</a:t>
            </a:r>
            <a:r>
              <a:rPr lang="en-US" dirty="0">
                <a:solidFill>
                  <a:srgbClr val="002060"/>
                </a:solidFill>
                <a:latin typeface="Tahoma"/>
                <a:ea typeface="Tahoma"/>
                <a:cs typeface="Calibri"/>
              </a:rPr>
              <a:t>  </a:t>
            </a:r>
            <a:br>
              <a:rPr lang="en-US" dirty="0">
                <a:latin typeface="Tahoma"/>
                <a:ea typeface="Tahoma"/>
                <a:cs typeface="Calibri" panose="020F0502020204030204" pitchFamily="34" charset="0"/>
              </a:rPr>
            </a:br>
            <a:endParaRPr lang="en-US" dirty="0">
              <a:latin typeface="Tahoma"/>
              <a:ea typeface="Tahoma"/>
              <a:cs typeface="Calibri" panose="020F0502020204030204" pitchFamily="34" charset="0"/>
            </a:endParaRPr>
          </a:p>
          <a:p>
            <a:pPr algn="just">
              <a:buFont typeface="Wingdings"/>
              <a:buChar char="§"/>
            </a:pPr>
            <a:r>
              <a:rPr lang="en-US" altLang="en-US" b="1" dirty="0">
                <a:latin typeface="Tahoma"/>
                <a:ea typeface="Tahoma"/>
                <a:cs typeface="Calibri"/>
              </a:rPr>
              <a:t>Support Vector Machine (SVM)</a:t>
            </a:r>
          </a:p>
          <a:p>
            <a:pPr marL="914400" lvl="2" indent="0" algn="just"/>
            <a:r>
              <a:rPr lang="en-US" dirty="0">
                <a:latin typeface="Tahoma"/>
                <a:ea typeface="Tahoma"/>
                <a:cs typeface="Calibri"/>
              </a:rPr>
              <a:t>Fits multi-dimensional non-linear planes to create decision boundary</a:t>
            </a:r>
            <a:br>
              <a:rPr lang="en-US" dirty="0">
                <a:latin typeface="Tahoma"/>
                <a:ea typeface="Tahoma"/>
                <a:cs typeface="Calibri" panose="020F0502020204030204" pitchFamily="34" charset="0"/>
              </a:rPr>
            </a:br>
            <a:endParaRPr lang="en-US" dirty="0">
              <a:latin typeface="Tahoma"/>
              <a:ea typeface="Tahoma"/>
              <a:cs typeface="Calibri" panose="020F0502020204030204" pitchFamily="34" charset="0"/>
            </a:endParaRPr>
          </a:p>
          <a:p>
            <a:pPr algn="just">
              <a:buFont typeface="Wingdings"/>
              <a:buChar char="§"/>
            </a:pPr>
            <a:r>
              <a:rPr lang="en-US" altLang="en-US" b="1" dirty="0">
                <a:latin typeface="Tahoma"/>
                <a:ea typeface="Tahoma"/>
                <a:cs typeface="Calibri"/>
              </a:rPr>
              <a:t>Decision Trees (DT)</a:t>
            </a:r>
          </a:p>
          <a:p>
            <a:pPr marL="914400" lvl="2" indent="0"/>
            <a:r>
              <a:rPr lang="en-US" altLang="en-US" dirty="0">
                <a:latin typeface="Tahoma"/>
                <a:ea typeface="Tahoma"/>
                <a:cs typeface="Calibri"/>
              </a:rPr>
              <a:t>Uses a bunch of yes-no question to classify</a:t>
            </a:r>
            <a:br>
              <a:rPr lang="en-US" altLang="en-US" dirty="0">
                <a:latin typeface="Tahoma"/>
                <a:ea typeface="Tahoma"/>
                <a:cs typeface="Calibri" panose="020F0502020204030204" pitchFamily="34" charset="0"/>
              </a:rPr>
            </a:br>
            <a:endParaRPr lang="en-US" altLang="en-US" dirty="0">
              <a:latin typeface="Tahoma"/>
              <a:ea typeface="Tahoma"/>
              <a:cs typeface="Calibri" panose="020F0502020204030204" pitchFamily="34" charset="0"/>
            </a:endParaRPr>
          </a:p>
          <a:p>
            <a:pPr algn="just">
              <a:buFont typeface="Wingdings"/>
              <a:buChar char="§"/>
            </a:pPr>
            <a:r>
              <a:rPr lang="en-US" altLang="en-US" b="1" dirty="0">
                <a:latin typeface="Tahoma"/>
                <a:ea typeface="Tahoma"/>
                <a:cs typeface="Calibri"/>
              </a:rPr>
              <a:t>Random Forest (RF)</a:t>
            </a:r>
            <a:endParaRPr lang="en-US" altLang="en-US" b="1" dirty="0">
              <a:solidFill>
                <a:srgbClr val="E40000"/>
              </a:solidFill>
              <a:latin typeface="Tahoma"/>
              <a:ea typeface="Tahoma"/>
              <a:cs typeface="Calibri"/>
            </a:endParaRPr>
          </a:p>
          <a:p>
            <a:pPr marL="914400" lvl="2" indent="0" algn="just"/>
            <a:r>
              <a:rPr lang="en-US" altLang="en-US" dirty="0">
                <a:latin typeface="Tahoma"/>
                <a:ea typeface="Tahoma"/>
                <a:cs typeface="Calibri"/>
              </a:rPr>
              <a:t>Uses the majority vote from a combination of several decision trees</a:t>
            </a:r>
          </a:p>
          <a:p>
            <a:pPr marL="914400" lvl="2" indent="0" algn="just"/>
            <a:r>
              <a:rPr lang="en-US" altLang="en-US" dirty="0">
                <a:latin typeface="Tahoma"/>
                <a:ea typeface="Tahoma"/>
                <a:cs typeface="Calibri"/>
              </a:rPr>
              <a:t> </a:t>
            </a:r>
            <a:endParaRPr lang="en-US" altLang="en-US" dirty="0">
              <a:latin typeface="Tahoma"/>
              <a:ea typeface="Tahoma"/>
              <a:cs typeface="Calibri" panose="020F0502020204030204" pitchFamily="34" charset="0"/>
            </a:endParaRPr>
          </a:p>
          <a:p>
            <a:pPr marL="285750" indent="-285750" algn="just">
              <a:buFont typeface="Wingdings,Sans-Serif"/>
              <a:buChar char="§"/>
            </a:pPr>
            <a:r>
              <a:rPr lang="en-US" b="1" dirty="0">
                <a:latin typeface="Tahoma"/>
                <a:ea typeface="Tahoma"/>
                <a:cs typeface="Tahoma"/>
              </a:rPr>
              <a:t>K-Nearest Neighbors (KNN) </a:t>
            </a:r>
          </a:p>
          <a:p>
            <a:pPr marL="0" indent="0"/>
            <a:r>
              <a:rPr lang="en-US" dirty="0">
                <a:latin typeface="Tahoma"/>
                <a:ea typeface="Tahoma"/>
                <a:cs typeface="Calibri"/>
              </a:rPr>
              <a:t>	</a:t>
            </a:r>
            <a:r>
              <a:rPr lang="en-US" altLang="en-US" dirty="0">
                <a:latin typeface="Tahoma"/>
                <a:ea typeface="Tahoma"/>
                <a:cs typeface="Tahoma"/>
              </a:rPr>
              <a:t>Selects the k number of nearest neighbors surrounding a query point 	and picks majority vote as its prediction</a:t>
            </a:r>
            <a:br>
              <a:rPr lang="en-US" dirty="0">
                <a:latin typeface="Tahoma"/>
                <a:ea typeface="Tahoma"/>
                <a:cs typeface="Calibri" panose="020F0502020204030204" pitchFamily="34" charset="0"/>
              </a:rPr>
            </a:br>
            <a:endParaRPr lang="en-US" dirty="0">
              <a:latin typeface="Tahoma"/>
              <a:ea typeface="Tahoma"/>
              <a:cs typeface="Tahoma"/>
            </a:endParaRPr>
          </a:p>
          <a:p>
            <a:pPr marL="285750" indent="-285750" algn="just">
              <a:buFont typeface="Wingdings,Sans-Serif"/>
              <a:buChar char="§"/>
            </a:pPr>
            <a:r>
              <a:rPr lang="en-US" b="1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Ensembling </a:t>
            </a:r>
            <a:endParaRPr lang="en-US" dirty="0">
              <a:latin typeface="Tahoma"/>
              <a:ea typeface="Tahoma"/>
              <a:cs typeface="Tahoma"/>
            </a:endParaRPr>
          </a:p>
          <a:p>
            <a:r>
              <a:rPr lang="en-US" altLang="en-US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		</a:t>
            </a:r>
            <a:r>
              <a:rPr lang="en-US" altLang="en-US" dirty="0">
                <a:latin typeface="Tahoma"/>
                <a:ea typeface="Tahoma"/>
                <a:cs typeface="Calibri"/>
              </a:rPr>
              <a:t> Uses the majority vote from ensembled algorithms</a:t>
            </a:r>
          </a:p>
          <a:p>
            <a:endParaRPr lang="en-US" altLang="en-US" dirty="0">
              <a:latin typeface="Tahoma"/>
              <a:ea typeface="Tahoma"/>
              <a:cs typeface="Calibri"/>
            </a:endParaRPr>
          </a:p>
          <a:p>
            <a:pPr marL="285750" indent="-285750" algn="just">
              <a:buFont typeface="Wingdings,Sans-Serif"/>
              <a:buChar char="§"/>
            </a:pPr>
            <a:r>
              <a:rPr lang="en-US" b="1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Grid Search </a:t>
            </a:r>
            <a:endParaRPr lang="en-US" dirty="0">
              <a:latin typeface="Tahoma"/>
              <a:ea typeface="Tahoma"/>
              <a:cs typeface="Tahoma"/>
            </a:endParaRPr>
          </a:p>
          <a:p>
            <a:r>
              <a:rPr lang="en-US" altLang="en-US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		</a:t>
            </a:r>
            <a:r>
              <a:rPr lang="en-US" altLang="en-US" dirty="0">
                <a:latin typeface="Tahoma"/>
                <a:ea typeface="Tahoma"/>
                <a:cs typeface="Calibri"/>
              </a:rPr>
              <a:t>Exhaustive search of the parameter space to find optimum 		  	hyperparameter values was used for all algorithms using 85-15 as 	the </a:t>
            </a:r>
            <a:r>
              <a:rPr lang="en-US" altLang="en-US" dirty="0">
                <a:solidFill>
                  <a:srgbClr val="3333FF"/>
                </a:solidFill>
                <a:latin typeface="Tahoma"/>
                <a:ea typeface="Tahoma"/>
                <a:cs typeface="Calibri"/>
              </a:rPr>
              <a:t>train-test split</a:t>
            </a:r>
          </a:p>
          <a:p>
            <a:pPr marL="0" indent="0"/>
            <a:endParaRPr lang="en-US" altLang="en-US" dirty="0">
              <a:latin typeface="Tahoma"/>
              <a:ea typeface="Tahoma"/>
              <a:cs typeface="Calibri"/>
            </a:endParaRPr>
          </a:p>
          <a:p>
            <a:endParaRPr lang="en-US" altLang="en-US" dirty="0">
              <a:latin typeface="Tahoma"/>
              <a:ea typeface="Tahoma"/>
              <a:cs typeface="Calibri"/>
            </a:endParaRPr>
          </a:p>
          <a:p>
            <a:endParaRPr lang="en-US" altLang="en-US" dirty="0">
              <a:latin typeface="Tahoma"/>
              <a:ea typeface="Tahoma"/>
              <a:cs typeface="Calibri" panose="020F0502020204030204" pitchFamily="34" charset="0"/>
            </a:endParaRPr>
          </a:p>
        </p:txBody>
      </p:sp>
      <p:pic>
        <p:nvPicPr>
          <p:cNvPr id="3749" name="Picture 677" descr="Logo">
            <a:extLst>
              <a:ext uri="{FF2B5EF4-FFF2-40B4-BE49-F238E27FC236}">
                <a16:creationId xmlns:a16="http://schemas.microsoft.com/office/drawing/2014/main" id="{6C70CB25-0904-473D-B3C3-47D781A4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75" y="334963"/>
            <a:ext cx="1909763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51" name="Rectangle 679">
            <a:extLst>
              <a:ext uri="{FF2B5EF4-FFF2-40B4-BE49-F238E27FC236}">
                <a16:creationId xmlns:a16="http://schemas.microsoft.com/office/drawing/2014/main" id="{CC57917E-3A59-425B-9BAD-DFF266EC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4469" y="5339446"/>
            <a:ext cx="8628643" cy="85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just"/>
            <a:r>
              <a:rPr lang="en-US" altLang="en-US" sz="2800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Results</a:t>
            </a:r>
          </a:p>
          <a:p>
            <a:pPr marL="0" indent="0" algn="just"/>
            <a:endParaRPr lang="en-US" altLang="en-US" sz="1000" dirty="0">
              <a:solidFill>
                <a:srgbClr val="000000"/>
              </a:solidFill>
              <a:latin typeface="Tahoma"/>
              <a:ea typeface="Tahoma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ahoma"/>
                <a:ea typeface="Tahoma"/>
                <a:cs typeface="Calibri" panose="020F0502020204030204" pitchFamily="34" charset="0"/>
              </a:rPr>
              <a:t>Laws prohibit credit discrimination on the basis of race, color, religion, national origin, sex, marital status and age. [2]</a:t>
            </a:r>
          </a:p>
          <a:p>
            <a:pPr marL="0" indent="0" algn="just"/>
            <a:endParaRPr lang="en-US" altLang="en-US" sz="1400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ahoma"/>
                <a:ea typeface="Tahoma"/>
                <a:cs typeface="Calibri" panose="020F0502020204030204" pitchFamily="34" charset="0"/>
              </a:rPr>
              <a:t>Only top 4 most important features used based on the correlation matrix (bottom left)</a:t>
            </a:r>
          </a:p>
          <a:p>
            <a:pPr marL="0" indent="0" algn="just"/>
            <a:endParaRPr lang="en-US" altLang="en-US" sz="1000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Tahoma"/>
                <a:ea typeface="Tahoma"/>
                <a:cs typeface="Calibri" panose="020F0502020204030204" pitchFamily="34" charset="0"/>
              </a:rPr>
              <a:t>Individual Algorithm Comparison-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0" indent="0" algn="just"/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0" indent="0" algn="just"/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0" indent="0" algn="just"/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0" indent="0" algn="just"/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0" indent="0" algn="just"/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0" indent="0" algn="just"/>
            <a:endParaRPr lang="en-US" altLang="en-US" sz="1400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ahoma"/>
                <a:ea typeface="Tahoma"/>
                <a:cs typeface="Calibri" panose="020F0502020204030204" pitchFamily="34" charset="0"/>
              </a:rPr>
              <a:t>Best model: Ensemble of LR, RF and DT with 94% accuracy</a:t>
            </a:r>
          </a:p>
          <a:p>
            <a:pPr marL="0" indent="0" algn="just"/>
            <a:endParaRPr lang="en-US" altLang="en-US" sz="1400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ahoma"/>
                <a:ea typeface="Tahoma"/>
                <a:cs typeface="Calibri" panose="020F0502020204030204" pitchFamily="34" charset="0"/>
              </a:rPr>
              <a:t>Our model’s accuracy tops accuracy of the model used in the reference paper which had 84% accuracy.</a:t>
            </a:r>
          </a:p>
          <a:p>
            <a:pPr marL="0" indent="0" algn="just"/>
            <a:endParaRPr lang="en-US" altLang="en-US" sz="1000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Tahoma"/>
                <a:ea typeface="Tahoma"/>
                <a:cs typeface="Calibri" panose="020F0502020204030204" pitchFamily="34" charset="0"/>
              </a:rPr>
              <a:t>Comparison from baselines-</a:t>
            </a:r>
          </a:p>
          <a:p>
            <a:pPr marL="0" indent="0" algn="just"/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</p:txBody>
      </p:sp>
      <p:sp>
        <p:nvSpPr>
          <p:cNvPr id="3752" name="Rectangle 680">
            <a:extLst>
              <a:ext uri="{FF2B5EF4-FFF2-40B4-BE49-F238E27FC236}">
                <a16:creationId xmlns:a16="http://schemas.microsoft.com/office/drawing/2014/main" id="{DFB1B35F-B06C-4645-857B-2CAEC7BB8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6474" y="15832698"/>
            <a:ext cx="84105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just"/>
            <a:r>
              <a:rPr lang="en-US" altLang="en-US" sz="2800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References</a:t>
            </a:r>
          </a:p>
          <a:p>
            <a:pPr algn="just"/>
            <a:endParaRPr lang="en-US" altLang="en-US" sz="1000" dirty="0">
              <a:solidFill>
                <a:srgbClr val="E4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pPr>
              <a:buFontTx/>
              <a:buAutoNum type="arabicPeriod"/>
            </a:pPr>
            <a:r>
              <a:rPr lang="en-US" sz="2300" dirty="0">
                <a:latin typeface="Tahoma"/>
                <a:ea typeface="Tahoma"/>
                <a:cs typeface="Tahoma"/>
              </a:rPr>
              <a:t>Kuhn. Analysis of Credit Approval Data. </a:t>
            </a:r>
            <a:r>
              <a:rPr lang="en-US" sz="2300" i="1" dirty="0">
                <a:latin typeface="Tahoma"/>
                <a:ea typeface="Tahoma"/>
                <a:cs typeface="Tahoma"/>
              </a:rPr>
              <a:t>Internet</a:t>
            </a:r>
            <a:r>
              <a:rPr lang="en-US" sz="2300" dirty="0">
                <a:solidFill>
                  <a:schemeClr val="accent6"/>
                </a:solidFill>
                <a:latin typeface="Tahoma"/>
                <a:ea typeface="Tahoma"/>
                <a:cs typeface="Tahom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http://rstudio-pubs-static.s3.amazonaws.com/73039_9946de135c0a49daa7a0a9eda4a67a72.html</a:t>
            </a:r>
            <a:endParaRPr lang="en-US" altLang="en-US" sz="2300" dirty="0">
              <a:solidFill>
                <a:srgbClr val="000000"/>
              </a:solidFill>
              <a:latin typeface="Tahoma"/>
              <a:ea typeface="Tahoma"/>
              <a:cs typeface="Calibri"/>
            </a:endParaRPr>
          </a:p>
          <a:p>
            <a:pPr>
              <a:buFontTx/>
              <a:buAutoNum type="arabicPeriod"/>
            </a:pPr>
            <a:r>
              <a:rPr lang="en-US" altLang="en-US" sz="2300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“Your Equal Credit Opportunity Rights.” Consumer Information, 13 Mar. 2018, </a:t>
            </a:r>
            <a:r>
              <a:rPr lang="en-US" altLang="en-US" sz="2300" dirty="0">
                <a:solidFill>
                  <a:schemeClr val="accent6"/>
                </a:solidFill>
                <a:latin typeface="Tahoma"/>
                <a:ea typeface="Tahoma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www.consumer.ftc.gov/articles/0347-your-equal-credit-opportunity-rights</a:t>
            </a:r>
            <a:r>
              <a:rPr lang="en-US" altLang="en-US" sz="2300" dirty="0">
                <a:solidFill>
                  <a:schemeClr val="accent6"/>
                </a:solidFill>
                <a:latin typeface="Tahoma"/>
                <a:ea typeface="Tahoma"/>
                <a:cs typeface="Calibri"/>
              </a:rPr>
              <a:t>.</a:t>
            </a:r>
            <a:r>
              <a:rPr lang="en-US" sz="2300" dirty="0">
                <a:latin typeface="Tahoma"/>
                <a:ea typeface="Tahoma"/>
                <a:cs typeface="Tahoma"/>
              </a:rPr>
              <a:t> </a:t>
            </a:r>
            <a:endParaRPr lang="en-US" altLang="en-US" dirty="0">
              <a:solidFill>
                <a:srgbClr val="000000"/>
              </a:solidFill>
              <a:latin typeface="Tahoma"/>
              <a:ea typeface="Tahoma"/>
              <a:cs typeface="Calibri" panose="020F0502020204030204" pitchFamily="34" charset="0"/>
            </a:endParaRPr>
          </a:p>
        </p:txBody>
      </p:sp>
      <p:sp>
        <p:nvSpPr>
          <p:cNvPr id="3753" name="Text Box 681">
            <a:extLst>
              <a:ext uri="{FF2B5EF4-FFF2-40B4-BE49-F238E27FC236}">
                <a16:creationId xmlns:a16="http://schemas.microsoft.com/office/drawing/2014/main" id="{DAA9FE64-3666-4F0B-9DE8-043D48CC6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4469" y="19447341"/>
            <a:ext cx="861060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r>
              <a:rPr lang="en-US" altLang="en-US" sz="2800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Acknowledgments</a:t>
            </a:r>
          </a:p>
          <a:p>
            <a:endParaRPr lang="en-US" altLang="en-US" sz="1000" dirty="0">
              <a:solidFill>
                <a:srgbClr val="E40000"/>
              </a:solidFill>
              <a:latin typeface="Tahoma"/>
              <a:ea typeface="Tahoma"/>
              <a:cs typeface="Calibri" panose="020F0502020204030204" pitchFamily="34" charset="0"/>
            </a:endParaRPr>
          </a:p>
          <a:p>
            <a:r>
              <a:rPr lang="en-US" altLang="en-US" dirty="0">
                <a:latin typeface="Tahoma"/>
                <a:ea typeface="Tahoma"/>
                <a:cs typeface="Calibri"/>
              </a:rPr>
              <a:t>This project was mentored by </a:t>
            </a:r>
            <a:r>
              <a:rPr lang="en-US" altLang="en-US" dirty="0">
                <a:solidFill>
                  <a:schemeClr val="accent2"/>
                </a:solidFill>
                <a:latin typeface="Tahoma"/>
                <a:ea typeface="Tahoma"/>
                <a:cs typeface="Calibri"/>
              </a:rPr>
              <a:t>Dr. Christina Duron</a:t>
            </a:r>
            <a:r>
              <a:rPr lang="en-US" altLang="en-US" dirty="0">
                <a:latin typeface="Tahoma"/>
                <a:ea typeface="Tahoma"/>
                <a:cs typeface="Calibri"/>
              </a:rPr>
              <a:t>, whose help is acknowledged with great appreciation. </a:t>
            </a:r>
          </a:p>
          <a:p>
            <a:r>
              <a:rPr lang="en-US" altLang="en-US" dirty="0">
                <a:latin typeface="Tahoma"/>
                <a:ea typeface="Tahoma"/>
                <a:cs typeface="Calibri"/>
              </a:rPr>
              <a:t>Support from our instructor, </a:t>
            </a:r>
            <a:r>
              <a:rPr lang="en-US" altLang="en-US" dirty="0">
                <a:solidFill>
                  <a:schemeClr val="accent6"/>
                </a:solidFill>
                <a:latin typeface="Tahoma"/>
                <a:ea typeface="Tahoma"/>
                <a:cs typeface="Calibri"/>
              </a:rPr>
              <a:t>Dr. Calvin Zhang-Molina</a:t>
            </a:r>
            <a:r>
              <a:rPr lang="en-US" altLang="en-US" dirty="0">
                <a:latin typeface="Tahoma"/>
                <a:ea typeface="Tahoma"/>
                <a:cs typeface="Calibri"/>
              </a:rPr>
              <a:t> is also gratefully acknowledged.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8D9B4-BF6E-4F94-84BA-CC1DFFE62639}"/>
              </a:ext>
            </a:extLst>
          </p:cNvPr>
          <p:cNvSpPr txBox="1"/>
          <p:nvPr/>
        </p:nvSpPr>
        <p:spPr>
          <a:xfrm>
            <a:off x="6324600" y="1546225"/>
            <a:ext cx="1917457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>
                <a:latin typeface="Tahoma"/>
                <a:ea typeface="Tahoma"/>
                <a:cs typeface="Calibri"/>
              </a:rPr>
              <a:t>Shitij Seth       YuanJea Hew     Muhammad Salim     Deryck 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D375A-5AAB-49F3-960A-B252194CC265}"/>
              </a:ext>
            </a:extLst>
          </p:cNvPr>
          <p:cNvSpPr txBox="1"/>
          <p:nvPr/>
        </p:nvSpPr>
        <p:spPr>
          <a:xfrm>
            <a:off x="12485647" y="2817719"/>
            <a:ext cx="6748972" cy="4585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2800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Data Analysis </a:t>
            </a:r>
            <a:endParaRPr lang="en-US" dirty="0">
              <a:latin typeface="Tahoma"/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 </a:t>
            </a:r>
            <a:r>
              <a:rPr lang="en-US" sz="1000" b="1" dirty="0">
                <a:solidFill>
                  <a:srgbClr val="E40000"/>
                </a:solidFill>
                <a:latin typeface="Tahoma"/>
                <a:ea typeface="Tahoma"/>
                <a:cs typeface="Calibri"/>
              </a:rPr>
              <a:t>  </a:t>
            </a:r>
            <a:r>
              <a:rPr lang="en-US" b="1" dirty="0">
                <a:latin typeface="Tahoma"/>
                <a:ea typeface="Tahoma"/>
                <a:cs typeface="Calibri"/>
              </a:rPr>
              <a:t>Feature : [values]</a:t>
            </a:r>
            <a:r>
              <a:rPr lang="en-US" sz="1000" dirty="0">
                <a:latin typeface="Tahoma"/>
                <a:ea typeface="Tahoma"/>
                <a:cs typeface="Calibri"/>
              </a:rPr>
              <a:t> </a:t>
            </a:r>
          </a:p>
          <a:p>
            <a:pPr marL="342900" indent="-342900">
              <a:buFont typeface="Wingdings"/>
              <a:buChar char="§"/>
            </a:pPr>
            <a:r>
              <a:rPr lang="en-US" dirty="0">
                <a:latin typeface="Tahoma"/>
                <a:ea typeface="Tahoma"/>
                <a:cs typeface="Calibri"/>
              </a:rPr>
              <a:t>Male: </a:t>
            </a:r>
            <a:r>
              <a:rPr lang="en-US" dirty="0" err="1">
                <a:latin typeface="Tahoma"/>
                <a:ea typeface="Tahoma"/>
                <a:cs typeface="Calibri"/>
              </a:rPr>
              <a:t>a,b</a:t>
            </a:r>
            <a:r>
              <a:rPr lang="en-US" dirty="0">
                <a:latin typeface="Tahoma"/>
                <a:ea typeface="Tahoma"/>
                <a:cs typeface="Calibri"/>
              </a:rPr>
              <a:t> </a:t>
            </a:r>
          </a:p>
          <a:p>
            <a:pPr marL="342900" indent="-34290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Married: </a:t>
            </a:r>
            <a:r>
              <a:rPr lang="en-US" dirty="0" err="1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u,y,l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Bank Customer: </a:t>
            </a:r>
            <a:r>
              <a:rPr lang="en-US" dirty="0" err="1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g,p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Education: </a:t>
            </a:r>
            <a:r>
              <a:rPr lang="en-US" dirty="0" err="1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c,d,I,j,k,m,r,q,w,x,e,aa,ff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dirty="0">
                <a:latin typeface="Tahoma"/>
                <a:ea typeface="Tahoma"/>
                <a:cs typeface="Calibri"/>
              </a:rPr>
              <a:t>Ethnicity: </a:t>
            </a:r>
            <a:r>
              <a:rPr lang="en-US" dirty="0" err="1">
                <a:latin typeface="Tahoma"/>
                <a:ea typeface="Tahoma"/>
                <a:cs typeface="Calibri"/>
              </a:rPr>
              <a:t>v,h,bb,j,n,z,dd,ff,o</a:t>
            </a:r>
            <a:endParaRPr lang="en-US" dirty="0">
              <a:latin typeface="Tahoma"/>
              <a:ea typeface="Tahoma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Prior Default: </a:t>
            </a:r>
            <a:r>
              <a:rPr lang="en-US" dirty="0" err="1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t,f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Employed: </a:t>
            </a:r>
            <a:r>
              <a:rPr lang="en-US" dirty="0" err="1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t,f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Drivers License: </a:t>
            </a:r>
            <a:r>
              <a:rPr lang="en-US" dirty="0" err="1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t,f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Citizen: </a:t>
            </a:r>
            <a:r>
              <a:rPr lang="en-US" dirty="0" err="1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g,p,s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Approval: +,- 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E8929CA-289A-4045-AA26-0BA67896C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33832"/>
              </p:ext>
            </p:extLst>
          </p:nvPr>
        </p:nvGraphicFramePr>
        <p:xfrm>
          <a:off x="12618512" y="7503829"/>
          <a:ext cx="10744418" cy="276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36">
                  <a:extLst>
                    <a:ext uri="{9D8B030D-6E8A-4147-A177-3AD203B41FA5}">
                      <a16:colId xmlns:a16="http://schemas.microsoft.com/office/drawing/2014/main" val="3843195734"/>
                    </a:ext>
                  </a:extLst>
                </a:gridCol>
                <a:gridCol w="1551586">
                  <a:extLst>
                    <a:ext uri="{9D8B030D-6E8A-4147-A177-3AD203B41FA5}">
                      <a16:colId xmlns:a16="http://schemas.microsoft.com/office/drawing/2014/main" val="317192706"/>
                    </a:ext>
                  </a:extLst>
                </a:gridCol>
                <a:gridCol w="1791714">
                  <a:extLst>
                    <a:ext uri="{9D8B030D-6E8A-4147-A177-3AD203B41FA5}">
                      <a16:colId xmlns:a16="http://schemas.microsoft.com/office/drawing/2014/main" val="1471907377"/>
                    </a:ext>
                  </a:extLst>
                </a:gridCol>
                <a:gridCol w="2148708">
                  <a:extLst>
                    <a:ext uri="{9D8B030D-6E8A-4147-A177-3AD203B41FA5}">
                      <a16:colId xmlns:a16="http://schemas.microsoft.com/office/drawing/2014/main" val="1399522525"/>
                    </a:ext>
                  </a:extLst>
                </a:gridCol>
                <a:gridCol w="1790737">
                  <a:extLst>
                    <a:ext uri="{9D8B030D-6E8A-4147-A177-3AD203B41FA5}">
                      <a16:colId xmlns:a16="http://schemas.microsoft.com/office/drawing/2014/main" val="3011926199"/>
                    </a:ext>
                  </a:extLst>
                </a:gridCol>
                <a:gridCol w="1790737">
                  <a:extLst>
                    <a:ext uri="{9D8B030D-6E8A-4147-A177-3AD203B41FA5}">
                      <a16:colId xmlns:a16="http://schemas.microsoft.com/office/drawing/2014/main" val="3143959435"/>
                    </a:ext>
                  </a:extLst>
                </a:gridCol>
              </a:tblGrid>
              <a:tr h="759205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ahoma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ahoma"/>
                        </a:rPr>
                        <a:t>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ahoma"/>
                        </a:rPr>
                        <a:t>Year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ahoma"/>
                        </a:rPr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ahoma"/>
                        </a:rPr>
                        <a:t>Credit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ahoma"/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ahoma"/>
                        </a:rPr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90297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ahoma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31.50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1013.76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7202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ahoma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28.42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2.84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203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ahoma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76.75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28.50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67.00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2000.00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60358"/>
                  </a:ext>
                </a:extLst>
              </a:tr>
              <a:tr h="480916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ahoma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13.75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ahoma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ahoma"/>
                        </a:rPr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451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B36DC5B-6372-4EB1-AFDB-281257AE7A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414" b="621"/>
          <a:stretch/>
        </p:blipFill>
        <p:spPr>
          <a:xfrm>
            <a:off x="969127" y="13363081"/>
            <a:ext cx="10878423" cy="8064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989B1A-07D7-4C30-A194-482D23D89837}"/>
              </a:ext>
            </a:extLst>
          </p:cNvPr>
          <p:cNvSpPr txBox="1"/>
          <p:nvPr/>
        </p:nvSpPr>
        <p:spPr>
          <a:xfrm>
            <a:off x="19242503" y="2870055"/>
            <a:ext cx="4427272" cy="5002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b="1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[Data Transformation]</a:t>
            </a:r>
            <a:endParaRPr lang="en-US" altLang="en-US" b="1" dirty="0">
              <a:solidFill>
                <a:srgbClr val="E4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0,1</a:t>
            </a:r>
            <a:endParaRPr lang="en-US" dirty="0">
              <a:solidFill>
                <a:srgbClr val="E40000"/>
              </a:solidFill>
              <a:latin typeface="Tahoma"/>
              <a:ea typeface="Tahoma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0,1,2</a:t>
            </a:r>
            <a:endParaRPr lang="en-US" dirty="0">
              <a:solidFill>
                <a:srgbClr val="E40000"/>
              </a:solidFill>
              <a:latin typeface="Tahoma"/>
              <a:ea typeface="Tahoma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0,1</a:t>
            </a: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0,1,2,3,4,5,6,7,8,9,10,11,12</a:t>
            </a: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0,1,2,3,4,5,6,7,8</a:t>
            </a: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1,0</a:t>
            </a: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1,0</a:t>
            </a: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1,0</a:t>
            </a: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0,1,2</a:t>
            </a: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Calibri"/>
              </a:rPr>
              <a:t>1,0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C1E414-670A-4B93-AD47-0BCB5CA907F8}"/>
              </a:ext>
            </a:extLst>
          </p:cNvPr>
          <p:cNvCxnSpPr/>
          <p:nvPr/>
        </p:nvCxnSpPr>
        <p:spPr bwMode="auto">
          <a:xfrm>
            <a:off x="14454198" y="3907732"/>
            <a:ext cx="4700981" cy="2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A29341-12FD-418B-994C-40CCCFDDE146}"/>
              </a:ext>
            </a:extLst>
          </p:cNvPr>
          <p:cNvCxnSpPr>
            <a:cxnSpLocks/>
          </p:cNvCxnSpPr>
          <p:nvPr/>
        </p:nvCxnSpPr>
        <p:spPr bwMode="auto">
          <a:xfrm>
            <a:off x="15753763" y="4598368"/>
            <a:ext cx="3401935" cy="2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CC40DA-CA28-4085-9B17-7B528DA9B919}"/>
              </a:ext>
            </a:extLst>
          </p:cNvPr>
          <p:cNvCxnSpPr>
            <a:cxnSpLocks/>
          </p:cNvCxnSpPr>
          <p:nvPr/>
        </p:nvCxnSpPr>
        <p:spPr bwMode="auto">
          <a:xfrm>
            <a:off x="15283895" y="5718710"/>
            <a:ext cx="3871803" cy="2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3F04EC-F7D9-48A3-9ACB-B3D951D932A9}"/>
              </a:ext>
            </a:extLst>
          </p:cNvPr>
          <p:cNvCxnSpPr>
            <a:cxnSpLocks/>
          </p:cNvCxnSpPr>
          <p:nvPr/>
        </p:nvCxnSpPr>
        <p:spPr bwMode="auto">
          <a:xfrm>
            <a:off x="15034623" y="6091410"/>
            <a:ext cx="4148196" cy="2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F6595B-33BE-493A-B837-A0CA94B85847}"/>
              </a:ext>
            </a:extLst>
          </p:cNvPr>
          <p:cNvCxnSpPr>
            <a:cxnSpLocks/>
          </p:cNvCxnSpPr>
          <p:nvPr/>
        </p:nvCxnSpPr>
        <p:spPr bwMode="auto">
          <a:xfrm>
            <a:off x="15629126" y="6423944"/>
            <a:ext cx="3567771" cy="2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8FF9F-08DE-4D5E-9F2B-82F84D0DD23E}"/>
              </a:ext>
            </a:extLst>
          </p:cNvPr>
          <p:cNvCxnSpPr>
            <a:cxnSpLocks/>
          </p:cNvCxnSpPr>
          <p:nvPr/>
        </p:nvCxnSpPr>
        <p:spPr bwMode="auto">
          <a:xfrm>
            <a:off x="14896772" y="6810550"/>
            <a:ext cx="4286393" cy="2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9EE21-017A-4E82-BBDA-EDF2AE928CA3}"/>
              </a:ext>
            </a:extLst>
          </p:cNvPr>
          <p:cNvCxnSpPr>
            <a:cxnSpLocks/>
          </p:cNvCxnSpPr>
          <p:nvPr/>
        </p:nvCxnSpPr>
        <p:spPr bwMode="auto">
          <a:xfrm>
            <a:off x="14910507" y="7170383"/>
            <a:ext cx="4286392" cy="2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B694A7-B08B-41DD-834F-36F384FE1945}"/>
              </a:ext>
            </a:extLst>
          </p:cNvPr>
          <p:cNvCxnSpPr>
            <a:cxnSpLocks/>
          </p:cNvCxnSpPr>
          <p:nvPr/>
        </p:nvCxnSpPr>
        <p:spPr bwMode="auto">
          <a:xfrm>
            <a:off x="14979863" y="4239231"/>
            <a:ext cx="4148196" cy="2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6658EC-F000-4C97-B64F-61AD1B767FF1}"/>
              </a:ext>
            </a:extLst>
          </p:cNvPr>
          <p:cNvCxnSpPr>
            <a:cxnSpLocks/>
          </p:cNvCxnSpPr>
          <p:nvPr/>
        </p:nvCxnSpPr>
        <p:spPr bwMode="auto">
          <a:xfrm>
            <a:off x="18103104" y="4985837"/>
            <a:ext cx="1024955" cy="2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3128-6A19-4FCF-A62B-D22C81D6D14F}"/>
              </a:ext>
            </a:extLst>
          </p:cNvPr>
          <p:cNvCxnSpPr>
            <a:cxnSpLocks/>
          </p:cNvCxnSpPr>
          <p:nvPr/>
        </p:nvCxnSpPr>
        <p:spPr bwMode="auto">
          <a:xfrm>
            <a:off x="17163368" y="5359055"/>
            <a:ext cx="1992330" cy="2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0EB367-FD72-498B-8FC9-9E0AF69A5607}"/>
              </a:ext>
            </a:extLst>
          </p:cNvPr>
          <p:cNvCxnSpPr>
            <a:cxnSpLocks/>
          </p:cNvCxnSpPr>
          <p:nvPr/>
        </p:nvCxnSpPr>
        <p:spPr bwMode="auto">
          <a:xfrm>
            <a:off x="15580406" y="3523293"/>
            <a:ext cx="3517163" cy="2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08AF44-0779-4EA3-BABC-5DD019436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73092"/>
              </p:ext>
            </p:extLst>
          </p:nvPr>
        </p:nvGraphicFramePr>
        <p:xfrm>
          <a:off x="24460502" y="8268638"/>
          <a:ext cx="7775145" cy="3197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0611">
                  <a:extLst>
                    <a:ext uri="{9D8B030D-6E8A-4147-A177-3AD203B41FA5}">
                      <a16:colId xmlns:a16="http://schemas.microsoft.com/office/drawing/2014/main" val="1566091310"/>
                    </a:ext>
                  </a:extLst>
                </a:gridCol>
                <a:gridCol w="3411598">
                  <a:extLst>
                    <a:ext uri="{9D8B030D-6E8A-4147-A177-3AD203B41FA5}">
                      <a16:colId xmlns:a16="http://schemas.microsoft.com/office/drawing/2014/main" val="3161611566"/>
                    </a:ext>
                  </a:extLst>
                </a:gridCol>
                <a:gridCol w="2532936">
                  <a:extLst>
                    <a:ext uri="{9D8B030D-6E8A-4147-A177-3AD203B41FA5}">
                      <a16:colId xmlns:a16="http://schemas.microsoft.com/office/drawing/2014/main" val="230331933"/>
                    </a:ext>
                  </a:extLst>
                </a:gridCol>
              </a:tblGrid>
              <a:tr h="4636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Percentage Accuracy (%)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 Time (s)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20265"/>
                  </a:ext>
                </a:extLst>
              </a:tr>
              <a:tr h="4159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92.96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0.035865</a:t>
                      </a:r>
                      <a:endParaRPr 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38005"/>
                  </a:ext>
                </a:extLst>
              </a:tr>
              <a:tr h="4636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0.004508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6928757"/>
                  </a:ext>
                </a:extLst>
              </a:tr>
              <a:tr h="4636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0.010412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800269"/>
                  </a:ext>
                </a:extLst>
              </a:tr>
              <a:tr h="4636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0.004109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43490"/>
                  </a:ext>
                </a:extLst>
              </a:tr>
              <a:tr h="4636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0.222498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970180"/>
                  </a:ext>
                </a:extLst>
              </a:tr>
              <a:tr h="4636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0.001875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78250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9C1A3C-0B65-47C5-BD15-DA670B08D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29501"/>
              </p:ext>
            </p:extLst>
          </p:nvPr>
        </p:nvGraphicFramePr>
        <p:xfrm>
          <a:off x="24242019" y="13458780"/>
          <a:ext cx="8410575" cy="2189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2511">
                  <a:extLst>
                    <a:ext uri="{9D8B030D-6E8A-4147-A177-3AD203B41FA5}">
                      <a16:colId xmlns:a16="http://schemas.microsoft.com/office/drawing/2014/main" val="4021762961"/>
                    </a:ext>
                  </a:extLst>
                </a:gridCol>
                <a:gridCol w="3189768">
                  <a:extLst>
                    <a:ext uri="{9D8B030D-6E8A-4147-A177-3AD203B41FA5}">
                      <a16:colId xmlns:a16="http://schemas.microsoft.com/office/drawing/2014/main" val="2108154727"/>
                    </a:ext>
                  </a:extLst>
                </a:gridCol>
                <a:gridCol w="1988296">
                  <a:extLst>
                    <a:ext uri="{9D8B030D-6E8A-4147-A177-3AD203B41FA5}">
                      <a16:colId xmlns:a16="http://schemas.microsoft.com/office/drawing/2014/main" val="2156449515"/>
                    </a:ext>
                  </a:extLst>
                </a:gridCol>
              </a:tblGrid>
              <a:tr h="584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Percentage Accuracy (%)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 Time (s)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835619"/>
                  </a:ext>
                </a:extLst>
              </a:tr>
              <a:tr h="509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Baseline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487472"/>
                  </a:ext>
                </a:extLst>
              </a:tr>
              <a:tr h="584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Default Parameter Baseline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86.52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0.0628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616012"/>
                  </a:ext>
                </a:extLst>
              </a:tr>
              <a:tr h="509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Model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0.0539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995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98:Templates:Blank Presentation</Template>
  <TotalTime>2425</TotalTime>
  <Words>270</Words>
  <Application>Microsoft Office PowerPoint</Application>
  <PresentationFormat>Custom</PresentationFormat>
  <Paragraphs>165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Tahoma</vt:lpstr>
      <vt:lpstr>Times</vt:lpstr>
      <vt:lpstr>Wingdings</vt:lpstr>
      <vt:lpstr>Wingdings,Sans-Serif</vt:lpstr>
      <vt:lpstr>Blank Presentation</vt:lpstr>
      <vt:lpstr>Instant Credit Card Approval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Gretar Tryggvason</dc:creator>
  <cp:lastModifiedBy>Shitij Seth</cp:lastModifiedBy>
  <cp:revision>1</cp:revision>
  <cp:lastPrinted>2001-04-13T12:26:16Z</cp:lastPrinted>
  <dcterms:created xsi:type="dcterms:W3CDTF">1999-11-11T03:05:48Z</dcterms:created>
  <dcterms:modified xsi:type="dcterms:W3CDTF">2020-05-06T20:15:01Z</dcterms:modified>
</cp:coreProperties>
</file>