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81" r:id="rId10"/>
    <p:sldId id="275" r:id="rId11"/>
    <p:sldId id="263" r:id="rId12"/>
    <p:sldId id="294" r:id="rId13"/>
    <p:sldId id="295" r:id="rId14"/>
    <p:sldId id="276" r:id="rId15"/>
    <p:sldId id="264" r:id="rId16"/>
    <p:sldId id="265" r:id="rId17"/>
    <p:sldId id="277" r:id="rId18"/>
    <p:sldId id="278" r:id="rId19"/>
    <p:sldId id="266" r:id="rId20"/>
    <p:sldId id="267" r:id="rId21"/>
    <p:sldId id="268" r:id="rId22"/>
    <p:sldId id="269" r:id="rId23"/>
    <p:sldId id="279" r:id="rId24"/>
    <p:sldId id="270" r:id="rId25"/>
    <p:sldId id="271" r:id="rId26"/>
    <p:sldId id="272" r:id="rId27"/>
    <p:sldId id="273" r:id="rId28"/>
    <p:sldId id="282" r:id="rId29"/>
    <p:sldId id="283" r:id="rId30"/>
    <p:sldId id="284" r:id="rId31"/>
    <p:sldId id="285" r:id="rId32"/>
    <p:sldId id="286" r:id="rId33"/>
    <p:sldId id="292" r:id="rId34"/>
    <p:sldId id="293" r:id="rId35"/>
    <p:sldId id="287" r:id="rId36"/>
    <p:sldId id="288" r:id="rId37"/>
    <p:sldId id="289" r:id="rId38"/>
    <p:sldId id="291" r:id="rId39"/>
    <p:sldId id="290" r:id="rId40"/>
    <p:sldId id="28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1" autoAdjust="0"/>
    <p:restoredTop sz="86453" autoAdjust="0"/>
  </p:normalViewPr>
  <p:slideViewPr>
    <p:cSldViewPr snapToGrid="0">
      <p:cViewPr varScale="1">
        <p:scale>
          <a:sx n="76" d="100"/>
          <a:sy n="76" d="100"/>
        </p:scale>
        <p:origin x="66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5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0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3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7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0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9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8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8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5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34FC-1528-4A6A-ACC6-C6592FD1D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颜色与物质浓度辨识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25DD8-6A3A-4E11-AB6E-756B90B62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zh-CN" altLang="en-US" dirty="0"/>
              <a:t>严宋扬 袁靖松 汪紫薇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847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4A81B-847F-4041-96A1-29F120BB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  <a:r>
              <a:rPr lang="en-US" altLang="zh-CN" dirty="0"/>
              <a:t>-</a:t>
            </a:r>
            <a:r>
              <a:rPr lang="zh-CN" altLang="en-US" dirty="0"/>
              <a:t>二元线性回归模型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结果不适用</a:t>
                </a:r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= 0.742 RMSE = 28.99</a:t>
                          </a:r>
                          <a:endParaRPr lang="pt-BR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1955" r="-454857" b="-3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181955" r="-454857" b="-2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284091" r="-454857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" t="-327097" r="-206" b="-219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869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C2D1A2-EF0B-4B8B-A6F1-61337E75E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139" r="6541" b="4230"/>
          <a:stretch/>
        </p:blipFill>
        <p:spPr>
          <a:xfrm>
            <a:off x="5787851" y="1817747"/>
            <a:ext cx="5968721" cy="44815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1D5D7B-90C1-4740-A21E-1A19377B2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43435"/>
              </p:ext>
            </p:extLst>
          </p:nvPr>
        </p:nvGraphicFramePr>
        <p:xfrm>
          <a:off x="715130" y="3429000"/>
          <a:ext cx="4891852" cy="182880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698836">
                  <a:extLst>
                    <a:ext uri="{9D8B030D-6E8A-4147-A177-3AD203B41FA5}">
                      <a16:colId xmlns:a16="http://schemas.microsoft.com/office/drawing/2014/main" val="204968603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4250521889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3289826690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3482907994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1334276022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2627017707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val="6495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H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4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454786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0.89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947617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-0.24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877862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-0.88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67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-0.97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78358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26F09C23-D886-49EC-93A0-4CEEFB53523D}"/>
              </a:ext>
            </a:extLst>
          </p:cNvPr>
          <p:cNvSpPr/>
          <p:nvPr/>
        </p:nvSpPr>
        <p:spPr>
          <a:xfrm>
            <a:off x="715129" y="2840816"/>
            <a:ext cx="489185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溴酸钾各个属性间的自相关系数</a:t>
            </a:r>
          </a:p>
        </p:txBody>
      </p:sp>
    </p:spTree>
    <p:extLst>
      <p:ext uri="{BB962C8B-B14F-4D97-AF65-F5344CB8AC3E}">
        <p14:creationId xmlns:p14="http://schemas.microsoft.com/office/powerpoint/2010/main" val="47711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A8347F-A61C-4163-B9EE-2B24EC84C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5.291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731.6</m:t>
                    </m:r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  <a:blipFill>
                <a:blip r:embed="rId3"/>
                <a:stretch>
                  <a:fillRect l="-2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1DF045B7-DD34-4B7D-B3FA-FA955AAFE4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0122585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0.8954 RMSE = 12.78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1DF045B7-DD34-4B7D-B3FA-FA955AAFE4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0122585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278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6964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6964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1026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C90BF0-44D2-46E1-8CD4-072C1A75F2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表格图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多个变量和溴酸钾浓度关系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灰度近似线性分布  一元线性回归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=−5.291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+731.6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C90BF0-44D2-46E1-8CD4-072C1A75F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21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5016-D230-4790-9779-54AE90D2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几何平均数一元线性回归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方程</a:t>
                </a:r>
                <a:r>
                  <a:rPr lang="en-US" altLang="zh-CN" dirty="0"/>
                  <a:t> 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=−1.197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+162.9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HS</a:t>
                </a:r>
                <a:r>
                  <a:rPr lang="zh-CN" altLang="en-US" dirty="0"/>
                  <a:t>二元线性回归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最终结论，</a:t>
                </a:r>
                <a:r>
                  <a:rPr lang="en-US" altLang="zh-CN" dirty="0"/>
                  <a:t>RGB</a:t>
                </a:r>
                <a:r>
                  <a:rPr lang="zh-CN" altLang="en-US" dirty="0"/>
                  <a:t>几何平均数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4545" b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83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1C7E79-7EE3-473E-A36F-971800E57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去掉浓度为</a:t>
                </a:r>
                <a:r>
                  <a:rPr lang="en-US" altLang="zh-CN" dirty="0"/>
                  <a:t>0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和灰度折线图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一元回归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=−0.03599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+12.93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回归结果表格截图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模型应用范围，浓度</a:t>
                </a:r>
                <a:r>
                  <a:rPr lang="en-US" altLang="zh-CN" dirty="0"/>
                  <a:t>7-12ppm</a:t>
                </a:r>
                <a:r>
                  <a:rPr lang="zh-CN" altLang="en-US" dirty="0"/>
                  <a:t>，灰度取值</a:t>
                </a:r>
                <a:r>
                  <a:rPr lang="en-US" altLang="zh-CN" dirty="0"/>
                  <a:t>40-140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1C7E79-7EE3-473E-A36F-971800E57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4545" b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515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93D38E-23A9-46AE-914F-797FCF1C6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浓度为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和浓度为</a:t>
                </a:r>
                <a:r>
                  <a:rPr lang="en-US" altLang="zh-CN" dirty="0"/>
                  <a:t>0.5ppm</a:t>
                </a:r>
                <a:r>
                  <a:rPr lang="zh-CN" altLang="en-US" dirty="0"/>
                  <a:t>及以上的差异较大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粗略模型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&lt;0.5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𝑎𝑣𝑒𝑟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𝑅𝐺𝐵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)&gt;105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灰度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不行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H,S</a:t>
                </a:r>
                <a:r>
                  <a:rPr lang="zh-CN" altLang="en-US" dirty="0"/>
                  <a:t>和浓度的图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酶促反应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93D38E-23A9-46AE-914F-797FCF1C6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b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49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0FF7-6960-46BD-B211-7DBCB392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7DE65F-627B-44F9-ADC7-9BB61EF2E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指数增长模型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/>
                  <a:t>Michaelis-Menten 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指数增长模型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值和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值回归结果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7DE65F-627B-44F9-ADC7-9BB61EF2E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18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706ED-A697-4ED7-9927-DF45D10E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67392-B5D9-45DD-B84E-86F862D6C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i="1" dirty="0"/>
                  <a:t>Michaelis-Menten 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367392-B5D9-45DD-B84E-86F862D6C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42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E552A-C442-4410-B98C-9057F6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奶中尿素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4C697-38F3-4423-A766-6E3402FA8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相关性表格截图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B</a:t>
                </a:r>
                <a:r>
                  <a:rPr lang="zh-CN" altLang="en-US" dirty="0"/>
                  <a:t>值相关性</a:t>
                </a:r>
                <a:r>
                  <a:rPr lang="en-US" altLang="zh-CN" dirty="0"/>
                  <a:t>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=−129.7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+1.549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+04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44C697-38F3-4423-A766-6E3402FA8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77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r>
              <a:rPr lang="en-US" altLang="zh-CN" dirty="0"/>
              <a:t>-</a:t>
            </a:r>
            <a:r>
              <a:rPr lang="zh-CN" altLang="en-US" dirty="0"/>
              <a:t>比色法检验物质浓度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8298"/>
            <a:ext cx="3725929" cy="402336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待测物质</a:t>
            </a:r>
            <a:r>
              <a:rPr lang="en-US" altLang="zh-CN" dirty="0" err="1"/>
              <a:t>制备成溶液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滴在</a:t>
            </a:r>
            <a:r>
              <a:rPr lang="en-US" altLang="zh-CN" dirty="0" err="1"/>
              <a:t>白色试纸</a:t>
            </a:r>
            <a:r>
              <a:rPr lang="zh-CN" altLang="en-US" dirty="0"/>
              <a:t>上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与</a:t>
            </a:r>
            <a:r>
              <a:rPr lang="en-US" altLang="zh-CN" dirty="0" err="1"/>
              <a:t>标准比色卡</a:t>
            </a:r>
            <a:r>
              <a:rPr lang="zh-CN" altLang="en-US" dirty="0"/>
              <a:t>对比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确定</a:t>
            </a:r>
            <a:r>
              <a:rPr lang="en-US" altLang="zh-CN" dirty="0" err="1"/>
              <a:t>浓度档位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DD9E7A-9BE3-4395-8CD2-D79724648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69" y="2556614"/>
            <a:ext cx="6092851" cy="174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6011D9-5B08-40A9-89B4-B29CD9D649DD}"/>
              </a:ext>
            </a:extLst>
          </p:cNvPr>
          <p:cNvSpPr txBox="1"/>
          <p:nvPr/>
        </p:nvSpPr>
        <p:spPr>
          <a:xfrm>
            <a:off x="1122164" y="5120639"/>
            <a:ext cx="1003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需要精确地通过测量颜色读数从而获得待测物质的浓度</a:t>
            </a:r>
          </a:p>
        </p:txBody>
      </p:sp>
    </p:spTree>
    <p:extLst>
      <p:ext uri="{BB962C8B-B14F-4D97-AF65-F5344CB8AC3E}">
        <p14:creationId xmlns:p14="http://schemas.microsoft.com/office/powerpoint/2010/main" val="2083225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4E57E-6326-4892-BC2D-4A8B6E61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定义数据质量评价模型：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数据质量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1*</a:t>
                </a:r>
                <a:r>
                  <a:rPr lang="zh-CN" altLang="en-US" dirty="0"/>
                  <a:t>准确度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2*</a:t>
                </a:r>
                <a:r>
                  <a:rPr lang="zh-CN" altLang="en-US" dirty="0"/>
                  <a:t>稳定度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3*</a:t>
                </a:r>
                <a:r>
                  <a:rPr lang="zh-CN" altLang="en-US" dirty="0"/>
                  <a:t>区分度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系数</a:t>
                </a:r>
                <a:r>
                  <a:rPr lang="en-US" altLang="zh-CN" dirty="0"/>
                  <a:t>4*RGB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HS</a:t>
                </a:r>
                <a:r>
                  <a:rPr lang="zh-CN" altLang="en-US" dirty="0"/>
                  <a:t>的吻合度 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zh-CN" dirty="0"/>
                  <a:t>为数据质量，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=1,2,3,4)</m:t>
                    </m:r>
                  </m:oMath>
                </a14:m>
                <a:r>
                  <a:rPr lang="zh-CN" altLang="zh-CN" dirty="0"/>
                  <a:t>为权重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=1,2,3,4)</m:t>
                    </m:r>
                  </m:oMath>
                </a14:m>
                <a:r>
                  <a:rPr lang="zh-CN" altLang="zh-CN" dirty="0"/>
                  <a:t>分别为准确度，稳定度，区分度，吻合度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C92CD5-B2F6-44B8-8985-8A1351F1F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 b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53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E0F6E-C31A-45D9-8D0E-7901DF3F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实验测定次数越多，数据的准确度就越高， 越有可能接近真实值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设</a:t>
                </a:r>
                <a:r>
                  <a:rPr lang="zh-CN" altLang="en-US" dirty="0"/>
                  <a:t>物质的</a:t>
                </a:r>
                <a:r>
                  <a:rPr lang="zh-CN" altLang="zh-CN" dirty="0"/>
                  <a:t>测量次数为</a:t>
                </a:r>
                <a:r>
                  <a:rPr lang="en-US" altLang="zh-CN" dirty="0"/>
                  <a:t>n,</a:t>
                </a:r>
                <a:r>
                  <a:rPr lang="zh-CN" altLang="zh-CN" dirty="0"/>
                  <a:t>定义准确度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准确度表格截图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7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1463-51FB-4671-A1CA-929690B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同种物质，在相同浓度下的</a:t>
                </a:r>
                <a:r>
                  <a:rPr lang="en-US" altLang="zh-CN" dirty="0"/>
                  <a:t>R,G,B</a:t>
                </a:r>
                <a:r>
                  <a:rPr lang="zh-CN" altLang="zh-CN" dirty="0"/>
                  <a:t>数值应该相对稳定，利用同种物质同一浓度下的变异系数衡量实验数据的稳定度。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工业碱各个浓度下数据只有一组，稳定度</a:t>
                </a:r>
                <a:r>
                  <a:rPr lang="en-US" altLang="zh-CN" dirty="0"/>
                  <a:t>值取中为0.5。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定义稳定度公式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r="-1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40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57CB8-AC9F-4E49-8DB3-EBF7392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365F2-5729-4B97-A45B-E9B824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571215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A0AB7-FEB9-4819-8458-62749846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对同一种物质不同浓度</a:t>
                </a:r>
                <a:r>
                  <a:rPr lang="zh-CN" altLang="en-US" dirty="0"/>
                  <a:t>采用</a:t>
                </a:r>
                <a:r>
                  <a:rPr lang="zh-CN" altLang="zh-CN" dirty="0"/>
                  <a:t>用比色法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读数差异相对较大， 易于观察，用同种物质不同浓度下的变异系数离散度衡量数据的区分度。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定义区分度公式：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图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 r="-1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702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680B-7751-4044-A3D5-16486488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吻合度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HSV   </a:t>
                </a:r>
                <a:r>
                  <a:rPr lang="zh-CN" altLang="en-US" dirty="0"/>
                  <a:t>两种颜色体系   可相互转化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定义吻合度公式：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=(1−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</a:t>
                </a:r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81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5649A-05BA-4D70-9DAB-FB2AF51B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简化公式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结果截图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奶中尿素的数据质量较差，其他尚可。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B8D2AE-D2E1-4975-B6F2-A31785E76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b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737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71EE8-DEAC-420E-A148-33EF5139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问题二的分析求解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F65A4-0900-4158-A60E-9F1994EE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031901"/>
            <a:ext cx="10058400" cy="4023360"/>
          </a:xfrm>
        </p:spPr>
        <p:txBody>
          <a:bodyPr/>
          <a:lstStyle/>
          <a:p>
            <a:r>
              <a:rPr lang="en-US" altLang="zh-CN" dirty="0"/>
              <a:t>(1)</a:t>
            </a:r>
            <a:r>
              <a:rPr lang="zh-CN" altLang="en-US" dirty="0"/>
              <a:t>通过附件</a:t>
            </a:r>
            <a:r>
              <a:rPr lang="en-US" altLang="zh-CN" dirty="0"/>
              <a:t>2</a:t>
            </a:r>
            <a:r>
              <a:rPr lang="zh-CN" altLang="en-US" dirty="0"/>
              <a:t>所给出的模型，建立颜色读数和浓度间的模型。</a:t>
            </a:r>
          </a:p>
          <a:p>
            <a:br>
              <a:rPr lang="zh-CN" altLang="en-US" dirty="0"/>
            </a:br>
            <a:r>
              <a:rPr lang="en-US" altLang="zh-CN" dirty="0"/>
              <a:t>(2)</a:t>
            </a:r>
            <a:r>
              <a:rPr lang="zh-CN" altLang="en-US" dirty="0"/>
              <a:t>通过</a:t>
            </a:r>
            <a:r>
              <a:rPr lang="en-US" altLang="zh-CN" dirty="0"/>
              <a:t>(1)</a:t>
            </a:r>
            <a:r>
              <a:rPr lang="zh-CN" altLang="en-US" dirty="0"/>
              <a:t>中建立的模型进行误差分析。</a:t>
            </a:r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29503E-269A-4C30-9674-434C6FAA7E52}"/>
              </a:ext>
            </a:extLst>
          </p:cNvPr>
          <p:cNvSpPr/>
          <p:nvPr/>
        </p:nvSpPr>
        <p:spPr>
          <a:xfrm>
            <a:off x="4558602" y="2146727"/>
            <a:ext cx="3074796" cy="147580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二氧化硫</a:t>
            </a:r>
          </a:p>
        </p:txBody>
      </p:sp>
    </p:spTree>
    <p:extLst>
      <p:ext uri="{BB962C8B-B14F-4D97-AF65-F5344CB8AC3E}">
        <p14:creationId xmlns:p14="http://schemas.microsoft.com/office/powerpoint/2010/main" val="34864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237C89-0C43-4933-A874-624710823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3824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3747048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4150771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2794527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29079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8896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136.67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14.62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1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16.24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9155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137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866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8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19.49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350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637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136.11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81.48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94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135.79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84.51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48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87.93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030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89.83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93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688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85F9B2-4040-4C26-95E4-F787BD57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98612"/>
              </p:ext>
            </p:extLst>
          </p:nvPr>
        </p:nvGraphicFramePr>
        <p:xfrm>
          <a:off x="1097280" y="3723417"/>
          <a:ext cx="10058400" cy="12801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4249268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736503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参数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吻合度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086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H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99.62%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911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98.83%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60574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1739C0D5-8BBF-4F84-9DDC-ACCFFB1FE21F}"/>
              </a:ext>
            </a:extLst>
          </p:cNvPr>
          <p:cNvSpPr/>
          <p:nvPr/>
        </p:nvSpPr>
        <p:spPr>
          <a:xfrm>
            <a:off x="2331887" y="2866794"/>
            <a:ext cx="7528225" cy="5355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</a:t>
            </a:r>
            <a:r>
              <a:rPr lang="en-US" altLang="zh-CN" sz="2800" dirty="0"/>
              <a:t>H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校正后地值与计算值地吻合度</a:t>
            </a:r>
          </a:p>
        </p:txBody>
      </p:sp>
    </p:spTree>
    <p:extLst>
      <p:ext uri="{BB962C8B-B14F-4D97-AF65-F5344CB8AC3E}">
        <p14:creationId xmlns:p14="http://schemas.microsoft.com/office/powerpoint/2010/main" val="325951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57357" cy="439429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问题一：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研究五组物质颜色读数与物质浓度的关系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制定标准评价数据质量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问题二：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研究二氧化硫颜色读数与物质浓度的关系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对模型进行误差分析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问题三：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数据维度对模型的影响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8804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4BBCEDB-7B07-41B4-8C80-788EA54B0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06728"/>
              </p:ext>
            </p:extLst>
          </p:nvPr>
        </p:nvGraphicFramePr>
        <p:xfrm>
          <a:off x="1066800" y="2930659"/>
          <a:ext cx="10058400" cy="298704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83710189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9454582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92410972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207324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319717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项目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准确度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稳定度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区分度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数据质量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507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组胺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0.88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0.31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976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溴酸钾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0.55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878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工业碱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8345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硫酸铝钾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94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奶中尿素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0.27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055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二氧化硫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0.22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0.61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07445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3D0CCB-951E-4B54-A8BF-F833C2ED38B7}"/>
              </a:ext>
            </a:extLst>
          </p:cNvPr>
          <p:cNvSpPr/>
          <p:nvPr/>
        </p:nvSpPr>
        <p:spPr>
          <a:xfrm>
            <a:off x="1605391" y="2260881"/>
            <a:ext cx="8981217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问题一中五种物质与二氧化硫的数据质量综合评价结果</a:t>
            </a:r>
          </a:p>
        </p:txBody>
      </p:sp>
    </p:spTree>
    <p:extLst>
      <p:ext uri="{BB962C8B-B14F-4D97-AF65-F5344CB8AC3E}">
        <p14:creationId xmlns:p14="http://schemas.microsoft.com/office/powerpoint/2010/main" val="592268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0DEE8E-FD8D-4B93-ADC1-F0EC0219E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90985"/>
              </p:ext>
            </p:extLst>
          </p:nvPr>
        </p:nvGraphicFramePr>
        <p:xfrm>
          <a:off x="1097280" y="3585087"/>
          <a:ext cx="10058400" cy="85344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0740967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48786258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04934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7032485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9422655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08132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B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H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75152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-0.84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0.82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736256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726103-8D18-4B88-83C6-3332FFAC7DDB}"/>
              </a:ext>
            </a:extLst>
          </p:cNvPr>
          <p:cNvSpPr/>
          <p:nvPr/>
        </p:nvSpPr>
        <p:spPr>
          <a:xfrm>
            <a:off x="2594149" y="2803492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二氧化硫各系数与其浓度的线性相关系数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694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7CE9C4A-FF75-4512-8AAD-62EC8DA2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41" y="1948375"/>
            <a:ext cx="5738239" cy="43036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7F16815-FE4C-4C4E-83FF-6ABCA2E88778}"/>
              </a:ext>
            </a:extLst>
          </p:cNvPr>
          <p:cNvSpPr/>
          <p:nvPr/>
        </p:nvSpPr>
        <p:spPr>
          <a:xfrm>
            <a:off x="1469070" y="3215472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二氧化硫浓度关于灰度与</a:t>
            </a:r>
            <a:r>
              <a:rPr lang="en-US" altLang="zh-CN" sz="2800" dirty="0"/>
              <a:t>G</a:t>
            </a:r>
            <a:r>
              <a:rPr lang="zh-CN" altLang="en-US" sz="2800" dirty="0"/>
              <a:t>的折线图</a:t>
            </a:r>
          </a:p>
        </p:txBody>
      </p:sp>
    </p:spTree>
    <p:extLst>
      <p:ext uri="{BB962C8B-B14F-4D97-AF65-F5344CB8AC3E}">
        <p14:creationId xmlns:p14="http://schemas.microsoft.com/office/powerpoint/2010/main" val="446965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二氧化硫浓度关于灰度的一元线性回归结果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4B2200-1D19-4327-8099-E0A95C274F74}"/>
              </a:ext>
            </a:extLst>
          </p:cNvPr>
          <p:cNvSpPr txBox="1"/>
          <p:nvPr/>
        </p:nvSpPr>
        <p:spPr>
          <a:xfrm>
            <a:off x="1097280" y="5328372"/>
            <a:ext cx="75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1883029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0.6928 RMSE = 28.88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</a:t>
            </a:r>
            <a:r>
              <a:rPr lang="en-US" altLang="zh-CN" sz="2800" dirty="0"/>
              <a:t>G</a:t>
            </a:r>
            <a:r>
              <a:rPr lang="zh-CN" altLang="en-US" sz="2800" dirty="0"/>
              <a:t>的一元线性回归结果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5CEC74-5299-4389-8AC4-04D88A5F7B5C}"/>
              </a:ext>
            </a:extLst>
          </p:cNvPr>
          <p:cNvSpPr txBox="1"/>
          <p:nvPr/>
        </p:nvSpPr>
        <p:spPr>
          <a:xfrm>
            <a:off x="1097280" y="5328372"/>
            <a:ext cx="75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2884930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CD163A-4D43-419C-B905-86068B07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50" y="1844180"/>
            <a:ext cx="5965124" cy="4473843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1F1FB4E-BAD6-4B72-9CE4-FD0305F7A117}"/>
              </a:ext>
            </a:extLst>
          </p:cNvPr>
          <p:cNvSpPr/>
          <p:nvPr/>
        </p:nvSpPr>
        <p:spPr>
          <a:xfrm>
            <a:off x="1511111" y="2551339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二氧化硫浓度关于灰度的折线图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873F22-DF5B-4723-BBC6-1051ECCED512}"/>
              </a:ext>
            </a:extLst>
          </p:cNvPr>
          <p:cNvSpPr/>
          <p:nvPr/>
        </p:nvSpPr>
        <p:spPr>
          <a:xfrm>
            <a:off x="2559574" y="448081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671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回归结果</a:t>
            </a:r>
          </a:p>
        </p:txBody>
      </p:sp>
    </p:spTree>
    <p:extLst>
      <p:ext uri="{BB962C8B-B14F-4D97-AF65-F5344CB8AC3E}">
        <p14:creationId xmlns:p14="http://schemas.microsoft.com/office/powerpoint/2010/main" val="814368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快速平衡模型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HS</a:t>
            </a:r>
            <a:r>
              <a:rPr lang="zh-CN" altLang="en-US" dirty="0"/>
              <a:t>变化折线图</a:t>
            </a:r>
            <a:endParaRPr lang="en-US" altLang="zh-CN" dirty="0"/>
          </a:p>
          <a:p>
            <a:r>
              <a:rPr lang="zh-CN" altLang="en-US" dirty="0"/>
              <a:t>建立模型的公式</a:t>
            </a:r>
          </a:p>
        </p:txBody>
      </p:sp>
    </p:spTree>
    <p:extLst>
      <p:ext uri="{BB962C8B-B14F-4D97-AF65-F5344CB8AC3E}">
        <p14:creationId xmlns:p14="http://schemas.microsoft.com/office/powerpoint/2010/main" val="1183692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快速平衡模型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结果表格及公式</a:t>
            </a:r>
          </a:p>
        </p:txBody>
      </p:sp>
    </p:spTree>
    <p:extLst>
      <p:ext uri="{BB962C8B-B14F-4D97-AF65-F5344CB8AC3E}">
        <p14:creationId xmlns:p14="http://schemas.microsoft.com/office/powerpoint/2010/main" val="4194368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指数增长模型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回归结果</a:t>
            </a:r>
          </a:p>
        </p:txBody>
      </p:sp>
    </p:spTree>
    <p:extLst>
      <p:ext uri="{BB962C8B-B14F-4D97-AF65-F5344CB8AC3E}">
        <p14:creationId xmlns:p14="http://schemas.microsoft.com/office/powerpoint/2010/main" val="428344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11087-EDAE-4719-874D-6B84C256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符号说明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383565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153345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01721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622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66510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1705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6486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0753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90397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</a:rPr>
                                  <m:t>𝐺𝑟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灰度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28049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383565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2415334575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017217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118919" r="-100364" b="-64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446225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216000" r="-100364" b="-5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665103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320270" r="-100364" b="-4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170515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420270" r="-100364" b="-3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64866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520270" r="-100364" b="-2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07536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612000" r="-100364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9039780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" t="-721622" r="-100364" b="-4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 dirty="0" err="1">
                              <a:effectLst/>
                            </a:rPr>
                            <a:t>灰度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28049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6822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C9893-A9A0-4813-B1A1-6A83E790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E6BD2-FA08-4273-AA6B-38969F62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样本容量小：拟合偏差，难保证参数精确度（溴酸钾，硫酸铝钾）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统一浓度下数据量（工业碱）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数据量过大：数据处理困难，要有代表性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颜色维度对模型的影响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RGB</a:t>
            </a:r>
            <a:r>
              <a:rPr lang="zh-CN" altLang="en-US" dirty="0"/>
              <a:t>和</a:t>
            </a:r>
            <a:r>
              <a:rPr lang="en-US" altLang="zh-CN" dirty="0"/>
              <a:t>HSL</a:t>
            </a:r>
            <a:r>
              <a:rPr lang="zh-CN" altLang="en-US" dirty="0"/>
              <a:t>等价，降维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一组</a:t>
            </a:r>
            <a:r>
              <a:rPr lang="en-US" altLang="zh-CN" dirty="0"/>
              <a:t>RGB</a:t>
            </a:r>
            <a:r>
              <a:rPr lang="zh-CN" altLang="en-US" dirty="0"/>
              <a:t>值对应唯一一个灰度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？？？论文里我觉得有点小问题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48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8029-3122-49A4-924C-8FA40346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6A74F-B056-44B0-BC99-88820CDA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数据真实，记录客观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溶液中其他成分对颜色无影响</a:t>
            </a:r>
          </a:p>
        </p:txBody>
      </p:sp>
    </p:spTree>
    <p:extLst>
      <p:ext uri="{BB962C8B-B14F-4D97-AF65-F5344CB8AC3E}">
        <p14:creationId xmlns:p14="http://schemas.microsoft.com/office/powerpoint/2010/main" val="368234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67E38-E041-48EF-BC9D-108C7281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问题一的分析求解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EEF6A8-A92C-45EA-8C79-6415C9B07A01}"/>
              </a:ext>
            </a:extLst>
          </p:cNvPr>
          <p:cNvSpPr/>
          <p:nvPr/>
        </p:nvSpPr>
        <p:spPr>
          <a:xfrm>
            <a:off x="2112161" y="2043736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组胺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F4B17F9-9E14-4F84-9C8A-195630FEBA01}"/>
              </a:ext>
            </a:extLst>
          </p:cNvPr>
          <p:cNvSpPr/>
          <p:nvPr/>
        </p:nvSpPr>
        <p:spPr>
          <a:xfrm>
            <a:off x="2112161" y="2894693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溴酸钾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DFAC74-8A53-4AC0-A0CD-FC352A4422B3}"/>
              </a:ext>
            </a:extLst>
          </p:cNvPr>
          <p:cNvSpPr/>
          <p:nvPr/>
        </p:nvSpPr>
        <p:spPr>
          <a:xfrm>
            <a:off x="2112161" y="3745651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工业碱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AD1515A-31D5-47E9-A22E-9D6B2E50BB1E}"/>
              </a:ext>
            </a:extLst>
          </p:cNvPr>
          <p:cNvSpPr/>
          <p:nvPr/>
        </p:nvSpPr>
        <p:spPr>
          <a:xfrm>
            <a:off x="1915235" y="4596608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硫酸铝钾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7CAF29F-7FC9-4316-96A0-FFE4E450BDFE}"/>
              </a:ext>
            </a:extLst>
          </p:cNvPr>
          <p:cNvSpPr/>
          <p:nvPr/>
        </p:nvSpPr>
        <p:spPr>
          <a:xfrm>
            <a:off x="1915235" y="5447566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奶中尿素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9B55ED-51FC-4EEF-9AD7-EB7CD9CA8770}"/>
              </a:ext>
            </a:extLst>
          </p:cNvPr>
          <p:cNvSpPr/>
          <p:nvPr/>
        </p:nvSpPr>
        <p:spPr>
          <a:xfrm>
            <a:off x="5525668" y="3705023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浓度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72287A-29F1-4463-AAE3-5458C6A0D4A6}"/>
              </a:ext>
            </a:extLst>
          </p:cNvPr>
          <p:cNvSpPr/>
          <p:nvPr/>
        </p:nvSpPr>
        <p:spPr>
          <a:xfrm>
            <a:off x="8383516" y="1857258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</a:t>
            </a:r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C9E04F-187B-4198-AABF-F29C5E0CC05C}"/>
              </a:ext>
            </a:extLst>
          </p:cNvPr>
          <p:cNvSpPr/>
          <p:nvPr/>
        </p:nvSpPr>
        <p:spPr>
          <a:xfrm>
            <a:off x="8383516" y="2772419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G</a:t>
            </a:r>
            <a:endParaRPr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EA11B1-821B-4A20-A6CE-39D8E51C2708}"/>
              </a:ext>
            </a:extLst>
          </p:cNvPr>
          <p:cNvSpPr/>
          <p:nvPr/>
        </p:nvSpPr>
        <p:spPr>
          <a:xfrm>
            <a:off x="8383516" y="3687580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AF4173-5E46-4C84-B9E4-91FFDBA9677A}"/>
              </a:ext>
            </a:extLst>
          </p:cNvPr>
          <p:cNvSpPr/>
          <p:nvPr/>
        </p:nvSpPr>
        <p:spPr>
          <a:xfrm>
            <a:off x="8383516" y="4602741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H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C3C86A-B5B6-446B-AD67-DCAD33810E81}"/>
              </a:ext>
            </a:extLst>
          </p:cNvPr>
          <p:cNvSpPr/>
          <p:nvPr/>
        </p:nvSpPr>
        <p:spPr>
          <a:xfrm>
            <a:off x="8383516" y="5517902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</a:t>
            </a:r>
            <a:endParaRPr lang="zh-CN" altLang="en-US" sz="3200" dirty="0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4889469B-25A0-45CD-B887-A550BE7F3D73}"/>
              </a:ext>
            </a:extLst>
          </p:cNvPr>
          <p:cNvSpPr/>
          <p:nvPr/>
        </p:nvSpPr>
        <p:spPr>
          <a:xfrm>
            <a:off x="4083904" y="2328399"/>
            <a:ext cx="1040523" cy="3587261"/>
          </a:xfrm>
          <a:prstGeom prst="rightBrace">
            <a:avLst>
              <a:gd name="adj1" fmla="val 8333"/>
              <a:gd name="adj2" fmla="val 49714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B51CB0-BBE0-4375-A6B8-4D46630D05B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566191" y="2244120"/>
            <a:ext cx="1817325" cy="184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36DFFC4-5C34-4E52-9938-3956CEC3B3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566191" y="3159281"/>
            <a:ext cx="1817325" cy="93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2FB66D-DFAF-4C9D-9A43-1E7A1CF0905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566191" y="4074442"/>
            <a:ext cx="1817325" cy="17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9BD6FDB-25A8-41EB-9BAD-151E37C06E1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566191" y="4091885"/>
            <a:ext cx="1817325" cy="89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7A4330C-1E9E-4D40-9341-8B1D21D10A9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566191" y="4091885"/>
            <a:ext cx="1817325" cy="18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74FC0-FE62-4235-BD34-A174752F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zh-CN" altLang="en-US" dirty="0"/>
                  <a:t>灰度：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=0.2989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+0.587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+0.114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算术平均数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几何平均数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  <a:blipFill>
                <a:blip r:embed="rId2"/>
                <a:stretch>
                  <a:fillRect l="-2703" t="-7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0B976FE-9D01-4247-9708-53DB434EC8F3}"/>
              </a:ext>
            </a:extLst>
          </p:cNvPr>
          <p:cNvSpPr txBox="1"/>
          <p:nvPr/>
        </p:nvSpPr>
        <p:spPr>
          <a:xfrm>
            <a:off x="4613863" y="1905166"/>
            <a:ext cx="2964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RGB</a:t>
            </a:r>
            <a:r>
              <a:rPr lang="zh-CN" altLang="en-US" sz="3200" b="1" dirty="0"/>
              <a:t>自相关性强</a:t>
            </a:r>
            <a:endParaRPr lang="en-US" altLang="zh-CN" sz="3200" b="1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1C7A982-B11D-4DBD-A81C-C57BDAA0A21F}"/>
              </a:ext>
            </a:extLst>
          </p:cNvPr>
          <p:cNvCxnSpPr>
            <a:cxnSpLocks/>
          </p:cNvCxnSpPr>
          <p:nvPr/>
        </p:nvCxnSpPr>
        <p:spPr>
          <a:xfrm flipH="1">
            <a:off x="6095999" y="2570325"/>
            <a:ext cx="1" cy="665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83BF18C-A436-47DB-8FF7-C18CEE29037D}"/>
              </a:ext>
            </a:extLst>
          </p:cNvPr>
          <p:cNvSpPr txBox="1"/>
          <p:nvPr/>
        </p:nvSpPr>
        <p:spPr>
          <a:xfrm>
            <a:off x="6233322" y="261055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降维处理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0627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8A403-538D-421A-866F-2C9F1984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4BDBBA-EF5B-4E1E-AD54-070A686FE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51697"/>
              </p:ext>
            </p:extLst>
          </p:nvPr>
        </p:nvGraphicFramePr>
        <p:xfrm>
          <a:off x="1097282" y="2257097"/>
          <a:ext cx="10058398" cy="219456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60785327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61185322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16619463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30911248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4696185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23629479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72615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768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0.97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774769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416190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617956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64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-0.96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122064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0576C3AA-A8C3-47FC-BBBF-27AD178E261E}"/>
              </a:ext>
            </a:extLst>
          </p:cNvPr>
          <p:cNvSpPr/>
          <p:nvPr/>
        </p:nvSpPr>
        <p:spPr>
          <a:xfrm>
            <a:off x="3042118" y="1788104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组胺各个属性间的自相关系数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7EA15FF-7897-4567-BAA1-26D074A6C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42898"/>
              </p:ext>
            </p:extLst>
          </p:nvPr>
        </p:nvGraphicFramePr>
        <p:xfrm>
          <a:off x="192926" y="5120641"/>
          <a:ext cx="11756574" cy="10972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61274901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15373772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1194943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2414612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1357166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40361002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710757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64552098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043575482"/>
                    </a:ext>
                  </a:extLst>
                </a:gridCol>
              </a:tblGrid>
              <a:tr h="623313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4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B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H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RGB算数平均数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RGB几何平均数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947345"/>
                  </a:ext>
                </a:extLst>
              </a:tr>
              <a:tr h="311657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大小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-0.9313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-0.9778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0.96272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-0.993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8139119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B7A41A9D-992A-4CEA-AB05-5D45F1FEF539}"/>
              </a:ext>
            </a:extLst>
          </p:cNvPr>
          <p:cNvSpPr/>
          <p:nvPr/>
        </p:nvSpPr>
        <p:spPr>
          <a:xfrm>
            <a:off x="3042117" y="4551832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多个参数与组胺浓度的相关系数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96FCC8-4651-4398-B879-2F4673ED9009}"/>
              </a:ext>
            </a:extLst>
          </p:cNvPr>
          <p:cNvSpPr/>
          <p:nvPr/>
        </p:nvSpPr>
        <p:spPr>
          <a:xfrm>
            <a:off x="8159262" y="5044273"/>
            <a:ext cx="1055076" cy="125604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1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3D9075-B4EF-429A-9A90-FCC293EC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C24CC38-41E8-4CEF-B9BA-452B7D43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组胺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=−3.034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+327.4</m:t>
                    </m:r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  <a:blipFill>
                <a:blip r:embed="rId3"/>
                <a:stretch>
                  <a:fillRect l="-4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278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6964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6964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609747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</TotalTime>
  <Words>1342</Words>
  <Application>Microsoft Office PowerPoint</Application>
  <PresentationFormat>宽屏</PresentationFormat>
  <Paragraphs>458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等线</vt:lpstr>
      <vt:lpstr>宋体</vt:lpstr>
      <vt:lpstr>Calibri</vt:lpstr>
      <vt:lpstr>Calibri Light</vt:lpstr>
      <vt:lpstr>Cambria</vt:lpstr>
      <vt:lpstr>Cambria Math</vt:lpstr>
      <vt:lpstr>Times New Roman</vt:lpstr>
      <vt:lpstr>Wingdings</vt:lpstr>
      <vt:lpstr>回顾</vt:lpstr>
      <vt:lpstr>颜色与物质浓度辨识</vt:lpstr>
      <vt:lpstr>问题描述-比色法检验物质浓度</vt:lpstr>
      <vt:lpstr>问题描述</vt:lpstr>
      <vt:lpstr>符号说明</vt:lpstr>
      <vt:lpstr>问题假设</vt:lpstr>
      <vt:lpstr>问题一的分析求解</vt:lpstr>
      <vt:lpstr>数据处理</vt:lpstr>
      <vt:lpstr>对组胺的分析</vt:lpstr>
      <vt:lpstr>组胺-一元线性回归模型</vt:lpstr>
      <vt:lpstr>对组胺的分析-二元线性回归模型</vt:lpstr>
      <vt:lpstr>溴酸钾</vt:lpstr>
      <vt:lpstr>溴酸钾-一元线性回归模型</vt:lpstr>
      <vt:lpstr>溴酸钾</vt:lpstr>
      <vt:lpstr>溴酸钾</vt:lpstr>
      <vt:lpstr>工业碱</vt:lpstr>
      <vt:lpstr>硫酸铝钾</vt:lpstr>
      <vt:lpstr>硫酸铝钾</vt:lpstr>
      <vt:lpstr>硫酸铝钾</vt:lpstr>
      <vt:lpstr>奶中尿素</vt:lpstr>
      <vt:lpstr>数据质量评价</vt:lpstr>
      <vt:lpstr>准确度</vt:lpstr>
      <vt:lpstr>稳定度</vt:lpstr>
      <vt:lpstr>稳定度</vt:lpstr>
      <vt:lpstr>区分度</vt:lpstr>
      <vt:lpstr>吻合度</vt:lpstr>
      <vt:lpstr>数据质量评价</vt:lpstr>
      <vt:lpstr>问题二的分析求解</vt:lpstr>
      <vt:lpstr>数据处理及分析-HS吻合度</vt:lpstr>
      <vt:lpstr>数据处理及分析-HS吻合度</vt:lpstr>
      <vt:lpstr>数据处理及分析</vt:lpstr>
      <vt:lpstr>数据处理及分析</vt:lpstr>
      <vt:lpstr>一元线性回归模型</vt:lpstr>
      <vt:lpstr>一元线性回归模型</vt:lpstr>
      <vt:lpstr>一元线性回归模型</vt:lpstr>
      <vt:lpstr>指数增长模型</vt:lpstr>
      <vt:lpstr>指数增长模型</vt:lpstr>
      <vt:lpstr>快速平衡模型</vt:lpstr>
      <vt:lpstr>快速平衡模型</vt:lpstr>
      <vt:lpstr>指数增长模型</vt:lpstr>
      <vt:lpstr>问题三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颜色与物质浓度辨识</dc:title>
  <dc:creator>Tay Yin</dc:creator>
  <cp:lastModifiedBy>Tay Yin</cp:lastModifiedBy>
  <cp:revision>96</cp:revision>
  <dcterms:created xsi:type="dcterms:W3CDTF">2018-04-24T03:46:50Z</dcterms:created>
  <dcterms:modified xsi:type="dcterms:W3CDTF">2018-04-25T05:59:39Z</dcterms:modified>
</cp:coreProperties>
</file>