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5" r:id="rId10"/>
    <p:sldId id="263" r:id="rId11"/>
    <p:sldId id="276" r:id="rId12"/>
    <p:sldId id="264" r:id="rId13"/>
    <p:sldId id="265" r:id="rId14"/>
    <p:sldId id="277" r:id="rId15"/>
    <p:sldId id="278" r:id="rId16"/>
    <p:sldId id="266" r:id="rId17"/>
    <p:sldId id="267" r:id="rId18"/>
    <p:sldId id="268" r:id="rId19"/>
    <p:sldId id="269" r:id="rId20"/>
    <p:sldId id="27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1" autoAdjust="0"/>
    <p:restoredTop sz="86453" autoAdjust="0"/>
  </p:normalViewPr>
  <p:slideViewPr>
    <p:cSldViewPr snapToGrid="0">
      <p:cViewPr varScale="1">
        <p:scale>
          <a:sx n="61" d="100"/>
          <a:sy n="61" d="100"/>
        </p:scale>
        <p:origin x="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D55A3-0C6E-4036-B224-C22493D8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A20E5-6185-4D89-8C91-DE5B5459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0AA08-0A69-4FEE-84F2-47663CA5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C432-5942-4C42-8726-7C4CAC0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90F55-67DD-4B4A-B154-BD56697E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3030-07C2-4A2C-878F-ECA8883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EA6F1-C09F-4E66-9FE7-FDE40DE6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BF445-2D53-46DF-A512-5EA34800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0E1BC-AEC9-4D15-BE1E-C5C9289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A258-21EC-4297-89F9-7FE8762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3EEA3-5D68-42A6-9EA9-95EE69D3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AC5F3-C18A-408D-B30C-4040DF3D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E5CD4-4757-4C21-8929-CC12C6BE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3D3DC-3448-479C-8935-786C6E9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01DDA-8A01-4D3B-89EA-01A2151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01B2-76A3-446B-BA6F-922EECA0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0BE39-F4E2-4B12-A480-DAE9D8A5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99A9B-C8AB-4398-8F83-A29EF3A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209F6-C120-4C85-8866-BDC34A82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AA617-51F6-4354-BB0F-57A37E4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1822-7313-4C94-8E8F-E411B451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4E1C5-5FFE-47EC-949A-8E01A002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C10DF-B135-4B9A-9594-3C7DE4C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D037-77A2-4727-BAEF-B3CEDE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3FBE0-240D-4A44-A95F-48645247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2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ECF2-1C1F-40D1-A387-0FBB14B8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8CCEF-E6F0-4AE0-A468-CC834B36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B392C-F455-4192-8C84-C61E4E43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D0780-8E96-46D3-8404-4F3869F0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5F89-9E9D-42CC-963B-E847F567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393D7-6A05-41A0-B4AC-64D1F884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1BC8-2100-4E08-A4F1-3C2B8734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D875D-72B9-4B4F-B1FB-8ACA6FCD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156DE-70BF-42A3-8B2B-C9297891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5B2B4B-A907-48FE-8E80-C566908B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DDCEA-0F71-4C33-ACC9-723F7A08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8820B-7B00-460B-A9AF-07C4576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E33B5-87D3-421A-960C-3EC026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BAE50-0DE9-48E7-B07B-F8E74A50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C092-34F6-44D5-A5CA-DFF05F6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B9944-D4B7-459E-9DA2-450948E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15CFBD-7501-4D0E-A79C-1D3A9CC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49356-B56A-443F-B056-175A6E2C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8C047-6FAE-41C3-9039-B8E99B5E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2426F-E0F6-47F3-9AB0-4CCA625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EFF23-536C-4A04-873B-A87DBA18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3A6F-1F52-4514-8C53-B5F712B2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02B8-A53E-4819-B727-2ACF58B9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4565B-68BB-411C-94A1-F13A1EC4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84D5D-A154-4A2B-98D2-F5549A2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9AD91-785E-4EA9-AD76-24E5293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FE9F7-B011-4567-BAC1-A5665F0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1A5D-4136-4E42-A05B-69C6CC75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D41E0-C46E-4D81-A4C1-08EB397F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71619-59B8-4610-BC7E-C3CFA7E6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D4275-97C9-4796-84A1-B7686A4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2CBA1-D2E6-41DF-A5D2-49205ADE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2D3CC-97C4-4100-B730-81DAE7FF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6B220-BB9D-4164-A8D1-4B3395F5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1DFBD-C7BD-408B-89B4-0F15A1BA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54424-A3CC-4EA3-A091-637DAAE7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5774A-F69A-4910-B494-F607CD4C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DFD6-BF45-45CF-8A31-D06A4604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组、名字、日期</a:t>
            </a:r>
            <a:endParaRPr lang="en-US" altLang="zh-CN" dirty="0"/>
          </a:p>
          <a:p>
            <a:r>
              <a:rPr lang="zh-CN" altLang="en-US" dirty="0"/>
              <a:t>先放好每页需要的标题、文字、图片、公式</a:t>
            </a:r>
            <a:endParaRPr lang="en-US" altLang="zh-CN" dirty="0"/>
          </a:p>
          <a:p>
            <a:r>
              <a:rPr lang="zh-CN" altLang="en-US" dirty="0"/>
              <a:t>再选个模板</a:t>
            </a:r>
            <a:endParaRPr lang="en-US" altLang="zh-CN" dirty="0"/>
          </a:p>
          <a:p>
            <a:r>
              <a:rPr lang="zh-CN" altLang="en-US" dirty="0"/>
              <a:t>再顺手排个版</a:t>
            </a:r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表格图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多个变量和溴酸钾浓度关系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灰度近似线性分布  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=−5.291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+731.6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几何平均数一元线性回归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方程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=−1.197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+162.9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HS</a:t>
                </a:r>
                <a:r>
                  <a:rPr lang="zh-CN" altLang="en-US" dirty="0"/>
                  <a:t>二元线性回归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最终结论，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去掉浓度为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和灰度折线图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一元回归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=−0.03599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+12.93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回归结果表格截图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模型应用范围，浓度</a:t>
                </a:r>
                <a:r>
                  <a:rPr lang="en-US" altLang="zh-CN" dirty="0"/>
                  <a:t>7-12ppm</a:t>
                </a:r>
                <a:r>
                  <a:rPr lang="zh-CN" altLang="en-US" dirty="0"/>
                  <a:t>，灰度取值</a:t>
                </a:r>
                <a:r>
                  <a:rPr lang="en-US" altLang="zh-CN" dirty="0"/>
                  <a:t>40-140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浓度为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和浓度为</a:t>
                </a:r>
                <a:r>
                  <a:rPr lang="en-US" altLang="zh-CN" dirty="0"/>
                  <a:t>0.5ppm</a:t>
                </a:r>
                <a:r>
                  <a:rPr lang="zh-CN" altLang="en-US" dirty="0"/>
                  <a:t>及以上的差异较大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粗略模型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𝑐</m:t>
                      </m:r>
                      <m:r>
                        <a:rPr lang="en-US" altLang="zh-CN" i="1"/>
                        <m:t>&lt;0.5</m:t>
                      </m:r>
                      <m:r>
                        <a:rPr lang="en-US" altLang="zh-CN"/>
                        <m:t> </m:t>
                      </m:r>
                      <m:r>
                        <m:rPr>
                          <m:sty m:val="p"/>
                        </m:rPr>
                        <a:rPr lang="en-US" altLang="zh-CN"/>
                        <m:t>ppm</m:t>
                      </m:r>
                      <m:r>
                        <a:rPr lang="en-US" altLang="zh-CN" i="1"/>
                        <m:t>,</m:t>
                      </m:r>
                      <m:r>
                        <m:rPr>
                          <m:sty m:val="p"/>
                        </m:rPr>
                        <a:rPr lang="en-US" altLang="zh-CN"/>
                        <m:t>if</m:t>
                      </m:r>
                      <m:r>
                        <a:rPr lang="en-US" altLang="zh-CN"/>
                        <m:t> </m:t>
                      </m:r>
                      <m:r>
                        <a:rPr lang="en-US" altLang="zh-CN" i="1"/>
                        <m:t>𝑎𝑣𝑒𝑟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𝑅𝐺𝐵</m:t>
                      </m:r>
                      <m:r>
                        <a:rPr lang="en-US" altLang="zh-CN" i="1"/>
                        <m:t>)&gt;105</m:t>
                      </m:r>
                      <m:r>
                        <a:rPr lang="en-US" altLang="zh-CN"/>
                        <m:t> </m:t>
                      </m:r>
                      <m:r>
                        <m:rPr>
                          <m:sty m:val="p"/>
                        </m:rPr>
                        <a:rPr lang="en-US" altLang="zh-CN"/>
                        <m:t>ppm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H,S</a:t>
                </a:r>
                <a:r>
                  <a:rPr lang="zh-CN" altLang="en-US" dirty="0"/>
                  <a:t>和浓度的图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酶促反应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/>
                          <m:t>1−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𝑒</m:t>
                            </m:r>
                          </m:e>
                          <m:sup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𝛽</m:t>
                                </m:r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0</m:t>
                              </m:r>
                            </m:sub>
                          </m:sSub>
                          <m:r>
                            <a:rPr lang="en-US" altLang="zh-CN" i="1"/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𝛽</m:t>
                              </m:r>
                            </m:e>
                            <m:sub>
                              <m:r>
                                <a:rPr lang="en-US" altLang="zh-CN" i="1"/>
                                <m:t>1</m:t>
                              </m:r>
                            </m:sub>
                          </m:sSub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𝑥</m:t>
                          </m:r>
                        </m:den>
                      </m:f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𝛽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=−129.7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+1.549</m:t>
                      </m:r>
                      <m:r>
                        <a:rPr lang="en-US" altLang="zh-CN" i="1"/>
                        <m:t>𝑒</m:t>
                      </m:r>
                      <m:r>
                        <a:rPr lang="en-US" altLang="zh-CN" i="1"/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𝑄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/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𝑊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𝑖</m:t>
                    </m:r>
                    <m:r>
                      <a:rPr lang="en-US" altLang="zh-CN" i="1"/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𝛾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𝑖</m:t>
                    </m:r>
                    <m:r>
                      <a:rPr lang="en-US" altLang="zh-CN" i="1"/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𝑛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max</m:t>
                          </m:r>
                          <m:r>
                            <a:rPr lang="en-US" altLang="zh-CN" i="1"/>
                            <m:t>𝑛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=1−</m:t>
                      </m:r>
                      <m:r>
                        <a:rPr lang="en-US" altLang="zh-CN" i="1"/>
                        <m:t>𝐶</m:t>
                      </m:r>
                      <m:r>
                        <a:rPr lang="en-US" altLang="zh-CN" i="1"/>
                        <m:t>.</m:t>
                      </m:r>
                      <m:r>
                        <a:rPr lang="en-US" altLang="zh-CN" i="1"/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𝐶</m:t>
                      </m:r>
                      <m:r>
                        <a:rPr lang="en-US" altLang="zh-CN" i="1"/>
                        <m:t>.</m:t>
                      </m:r>
                      <m:r>
                        <a:rPr lang="en-US" altLang="zh-CN" i="1"/>
                        <m:t>𝑣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𝑆𝐷</m:t>
                          </m:r>
                        </m:num>
                        <m:den>
                          <m:r>
                            <a:rPr lang="en-US" altLang="zh-CN" i="1"/>
                            <m:t>𝑀𝑒</m:t>
                          </m:r>
                        </m:den>
                      </m:f>
                      <m:r>
                        <a:rPr lang="en-US" altLang="zh-CN" i="1"/>
                        <m:t>×100%=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/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/>
                                  </m:ctrlPr>
                                </m:fPr>
                                <m:num>
                                  <m:r>
                                    <a:rPr lang="en-US" altLang="zh-CN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/>
                                    <m:t>𝑁</m:t>
                                  </m:r>
                                  <m:r>
                                    <a:rPr lang="en-US" altLang="zh-CN" i="1"/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/>
                                  </m:ctrlPr>
                                </m:naryPr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  <m:r>
                                    <a:rPr lang="en-US" altLang="zh-CN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/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/>
                                  </m:ctrlPr>
                                </m:barPr>
                                <m:e>
                                  <m:r>
                                    <a:rPr lang="en-US" altLang="zh-CN" i="1"/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/>
                            <m:t>𝑀𝑒</m:t>
                          </m:r>
                        </m:den>
                      </m:f>
                      <m:r>
                        <a:rPr lang="en-US" altLang="zh-CN" i="1"/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比色法</a:t>
            </a:r>
            <a:r>
              <a:rPr lang="en-US" altLang="zh-CN" dirty="0"/>
              <a:t>          </a:t>
            </a:r>
            <a:r>
              <a:rPr lang="zh-CN" altLang="en-US" dirty="0"/>
              <a:t>检测物质浓度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白色试纸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标准比色卡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𝐶</m:t>
                      </m:r>
                      <m:r>
                        <a:rPr lang="en-US" altLang="zh-CN" i="1"/>
                        <m:t>.</m:t>
                      </m:r>
                      <m:r>
                        <a:rPr lang="en-US" altLang="zh-CN" i="1"/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4</m:t>
                          </m:r>
                        </m:sub>
                      </m:sSub>
                      <m:r>
                        <a:rPr lang="en-US" altLang="zh-CN" i="1"/>
                        <m:t>=(1−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∑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 i="1"/>
                                <m:t>|</m:t>
                              </m:r>
                              <m:r>
                                <a:rPr lang="en-US" altLang="zh-CN" i="1"/>
                                <m:t>𝑆</m:t>
                              </m:r>
                              <m:r>
                                <a:rPr lang="en-US" altLang="zh-CN" i="1"/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/>
                                <m:t>|</m:t>
                              </m:r>
                            </m:num>
                            <m:den>
                              <m:r>
                                <a:rPr lang="en-US" altLang="zh-CN" i="1"/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/>
                            <m:t>𝑛</m:t>
                          </m:r>
                        </m:den>
                      </m:f>
                      <m:r>
                        <a:rPr lang="en-US" altLang="zh-CN" i="1"/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𝑄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𝑊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𝛾</m:t>
                          </m:r>
                        </m:e>
                        <m:sub>
                          <m:r>
                            <a:rPr lang="en-US" altLang="zh-CN" i="1"/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1</a:t>
            </a:r>
            <a:r>
              <a:rPr lang="zh-CN" altLang="en-US" dirty="0"/>
              <a:t>，五组物质颜色读数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颜色读物和物质浓度之间的关系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评价数据质量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附件</a:t>
            </a:r>
            <a:r>
              <a:rPr lang="en-US" altLang="zh-CN" dirty="0"/>
              <a:t>2</a:t>
            </a:r>
            <a:r>
              <a:rPr lang="zh-CN" altLang="en-US" dirty="0"/>
              <a:t>，颜色读数和浓度模型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对问题</a:t>
            </a:r>
            <a:r>
              <a:rPr lang="en-US" altLang="zh-CN" dirty="0"/>
              <a:t>1</a:t>
            </a:r>
            <a:r>
              <a:rPr lang="zh-CN" altLang="en-US" dirty="0"/>
              <a:t>误差分析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数据量和颜色维度对模型的影响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FFB4541-622C-4C7E-AB7A-D41AF5A7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8753-DAFE-4EAB-9169-94BBF941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列举出五种物质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</a:t>
            </a:r>
            <a:r>
              <a:rPr lang="en-US" altLang="zh-CN" dirty="0"/>
              <a:t>1</a:t>
            </a:r>
            <a:r>
              <a:rPr lang="zh-CN" altLang="en-US" dirty="0"/>
              <a:t>表格截图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相关性系数表格</a:t>
            </a:r>
            <a:r>
              <a:rPr lang="zh-CN" alt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组胺、溴酸钾标红</a:t>
            </a:r>
            <a:endParaRPr lang="en-US" altLang="zh-CN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自相关性 降维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     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𝐺𝑟</m:t>
                      </m:r>
                      <m:r>
                        <a:rPr lang="en-US" altLang="zh-CN" i="1"/>
                        <m:t>=0.2989</m:t>
                      </m:r>
                      <m:r>
                        <a:rPr lang="en-US" altLang="zh-CN" i="1"/>
                        <m:t>𝑅</m:t>
                      </m:r>
                      <m:r>
                        <a:rPr lang="en-US" altLang="zh-CN" i="1"/>
                        <m:t>+0.587</m:t>
                      </m:r>
                      <m:r>
                        <a:rPr lang="en-US" altLang="zh-CN" i="1"/>
                        <m:t>𝐺</m:t>
                      </m:r>
                      <m:r>
                        <a:rPr lang="en-US" altLang="zh-CN" i="1"/>
                        <m:t>+0.114</m:t>
                      </m:r>
                      <m:r>
                        <a:rPr lang="en-US" altLang="zh-CN" i="1"/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AAAFB2-A6C0-4808-A720-C4280CC68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RGB</a:t>
                </a:r>
                <a:r>
                  <a:rPr lang="zh-CN" altLang="en-US" sz="28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与浓度相关性明显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8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表格，多个变量和组胺浓度的相关系数</a:t>
                </a:r>
                <a:endParaRPr lang="en-US" altLang="zh-CN" sz="2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2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28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用灰度一元线性回归</a:t>
                </a:r>
                <a:endParaRPr lang="en-US" altLang="zh-CN" sz="2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𝑦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28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得到    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=−3.034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+327.4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sz="28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拟合结果表格</a:t>
                </a:r>
                <a:endParaRPr lang="en-US" altLang="zh-CN" sz="2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AAAFB2-A6C0-4808-A720-C4280CC68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二元回归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𝑧</m:t>
                      </m:r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i="1"/>
                        <m:t>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683</Words>
  <Application>Microsoft Office PowerPoint</Application>
  <PresentationFormat>宽屏</PresentationFormat>
  <Paragraphs>145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颜色与物质浓度辨识</vt:lpstr>
      <vt:lpstr>问题描述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对组胺的分析</vt:lpstr>
      <vt:lpstr>溴酸钾</vt:lpstr>
      <vt:lpstr>溴酸钾</vt:lpstr>
      <vt:lpstr>工业碱</vt:lpstr>
      <vt:lpstr>硫酸铝钾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紫薇 汪</cp:lastModifiedBy>
  <cp:revision>20</cp:revision>
  <dcterms:created xsi:type="dcterms:W3CDTF">2018-04-24T03:46:50Z</dcterms:created>
  <dcterms:modified xsi:type="dcterms:W3CDTF">2018-04-24T14:14:07Z</dcterms:modified>
</cp:coreProperties>
</file>