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81" r:id="rId10"/>
    <p:sldId id="275" r:id="rId11"/>
    <p:sldId id="263" r:id="rId12"/>
    <p:sldId id="296" r:id="rId13"/>
    <p:sldId id="294" r:id="rId14"/>
    <p:sldId id="297" r:id="rId15"/>
    <p:sldId id="276" r:id="rId16"/>
    <p:sldId id="264" r:id="rId17"/>
    <p:sldId id="299" r:id="rId18"/>
    <p:sldId id="300" r:id="rId19"/>
    <p:sldId id="265" r:id="rId20"/>
    <p:sldId id="277" r:id="rId21"/>
    <p:sldId id="278" r:id="rId22"/>
    <p:sldId id="266" r:id="rId23"/>
    <p:sldId id="267" r:id="rId24"/>
    <p:sldId id="268" r:id="rId25"/>
    <p:sldId id="269" r:id="rId26"/>
    <p:sldId id="279" r:id="rId27"/>
    <p:sldId id="270" r:id="rId28"/>
    <p:sldId id="271" r:id="rId29"/>
    <p:sldId id="272" r:id="rId30"/>
    <p:sldId id="273" r:id="rId31"/>
    <p:sldId id="282" r:id="rId32"/>
    <p:sldId id="283" r:id="rId33"/>
    <p:sldId id="284" r:id="rId34"/>
    <p:sldId id="285" r:id="rId35"/>
    <p:sldId id="286" r:id="rId36"/>
    <p:sldId id="292" r:id="rId37"/>
    <p:sldId id="293" r:id="rId38"/>
    <p:sldId id="287" r:id="rId39"/>
    <p:sldId id="288" r:id="rId40"/>
    <p:sldId id="289" r:id="rId41"/>
    <p:sldId id="291" r:id="rId42"/>
    <p:sldId id="290" r:id="rId43"/>
    <p:sldId id="280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41" autoAdjust="0"/>
    <p:restoredTop sz="86453" autoAdjust="0"/>
  </p:normalViewPr>
  <p:slideViewPr>
    <p:cSldViewPr snapToGrid="0">
      <p:cViewPr varScale="1">
        <p:scale>
          <a:sx n="76" d="100"/>
          <a:sy n="76" d="100"/>
        </p:scale>
        <p:origin x="662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5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3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80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53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6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1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7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30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9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48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8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15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A34FC-1528-4A6A-ACC6-C6592FD1D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颜色与物质浓度辨识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25DD8-6A3A-4E11-AB6E-756B90B62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21</a:t>
            </a:r>
            <a:r>
              <a:rPr lang="zh-CN" altLang="en-US" dirty="0"/>
              <a:t>组</a:t>
            </a:r>
            <a:endParaRPr lang="en-US" altLang="zh-CN" dirty="0"/>
          </a:p>
          <a:p>
            <a:r>
              <a:rPr lang="zh-CN" altLang="en-US" dirty="0"/>
              <a:t>严宋扬 袁靖松 汪紫薇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8476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4A81B-847F-4041-96A1-29F120BB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对组胺的分析</a:t>
            </a:r>
            <a:r>
              <a:rPr lang="en-US" altLang="zh-CN" dirty="0"/>
              <a:t>-</a:t>
            </a:r>
            <a:r>
              <a:rPr lang="zh-CN" altLang="en-US" dirty="0"/>
              <a:t>二元线性回归模型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121471-B69B-4655-9905-84A647464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59650"/>
                <a:ext cx="4489604" cy="402336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None/>
                </a:pPr>
                <a:endParaRPr lang="en-US" altLang="zh-CN" dirty="0"/>
              </a:p>
              <a:p>
                <a:pPr marL="0" indent="0" algn="ctr">
                  <a:buNone/>
                </a:pPr>
                <a:r>
                  <a:rPr lang="zh-CN" altLang="en-US" dirty="0"/>
                  <a:t>结果不适用</a:t>
                </a:r>
                <a:endParaRPr lang="zh-CN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121471-B69B-4655-9905-84A647464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59650"/>
                <a:ext cx="4489604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BDE81E70-10CD-4096-A390-3444E94EB3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561618"/>
                  </p:ext>
                </p:extLst>
              </p:nvPr>
            </p:nvGraphicFramePr>
            <p:xfrm>
              <a:off x="5966959" y="1842571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60.72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[-100.6, 222]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-5.5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[-9.439, -1.561]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0.5614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[-0.1248, 1.248]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= 0.742 RMSE = 28.99</a:t>
                          </a:r>
                          <a:endParaRPr lang="pt-BR" sz="2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BDE81E70-10CD-4096-A390-3444E94EB3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561618"/>
                  </p:ext>
                </p:extLst>
              </p:nvPr>
            </p:nvGraphicFramePr>
            <p:xfrm>
              <a:off x="5966959" y="1842571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81955" r="-454857" b="-341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60.72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[-100.6, 222]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181955" r="-454857" b="-241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-5.5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[-9.439, -1.561]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284091" r="-454857" b="-14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0.5614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[-0.1248, 1.248]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" t="-327097" r="-206" b="-219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869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AC2D1A2-EF0B-4B8B-A6F1-61337E75E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6139" r="6541" b="4230"/>
          <a:stretch/>
        </p:blipFill>
        <p:spPr>
          <a:xfrm>
            <a:off x="5787851" y="1817747"/>
            <a:ext cx="5968721" cy="448156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91D5D7B-90C1-4740-A21E-1A19377B2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43435"/>
              </p:ext>
            </p:extLst>
          </p:nvPr>
        </p:nvGraphicFramePr>
        <p:xfrm>
          <a:off x="715130" y="3429000"/>
          <a:ext cx="4891852" cy="182880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698836">
                  <a:extLst>
                    <a:ext uri="{9D8B030D-6E8A-4147-A177-3AD203B41FA5}">
                      <a16:colId xmlns:a16="http://schemas.microsoft.com/office/drawing/2014/main" val="204968603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4250521889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3289826690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3482907994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1334276022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2627017707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6495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H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Gr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4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B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0.89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0.07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-0.99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454786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0.89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0.46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947617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0.07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0.46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-0.24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-0.05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877862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H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-0.24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0.84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-0.88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674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-0.99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-0.05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0.84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-0.97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78358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26F09C23-D886-49EC-93A0-4CEEFB53523D}"/>
              </a:ext>
            </a:extLst>
          </p:cNvPr>
          <p:cNvSpPr/>
          <p:nvPr/>
        </p:nvSpPr>
        <p:spPr>
          <a:xfrm>
            <a:off x="715129" y="2840816"/>
            <a:ext cx="489185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溴酸钾各个属性间的自相关系数</a:t>
            </a:r>
          </a:p>
        </p:txBody>
      </p:sp>
    </p:spTree>
    <p:extLst>
      <p:ext uri="{BB962C8B-B14F-4D97-AF65-F5344CB8AC3E}">
        <p14:creationId xmlns:p14="http://schemas.microsoft.com/office/powerpoint/2010/main" val="47711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4498D3E-6B3D-4A06-8F9C-611265A86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78451"/>
              </p:ext>
            </p:extLst>
          </p:nvPr>
        </p:nvGraphicFramePr>
        <p:xfrm>
          <a:off x="323224" y="3623499"/>
          <a:ext cx="11545552" cy="1197644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1125415">
                  <a:extLst>
                    <a:ext uri="{9D8B030D-6E8A-4147-A177-3AD203B41FA5}">
                      <a16:colId xmlns:a16="http://schemas.microsoft.com/office/drawing/2014/main" val="2574641636"/>
                    </a:ext>
                  </a:extLst>
                </a:gridCol>
                <a:gridCol w="1205803">
                  <a:extLst>
                    <a:ext uri="{9D8B030D-6E8A-4147-A177-3AD203B41FA5}">
                      <a16:colId xmlns:a16="http://schemas.microsoft.com/office/drawing/2014/main" val="1111850791"/>
                    </a:ext>
                  </a:extLst>
                </a:gridCol>
                <a:gridCol w="1245995">
                  <a:extLst>
                    <a:ext uri="{9D8B030D-6E8A-4147-A177-3AD203B41FA5}">
                      <a16:colId xmlns:a16="http://schemas.microsoft.com/office/drawing/2014/main" val="2617808089"/>
                    </a:ext>
                  </a:extLst>
                </a:gridCol>
                <a:gridCol w="1326383">
                  <a:extLst>
                    <a:ext uri="{9D8B030D-6E8A-4147-A177-3AD203B41FA5}">
                      <a16:colId xmlns:a16="http://schemas.microsoft.com/office/drawing/2014/main" val="3497137903"/>
                    </a:ext>
                  </a:extLst>
                </a:gridCol>
                <a:gridCol w="1316334">
                  <a:extLst>
                    <a:ext uri="{9D8B030D-6E8A-4147-A177-3AD203B41FA5}">
                      <a16:colId xmlns:a16="http://schemas.microsoft.com/office/drawing/2014/main" val="4217994744"/>
                    </a:ext>
                  </a:extLst>
                </a:gridCol>
                <a:gridCol w="1326382">
                  <a:extLst>
                    <a:ext uri="{9D8B030D-6E8A-4147-A177-3AD203B41FA5}">
                      <a16:colId xmlns:a16="http://schemas.microsoft.com/office/drawing/2014/main" val="1988544744"/>
                    </a:ext>
                  </a:extLst>
                </a:gridCol>
                <a:gridCol w="1004835">
                  <a:extLst>
                    <a:ext uri="{9D8B030D-6E8A-4147-A177-3AD203B41FA5}">
                      <a16:colId xmlns:a16="http://schemas.microsoft.com/office/drawing/2014/main" val="1574661262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1665831188"/>
                    </a:ext>
                  </a:extLst>
                </a:gridCol>
                <a:gridCol w="1557490">
                  <a:extLst>
                    <a:ext uri="{9D8B030D-6E8A-4147-A177-3AD203B41FA5}">
                      <a16:colId xmlns:a16="http://schemas.microsoft.com/office/drawing/2014/main" val="1313815888"/>
                    </a:ext>
                  </a:extLst>
                </a:gridCol>
              </a:tblGrid>
              <a:tr h="801404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 err="1">
                          <a:effectLst/>
                        </a:rPr>
                        <a:t>属性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R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G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B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H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灰度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RGB算数平均数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RGB几何平均数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872018"/>
                  </a:ext>
                </a:extLst>
              </a:tr>
              <a:tr h="267135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大小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-0.16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-0.96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0.69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0.95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-0.95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-0.96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-0.96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852900"/>
                  </a:ext>
                </a:extLst>
              </a:tr>
            </a:tbl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568E0D-1449-4D3C-954A-E2D4F8CD9E15}"/>
              </a:ext>
            </a:extLst>
          </p:cNvPr>
          <p:cNvSpPr/>
          <p:nvPr/>
        </p:nvSpPr>
        <p:spPr>
          <a:xfrm>
            <a:off x="3066905" y="2692887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多个参数与组胺浓度的相关系数</a:t>
            </a:r>
          </a:p>
        </p:txBody>
      </p:sp>
    </p:spTree>
    <p:extLst>
      <p:ext uri="{BB962C8B-B14F-4D97-AF65-F5344CB8AC3E}">
        <p14:creationId xmlns:p14="http://schemas.microsoft.com/office/powerpoint/2010/main" val="225126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A8347F-A61C-4163-B9EE-2B24EC84CF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" t="5516" r="6194"/>
          <a:stretch/>
        </p:blipFill>
        <p:spPr>
          <a:xfrm>
            <a:off x="6531430" y="2024447"/>
            <a:ext cx="5094514" cy="40233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2024447"/>
                <a:ext cx="5434150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zh-CN" altLang="en-US" dirty="0"/>
                  <a:t>得到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5.291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731.6</m:t>
                    </m:r>
                  </m:oMath>
                </a14:m>
                <a:endParaRPr lang="zh-CN" altLang="zh-CN" dirty="0"/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24447"/>
                <a:ext cx="5434150" cy="4023360"/>
              </a:xfrm>
              <a:prstGeom prst="rect">
                <a:avLst/>
              </a:prstGeom>
              <a:blipFill>
                <a:blip r:embed="rId3"/>
                <a:stretch>
                  <a:fillRect l="-2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F2AB8746-A55A-4F2D-A4BF-50306CED1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8504970"/>
                  </p:ext>
                </p:extLst>
              </p:nvPr>
            </p:nvGraphicFramePr>
            <p:xfrm>
              <a:off x="1097280" y="342900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-5.291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[-6.765, -3.817]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731.6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[538, 925.2]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0.8954 RMSE = 12.78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F2AB8746-A55A-4F2D-A4BF-50306CED1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8504970"/>
                  </p:ext>
                </p:extLst>
              </p:nvPr>
            </p:nvGraphicFramePr>
            <p:xfrm>
              <a:off x="1097280" y="342900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93814" r="-472185" b="-268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-5.291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[-6.765, -3.817]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167857" r="-472185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731.6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[538, 925.2]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2" t="-267857" r="-232" b="-32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91026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9405" y="2348477"/>
                <a:ext cx="5434150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RGB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几何平均数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405" y="2348477"/>
                <a:ext cx="5434150" cy="4023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6E5AA4F-52FB-4A13-8BAC-DFD392A018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672695"/>
                  </p:ext>
                </p:extLst>
              </p:nvPr>
            </p:nvGraphicFramePr>
            <p:xfrm>
              <a:off x="3470843" y="314011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-1.197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[-1.367, -1.026]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162.9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[144.3, 181.4]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0.9704 RMSE = 6.8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6E5AA4F-52FB-4A13-8BAC-DFD392A018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672695"/>
                  </p:ext>
                </p:extLst>
              </p:nvPr>
            </p:nvGraphicFramePr>
            <p:xfrm>
              <a:off x="3470843" y="314011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93814" r="-472185" b="-267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-1.197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[-1.367, -1.026]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167857" r="-472185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162.9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[144.3, 181.4]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" t="-267857" r="-232" b="-3125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23034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F5016-D230-4790-9779-54AE90D2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  <a:r>
              <a:rPr lang="en-US" altLang="zh-CN" dirty="0"/>
              <a:t>-</a:t>
            </a:r>
            <a:r>
              <a:rPr lang="zh-CN" altLang="en-US" dirty="0"/>
              <a:t>二元线性回归模型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C7DB2-E8E4-4C54-8707-5388E3E3B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863" y="3021391"/>
                <a:ext cx="4499652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smtClean="0"/>
                        <m:t>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𝑝</m:t>
                          </m:r>
                        </m:e>
                        <m:sub>
                          <m:r>
                            <a:rPr lang="en-US" altLang="zh-CN" i="1"/>
                            <m:t>00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𝑝</m:t>
                          </m:r>
                        </m:e>
                        <m:sub>
                          <m:r>
                            <a:rPr lang="en-US" altLang="zh-CN" i="1"/>
                            <m:t>10</m:t>
                          </m:r>
                        </m:sub>
                      </m:sSub>
                      <m:r>
                        <a:rPr lang="en-US" altLang="zh-CN" i="1"/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𝑝</m:t>
                          </m:r>
                        </m:e>
                        <m:sub>
                          <m:r>
                            <a:rPr lang="en-US" altLang="zh-CN" i="1"/>
                            <m:t>01</m:t>
                          </m:r>
                        </m:sub>
                      </m:sSub>
                      <m:r>
                        <a:rPr lang="en-US" altLang="zh-CN" i="1"/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C7DB2-E8E4-4C54-8707-5388E3E3B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863" y="3021391"/>
                <a:ext cx="4499652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02E226C-C05E-47D2-BBE3-EA274F0457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298230"/>
                  </p:ext>
                </p:extLst>
              </p:nvPr>
            </p:nvGraphicFramePr>
            <p:xfrm>
              <a:off x="5255535" y="1846369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155.8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[-29.68, 341.2]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-7.897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[-15.92, 0.1276]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0.6479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[0.4536, 0.8423]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= 0.9478 RMSE = 9.653</a:t>
                          </a:r>
                          <a:endParaRPr lang="pt-BR" sz="2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02E226C-C05E-47D2-BBE3-EA274F0457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298230"/>
                  </p:ext>
                </p:extLst>
              </p:nvPr>
            </p:nvGraphicFramePr>
            <p:xfrm>
              <a:off x="5255535" y="1846369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81955" r="-454857" b="-3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155.8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[-29.68, 341.2]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181955" r="-454857" b="-2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-7.897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[-15.92, 0.1276]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284091" r="-454857" b="-14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0.6479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[0.4536, 0.8423]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" t="-327097" r="-310" b="-2258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7832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4B4872-F807-44EF-B852-3D92B48A3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577" y="2261571"/>
            <a:ext cx="8065401" cy="28590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E6F55A6-B2C3-4C22-A41F-5F31995EC505}"/>
              </a:ext>
            </a:extLst>
          </p:cNvPr>
          <p:cNvSpPr txBox="1"/>
          <p:nvPr/>
        </p:nvSpPr>
        <p:spPr>
          <a:xfrm>
            <a:off x="4400140" y="5352464"/>
            <a:ext cx="162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去除</a:t>
            </a:r>
            <a:r>
              <a:rPr lang="en-US" altLang="zh-CN" sz="3200" b="1" dirty="0"/>
              <a:t>0</a:t>
            </a:r>
            <a:r>
              <a:rPr lang="zh-CN" altLang="en-US" sz="3200" b="1" dirty="0"/>
              <a:t>点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958515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1A7CB11-6578-4470-946C-5E1FE22A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02666"/>
              </p:ext>
            </p:extLst>
          </p:nvPr>
        </p:nvGraphicFramePr>
        <p:xfrm>
          <a:off x="1097282" y="2625697"/>
          <a:ext cx="10058398" cy="237744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141404730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88548789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61739682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44391166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54030908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34318371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285767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B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G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H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Gr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172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B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1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0.83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-0.71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-0.83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50262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G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0.83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1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0.87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-0.97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-0.99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548791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-0.84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-0.88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2151086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H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-0.71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-0.97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-0.84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0.97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-0.96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083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-0.83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-0.99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-0.88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0.97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-0.99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87493"/>
                  </a:ext>
                </a:extLst>
              </a:tr>
            </a:tbl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id="{D35115FC-A313-47B4-BC26-371BB58BFFB2}"/>
              </a:ext>
            </a:extLst>
          </p:cNvPr>
          <p:cNvSpPr/>
          <p:nvPr/>
        </p:nvSpPr>
        <p:spPr>
          <a:xfrm>
            <a:off x="3680553" y="1972404"/>
            <a:ext cx="489185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工业碱各个属性间的自相关系数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3DBE8E-3421-411E-8B4E-C3123AC69C15}"/>
              </a:ext>
            </a:extLst>
          </p:cNvPr>
          <p:cNvSpPr txBox="1"/>
          <p:nvPr/>
        </p:nvSpPr>
        <p:spPr>
          <a:xfrm>
            <a:off x="2738372" y="5306699"/>
            <a:ext cx="6776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尝试使用灰度进行一元线性回归分析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88822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EA6E7134-473D-4BAD-A119-B1D9E0A29D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2012873"/>
                <a:ext cx="5735599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EA6E7134-473D-4BAD-A119-B1D9E0A29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12873"/>
                <a:ext cx="5735599" cy="4023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64B8146D-FA47-44B1-B612-B2150AC9A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3985835"/>
                  </p:ext>
                </p:extLst>
              </p:nvPr>
            </p:nvGraphicFramePr>
            <p:xfrm>
              <a:off x="1097280" y="2631076"/>
              <a:ext cx="5250314" cy="271445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-0.03599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[-0.05097, -0.02101]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12.93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[11.29, 14.58]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0.9175 RMSE = 0.5079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64B8146D-FA47-44B1-B612-B2150AC9A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3985835"/>
                  </p:ext>
                </p:extLst>
              </p:nvPr>
            </p:nvGraphicFramePr>
            <p:xfrm>
              <a:off x="1097280" y="2631076"/>
              <a:ext cx="5250314" cy="271445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8610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5" t="-63380" r="-472185" b="-183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-0.03599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[-0.05097, -0.02101]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5" t="-207143" r="-472185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12.93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[11.29, 14.58]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2" t="-307143" r="-232" b="-32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CDBBF8C-1CAF-4812-B0C9-47AF22650B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" t="6742" r="6541" b="1198"/>
          <a:stretch/>
        </p:blipFill>
        <p:spPr>
          <a:xfrm>
            <a:off x="6531430" y="1940377"/>
            <a:ext cx="5266397" cy="409585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22E4000-32C3-4AB7-BFD7-ADC7D3681875}"/>
              </a:ext>
            </a:extLst>
          </p:cNvPr>
          <p:cNvSpPr/>
          <p:nvPr/>
        </p:nvSpPr>
        <p:spPr>
          <a:xfrm>
            <a:off x="943351" y="5418029"/>
            <a:ext cx="5404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模型应用范围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:</a:t>
            </a:r>
          </a:p>
          <a:p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浓度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7-12ppm</a:t>
            </a:r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，灰度取值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40-140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7780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93D38E-23A9-46AE-914F-797FCF1C6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浓度为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和浓度为</a:t>
                </a:r>
                <a:r>
                  <a:rPr lang="en-US" altLang="zh-CN" dirty="0"/>
                  <a:t>0.5ppm</a:t>
                </a:r>
                <a:r>
                  <a:rPr lang="zh-CN" altLang="en-US" dirty="0"/>
                  <a:t>及以上的差异较大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粗略模型</a:t>
                </a: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&lt;0.5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ppm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𝑎𝑣𝑒𝑟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𝑅𝐺𝐵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)&gt;105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灰度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不行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H,S</a:t>
                </a:r>
                <a:r>
                  <a:rPr lang="zh-CN" altLang="en-US" dirty="0"/>
                  <a:t>和浓度的图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酶促反应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93D38E-23A9-46AE-914F-797FCF1C6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4394" b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49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0901-5291-46F3-B8F8-53079717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  <a:r>
              <a:rPr lang="en-US" altLang="zh-CN" dirty="0"/>
              <a:t>-</a:t>
            </a:r>
            <a:r>
              <a:rPr lang="zh-CN" altLang="en-US" dirty="0"/>
              <a:t>比色法检验物质浓度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A5210-A44C-4ACF-8956-FD94E726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78298"/>
            <a:ext cx="3725929" cy="402336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待测物质</a:t>
            </a:r>
            <a:r>
              <a:rPr lang="en-US" altLang="zh-CN" dirty="0" err="1"/>
              <a:t>制备成溶液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滴在</a:t>
            </a:r>
            <a:r>
              <a:rPr lang="en-US" altLang="zh-CN" dirty="0" err="1"/>
              <a:t>白色试纸</a:t>
            </a:r>
            <a:r>
              <a:rPr lang="zh-CN" altLang="en-US" dirty="0"/>
              <a:t>上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与</a:t>
            </a:r>
            <a:r>
              <a:rPr lang="en-US" altLang="zh-CN" dirty="0" err="1"/>
              <a:t>标准比色卡</a:t>
            </a:r>
            <a:r>
              <a:rPr lang="zh-CN" altLang="en-US" dirty="0"/>
              <a:t>对比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确定</a:t>
            </a:r>
            <a:r>
              <a:rPr lang="en-US" altLang="zh-CN" dirty="0" err="1"/>
              <a:t>浓度档位</a:t>
            </a: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DD9E7A-9BE3-4395-8CD2-D79724648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69" y="2556614"/>
            <a:ext cx="6092851" cy="174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B6011D9-5B08-40A9-89B4-B29CD9D649DD}"/>
              </a:ext>
            </a:extLst>
          </p:cNvPr>
          <p:cNvSpPr txBox="1"/>
          <p:nvPr/>
        </p:nvSpPr>
        <p:spPr>
          <a:xfrm>
            <a:off x="1122164" y="5120639"/>
            <a:ext cx="1003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需要精确地通过测量颜色读数从而获得待测物质的浓度</a:t>
            </a:r>
          </a:p>
        </p:txBody>
      </p:sp>
    </p:spTree>
    <p:extLst>
      <p:ext uri="{BB962C8B-B14F-4D97-AF65-F5344CB8AC3E}">
        <p14:creationId xmlns:p14="http://schemas.microsoft.com/office/powerpoint/2010/main" val="2083225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60FF7-6960-46BD-B211-7DBCB392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7DE65F-627B-44F9-ADC7-9BB61EF2EB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指数增长模型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i="1" dirty="0"/>
                  <a:t>Michaelis-Menten </a:t>
                </a:r>
                <a:r>
                  <a:rPr lang="zh-CN" altLang="en-US" dirty="0"/>
                  <a:t>模型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指数增长模型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值和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值回归结果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7DE65F-627B-44F9-ADC7-9BB61EF2E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181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706ED-A697-4ED7-9927-DF45D10E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367392-B5D9-45DD-B84E-86F862D6C8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i="1" dirty="0"/>
                  <a:t>Michaelis-Menten </a:t>
                </a:r>
                <a:r>
                  <a:rPr lang="zh-CN" altLang="en-US" dirty="0"/>
                  <a:t>模型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结果图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367392-B5D9-45DD-B84E-86F862D6C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942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E552A-C442-4410-B98C-9057F634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奶中尿素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44C697-38F3-4423-A766-6E3402FA8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相关性表格截图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B</a:t>
                </a:r>
                <a:r>
                  <a:rPr lang="zh-CN" altLang="en-US" dirty="0"/>
                  <a:t>值相关性</a:t>
                </a:r>
                <a:r>
                  <a:rPr lang="en-US" altLang="zh-CN" dirty="0"/>
                  <a:t>max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=−129.7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+1.549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+04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44C697-38F3-4423-A766-6E3402FA8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777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4E57E-6326-4892-BC2D-4A8B6E61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数据质量评价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C92CD5-B2F6-44B8-8985-8A1351F1F4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定义数据质量评价模型：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数据质量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1*</a:t>
                </a:r>
                <a:r>
                  <a:rPr lang="zh-CN" altLang="en-US" dirty="0"/>
                  <a:t>准确度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2*</a:t>
                </a:r>
                <a:r>
                  <a:rPr lang="zh-CN" altLang="en-US" dirty="0"/>
                  <a:t>稳定度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3*</a:t>
                </a:r>
                <a:r>
                  <a:rPr lang="zh-CN" altLang="en-US" dirty="0"/>
                  <a:t>区分度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4*RGB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HS</a:t>
                </a:r>
                <a:r>
                  <a:rPr lang="zh-CN" altLang="en-US" dirty="0"/>
                  <a:t>的吻合度 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zh-CN" dirty="0"/>
                  <a:t>为数据质量，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=1,2,3,4)</m:t>
                    </m:r>
                  </m:oMath>
                </a14:m>
                <a:r>
                  <a:rPr lang="zh-CN" altLang="zh-CN" dirty="0"/>
                  <a:t>为权重</a:t>
                </a:r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=1,2,3,4)</m:t>
                    </m:r>
                  </m:oMath>
                </a14:m>
                <a:r>
                  <a:rPr lang="zh-CN" altLang="zh-CN" dirty="0"/>
                  <a:t>分别为准确度，稳定度，区分度，吻合度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C92CD5-B2F6-44B8-8985-8A1351F1F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3333" b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653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E0F6E-C31A-45D9-8D0E-7901DF3F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准确度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D3EE3F-797F-4281-A965-CEE055994A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实验测定次数越多，数据的准确度就越高， 越有可能接近真实值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设</a:t>
                </a:r>
                <a:r>
                  <a:rPr lang="zh-CN" altLang="en-US" dirty="0"/>
                  <a:t>物质的</a:t>
                </a:r>
                <a:r>
                  <a:rPr lang="zh-CN" altLang="zh-CN" dirty="0"/>
                  <a:t>测量次数为</a:t>
                </a:r>
                <a:r>
                  <a:rPr lang="en-US" altLang="zh-CN" dirty="0"/>
                  <a:t>n,</a:t>
                </a:r>
                <a:r>
                  <a:rPr lang="zh-CN" altLang="zh-CN" dirty="0"/>
                  <a:t>定义准确度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准确度表格截图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D3EE3F-797F-4281-A965-CEE055994A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2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7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1463-51FB-4671-A1CA-929690B4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967B8-6A51-42B2-AAB8-99C228040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同种物质，在相同浓度下的</a:t>
                </a:r>
                <a:r>
                  <a:rPr lang="en-US" altLang="zh-CN" dirty="0"/>
                  <a:t>R,G,B</a:t>
                </a:r>
                <a:r>
                  <a:rPr lang="zh-CN" altLang="zh-CN" dirty="0"/>
                  <a:t>数值应该相对稳定，利用同种物质同一浓度下的变异系数衡量实验数据的稳定度。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工业碱各个浓度下数据只有一组，稳定度</a:t>
                </a:r>
                <a:r>
                  <a:rPr lang="en-US" altLang="zh-CN" dirty="0"/>
                  <a:t>值取中为0.5。</a:t>
                </a:r>
              </a:p>
              <a:p>
                <a:pPr marL="0" indent="0">
                  <a:buNone/>
                </a:pPr>
                <a:r>
                  <a:rPr lang="en-US" altLang="zh-CN" dirty="0" err="1"/>
                  <a:t>定义稳定度公式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𝑆𝐷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𝑀𝑒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×100%=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𝑀𝑒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967B8-6A51-42B2-AAB8-99C228040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4394" r="-1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940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57CB8-AC9F-4E49-8DB3-EBF7392E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365F2-5729-4B97-A45B-E9B82451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571215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A0AB7-FEB9-4819-8458-62749846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6EE50-EC06-488B-8EAD-6CD144EF25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对同一种物质不同浓度</a:t>
                </a:r>
                <a:r>
                  <a:rPr lang="zh-CN" altLang="en-US" dirty="0"/>
                  <a:t>采用</a:t>
                </a:r>
                <a:r>
                  <a:rPr lang="zh-CN" altLang="zh-CN" dirty="0"/>
                  <a:t>用比色法</a:t>
                </a:r>
                <a:r>
                  <a:rPr lang="zh-CN" altLang="en-US" dirty="0"/>
                  <a:t>，</a:t>
                </a:r>
                <a:r>
                  <a:rPr lang="zh-CN" altLang="zh-CN" dirty="0"/>
                  <a:t>读数差异相对较大， 易于观察，用同种物质不同浓度下的变异系数离散度衡量数据的区分度。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定义区分度公式：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图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6EE50-EC06-488B-8EAD-6CD144EF2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3333" r="-1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702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4680B-7751-4044-A3D5-16486488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吻合度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4D38D0-2FC8-425F-ABE8-30C21EB61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HSV   </a:t>
                </a:r>
                <a:r>
                  <a:rPr lang="zh-CN" altLang="en-US" dirty="0"/>
                  <a:t>两种颜色体系   可相互转化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定义吻合度公式：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=(1−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∑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)∗100%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</a:t>
                </a:r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4D38D0-2FC8-425F-ABE8-30C21EB61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819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5649A-05BA-4D70-9DAB-FB2AF51B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数据质量评价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B8D2AE-D2E1-4975-B6F2-A31785E764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简化公式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结果截图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奶中尿素的数据质量较差，其他尚可。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B8D2AE-D2E1-4975-B6F2-A31785E764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4394" b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73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0901-5291-46F3-B8F8-53079717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A5210-A44C-4ACF-8956-FD94E726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57357" cy="439429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问题一：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研究五组物质颜色读数与物质浓度的关系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制定标准评价数据质量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问题二：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研究二氧化硫颜色读数与物质浓度的关系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对模型进行误差分析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问题三：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数据量对模型的影响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数据维度对模型的影响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8804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71EE8-DEAC-420E-A148-33EF5139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问题二的分析求解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F65A4-0900-4158-A60E-9F1994EED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031901"/>
            <a:ext cx="10058400" cy="4023360"/>
          </a:xfrm>
        </p:spPr>
        <p:txBody>
          <a:bodyPr/>
          <a:lstStyle/>
          <a:p>
            <a:r>
              <a:rPr lang="en-US" altLang="zh-CN" dirty="0"/>
              <a:t>(1)</a:t>
            </a:r>
            <a:r>
              <a:rPr lang="zh-CN" altLang="en-US" dirty="0"/>
              <a:t>通过附件</a:t>
            </a:r>
            <a:r>
              <a:rPr lang="en-US" altLang="zh-CN" dirty="0"/>
              <a:t>2</a:t>
            </a:r>
            <a:r>
              <a:rPr lang="zh-CN" altLang="en-US" dirty="0"/>
              <a:t>所给出的模型，建立颜色读数和浓度间的模型。</a:t>
            </a:r>
          </a:p>
          <a:p>
            <a:br>
              <a:rPr lang="zh-CN" altLang="en-US" dirty="0"/>
            </a:br>
            <a:r>
              <a:rPr lang="en-US" altLang="zh-CN" dirty="0"/>
              <a:t>(2)</a:t>
            </a:r>
            <a:r>
              <a:rPr lang="zh-CN" altLang="en-US" dirty="0"/>
              <a:t>通过</a:t>
            </a:r>
            <a:r>
              <a:rPr lang="en-US" altLang="zh-CN" dirty="0"/>
              <a:t>(1)</a:t>
            </a:r>
            <a:r>
              <a:rPr lang="zh-CN" altLang="en-US" dirty="0"/>
              <a:t>中建立的模型进行误差分析。</a:t>
            </a:r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329503E-269A-4C30-9674-434C6FAA7E52}"/>
              </a:ext>
            </a:extLst>
          </p:cNvPr>
          <p:cNvSpPr/>
          <p:nvPr/>
        </p:nvSpPr>
        <p:spPr>
          <a:xfrm>
            <a:off x="4558602" y="2146727"/>
            <a:ext cx="3074796" cy="147580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二氧化硫</a:t>
            </a:r>
          </a:p>
        </p:txBody>
      </p:sp>
    </p:spTree>
    <p:extLst>
      <p:ext uri="{BB962C8B-B14F-4D97-AF65-F5344CB8AC3E}">
        <p14:creationId xmlns:p14="http://schemas.microsoft.com/office/powerpoint/2010/main" val="34864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  <a:r>
              <a:rPr lang="en-US" altLang="zh-CN" dirty="0"/>
              <a:t>-HS</a:t>
            </a:r>
            <a:r>
              <a:rPr lang="zh-CN" altLang="en-US" dirty="0"/>
              <a:t>吻合度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B237C89-0C43-4933-A874-624710823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83824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23747048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4150771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2794527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29079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S记录值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H记录值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H计算值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S计算值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28896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136.67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14.62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1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16.24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9155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137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0866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08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142.5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19.49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7350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135.81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82.5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637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136.11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81.48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0946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135.79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84.51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0483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87.93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0308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89.83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9931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688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  <a:r>
              <a:rPr lang="en-US" altLang="zh-CN" dirty="0"/>
              <a:t>-HS</a:t>
            </a:r>
            <a:r>
              <a:rPr lang="zh-CN" altLang="en-US" dirty="0"/>
              <a:t>吻合度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85F9B2-4040-4C26-95E4-F787BD57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98612"/>
              </p:ext>
            </p:extLst>
          </p:nvPr>
        </p:nvGraphicFramePr>
        <p:xfrm>
          <a:off x="1097280" y="3723417"/>
          <a:ext cx="10058400" cy="128016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24249268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736503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参数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吻合度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086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H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99.62%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911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S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98.83%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605741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1739C0D5-8BBF-4F84-9DDC-ACCFFB1FE21F}"/>
              </a:ext>
            </a:extLst>
          </p:cNvPr>
          <p:cNvSpPr/>
          <p:nvPr/>
        </p:nvSpPr>
        <p:spPr>
          <a:xfrm>
            <a:off x="2331887" y="2866794"/>
            <a:ext cx="7528225" cy="5355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</a:t>
            </a:r>
            <a:r>
              <a:rPr lang="en-US" altLang="zh-CN" sz="2800" dirty="0"/>
              <a:t>H</a:t>
            </a:r>
            <a:r>
              <a:rPr lang="zh-CN" altLang="en-US" sz="2800" dirty="0"/>
              <a:t>、</a:t>
            </a:r>
            <a:r>
              <a:rPr lang="en-US" altLang="zh-CN" sz="2800" dirty="0"/>
              <a:t>S</a:t>
            </a:r>
            <a:r>
              <a:rPr lang="zh-CN" altLang="en-US" sz="2800" dirty="0"/>
              <a:t>校正后地值与计算值地吻合度</a:t>
            </a:r>
          </a:p>
        </p:txBody>
      </p:sp>
    </p:spTree>
    <p:extLst>
      <p:ext uri="{BB962C8B-B14F-4D97-AF65-F5344CB8AC3E}">
        <p14:creationId xmlns:p14="http://schemas.microsoft.com/office/powerpoint/2010/main" val="3259517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4BBCEDB-7B07-41B4-8C80-788EA54B0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06728"/>
              </p:ext>
            </p:extLst>
          </p:nvPr>
        </p:nvGraphicFramePr>
        <p:xfrm>
          <a:off x="1066800" y="2930659"/>
          <a:ext cx="10058400" cy="298704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83710189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9454582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92410972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2073245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6319717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项目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准确度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稳定度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区分度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数据质量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5079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组胺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0.10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0.88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0.31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0.43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0976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溴酸钾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0.10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0.55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8789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工业碱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0.53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8345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硫酸铝钾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0.41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1940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奶中尿素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0.27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055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二氧化硫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0.60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0.22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0.61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707445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3D0CCB-951E-4B54-A8BF-F833C2ED38B7}"/>
              </a:ext>
            </a:extLst>
          </p:cNvPr>
          <p:cNvSpPr/>
          <p:nvPr/>
        </p:nvSpPr>
        <p:spPr>
          <a:xfrm>
            <a:off x="1605391" y="2260881"/>
            <a:ext cx="8981217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问题一中五种物质与二氧化硫的数据质量综合评价结果</a:t>
            </a:r>
          </a:p>
        </p:txBody>
      </p:sp>
    </p:spTree>
    <p:extLst>
      <p:ext uri="{BB962C8B-B14F-4D97-AF65-F5344CB8AC3E}">
        <p14:creationId xmlns:p14="http://schemas.microsoft.com/office/powerpoint/2010/main" val="592268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0DEE8E-FD8D-4B93-ADC1-F0EC0219E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990985"/>
              </p:ext>
            </p:extLst>
          </p:nvPr>
        </p:nvGraphicFramePr>
        <p:xfrm>
          <a:off x="1097280" y="3585087"/>
          <a:ext cx="10058400" cy="85344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90740967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8786258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704934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7032485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69422655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608132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R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G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B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Gr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H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S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75152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-0.84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0.66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0.82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9736256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AC726103-8D18-4B88-83C6-3332FFAC7DDB}"/>
              </a:ext>
            </a:extLst>
          </p:cNvPr>
          <p:cNvSpPr/>
          <p:nvPr/>
        </p:nvSpPr>
        <p:spPr>
          <a:xfrm>
            <a:off x="2594149" y="2803492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二氧化硫各系数与其浓度的线性相关系数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5694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7CE9C4A-FF75-4512-8AAD-62EC8DA27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441" y="1948375"/>
            <a:ext cx="5738239" cy="43036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7F16815-FE4C-4C4E-83FF-6ABCA2E88778}"/>
              </a:ext>
            </a:extLst>
          </p:cNvPr>
          <p:cNvSpPr/>
          <p:nvPr/>
        </p:nvSpPr>
        <p:spPr>
          <a:xfrm>
            <a:off x="1469070" y="3215472"/>
            <a:ext cx="3464672" cy="13062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二氧化硫浓度关于灰度与</a:t>
            </a:r>
            <a:r>
              <a:rPr lang="en-US" altLang="zh-CN" sz="2800" dirty="0"/>
              <a:t>G</a:t>
            </a:r>
            <a:r>
              <a:rPr lang="zh-CN" altLang="en-US" sz="2800" dirty="0"/>
              <a:t>的折线图</a:t>
            </a:r>
          </a:p>
        </p:txBody>
      </p:sp>
    </p:spTree>
    <p:extLst>
      <p:ext uri="{BB962C8B-B14F-4D97-AF65-F5344CB8AC3E}">
        <p14:creationId xmlns:p14="http://schemas.microsoft.com/office/powerpoint/2010/main" val="446965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8009966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0.742 RMSE = 28.99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8009966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" t="-264035" r="-200" b="-3070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08C1DA6B-D1A6-428A-A9D4-E8AD1F807863}"/>
              </a:ext>
            </a:extLst>
          </p:cNvPr>
          <p:cNvSpPr/>
          <p:nvPr/>
        </p:nvSpPr>
        <p:spPr>
          <a:xfrm>
            <a:off x="2624629" y="2180494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二氧化硫浓度关于灰度的一元线性回归结果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4B2200-1D19-4327-8099-E0A95C274F74}"/>
              </a:ext>
            </a:extLst>
          </p:cNvPr>
          <p:cNvSpPr txBox="1"/>
          <p:nvPr/>
        </p:nvSpPr>
        <p:spPr>
          <a:xfrm>
            <a:off x="1097280" y="5328372"/>
            <a:ext cx="75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公式</a:t>
            </a:r>
          </a:p>
        </p:txBody>
      </p:sp>
    </p:spTree>
    <p:extLst>
      <p:ext uri="{BB962C8B-B14F-4D97-AF65-F5344CB8AC3E}">
        <p14:creationId xmlns:p14="http://schemas.microsoft.com/office/powerpoint/2010/main" val="1883029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296568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-2.293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[-3.84, -0.7468]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307.5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[139.2, 475.8]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pt-BR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0.6928 RMSE = 28.88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296568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-2.293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[-3.84, -0.7468]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307.5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[139.2, 475.8]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" t="-264035" r="-200" b="-3070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08C1DA6B-D1A6-428A-A9D4-E8AD1F807863}"/>
              </a:ext>
            </a:extLst>
          </p:cNvPr>
          <p:cNvSpPr/>
          <p:nvPr/>
        </p:nvSpPr>
        <p:spPr>
          <a:xfrm>
            <a:off x="2624629" y="2180494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</a:t>
            </a:r>
            <a:r>
              <a:rPr lang="en-US" altLang="zh-CN" sz="2800" dirty="0"/>
              <a:t>G</a:t>
            </a:r>
            <a:r>
              <a:rPr lang="zh-CN" altLang="en-US" sz="2800" dirty="0"/>
              <a:t>的一元线性回归结果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5CEC74-5299-4389-8AC4-04D88A5F7B5C}"/>
              </a:ext>
            </a:extLst>
          </p:cNvPr>
          <p:cNvSpPr txBox="1"/>
          <p:nvPr/>
        </p:nvSpPr>
        <p:spPr>
          <a:xfrm>
            <a:off x="1097280" y="5328372"/>
            <a:ext cx="75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公式</a:t>
            </a:r>
          </a:p>
        </p:txBody>
      </p:sp>
    </p:spTree>
    <p:extLst>
      <p:ext uri="{BB962C8B-B14F-4D97-AF65-F5344CB8AC3E}">
        <p14:creationId xmlns:p14="http://schemas.microsoft.com/office/powerpoint/2010/main" val="2884930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指数增长模型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CD163A-4D43-419C-B905-86068B075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50" y="1844180"/>
            <a:ext cx="5965124" cy="4473843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1F1FB4E-BAD6-4B72-9CE4-FD0305F7A117}"/>
              </a:ext>
            </a:extLst>
          </p:cNvPr>
          <p:cNvSpPr/>
          <p:nvPr/>
        </p:nvSpPr>
        <p:spPr>
          <a:xfrm>
            <a:off x="1511111" y="2551339"/>
            <a:ext cx="3464672" cy="13062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二氧化硫浓度关于灰度的折线图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873F22-DF5B-4723-BBC6-1051ECCED512}"/>
              </a:ext>
            </a:extLst>
          </p:cNvPr>
          <p:cNvSpPr/>
          <p:nvPr/>
        </p:nvSpPr>
        <p:spPr>
          <a:xfrm>
            <a:off x="2559574" y="448081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公式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671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指数增长模型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回归结果</a:t>
            </a:r>
          </a:p>
        </p:txBody>
      </p:sp>
    </p:spTree>
    <p:extLst>
      <p:ext uri="{BB962C8B-B14F-4D97-AF65-F5344CB8AC3E}">
        <p14:creationId xmlns:p14="http://schemas.microsoft.com/office/powerpoint/2010/main" val="81436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11087-EDAE-4719-874D-6B84C256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符号说明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28ACA2EA-4448-4A84-8AB6-CE34567E07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4383565"/>
                  </p:ext>
                </p:extLst>
              </p:nvPr>
            </p:nvGraphicFramePr>
            <p:xfrm>
              <a:off x="1097280" y="2243385"/>
              <a:ext cx="10058400" cy="3591560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{284E427A-3D55-4303-BF80-6455036E1DE7}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val="3843299434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24153345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符号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意义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01721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RGB模型的红色强度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44622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𝐺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RGB模型的绿色强度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66510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RGB模型的蓝色强度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781705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色调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436486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饱和度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90753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浓度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790397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𝐺𝑟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 dirty="0" err="1">
                              <a:effectLst/>
                            </a:rPr>
                            <a:t>灰度</a:t>
                          </a:r>
                          <a:endParaRPr lang="zh-CN" sz="2800" dirty="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28049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28ACA2EA-4448-4A84-8AB6-CE34567E07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4383565"/>
                  </p:ext>
                </p:extLst>
              </p:nvPr>
            </p:nvGraphicFramePr>
            <p:xfrm>
              <a:off x="1097280" y="2243385"/>
              <a:ext cx="10058400" cy="3591560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{284E427A-3D55-4303-BF80-6455036E1DE7}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val="3843299434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2415334575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符号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意义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017217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118919" r="-100364" b="-644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RGB模型的红色强度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4462253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216000" r="-100364" b="-5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RGB模型的绿色强度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665103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320270" r="-100364" b="-4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RGB模型的蓝色强度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78170515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420270" r="-100364" b="-3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色调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43648663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520270" r="-100364" b="-2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饱和度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907536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612000" r="-100364" b="-1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浓度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79039780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721622" r="-100364" b="-41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 dirty="0" err="1">
                              <a:effectLst/>
                            </a:rPr>
                            <a:t>灰度</a:t>
                          </a:r>
                          <a:endParaRPr lang="zh-CN" sz="2800" dirty="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28049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76822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快速平衡模型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HS</a:t>
            </a:r>
            <a:r>
              <a:rPr lang="zh-CN" altLang="en-US" dirty="0"/>
              <a:t>变化折线图</a:t>
            </a:r>
            <a:endParaRPr lang="en-US" altLang="zh-CN" dirty="0"/>
          </a:p>
          <a:p>
            <a:r>
              <a:rPr lang="zh-CN" altLang="en-US" dirty="0"/>
              <a:t>建立模型的公式</a:t>
            </a:r>
          </a:p>
        </p:txBody>
      </p:sp>
    </p:spTree>
    <p:extLst>
      <p:ext uri="{BB962C8B-B14F-4D97-AF65-F5344CB8AC3E}">
        <p14:creationId xmlns:p14="http://schemas.microsoft.com/office/powerpoint/2010/main" val="1183692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快速平衡模型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结果表格及公式</a:t>
            </a:r>
          </a:p>
        </p:txBody>
      </p:sp>
    </p:spTree>
    <p:extLst>
      <p:ext uri="{BB962C8B-B14F-4D97-AF65-F5344CB8AC3E}">
        <p14:creationId xmlns:p14="http://schemas.microsoft.com/office/powerpoint/2010/main" val="4194368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指数增长模型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回归结果</a:t>
            </a:r>
          </a:p>
        </p:txBody>
      </p:sp>
    </p:spTree>
    <p:extLst>
      <p:ext uri="{BB962C8B-B14F-4D97-AF65-F5344CB8AC3E}">
        <p14:creationId xmlns:p14="http://schemas.microsoft.com/office/powerpoint/2010/main" val="4283441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C9893-A9A0-4813-B1A1-6A83E790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E6BD2-FA08-4273-AA6B-38969F62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数据量对模型的影响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样本容量小：拟合偏差，难保证参数精确度（溴酸钾，硫酸铝钾）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统一浓度下数据量（工业碱）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数据量过大：数据处理困难，要有代表性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颜色维度对模型的影响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RGB</a:t>
            </a:r>
            <a:r>
              <a:rPr lang="zh-CN" altLang="en-US" dirty="0"/>
              <a:t>和</a:t>
            </a:r>
            <a:r>
              <a:rPr lang="en-US" altLang="zh-CN" dirty="0"/>
              <a:t>HSL</a:t>
            </a:r>
            <a:r>
              <a:rPr lang="zh-CN" altLang="en-US" dirty="0"/>
              <a:t>等价，降维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一组</a:t>
            </a:r>
            <a:r>
              <a:rPr lang="en-US" altLang="zh-CN" dirty="0"/>
              <a:t>RGB</a:t>
            </a:r>
            <a:r>
              <a:rPr lang="zh-CN" altLang="en-US" dirty="0"/>
              <a:t>值对应唯一一个灰度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？？？论文里我觉得有点小问题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48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88029-3122-49A4-924C-8FA40346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6A74F-B056-44B0-BC99-88820CDA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数据真实，记录客观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溶液中其他成分对颜色无影响</a:t>
            </a:r>
          </a:p>
        </p:txBody>
      </p:sp>
    </p:spTree>
    <p:extLst>
      <p:ext uri="{BB962C8B-B14F-4D97-AF65-F5344CB8AC3E}">
        <p14:creationId xmlns:p14="http://schemas.microsoft.com/office/powerpoint/2010/main" val="368234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67E38-E041-48EF-BC9D-108C7281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问题一的分析求解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CEEF6A8-A92C-45EA-8C79-6415C9B07A01}"/>
              </a:ext>
            </a:extLst>
          </p:cNvPr>
          <p:cNvSpPr/>
          <p:nvPr/>
        </p:nvSpPr>
        <p:spPr>
          <a:xfrm>
            <a:off x="2112161" y="2043736"/>
            <a:ext cx="1525340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组胺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F4B17F9-9E14-4F84-9C8A-195630FEBA01}"/>
              </a:ext>
            </a:extLst>
          </p:cNvPr>
          <p:cNvSpPr/>
          <p:nvPr/>
        </p:nvSpPr>
        <p:spPr>
          <a:xfrm>
            <a:off x="2112161" y="2894693"/>
            <a:ext cx="1525340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溴酸钾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6DFAC74-8A53-4AC0-A0CD-FC352A4422B3}"/>
              </a:ext>
            </a:extLst>
          </p:cNvPr>
          <p:cNvSpPr/>
          <p:nvPr/>
        </p:nvSpPr>
        <p:spPr>
          <a:xfrm>
            <a:off x="2112161" y="3745651"/>
            <a:ext cx="1525340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工业碱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AD1515A-31D5-47E9-A22E-9D6B2E50BB1E}"/>
              </a:ext>
            </a:extLst>
          </p:cNvPr>
          <p:cNvSpPr/>
          <p:nvPr/>
        </p:nvSpPr>
        <p:spPr>
          <a:xfrm>
            <a:off x="1915235" y="4596608"/>
            <a:ext cx="1919189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硫酸铝钾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7CAF29F-7FC9-4316-96A0-FFE4E450BDFE}"/>
              </a:ext>
            </a:extLst>
          </p:cNvPr>
          <p:cNvSpPr/>
          <p:nvPr/>
        </p:nvSpPr>
        <p:spPr>
          <a:xfrm>
            <a:off x="1915235" y="5447566"/>
            <a:ext cx="1919189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奶中尿素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9B55ED-51FC-4EEF-9AD7-EB7CD9CA8770}"/>
              </a:ext>
            </a:extLst>
          </p:cNvPr>
          <p:cNvSpPr/>
          <p:nvPr/>
        </p:nvSpPr>
        <p:spPr>
          <a:xfrm>
            <a:off x="5525668" y="3705023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浓度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72287A-29F1-4463-AAE3-5458C6A0D4A6}"/>
              </a:ext>
            </a:extLst>
          </p:cNvPr>
          <p:cNvSpPr/>
          <p:nvPr/>
        </p:nvSpPr>
        <p:spPr>
          <a:xfrm>
            <a:off x="8383516" y="1857258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R</a:t>
            </a:r>
            <a:endParaRPr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C9E04F-187B-4198-AABF-F29C5E0CC05C}"/>
              </a:ext>
            </a:extLst>
          </p:cNvPr>
          <p:cNvSpPr/>
          <p:nvPr/>
        </p:nvSpPr>
        <p:spPr>
          <a:xfrm>
            <a:off x="8383516" y="2772419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G</a:t>
            </a:r>
            <a:endParaRPr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EA11B1-821B-4A20-A6CE-39D8E51C2708}"/>
              </a:ext>
            </a:extLst>
          </p:cNvPr>
          <p:cNvSpPr/>
          <p:nvPr/>
        </p:nvSpPr>
        <p:spPr>
          <a:xfrm>
            <a:off x="8383516" y="3687580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AF4173-5E46-4C84-B9E4-91FFDBA9677A}"/>
              </a:ext>
            </a:extLst>
          </p:cNvPr>
          <p:cNvSpPr/>
          <p:nvPr/>
        </p:nvSpPr>
        <p:spPr>
          <a:xfrm>
            <a:off x="8383516" y="4602741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H</a:t>
            </a:r>
            <a:endParaRPr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C3C86A-B5B6-446B-AD67-DCAD33810E81}"/>
              </a:ext>
            </a:extLst>
          </p:cNvPr>
          <p:cNvSpPr/>
          <p:nvPr/>
        </p:nvSpPr>
        <p:spPr>
          <a:xfrm>
            <a:off x="8383516" y="5517902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</a:t>
            </a:r>
            <a:endParaRPr lang="zh-CN" altLang="en-US" sz="3200" dirty="0"/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4889469B-25A0-45CD-B887-A550BE7F3D73}"/>
              </a:ext>
            </a:extLst>
          </p:cNvPr>
          <p:cNvSpPr/>
          <p:nvPr/>
        </p:nvSpPr>
        <p:spPr>
          <a:xfrm>
            <a:off x="4083904" y="2328399"/>
            <a:ext cx="1040523" cy="3587261"/>
          </a:xfrm>
          <a:prstGeom prst="rightBrace">
            <a:avLst>
              <a:gd name="adj1" fmla="val 8333"/>
              <a:gd name="adj2" fmla="val 49714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1B51CB0-BBE0-4375-A6B8-4D46630D05B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566191" y="2244120"/>
            <a:ext cx="1817325" cy="1847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36DFFC4-5C34-4E52-9938-3956CEC3B3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566191" y="3159281"/>
            <a:ext cx="1817325" cy="93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2FB66D-DFAF-4C9D-9A43-1E7A1CF0905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6566191" y="4074442"/>
            <a:ext cx="1817325" cy="17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9BD6FDB-25A8-41EB-9BAD-151E37C06E1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6566191" y="4091885"/>
            <a:ext cx="1817325" cy="897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7A4330C-1E9E-4D40-9341-8B1D21D10A9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6566191" y="4091885"/>
            <a:ext cx="1817325" cy="18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9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74FC0-FE62-4235-BD34-A174752F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567F0C-3AAE-4FD5-A713-E143DD4E0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89645" y="3586256"/>
                <a:ext cx="7212707" cy="17996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zh-CN" altLang="en-US" dirty="0"/>
                  <a:t>灰度：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=0.2989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+0.587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+0.114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算术平均数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几何平均数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567F0C-3AAE-4FD5-A713-E143DD4E0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89645" y="3586256"/>
                <a:ext cx="7212707" cy="1799660"/>
              </a:xfrm>
              <a:blipFill>
                <a:blip r:embed="rId2"/>
                <a:stretch>
                  <a:fillRect l="-2703" t="-7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D0B976FE-9D01-4247-9708-53DB434EC8F3}"/>
              </a:ext>
            </a:extLst>
          </p:cNvPr>
          <p:cNvSpPr txBox="1"/>
          <p:nvPr/>
        </p:nvSpPr>
        <p:spPr>
          <a:xfrm>
            <a:off x="4613863" y="1905166"/>
            <a:ext cx="2964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RGB</a:t>
            </a:r>
            <a:r>
              <a:rPr lang="zh-CN" altLang="en-US" sz="3200" b="1" dirty="0"/>
              <a:t>自相关性强</a:t>
            </a:r>
            <a:endParaRPr lang="en-US" altLang="zh-CN" sz="3200" b="1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1C7A982-B11D-4DBD-A81C-C57BDAA0A21F}"/>
              </a:ext>
            </a:extLst>
          </p:cNvPr>
          <p:cNvCxnSpPr>
            <a:cxnSpLocks/>
          </p:cNvCxnSpPr>
          <p:nvPr/>
        </p:nvCxnSpPr>
        <p:spPr>
          <a:xfrm flipH="1">
            <a:off x="6095999" y="2570325"/>
            <a:ext cx="1" cy="665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83BF18C-A436-47DB-8FF7-C18CEE29037D}"/>
              </a:ext>
            </a:extLst>
          </p:cNvPr>
          <p:cNvSpPr txBox="1"/>
          <p:nvPr/>
        </p:nvSpPr>
        <p:spPr>
          <a:xfrm>
            <a:off x="6233322" y="261055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降维处理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40627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8A403-538D-421A-866F-2C9F1984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对组胺的分析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4BDBBA-EF5B-4E1E-AD54-070A686FE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51697"/>
              </p:ext>
            </p:extLst>
          </p:nvPr>
        </p:nvGraphicFramePr>
        <p:xfrm>
          <a:off x="1097282" y="2257097"/>
          <a:ext cx="10058398" cy="219456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2607853274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61185322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16619463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309112487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64696185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23629479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72615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Gr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768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0.97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774769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0.945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416190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R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-0.84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617956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643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-.99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-0.84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-0.96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122064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0576C3AA-A8C3-47FC-BBBF-27AD178E261E}"/>
              </a:ext>
            </a:extLst>
          </p:cNvPr>
          <p:cNvSpPr/>
          <p:nvPr/>
        </p:nvSpPr>
        <p:spPr>
          <a:xfrm>
            <a:off x="3042118" y="1788104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组胺各个属性间的自相关系数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7EA15FF-7897-4567-BAA1-26D074A6C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42898"/>
              </p:ext>
            </p:extLst>
          </p:nvPr>
        </p:nvGraphicFramePr>
        <p:xfrm>
          <a:off x="192926" y="5120641"/>
          <a:ext cx="11756574" cy="109728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61274901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15373772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31194943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24146120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81357166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40361002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7710757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64552098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043575482"/>
                    </a:ext>
                  </a:extLst>
                </a:gridCol>
              </a:tblGrid>
              <a:tr h="623313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24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G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B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H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S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Gr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 err="1">
                          <a:effectLst/>
                        </a:rPr>
                        <a:t>RGB算数平均数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 err="1">
                          <a:effectLst/>
                        </a:rPr>
                        <a:t>RGB几何平均数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5947345"/>
                  </a:ext>
                </a:extLst>
              </a:tr>
              <a:tr h="311657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大小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-0.9313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-0.9724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-0.9778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0.96272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-0.993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8139119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B7A41A9D-992A-4CEA-AB05-5D45F1FEF539}"/>
              </a:ext>
            </a:extLst>
          </p:cNvPr>
          <p:cNvSpPr/>
          <p:nvPr/>
        </p:nvSpPr>
        <p:spPr>
          <a:xfrm>
            <a:off x="3042117" y="4551832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多个参数与组胺浓度的相关系数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96FCC8-4651-4398-B879-2F4673ED9009}"/>
              </a:ext>
            </a:extLst>
          </p:cNvPr>
          <p:cNvSpPr/>
          <p:nvPr/>
        </p:nvSpPr>
        <p:spPr>
          <a:xfrm>
            <a:off x="8159262" y="5044273"/>
            <a:ext cx="1055076" cy="125604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1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3D9075-B4EF-429A-9A90-FCC293ECB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" t="5516" r="6194"/>
          <a:stretch/>
        </p:blipFill>
        <p:spPr>
          <a:xfrm>
            <a:off x="6531430" y="2024447"/>
            <a:ext cx="5094514" cy="40233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C24CC38-41E8-4CEF-B9BA-452B7D43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组胺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2458DF-5230-4767-AD68-35AC262B7F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24447"/>
                <a:ext cx="5094514" cy="40233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得到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=−3.034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+327.4</m:t>
                    </m:r>
                  </m:oMath>
                </a14:m>
                <a:endParaRPr lang="zh-CN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2458DF-5230-4767-AD68-35AC262B7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24447"/>
                <a:ext cx="5094514" cy="4023360"/>
              </a:xfrm>
              <a:blipFill>
                <a:blip r:embed="rId3"/>
                <a:stretch>
                  <a:fillRect l="-4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914AF1A6-EAB3-4F91-A989-D2F6609CF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3891398"/>
                  </p:ext>
                </p:extLst>
              </p:nvPr>
            </p:nvGraphicFramePr>
            <p:xfrm>
              <a:off x="1097280" y="3411415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0.742 RMSE = 28.99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914AF1A6-EAB3-4F91-A989-D2F6609CF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3891398"/>
                  </p:ext>
                </p:extLst>
              </p:nvPr>
            </p:nvGraphicFramePr>
            <p:xfrm>
              <a:off x="1097280" y="3411415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92784" r="-472185" b="-268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166964" r="-472185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2" t="-266964" r="-232" b="-32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609747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</TotalTime>
  <Words>1524</Words>
  <Application>Microsoft Office PowerPoint</Application>
  <PresentationFormat>宽屏</PresentationFormat>
  <Paragraphs>538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等线</vt:lpstr>
      <vt:lpstr>宋体</vt:lpstr>
      <vt:lpstr>Calibri</vt:lpstr>
      <vt:lpstr>Calibri Light</vt:lpstr>
      <vt:lpstr>Cambria</vt:lpstr>
      <vt:lpstr>Cambria Math</vt:lpstr>
      <vt:lpstr>Times New Roman</vt:lpstr>
      <vt:lpstr>Wingdings</vt:lpstr>
      <vt:lpstr>回顾</vt:lpstr>
      <vt:lpstr>颜色与物质浓度辨识</vt:lpstr>
      <vt:lpstr>问题描述-比色法检验物质浓度</vt:lpstr>
      <vt:lpstr>问题描述</vt:lpstr>
      <vt:lpstr>符号说明</vt:lpstr>
      <vt:lpstr>问题假设</vt:lpstr>
      <vt:lpstr>问题一的分析求解</vt:lpstr>
      <vt:lpstr>数据处理</vt:lpstr>
      <vt:lpstr>对组胺的分析</vt:lpstr>
      <vt:lpstr>组胺-一元线性回归模型</vt:lpstr>
      <vt:lpstr>对组胺的分析-二元线性回归模型</vt:lpstr>
      <vt:lpstr>溴酸钾</vt:lpstr>
      <vt:lpstr>溴酸钾</vt:lpstr>
      <vt:lpstr>溴酸钾-一元线性回归模型</vt:lpstr>
      <vt:lpstr>溴酸钾-一元线性回归模型</vt:lpstr>
      <vt:lpstr>溴酸钾-二元线性回归模型</vt:lpstr>
      <vt:lpstr>工业碱</vt:lpstr>
      <vt:lpstr>工业碱</vt:lpstr>
      <vt:lpstr>工业碱-一元线性回归模型</vt:lpstr>
      <vt:lpstr>硫酸铝钾</vt:lpstr>
      <vt:lpstr>硫酸铝钾</vt:lpstr>
      <vt:lpstr>硫酸铝钾</vt:lpstr>
      <vt:lpstr>奶中尿素</vt:lpstr>
      <vt:lpstr>数据质量评价</vt:lpstr>
      <vt:lpstr>准确度</vt:lpstr>
      <vt:lpstr>稳定度</vt:lpstr>
      <vt:lpstr>稳定度</vt:lpstr>
      <vt:lpstr>区分度</vt:lpstr>
      <vt:lpstr>吻合度</vt:lpstr>
      <vt:lpstr>数据质量评价</vt:lpstr>
      <vt:lpstr>问题二的分析求解</vt:lpstr>
      <vt:lpstr>数据处理及分析-HS吻合度</vt:lpstr>
      <vt:lpstr>数据处理及分析-HS吻合度</vt:lpstr>
      <vt:lpstr>数据处理及分析</vt:lpstr>
      <vt:lpstr>数据处理及分析</vt:lpstr>
      <vt:lpstr>一元线性回归模型</vt:lpstr>
      <vt:lpstr>一元线性回归模型</vt:lpstr>
      <vt:lpstr>一元线性回归模型</vt:lpstr>
      <vt:lpstr>指数增长模型</vt:lpstr>
      <vt:lpstr>指数增长模型</vt:lpstr>
      <vt:lpstr>快速平衡模型</vt:lpstr>
      <vt:lpstr>快速平衡模型</vt:lpstr>
      <vt:lpstr>指数增长模型</vt:lpstr>
      <vt:lpstr>问题三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颜色与物质浓度辨识</dc:title>
  <dc:creator>Tay Yin</dc:creator>
  <cp:lastModifiedBy>Tay Yin</cp:lastModifiedBy>
  <cp:revision>125</cp:revision>
  <dcterms:created xsi:type="dcterms:W3CDTF">2018-04-24T03:46:50Z</dcterms:created>
  <dcterms:modified xsi:type="dcterms:W3CDTF">2018-04-25T06:26:56Z</dcterms:modified>
</cp:coreProperties>
</file>