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96" r:id="rId13"/>
    <p:sldId id="294" r:id="rId14"/>
    <p:sldId id="297" r:id="rId15"/>
    <p:sldId id="276" r:id="rId16"/>
    <p:sldId id="264" r:id="rId17"/>
    <p:sldId id="299" r:id="rId18"/>
    <p:sldId id="300" r:id="rId19"/>
    <p:sldId id="303" r:id="rId20"/>
    <p:sldId id="265" r:id="rId21"/>
    <p:sldId id="304" r:id="rId22"/>
    <p:sldId id="305" r:id="rId23"/>
    <p:sldId id="307" r:id="rId24"/>
    <p:sldId id="306" r:id="rId25"/>
    <p:sldId id="277" r:id="rId26"/>
    <p:sldId id="278" r:id="rId27"/>
    <p:sldId id="266" r:id="rId28"/>
    <p:sldId id="267" r:id="rId29"/>
    <p:sldId id="268" r:id="rId30"/>
    <p:sldId id="269" r:id="rId31"/>
    <p:sldId id="279" r:id="rId32"/>
    <p:sldId id="270" r:id="rId33"/>
    <p:sldId id="271" r:id="rId34"/>
    <p:sldId id="272" r:id="rId35"/>
    <p:sldId id="273" r:id="rId36"/>
    <p:sldId id="282" r:id="rId37"/>
    <p:sldId id="283" r:id="rId38"/>
    <p:sldId id="284" r:id="rId39"/>
    <p:sldId id="285" r:id="rId40"/>
    <p:sldId id="286" r:id="rId41"/>
    <p:sldId id="292" r:id="rId42"/>
    <p:sldId id="293" r:id="rId43"/>
    <p:sldId id="287" r:id="rId44"/>
    <p:sldId id="288" r:id="rId45"/>
    <p:sldId id="289" r:id="rId46"/>
    <p:sldId id="291" r:id="rId47"/>
    <p:sldId id="290" r:id="rId48"/>
    <p:sldId id="28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1" autoAdjust="0"/>
    <p:restoredTop sz="86453" autoAdjust="0"/>
  </p:normalViewPr>
  <p:slideViewPr>
    <p:cSldViewPr snapToGrid="0">
      <p:cViewPr varScale="1">
        <p:scale>
          <a:sx n="76" d="100"/>
          <a:sy n="76" d="100"/>
        </p:scale>
        <p:origin x="6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4694-123B-41CE-8140-A3377F46147A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FF9C0-B15B-49BC-AED4-2F82E96C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FF9C0-B15B-49BC-AED4-2F82E96CA8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9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严宋扬 袁靖松 汪紫薇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结果不适用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0.742 RMSE = 28.99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206" b="-21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C2D1A2-EF0B-4B8B-A6F1-61337E75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139" r="6541" b="4230"/>
          <a:stretch/>
        </p:blipFill>
        <p:spPr>
          <a:xfrm>
            <a:off x="5787851" y="1817747"/>
            <a:ext cx="5968721" cy="44815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1D5D7B-90C1-4740-A21E-1A19377B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3435"/>
              </p:ext>
            </p:extLst>
          </p:nvPr>
        </p:nvGraphicFramePr>
        <p:xfrm>
          <a:off x="715130" y="3429000"/>
          <a:ext cx="4891852" cy="182880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698836">
                  <a:extLst>
                    <a:ext uri="{9D8B030D-6E8A-4147-A177-3AD203B41FA5}">
                      <a16:colId xmlns:a16="http://schemas.microsoft.com/office/drawing/2014/main" val="204968603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4250521889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289826690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482907994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1334276022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2627017707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6495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4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5478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94761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-0.24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87786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-0.88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67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-0.97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7835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F09C23-D886-49EC-93A0-4CEEFB53523D}"/>
              </a:ext>
            </a:extLst>
          </p:cNvPr>
          <p:cNvSpPr/>
          <p:nvPr/>
        </p:nvSpPr>
        <p:spPr>
          <a:xfrm>
            <a:off x="715129" y="2840816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溴酸钾各个属性间的自相关系数</a:t>
            </a:r>
          </a:p>
        </p:txBody>
      </p:sp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498D3E-6B3D-4A06-8F9C-611265A8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8451"/>
              </p:ext>
            </p:extLst>
          </p:nvPr>
        </p:nvGraphicFramePr>
        <p:xfrm>
          <a:off x="323224" y="3623499"/>
          <a:ext cx="11545552" cy="1197644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125415">
                  <a:extLst>
                    <a:ext uri="{9D8B030D-6E8A-4147-A177-3AD203B41FA5}">
                      <a16:colId xmlns:a16="http://schemas.microsoft.com/office/drawing/2014/main" val="2574641636"/>
                    </a:ext>
                  </a:extLst>
                </a:gridCol>
                <a:gridCol w="1205803">
                  <a:extLst>
                    <a:ext uri="{9D8B030D-6E8A-4147-A177-3AD203B41FA5}">
                      <a16:colId xmlns:a16="http://schemas.microsoft.com/office/drawing/2014/main" val="1111850791"/>
                    </a:ext>
                  </a:extLst>
                </a:gridCol>
                <a:gridCol w="1245995">
                  <a:extLst>
                    <a:ext uri="{9D8B030D-6E8A-4147-A177-3AD203B41FA5}">
                      <a16:colId xmlns:a16="http://schemas.microsoft.com/office/drawing/2014/main" val="2617808089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3497137903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val="4217994744"/>
                    </a:ext>
                  </a:extLst>
                </a:gridCol>
                <a:gridCol w="1326382">
                  <a:extLst>
                    <a:ext uri="{9D8B030D-6E8A-4147-A177-3AD203B41FA5}">
                      <a16:colId xmlns:a16="http://schemas.microsoft.com/office/drawing/2014/main" val="1988544744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1574661262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665831188"/>
                    </a:ext>
                  </a:extLst>
                </a:gridCol>
                <a:gridCol w="1557490">
                  <a:extLst>
                    <a:ext uri="{9D8B030D-6E8A-4147-A177-3AD203B41FA5}">
                      <a16:colId xmlns:a16="http://schemas.microsoft.com/office/drawing/2014/main" val="1313815888"/>
                    </a:ext>
                  </a:extLst>
                </a:gridCol>
              </a:tblGrid>
              <a:tr h="80140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属性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R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G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B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H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灰度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RGB算数平均数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RGB几何平均数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72018"/>
                  </a:ext>
                </a:extLst>
              </a:tr>
              <a:tr h="26713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大小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-0.16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0.69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52900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568E0D-1449-4D3C-954A-E2D4F8CD9E15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225126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A8347F-A61C-4163-B9EE-2B24EC84C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5.291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731.6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  <a:blipFill>
                <a:blip r:embed="rId3"/>
                <a:stretch>
                  <a:fillRect l="-2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0.8954 RMSE = 12.78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381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7857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7857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02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几何平均数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0.9704 RMSE = 6.8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93814" r="-472185" b="-267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67857" r="-472185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67857" r="-232" b="-312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303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00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10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01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0.9478 RMSE = 9.653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310" b="-225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4B4872-F807-44EF-B852-3D92B48A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7" y="2261571"/>
            <a:ext cx="8065401" cy="28590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6F55A6-B2C3-4C22-A41F-5F31995EC505}"/>
              </a:ext>
            </a:extLst>
          </p:cNvPr>
          <p:cNvSpPr txBox="1"/>
          <p:nvPr/>
        </p:nvSpPr>
        <p:spPr>
          <a:xfrm>
            <a:off x="4400140" y="5352464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去除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A7CB11-6578-4470-946C-5E1FE22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02666"/>
              </p:ext>
            </p:extLst>
          </p:nvPr>
        </p:nvGraphicFramePr>
        <p:xfrm>
          <a:off x="1097282" y="2625697"/>
          <a:ext cx="10058398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41404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8548789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61739682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4439116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4030908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4318371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8576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7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0.83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5026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54879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151086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08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-0.99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7493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5115FC-A313-47B4-BC26-371BB58BFFB2}"/>
              </a:ext>
            </a:extLst>
          </p:cNvPr>
          <p:cNvSpPr/>
          <p:nvPr/>
        </p:nvSpPr>
        <p:spPr>
          <a:xfrm>
            <a:off x="3680553" y="1972404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工业碱各个属性间的自相关系数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DBE8E-3421-411E-8B4E-C3123AC69C15}"/>
              </a:ext>
            </a:extLst>
          </p:cNvPr>
          <p:cNvSpPr txBox="1"/>
          <p:nvPr/>
        </p:nvSpPr>
        <p:spPr>
          <a:xfrm>
            <a:off x="2738372" y="5306699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尝试使用灰度进行一元线性回归分析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8822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0.9175 RMSE = 0.5079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861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63380" r="-472185" b="-1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207143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307143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CDBBF8C-1CAF-4812-B0C9-47AF22650B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6742" r="6541" b="1198"/>
          <a:stretch/>
        </p:blipFill>
        <p:spPr>
          <a:xfrm>
            <a:off x="6531430" y="1940377"/>
            <a:ext cx="5266397" cy="4095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2E4000-32C3-4AB7-BFD7-ADC7D3681875}"/>
              </a:ext>
            </a:extLst>
          </p:cNvPr>
          <p:cNvSpPr/>
          <p:nvPr/>
        </p:nvSpPr>
        <p:spPr>
          <a:xfrm>
            <a:off x="943351" y="5418029"/>
            <a:ext cx="540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模型应用范围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:</a:t>
            </a:r>
          </a:p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浓度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7-12ppm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，灰度取值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40-140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778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5A1ED-8712-49BF-8D60-D3F4B528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5605" r="6902" b="4720"/>
          <a:stretch/>
        </p:blipFill>
        <p:spPr>
          <a:xfrm>
            <a:off x="5950423" y="1858946"/>
            <a:ext cx="5436369" cy="413992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435075D-1A22-4C92-8C29-06255C8E8F81}"/>
              </a:ext>
            </a:extLst>
          </p:cNvPr>
          <p:cNvSpPr txBox="1">
            <a:spLocks/>
          </p:cNvSpPr>
          <p:nvPr/>
        </p:nvSpPr>
        <p:spPr>
          <a:xfrm>
            <a:off x="1036320" y="2097092"/>
            <a:ext cx="4802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R, G, B</a:t>
            </a:r>
            <a:r>
              <a:rPr lang="zh-CN" altLang="en-US" dirty="0"/>
              <a:t>没有明显的变化趋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只在浓度为</a:t>
            </a:r>
            <a:r>
              <a:rPr lang="en-US" altLang="zh-CN" dirty="0"/>
              <a:t>0</a:t>
            </a:r>
            <a:r>
              <a:rPr lang="zh-CN" altLang="en-US" dirty="0"/>
              <a:t>和浓度为</a:t>
            </a:r>
            <a:r>
              <a:rPr lang="en-US" altLang="zh-CN" dirty="0"/>
              <a:t>0.5ppm</a:t>
            </a:r>
            <a:r>
              <a:rPr lang="zh-CN" altLang="en-US" dirty="0"/>
              <a:t>及以上有明显的差异</a:t>
            </a:r>
          </a:p>
        </p:txBody>
      </p:sp>
    </p:spTree>
    <p:extLst>
      <p:ext uri="{BB962C8B-B14F-4D97-AF65-F5344CB8AC3E}">
        <p14:creationId xmlns:p14="http://schemas.microsoft.com/office/powerpoint/2010/main" val="23181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r>
              <a:rPr lang="en-US" altLang="zh-CN" dirty="0"/>
              <a:t>-</a:t>
            </a:r>
            <a:r>
              <a:rPr lang="zh-CN" altLang="en-US" dirty="0"/>
              <a:t>比色法检验物质浓度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98"/>
            <a:ext cx="3725929" cy="40233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滴在</a:t>
            </a:r>
            <a:r>
              <a:rPr lang="en-US" altLang="zh-CN" dirty="0" err="1"/>
              <a:t>白色试纸</a:t>
            </a:r>
            <a:r>
              <a:rPr lang="zh-CN" altLang="en-US" dirty="0"/>
              <a:t>上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与</a:t>
            </a:r>
            <a:r>
              <a:rPr lang="en-US" altLang="zh-CN" dirty="0" err="1"/>
              <a:t>标准比色卡</a:t>
            </a:r>
            <a:r>
              <a:rPr lang="zh-CN" altLang="en-US" dirty="0"/>
              <a:t>对比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D9E7A-9BE3-4395-8CD2-D7972464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9" y="2556614"/>
            <a:ext cx="6092851" cy="174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6011D9-5B08-40A9-89B4-B29CD9D649DD}"/>
              </a:ext>
            </a:extLst>
          </p:cNvPr>
          <p:cNvSpPr txBox="1"/>
          <p:nvPr/>
        </p:nvSpPr>
        <p:spPr>
          <a:xfrm>
            <a:off x="1122164" y="5120639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需要精确地通过测量颜色读数从而获得待测物质的浓度</a:t>
            </a:r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物质浓度判定模型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算术平均数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&gt;105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626692E-3833-4742-8A45-E761BC60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72850"/>
              </p:ext>
            </p:extLst>
          </p:nvPr>
        </p:nvGraphicFramePr>
        <p:xfrm>
          <a:off x="976383" y="3429000"/>
          <a:ext cx="10058400" cy="7924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302309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8747680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62501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浓度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不包括0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8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-0.6778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-0.7195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412286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E6DFCB-EDFB-4588-99D8-4AB6261E22B8}"/>
              </a:ext>
            </a:extLst>
          </p:cNvPr>
          <p:cNvSpPr/>
          <p:nvPr/>
        </p:nvSpPr>
        <p:spPr>
          <a:xfrm>
            <a:off x="3354088" y="2786321"/>
            <a:ext cx="5302990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灰度和硫酸铝钾浓度的线性相关性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5D54FE-F476-4125-9871-5832EF35F517}"/>
              </a:ext>
            </a:extLst>
          </p:cNvPr>
          <p:cNvSpPr txBox="1"/>
          <p:nvPr/>
        </p:nvSpPr>
        <p:spPr>
          <a:xfrm>
            <a:off x="4471348" y="4896209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不宜建立此模型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8536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62A126-2B07-4808-84CC-B9B28ED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t="4530" r="5787" b="3628"/>
          <a:stretch/>
        </p:blipFill>
        <p:spPr>
          <a:xfrm>
            <a:off x="6126480" y="1816002"/>
            <a:ext cx="5556739" cy="4282343"/>
          </a:xfrm>
          <a:prstGeom prst="rect">
            <a:avLst/>
          </a:prstGeom>
        </p:spPr>
      </p:pic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7367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指数增长模型：</a:t>
                </a:r>
                <a:endParaRPr lang="zh-CN" altLang="zh-CN" dirty="0"/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𝛽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r>
                      <a:rPr lang="en-US" altLang="zh-CN" i="1"/>
                      <m:t>(1−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𝑒</m:t>
                        </m:r>
                      </m:e>
                      <m:sup>
                        <m:r>
                          <a:rPr lang="en-US" altLang="zh-CN" i="1"/>
                          <m:t>−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𝑥</m:t>
                        </m:r>
                      </m:sup>
                    </m:sSup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i="1"/>
                      <m:t>𝑀𝑖𝑐h𝑎𝑒𝑙𝑖𝑠</m:t>
                    </m:r>
                    <m:r>
                      <a:rPr lang="en-US" altLang="zh-CN" i="1"/>
                      <m:t>−</m:t>
                    </m:r>
                    <m:r>
                      <a:rPr lang="en-US" altLang="zh-CN" i="1"/>
                      <m:t>𝑀𝑒𝑛𝑡𝑒𝑛</m:t>
                    </m:r>
                  </m:oMath>
                </a14:m>
                <a:r>
                  <a:rPr lang="en-US" altLang="zh-CN" dirty="0" err="1"/>
                  <a:t>模型（米-曼式模型，也叫快速平衡模型</a:t>
                </a:r>
                <a:r>
                  <a:rPr lang="en-US" altLang="zh-CN" dirty="0"/>
                  <a:t>）：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0</m:t>
                            </m:r>
                          </m:sub>
                        </m:sSub>
                        <m:r>
                          <a:rPr lang="en-US" altLang="zh-CN" i="1"/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+</m:t>
                        </m:r>
                        <m:r>
                          <a:rPr lang="en-US" altLang="zh-CN" i="1"/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+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  <a:blipFill>
                <a:blip r:embed="rId3"/>
                <a:stretch>
                  <a:fillRect l="-3548" t="-3333" r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355086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指数增长模型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0.3548 RMSE = 1.598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7391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67213" r="-472848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182143" r="-472848" b="-1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282143" r="-348" b="-267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0.551 RMSE = 1.333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83505" r="-472848" b="-262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58929" r="-472848" b="-127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58929" r="-232" b="-276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98FBA4-5173-4C4E-BE26-0CB2BC9E1847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-H</a:t>
            </a:r>
            <a:r>
              <a:rPr lang="zh-CN" altLang="en-US" sz="2600" dirty="0"/>
              <a:t>值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AF29BE4-8317-4446-A6F2-3F75CE21CBDD}"/>
              </a:ext>
            </a:extLst>
          </p:cNvPr>
          <p:cNvSpPr/>
          <p:nvPr/>
        </p:nvSpPr>
        <p:spPr>
          <a:xfrm>
            <a:off x="8079784" y="224252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/>
              <a:t>-S</a:t>
            </a:r>
            <a:r>
              <a:rPr lang="zh-CN" altLang="en-US" sz="2600"/>
              <a:t>值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682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值和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值回归结果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06ED-A697-4ED7-9927-DF45D10E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42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相关性表格截图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</a:t>
                </a:r>
                <a:r>
                  <a:rPr lang="zh-CN" altLang="en-US" dirty="0"/>
                  <a:t>值相关性</a:t>
                </a:r>
                <a:r>
                  <a:rPr lang="en-US" altLang="zh-CN" dirty="0"/>
                  <a:t>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=−129.7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+1.549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+04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定义数据质量评价模型：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数据质量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1*</a:t>
                </a:r>
                <a:r>
                  <a:rPr lang="zh-CN" altLang="en-US" dirty="0"/>
                  <a:t>准确度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2*</a:t>
                </a:r>
                <a:r>
                  <a:rPr lang="zh-CN" altLang="en-US" dirty="0"/>
                  <a:t>稳定度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3*</a:t>
                </a:r>
                <a:r>
                  <a:rPr lang="zh-CN" altLang="en-US" dirty="0"/>
                  <a:t>区分度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4*RGB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的吻合度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dirty="0"/>
                  <a:t>为数据质量，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为权重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分别为准确度，稳定度，区分度，吻合度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准确度表格截图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57357" cy="43942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问题一：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研究五组物质颜色读数与物质浓度的关系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制定标准评价数据质量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问题二：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研究二氧化硫颜色读数与物质浓度的关系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对模型进行误差分析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数据维度对模型的影响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r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65F2-5729-4B97-A45B-E9B824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r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  </a:t>
                </a:r>
                <a:r>
                  <a:rPr lang="zh-CN" altLang="en-US" dirty="0"/>
                  <a:t>两种颜色体系   可相互转化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=(1−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简化公式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奶中尿素的数据质量较差，其他尚可。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31901"/>
            <a:ext cx="10058400" cy="4023360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通过附件</a:t>
            </a:r>
            <a:r>
              <a:rPr lang="en-US" altLang="zh-CN" dirty="0"/>
              <a:t>2</a:t>
            </a:r>
            <a:r>
              <a:rPr lang="zh-CN" altLang="en-US" dirty="0"/>
              <a:t>所给出的模型，建立颜色读数和浓度间的模型。</a:t>
            </a:r>
          </a:p>
          <a:p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通过</a:t>
            </a:r>
            <a:r>
              <a:rPr lang="en-US" altLang="zh-CN" dirty="0"/>
              <a:t>(1)</a:t>
            </a:r>
            <a:r>
              <a:rPr lang="zh-CN" altLang="en-US" dirty="0"/>
              <a:t>中建立的模型进行误差分析。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29503E-269A-4C30-9674-434C6FAA7E52}"/>
              </a:ext>
            </a:extLst>
          </p:cNvPr>
          <p:cNvSpPr/>
          <p:nvPr/>
        </p:nvSpPr>
        <p:spPr>
          <a:xfrm>
            <a:off x="4558602" y="2146727"/>
            <a:ext cx="3074796" cy="14758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二氧化硫</a:t>
            </a:r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237C89-0C43-4933-A874-62471082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3824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3747048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415077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27945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29079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889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136.67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14.62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16.24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5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137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86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8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19.49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35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63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136.11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81.48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94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135.79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84.51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48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87.93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30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89.83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93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8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85F9B2-4040-4C26-95E4-F787BD57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98612"/>
              </p:ext>
            </p:extLst>
          </p:nvPr>
        </p:nvGraphicFramePr>
        <p:xfrm>
          <a:off x="1097280" y="3723417"/>
          <a:ext cx="10058400" cy="12801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42492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3650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参数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吻合度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8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H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99.62%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1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98.83%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574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39C0D5-8BBF-4F84-9DDC-ACCFFB1FE21F}"/>
              </a:ext>
            </a:extLst>
          </p:cNvPr>
          <p:cNvSpPr/>
          <p:nvPr/>
        </p:nvSpPr>
        <p:spPr>
          <a:xfrm>
            <a:off x="2331887" y="2866794"/>
            <a:ext cx="7528225" cy="535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</a:t>
            </a:r>
            <a:r>
              <a:rPr lang="en-US" altLang="zh-CN" sz="2800" dirty="0"/>
              <a:t>H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校正后地值与计算值地吻合度</a:t>
            </a:r>
          </a:p>
        </p:txBody>
      </p:sp>
    </p:spTree>
    <p:extLst>
      <p:ext uri="{BB962C8B-B14F-4D97-AF65-F5344CB8AC3E}">
        <p14:creationId xmlns:p14="http://schemas.microsoft.com/office/powerpoint/2010/main" val="3259517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BBCEDB-7B07-41B4-8C80-788EA54B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06728"/>
              </p:ext>
            </p:extLst>
          </p:nvPr>
        </p:nvGraphicFramePr>
        <p:xfrm>
          <a:off x="1066800" y="2930659"/>
          <a:ext cx="10058400" cy="29870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3710189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45458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241097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207324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1971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项目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准确度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稳定度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区分度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数据质量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50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组胺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0.31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9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溴酸钾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0.55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78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工业碱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345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硫酸铝钾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94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奶中尿素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0.27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05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二氧化硫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0.22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0.61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0744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3D0CCB-951E-4B54-A8BF-F833C2ED38B7}"/>
              </a:ext>
            </a:extLst>
          </p:cNvPr>
          <p:cNvSpPr/>
          <p:nvPr/>
        </p:nvSpPr>
        <p:spPr>
          <a:xfrm>
            <a:off x="1605391" y="2260881"/>
            <a:ext cx="8981217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问题一中五种物质与二氧化硫的数据质量综合评价结果</a:t>
            </a:r>
          </a:p>
        </p:txBody>
      </p:sp>
    </p:spTree>
    <p:extLst>
      <p:ext uri="{BB962C8B-B14F-4D97-AF65-F5344CB8AC3E}">
        <p14:creationId xmlns:p14="http://schemas.microsoft.com/office/powerpoint/2010/main" val="592268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0DEE8E-FD8D-4B93-ADC1-F0EC0219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90985"/>
              </p:ext>
            </p:extLst>
          </p:nvPr>
        </p:nvGraphicFramePr>
        <p:xfrm>
          <a:off x="1097280" y="3585087"/>
          <a:ext cx="10058400" cy="8534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0740967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878625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0493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703248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942265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08132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B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H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515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-0.84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0.82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73625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6103-8D18-4B88-83C6-3332FFAC7DDB}"/>
              </a:ext>
            </a:extLst>
          </p:cNvPr>
          <p:cNvSpPr/>
          <p:nvPr/>
        </p:nvSpPr>
        <p:spPr>
          <a:xfrm>
            <a:off x="2594149" y="2803492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二氧化硫各系数与其浓度的线性相关系数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6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𝐺𝑟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118919" r="-100364" b="-64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216000" r="-100364" b="-5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320270" r="-100364" b="-4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420270" r="-100364" b="-3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520270" r="-100364" b="-2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612000" r="-100364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721622" r="-100364" b="-4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7CE9C4A-FF75-4512-8AAD-62EC8DA2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1" y="1948375"/>
            <a:ext cx="5738239" cy="43036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F16815-FE4C-4C4E-83FF-6ABCA2E88778}"/>
              </a:ext>
            </a:extLst>
          </p:cNvPr>
          <p:cNvSpPr/>
          <p:nvPr/>
        </p:nvSpPr>
        <p:spPr>
          <a:xfrm>
            <a:off x="1469070" y="3215472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二氧化硫浓度关于灰度与</a:t>
            </a:r>
            <a:r>
              <a:rPr lang="en-US" altLang="zh-CN" sz="2800" dirty="0"/>
              <a:t>G</a:t>
            </a:r>
            <a:r>
              <a:rPr lang="zh-CN" altLang="en-US" sz="2800" dirty="0"/>
              <a:t>的折线图</a:t>
            </a:r>
          </a:p>
        </p:txBody>
      </p:sp>
    </p:spTree>
    <p:extLst>
      <p:ext uri="{BB962C8B-B14F-4D97-AF65-F5344CB8AC3E}">
        <p14:creationId xmlns:p14="http://schemas.microsoft.com/office/powerpoint/2010/main" val="446965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B2200-1D19-4327-8099-E0A95C274F74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1883029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0.6928 RMSE = 28.88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</a:t>
            </a:r>
            <a:r>
              <a:rPr lang="en-US" altLang="zh-CN" sz="2800" dirty="0"/>
              <a:t>G</a:t>
            </a:r>
            <a:r>
              <a:rPr lang="zh-CN" altLang="en-US" sz="2800" dirty="0"/>
              <a:t>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5CEC74-5299-4389-8AC4-04D88A5F7B5C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2884930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D163A-4D43-419C-B905-86068B07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50" y="1844180"/>
            <a:ext cx="5965124" cy="447384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F1FB4E-BAD6-4B72-9CE4-FD0305F7A117}"/>
              </a:ext>
            </a:extLst>
          </p:cNvPr>
          <p:cNvSpPr/>
          <p:nvPr/>
        </p:nvSpPr>
        <p:spPr>
          <a:xfrm>
            <a:off x="1511111" y="2551339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二氧化硫浓度关于灰度的折线图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873F22-DF5B-4723-BBC6-1051ECCED512}"/>
              </a:ext>
            </a:extLst>
          </p:cNvPr>
          <p:cNvSpPr/>
          <p:nvPr/>
        </p:nvSpPr>
        <p:spPr>
          <a:xfrm>
            <a:off x="2559574" y="44808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671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814368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HS</a:t>
            </a:r>
            <a:r>
              <a:rPr lang="zh-CN" altLang="en-US" dirty="0"/>
              <a:t>变化折线图</a:t>
            </a:r>
            <a:endParaRPr lang="en-US" altLang="zh-CN" dirty="0"/>
          </a:p>
          <a:p>
            <a:r>
              <a:rPr lang="zh-CN" altLang="en-US" dirty="0"/>
              <a:t>建立模型的公式</a:t>
            </a:r>
          </a:p>
        </p:txBody>
      </p:sp>
    </p:spTree>
    <p:extLst>
      <p:ext uri="{BB962C8B-B14F-4D97-AF65-F5344CB8AC3E}">
        <p14:creationId xmlns:p14="http://schemas.microsoft.com/office/powerpoint/2010/main" val="1183692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结果表格及公式</a:t>
            </a:r>
          </a:p>
        </p:txBody>
      </p:sp>
    </p:spTree>
    <p:extLst>
      <p:ext uri="{BB962C8B-B14F-4D97-AF65-F5344CB8AC3E}">
        <p14:creationId xmlns:p14="http://schemas.microsoft.com/office/powerpoint/2010/main" val="4194368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4283441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样本容量小：拟合偏差，难保证参数精确度（溴酸钾，硫酸铝钾）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数据量过大：数据处理困难，要有代表性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颜色维度对模型的影响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HSL</a:t>
            </a:r>
            <a:r>
              <a:rPr lang="zh-CN" altLang="en-US" dirty="0"/>
              <a:t>等价，降维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</a:t>
            </a:r>
            <a:r>
              <a:rPr lang="en-US" altLang="zh-CN" dirty="0"/>
              <a:t>RGB</a:t>
            </a:r>
            <a:r>
              <a:rPr lang="zh-CN" altLang="en-US" dirty="0"/>
              <a:t>值对应唯一一个灰度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？？？论文里我觉得有点小问题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溶液中其他成分对颜色无影响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EEF6A8-A92C-45EA-8C79-6415C9B07A01}"/>
              </a:ext>
            </a:extLst>
          </p:cNvPr>
          <p:cNvSpPr/>
          <p:nvPr/>
        </p:nvSpPr>
        <p:spPr>
          <a:xfrm>
            <a:off x="2112161" y="2043736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组胺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4B17F9-9E14-4F84-9C8A-195630FEBA01}"/>
              </a:ext>
            </a:extLst>
          </p:cNvPr>
          <p:cNvSpPr/>
          <p:nvPr/>
        </p:nvSpPr>
        <p:spPr>
          <a:xfrm>
            <a:off x="2112161" y="2894693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溴酸钾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DFAC74-8A53-4AC0-A0CD-FC352A4422B3}"/>
              </a:ext>
            </a:extLst>
          </p:cNvPr>
          <p:cNvSpPr/>
          <p:nvPr/>
        </p:nvSpPr>
        <p:spPr>
          <a:xfrm>
            <a:off x="2112161" y="3745651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工业碱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D1515A-31D5-47E9-A22E-9D6B2E50BB1E}"/>
              </a:ext>
            </a:extLst>
          </p:cNvPr>
          <p:cNvSpPr/>
          <p:nvPr/>
        </p:nvSpPr>
        <p:spPr>
          <a:xfrm>
            <a:off x="1915235" y="4596608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硫酸铝钾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CAF29F-7FC9-4316-96A0-FFE4E450BDFE}"/>
              </a:ext>
            </a:extLst>
          </p:cNvPr>
          <p:cNvSpPr/>
          <p:nvPr/>
        </p:nvSpPr>
        <p:spPr>
          <a:xfrm>
            <a:off x="1915235" y="5447566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奶中尿素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55ED-51FC-4EEF-9AD7-EB7CD9CA8770}"/>
              </a:ext>
            </a:extLst>
          </p:cNvPr>
          <p:cNvSpPr/>
          <p:nvPr/>
        </p:nvSpPr>
        <p:spPr>
          <a:xfrm>
            <a:off x="5525668" y="3705023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浓度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2287A-29F1-4463-AAE3-5458C6A0D4A6}"/>
              </a:ext>
            </a:extLst>
          </p:cNvPr>
          <p:cNvSpPr/>
          <p:nvPr/>
        </p:nvSpPr>
        <p:spPr>
          <a:xfrm>
            <a:off x="8383516" y="1857258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C9E04F-187B-4198-AABF-F29C5E0CC05C}"/>
              </a:ext>
            </a:extLst>
          </p:cNvPr>
          <p:cNvSpPr/>
          <p:nvPr/>
        </p:nvSpPr>
        <p:spPr>
          <a:xfrm>
            <a:off x="8383516" y="2772419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EA11B1-821B-4A20-A6CE-39D8E51C2708}"/>
              </a:ext>
            </a:extLst>
          </p:cNvPr>
          <p:cNvSpPr/>
          <p:nvPr/>
        </p:nvSpPr>
        <p:spPr>
          <a:xfrm>
            <a:off x="8383516" y="3687580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AF4173-5E46-4C84-B9E4-91FFDBA9677A}"/>
              </a:ext>
            </a:extLst>
          </p:cNvPr>
          <p:cNvSpPr/>
          <p:nvPr/>
        </p:nvSpPr>
        <p:spPr>
          <a:xfrm>
            <a:off x="8383516" y="4602741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C3C86A-B5B6-446B-AD67-DCAD33810E81}"/>
              </a:ext>
            </a:extLst>
          </p:cNvPr>
          <p:cNvSpPr/>
          <p:nvPr/>
        </p:nvSpPr>
        <p:spPr>
          <a:xfrm>
            <a:off x="8383516" y="5517902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</a:t>
            </a:r>
            <a:endParaRPr lang="zh-CN" altLang="en-US" sz="3200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4889469B-25A0-45CD-B887-A550BE7F3D73}"/>
              </a:ext>
            </a:extLst>
          </p:cNvPr>
          <p:cNvSpPr/>
          <p:nvPr/>
        </p:nvSpPr>
        <p:spPr>
          <a:xfrm>
            <a:off x="4083904" y="2328399"/>
            <a:ext cx="1040523" cy="3587261"/>
          </a:xfrm>
          <a:prstGeom prst="rightBrace">
            <a:avLst>
              <a:gd name="adj1" fmla="val 8333"/>
              <a:gd name="adj2" fmla="val 4971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B51CB0-BBE0-4375-A6B8-4D46630D05B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566191" y="2244120"/>
            <a:ext cx="1817325" cy="184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36DFFC4-5C34-4E52-9938-3956CEC3B3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566191" y="3159281"/>
            <a:ext cx="1817325" cy="93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2FB66D-DFAF-4C9D-9A43-1E7A1CF0905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566191" y="4074442"/>
            <a:ext cx="1817325" cy="1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9BD6FDB-25A8-41EB-9BAD-151E37C06E1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66191" y="4091885"/>
            <a:ext cx="1817325" cy="89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A4330C-1E9E-4D40-9341-8B1D21D10A9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566191" y="4091885"/>
            <a:ext cx="1817325" cy="18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灰度：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=0.2989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+0.587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+0.114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  <a:blipFill>
                <a:blip r:embed="rId2"/>
                <a:stretch>
                  <a:fillRect l="-2703" t="-7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0B976FE-9D01-4247-9708-53DB434EC8F3}"/>
              </a:ext>
            </a:extLst>
          </p:cNvPr>
          <p:cNvSpPr txBox="1"/>
          <p:nvPr/>
        </p:nvSpPr>
        <p:spPr>
          <a:xfrm>
            <a:off x="4613863" y="1905166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RGB</a:t>
            </a:r>
            <a:r>
              <a:rPr lang="zh-CN" altLang="en-US" sz="3200" b="1" dirty="0"/>
              <a:t>自相关性强</a:t>
            </a:r>
            <a:endParaRPr lang="en-US" altLang="zh-CN" sz="32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C7A982-B11D-4DBD-A81C-C57BDAA0A21F}"/>
              </a:ext>
            </a:extLst>
          </p:cNvPr>
          <p:cNvCxnSpPr>
            <a:cxnSpLocks/>
          </p:cNvCxnSpPr>
          <p:nvPr/>
        </p:nvCxnSpPr>
        <p:spPr>
          <a:xfrm flipH="1">
            <a:off x="6095999" y="2570325"/>
            <a:ext cx="1" cy="66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3BF18C-A436-47DB-8FF7-C18CEE29037D}"/>
              </a:ext>
            </a:extLst>
          </p:cNvPr>
          <p:cNvSpPr txBox="1"/>
          <p:nvPr/>
        </p:nvSpPr>
        <p:spPr>
          <a:xfrm>
            <a:off x="6233322" y="261055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降维处理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4BDBBA-EF5B-4E1E-AD54-070A686F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1697"/>
              </p:ext>
            </p:extLst>
          </p:nvPr>
        </p:nvGraphicFramePr>
        <p:xfrm>
          <a:off x="1097282" y="2257097"/>
          <a:ext cx="10058398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6078532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61185322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661946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0911248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4696185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2362947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2615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76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0.97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77476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41619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61795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4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-0.96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2206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0576C3AA-A8C3-47FC-BBBF-27AD178E261E}"/>
              </a:ext>
            </a:extLst>
          </p:cNvPr>
          <p:cNvSpPr/>
          <p:nvPr/>
        </p:nvSpPr>
        <p:spPr>
          <a:xfrm>
            <a:off x="3042118" y="1788104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组胺各个属性间的自相关系数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EA15FF-7897-4567-BAA1-26D074A6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42898"/>
              </p:ext>
            </p:extLst>
          </p:nvPr>
        </p:nvGraphicFramePr>
        <p:xfrm>
          <a:off x="192926" y="5120641"/>
          <a:ext cx="11756574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61274901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5373772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1194943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241461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1357166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0361002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710757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4552098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43575482"/>
                    </a:ext>
                  </a:extLst>
                </a:gridCol>
              </a:tblGrid>
              <a:tr h="62331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4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H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RGB算数平均数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RGB几何平均数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947345"/>
                  </a:ext>
                </a:extLst>
              </a:tr>
              <a:tr h="311657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-0.9313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-0.9778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0.96272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-0.993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813911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A41A9D-992A-4CEA-AB05-5D45F1FEF539}"/>
              </a:ext>
            </a:extLst>
          </p:cNvPr>
          <p:cNvSpPr/>
          <p:nvPr/>
        </p:nvSpPr>
        <p:spPr>
          <a:xfrm>
            <a:off x="3042117" y="4551832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96FCC8-4651-4398-B879-2F4673ED9009}"/>
              </a:ext>
            </a:extLst>
          </p:cNvPr>
          <p:cNvSpPr/>
          <p:nvPr/>
        </p:nvSpPr>
        <p:spPr>
          <a:xfrm>
            <a:off x="8159262" y="5044273"/>
            <a:ext cx="1055076" cy="125604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3D9075-B4EF-429A-9A90-FCC293EC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组胺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  <a:blipFill>
                <a:blip r:embed="rId3"/>
                <a:stretch>
                  <a:fillRect l="-4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278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6964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6964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1676</Words>
  <Application>Microsoft Office PowerPoint</Application>
  <PresentationFormat>宽屏</PresentationFormat>
  <Paragraphs>576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等线</vt:lpstr>
      <vt:lpstr>宋体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回顾</vt:lpstr>
      <vt:lpstr>颜色与物质浓度辨识</vt:lpstr>
      <vt:lpstr>问题描述-比色法检验物质浓度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组胺-一元线性回归模型</vt:lpstr>
      <vt:lpstr>对组胺的分析-二元线性回归模型</vt:lpstr>
      <vt:lpstr>溴酸钾</vt:lpstr>
      <vt:lpstr>溴酸钾</vt:lpstr>
      <vt:lpstr>溴酸钾-一元线性回归模型</vt:lpstr>
      <vt:lpstr>溴酸钾-一元线性回归模型</vt:lpstr>
      <vt:lpstr>溴酸钾-二元线性回归模型</vt:lpstr>
      <vt:lpstr>工业碱</vt:lpstr>
      <vt:lpstr>工业碱</vt:lpstr>
      <vt:lpstr>工业碱-一元线性回归模型</vt:lpstr>
      <vt:lpstr>硫酸铝钾</vt:lpstr>
      <vt:lpstr>硫酸铝钾-物质浓度判定模型</vt:lpstr>
      <vt:lpstr>硫酸铝钾-一元线性回归模型</vt:lpstr>
      <vt:lpstr>硫酸铝钾-引入酶促反应</vt:lpstr>
      <vt:lpstr>硫酸铝钾-引入酶促反应</vt:lpstr>
      <vt:lpstr>硫酸铝钾-指数增长模型</vt:lpstr>
      <vt:lpstr>硫酸铝钾</vt:lpstr>
      <vt:lpstr>硫酸铝钾</vt:lpstr>
      <vt:lpstr>奶中尿素</vt:lpstr>
      <vt:lpstr>数据质量评价</vt:lpstr>
      <vt:lpstr>准确度</vt:lpstr>
      <vt:lpstr>稳定度</vt:lpstr>
      <vt:lpstr>稳定度</vt:lpstr>
      <vt:lpstr>区分度</vt:lpstr>
      <vt:lpstr>吻合度</vt:lpstr>
      <vt:lpstr>数据质量评价</vt:lpstr>
      <vt:lpstr>问题二的分析求解</vt:lpstr>
      <vt:lpstr>数据处理及分析-HS吻合度</vt:lpstr>
      <vt:lpstr>数据处理及分析-HS吻合度</vt:lpstr>
      <vt:lpstr>数据处理及分析</vt:lpstr>
      <vt:lpstr>数据处理及分析</vt:lpstr>
      <vt:lpstr>一元线性回归模型</vt:lpstr>
      <vt:lpstr>一元线性回归模型</vt:lpstr>
      <vt:lpstr>一元线性回归模型</vt:lpstr>
      <vt:lpstr>指数增长模型</vt:lpstr>
      <vt:lpstr>指数增长模型</vt:lpstr>
      <vt:lpstr>快速平衡模型</vt:lpstr>
      <vt:lpstr>快速平衡模型</vt:lpstr>
      <vt:lpstr>指数增长模型</vt:lpstr>
      <vt:lpstr>问题三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Tay Yin</cp:lastModifiedBy>
  <cp:revision>145</cp:revision>
  <dcterms:created xsi:type="dcterms:W3CDTF">2018-04-24T03:46:50Z</dcterms:created>
  <dcterms:modified xsi:type="dcterms:W3CDTF">2018-04-25T06:56:27Z</dcterms:modified>
</cp:coreProperties>
</file>