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81" r:id="rId10"/>
    <p:sldId id="275" r:id="rId11"/>
    <p:sldId id="263" r:id="rId12"/>
    <p:sldId id="296" r:id="rId13"/>
    <p:sldId id="294" r:id="rId14"/>
    <p:sldId id="297" r:id="rId15"/>
    <p:sldId id="276" r:id="rId16"/>
    <p:sldId id="264" r:id="rId17"/>
    <p:sldId id="299" r:id="rId18"/>
    <p:sldId id="300" r:id="rId19"/>
    <p:sldId id="303" r:id="rId20"/>
    <p:sldId id="265" r:id="rId21"/>
    <p:sldId id="304" r:id="rId22"/>
    <p:sldId id="305" r:id="rId23"/>
    <p:sldId id="307" r:id="rId24"/>
    <p:sldId id="306" r:id="rId25"/>
    <p:sldId id="277" r:id="rId26"/>
    <p:sldId id="308" r:id="rId27"/>
    <p:sldId id="266" r:id="rId28"/>
    <p:sldId id="310" r:id="rId29"/>
    <p:sldId id="267" r:id="rId30"/>
    <p:sldId id="268" r:id="rId31"/>
    <p:sldId id="269" r:id="rId32"/>
    <p:sldId id="279" r:id="rId33"/>
    <p:sldId id="270" r:id="rId34"/>
    <p:sldId id="311" r:id="rId35"/>
    <p:sldId id="271" r:id="rId36"/>
    <p:sldId id="312" r:id="rId37"/>
    <p:sldId id="272" r:id="rId38"/>
    <p:sldId id="273" r:id="rId39"/>
    <p:sldId id="282" r:id="rId40"/>
    <p:sldId id="283" r:id="rId41"/>
    <p:sldId id="284" r:id="rId42"/>
    <p:sldId id="285" r:id="rId43"/>
    <p:sldId id="286" r:id="rId44"/>
    <p:sldId id="292" r:id="rId45"/>
    <p:sldId id="293" r:id="rId46"/>
    <p:sldId id="287" r:id="rId47"/>
    <p:sldId id="313" r:id="rId48"/>
    <p:sldId id="289" r:id="rId49"/>
    <p:sldId id="280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41" autoAdjust="0"/>
    <p:restoredTop sz="86453" autoAdjust="0"/>
  </p:normalViewPr>
  <p:slideViewPr>
    <p:cSldViewPr snapToGrid="0">
      <p:cViewPr varScale="1">
        <p:scale>
          <a:sx n="76" d="100"/>
          <a:sy n="76" d="100"/>
        </p:scale>
        <p:origin x="662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E4694-123B-41CE-8140-A3377F46147A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FF9C0-B15B-49BC-AED4-2F82E96CA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80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FF9C0-B15B-49BC-AED4-2F82E96CA8A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197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5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43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80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53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6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91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07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30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9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48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78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15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A34FC-1528-4A6A-ACC6-C6592FD1D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颜色与物质浓度辨识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425DD8-6A3A-4E11-AB6E-756B90B62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21</a:t>
            </a:r>
            <a:r>
              <a:rPr lang="zh-CN" altLang="en-US" dirty="0"/>
              <a:t>组</a:t>
            </a:r>
            <a:endParaRPr lang="en-US" altLang="zh-CN" dirty="0"/>
          </a:p>
          <a:p>
            <a:r>
              <a:rPr lang="zh-CN" altLang="en-US" dirty="0"/>
              <a:t>严宋扬 袁靖松 汪紫薇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8476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4A81B-847F-4041-96A1-29F120BB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对组胺的分析</a:t>
            </a:r>
            <a:r>
              <a:rPr lang="en-US" altLang="zh-CN" dirty="0"/>
              <a:t>-</a:t>
            </a:r>
            <a:r>
              <a:rPr lang="zh-CN" altLang="en-US" dirty="0"/>
              <a:t>二元线性回归模型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121471-B69B-4655-9905-84A647464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659650"/>
                <a:ext cx="4489604" cy="4023360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zh-CN" dirty="0"/>
              </a:p>
              <a:p>
                <a:pPr marL="0" indent="0" algn="ctr">
                  <a:buNone/>
                </a:pPr>
                <a:endParaRPr lang="en-US" altLang="zh-CN" dirty="0"/>
              </a:p>
              <a:p>
                <a:pPr marL="0" indent="0" algn="ctr">
                  <a:buNone/>
                </a:pPr>
                <a:r>
                  <a:rPr lang="zh-CN" altLang="en-US" dirty="0"/>
                  <a:t>结果不适用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121471-B69B-4655-9905-84A647464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659650"/>
                <a:ext cx="4489604" cy="40233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BDE81E70-10CD-4096-A390-3444E94EB3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9561618"/>
                  </p:ext>
                </p:extLst>
              </p:nvPr>
            </p:nvGraphicFramePr>
            <p:xfrm>
              <a:off x="5966959" y="1842571"/>
              <a:ext cx="5900145" cy="4022725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1067537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2049214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783394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658588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8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60.72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[-100.6, 222]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-5.5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[-9.439, -1.561]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0.5614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[-0.1248, 1.248]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941157">
                    <a:tc gridSpan="3">
                      <a:txBody>
                        <a:bodyPr/>
                        <a:lstStyle/>
                        <a:p>
                          <a:pPr algn="ctr" rtl="0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= 0.742 RMSE = 28.99</a:t>
                          </a:r>
                          <a:endParaRPr lang="pt-BR" sz="2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BDE81E70-10CD-4096-A390-3444E94EB3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9561618"/>
                  </p:ext>
                </p:extLst>
              </p:nvPr>
            </p:nvGraphicFramePr>
            <p:xfrm>
              <a:off x="5966959" y="1842571"/>
              <a:ext cx="5900145" cy="4022725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1067537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2049214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783394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658588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8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81955" r="-454857" b="-341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60.72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[-100.6, 222]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181955" r="-454857" b="-241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-5.5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[-9.439, -1.561]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284091" r="-454857" b="-143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0.5614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[-0.1248, 1.248]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941157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" t="-327097" r="-206" b="-2193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28693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AC2D1A2-EF0B-4B8B-A6F1-61337E75E4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" t="6139" r="6541" b="4230"/>
          <a:stretch/>
        </p:blipFill>
        <p:spPr>
          <a:xfrm>
            <a:off x="5787851" y="1817747"/>
            <a:ext cx="5968721" cy="448156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DCA9D9F-A8CB-4879-AD67-AA1108C2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91D5D7B-90C1-4740-A21E-1A19377B2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443435"/>
              </p:ext>
            </p:extLst>
          </p:nvPr>
        </p:nvGraphicFramePr>
        <p:xfrm>
          <a:off x="715130" y="3429000"/>
          <a:ext cx="4891852" cy="182880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698836">
                  <a:extLst>
                    <a:ext uri="{9D8B030D-6E8A-4147-A177-3AD203B41FA5}">
                      <a16:colId xmlns:a16="http://schemas.microsoft.com/office/drawing/2014/main" val="204968603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4250521889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3289826690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3482907994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1334276022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2627017707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649596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B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R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H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Gr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4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B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0.89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0.07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-0.85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-0.99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454786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0.89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0.46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-0.87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947617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R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0.07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0.46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-0.24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-0.05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877862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H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-0.85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-0.87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-0.24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0.84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-0.88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674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-0.99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-0.05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0.84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-0.97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78358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26F09C23-D886-49EC-93A0-4CEEFB53523D}"/>
              </a:ext>
            </a:extLst>
          </p:cNvPr>
          <p:cNvSpPr/>
          <p:nvPr/>
        </p:nvSpPr>
        <p:spPr>
          <a:xfrm>
            <a:off x="715129" y="2840816"/>
            <a:ext cx="4891853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溴酸钾各个属性间的自相关系数</a:t>
            </a:r>
          </a:p>
        </p:txBody>
      </p:sp>
    </p:spTree>
    <p:extLst>
      <p:ext uri="{BB962C8B-B14F-4D97-AF65-F5344CB8AC3E}">
        <p14:creationId xmlns:p14="http://schemas.microsoft.com/office/powerpoint/2010/main" val="477111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A9D9F-A8CB-4879-AD67-AA1108C2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4498D3E-6B3D-4A06-8F9C-611265A86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78451"/>
              </p:ext>
            </p:extLst>
          </p:nvPr>
        </p:nvGraphicFramePr>
        <p:xfrm>
          <a:off x="323224" y="3623499"/>
          <a:ext cx="11545552" cy="1197644"/>
        </p:xfrm>
        <a:graphic>
          <a:graphicData uri="http://schemas.openxmlformats.org/drawingml/2006/table">
            <a:tbl>
              <a:tblPr firstRow="1" firstCol="1" lastRow="1" lastCol="1">
                <a:tableStyleId>{284E427A-3D55-4303-BF80-6455036E1DE7}</a:tableStyleId>
              </a:tblPr>
              <a:tblGrid>
                <a:gridCol w="1125415">
                  <a:extLst>
                    <a:ext uri="{9D8B030D-6E8A-4147-A177-3AD203B41FA5}">
                      <a16:colId xmlns:a16="http://schemas.microsoft.com/office/drawing/2014/main" val="2574641636"/>
                    </a:ext>
                  </a:extLst>
                </a:gridCol>
                <a:gridCol w="1205803">
                  <a:extLst>
                    <a:ext uri="{9D8B030D-6E8A-4147-A177-3AD203B41FA5}">
                      <a16:colId xmlns:a16="http://schemas.microsoft.com/office/drawing/2014/main" val="1111850791"/>
                    </a:ext>
                  </a:extLst>
                </a:gridCol>
                <a:gridCol w="1245995">
                  <a:extLst>
                    <a:ext uri="{9D8B030D-6E8A-4147-A177-3AD203B41FA5}">
                      <a16:colId xmlns:a16="http://schemas.microsoft.com/office/drawing/2014/main" val="2617808089"/>
                    </a:ext>
                  </a:extLst>
                </a:gridCol>
                <a:gridCol w="1326383">
                  <a:extLst>
                    <a:ext uri="{9D8B030D-6E8A-4147-A177-3AD203B41FA5}">
                      <a16:colId xmlns:a16="http://schemas.microsoft.com/office/drawing/2014/main" val="3497137903"/>
                    </a:ext>
                  </a:extLst>
                </a:gridCol>
                <a:gridCol w="1316334">
                  <a:extLst>
                    <a:ext uri="{9D8B030D-6E8A-4147-A177-3AD203B41FA5}">
                      <a16:colId xmlns:a16="http://schemas.microsoft.com/office/drawing/2014/main" val="4217994744"/>
                    </a:ext>
                  </a:extLst>
                </a:gridCol>
                <a:gridCol w="1326382">
                  <a:extLst>
                    <a:ext uri="{9D8B030D-6E8A-4147-A177-3AD203B41FA5}">
                      <a16:colId xmlns:a16="http://schemas.microsoft.com/office/drawing/2014/main" val="1988544744"/>
                    </a:ext>
                  </a:extLst>
                </a:gridCol>
                <a:gridCol w="1004835">
                  <a:extLst>
                    <a:ext uri="{9D8B030D-6E8A-4147-A177-3AD203B41FA5}">
                      <a16:colId xmlns:a16="http://schemas.microsoft.com/office/drawing/2014/main" val="1574661262"/>
                    </a:ext>
                  </a:extLst>
                </a:gridCol>
                <a:gridCol w="1436915">
                  <a:extLst>
                    <a:ext uri="{9D8B030D-6E8A-4147-A177-3AD203B41FA5}">
                      <a16:colId xmlns:a16="http://schemas.microsoft.com/office/drawing/2014/main" val="1665831188"/>
                    </a:ext>
                  </a:extLst>
                </a:gridCol>
                <a:gridCol w="1557490">
                  <a:extLst>
                    <a:ext uri="{9D8B030D-6E8A-4147-A177-3AD203B41FA5}">
                      <a16:colId xmlns:a16="http://schemas.microsoft.com/office/drawing/2014/main" val="1313815888"/>
                    </a:ext>
                  </a:extLst>
                </a:gridCol>
              </a:tblGrid>
              <a:tr h="801404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 err="1">
                          <a:effectLst/>
                        </a:rPr>
                        <a:t>属性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R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G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B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H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S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灰度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RGB算数平均数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RGB几何平均数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872018"/>
                  </a:ext>
                </a:extLst>
              </a:tr>
              <a:tr h="267135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大小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-0.16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-0.96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0.69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0.95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-0.95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-0.96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-0.96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852900"/>
                  </a:ext>
                </a:extLst>
              </a:tr>
            </a:tbl>
          </a:graphicData>
        </a:graphic>
      </p:graphicFrame>
      <p:sp>
        <p:nvSpPr>
          <p:cNvPr id="8" name="矩形: 圆角 7">
            <a:extLst>
              <a:ext uri="{FF2B5EF4-FFF2-40B4-BE49-F238E27FC236}">
                <a16:creationId xmlns:a16="http://schemas.microsoft.com/office/drawing/2014/main" id="{8A568E0D-1449-4D3C-954A-E2D4F8CD9E15}"/>
              </a:ext>
            </a:extLst>
          </p:cNvPr>
          <p:cNvSpPr/>
          <p:nvPr/>
        </p:nvSpPr>
        <p:spPr>
          <a:xfrm>
            <a:off x="3066905" y="2692887"/>
            <a:ext cx="6058189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多个参数与组胺浓度的相关系数</a:t>
            </a:r>
          </a:p>
        </p:txBody>
      </p:sp>
    </p:spTree>
    <p:extLst>
      <p:ext uri="{BB962C8B-B14F-4D97-AF65-F5344CB8AC3E}">
        <p14:creationId xmlns:p14="http://schemas.microsoft.com/office/powerpoint/2010/main" val="2251266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A9D9F-A8CB-4879-AD67-AA1108C2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A8347F-A61C-4163-B9EE-2B24EC84CF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6" t="5516" r="6194"/>
          <a:stretch/>
        </p:blipFill>
        <p:spPr>
          <a:xfrm>
            <a:off x="6531430" y="2024447"/>
            <a:ext cx="5094514" cy="40233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867A1F2D-4B45-4D0D-800A-34A09311F2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2024447"/>
                <a:ext cx="5434150" cy="4023360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𝐺𝑟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zh-CN" altLang="en-US" dirty="0"/>
                  <a:t>得到 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5.291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𝐺𝑟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731.6</m:t>
                    </m:r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867A1F2D-4B45-4D0D-800A-34A09311F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24447"/>
                <a:ext cx="5434150" cy="4023360"/>
              </a:xfrm>
              <a:prstGeom prst="rect">
                <a:avLst/>
              </a:prstGeom>
              <a:blipFill>
                <a:blip r:embed="rId3"/>
                <a:stretch>
                  <a:fillRect l="-2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F2AB8746-A55A-4F2D-A4BF-50306CED1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8504970"/>
                  </p:ext>
                </p:extLst>
              </p:nvPr>
            </p:nvGraphicFramePr>
            <p:xfrm>
              <a:off x="1097280" y="3429000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-5.291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[-6.765, -3.817]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731.6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[538, 925.2]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800" u="none" strike="noStrike" dirty="0">
                              <a:effectLst/>
                            </a:rPr>
                            <a:t>= 0.8954 RMSE = 12.78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F2AB8746-A55A-4F2D-A4BF-50306CED1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8504970"/>
                  </p:ext>
                </p:extLst>
              </p:nvPr>
            </p:nvGraphicFramePr>
            <p:xfrm>
              <a:off x="1097280" y="3429000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5" t="-93814" r="-472185" b="-268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-5.291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[-6.765, -3.817]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5" t="-167857" r="-472185" b="-1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731.6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[538, 925.2]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2" t="-267857" r="-232" b="-3214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91026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A9D9F-A8CB-4879-AD67-AA1108C2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867A1F2D-4B45-4D0D-800A-34A09311F2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9405" y="2348477"/>
                <a:ext cx="5434150" cy="4023360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RGB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几何平均数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867A1F2D-4B45-4D0D-800A-34A09311F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405" y="2348477"/>
                <a:ext cx="5434150" cy="40233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56E5AA4F-52FB-4A13-8BAC-DFD392A018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9672695"/>
                  </p:ext>
                </p:extLst>
              </p:nvPr>
            </p:nvGraphicFramePr>
            <p:xfrm>
              <a:off x="3470843" y="3140110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-1.197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[-1.367, -1.026]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162.9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[144.3, 181.4]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800" u="none" strike="noStrike" dirty="0">
                              <a:effectLst/>
                            </a:rPr>
                            <a:t>= 0.9704 RMSE = 6.8</a:t>
                          </a:r>
                          <a:endParaRPr lang="pt-BR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56E5AA4F-52FB-4A13-8BAC-DFD392A018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9672695"/>
                  </p:ext>
                </p:extLst>
              </p:nvPr>
            </p:nvGraphicFramePr>
            <p:xfrm>
              <a:off x="3470843" y="3140110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2" t="-93814" r="-472185" b="-267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-1.197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[-1.367, -1.026]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2" t="-167857" r="-472185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162.9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[144.3, 181.4]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6" t="-267857" r="-232" b="-3125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23034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F5016-D230-4790-9779-54AE90D2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  <a:r>
              <a:rPr lang="en-US" altLang="zh-CN" dirty="0"/>
              <a:t>-</a:t>
            </a:r>
            <a:r>
              <a:rPr lang="zh-CN" altLang="en-US" dirty="0"/>
              <a:t>二元线性回归模型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EC7DB2-E8E4-4C54-8707-5388E3E3B2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863" y="3021391"/>
                <a:ext cx="4499652" cy="40233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EC7DB2-E8E4-4C54-8707-5388E3E3B2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863" y="3021391"/>
                <a:ext cx="4499652" cy="40233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202E226C-C05E-47D2-BBE3-EA274F0457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298230"/>
                  </p:ext>
                </p:extLst>
              </p:nvPr>
            </p:nvGraphicFramePr>
            <p:xfrm>
              <a:off x="5255535" y="1846369"/>
              <a:ext cx="5900145" cy="4022725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1067537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2049214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783394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658588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8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155.8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[-29.68, 341.2]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-7.897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[-15.92, 0.1276]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0.6479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[0.4536, 0.8423]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941157">
                    <a:tc gridSpan="3">
                      <a:txBody>
                        <a:bodyPr/>
                        <a:lstStyle/>
                        <a:p>
                          <a:pPr algn="ctr" rtl="0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= 0.9478 RMSE = 9.653</a:t>
                          </a:r>
                          <a:endParaRPr lang="pt-BR" sz="2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202E226C-C05E-47D2-BBE3-EA274F0457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298230"/>
                  </p:ext>
                </p:extLst>
              </p:nvPr>
            </p:nvGraphicFramePr>
            <p:xfrm>
              <a:off x="5255535" y="1846369"/>
              <a:ext cx="5900145" cy="4022725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1067537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2049214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783394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658588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8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81955" r="-454857" b="-34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155.8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[-29.68, 341.2]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181955" r="-454857" b="-24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-7.897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[-15.92, 0.1276]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284091" r="-454857" b="-143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0.6479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[0.4536, 0.8423]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941157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" t="-327097" r="-310" b="-2258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87832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6D667-5B3A-450C-9E80-14FDE7A8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工业碱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4B4872-F807-44EF-B852-3D92B48A3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577" y="2261571"/>
            <a:ext cx="8065401" cy="28590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E6F55A6-B2C3-4C22-A41F-5F31995EC505}"/>
              </a:ext>
            </a:extLst>
          </p:cNvPr>
          <p:cNvSpPr txBox="1"/>
          <p:nvPr/>
        </p:nvSpPr>
        <p:spPr>
          <a:xfrm>
            <a:off x="4400140" y="5352464"/>
            <a:ext cx="162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去除</a:t>
            </a:r>
            <a:r>
              <a:rPr lang="en-US" altLang="zh-CN" sz="3200" b="1" dirty="0"/>
              <a:t>0</a:t>
            </a:r>
            <a:r>
              <a:rPr lang="zh-CN" altLang="en-US" sz="3200" b="1" dirty="0"/>
              <a:t>点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958515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6D667-5B3A-450C-9E80-14FDE7A8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工业碱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1A7CB11-6578-4470-946C-5E1FE22AE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02666"/>
              </p:ext>
            </p:extLst>
          </p:nvPr>
        </p:nvGraphicFramePr>
        <p:xfrm>
          <a:off x="1097282" y="2625697"/>
          <a:ext cx="10058398" cy="237744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141404730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885487891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617396829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44391166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540309089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343183715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2857677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B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G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R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H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S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Gr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172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B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1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0.83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0.86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-0.71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-0.83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50262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G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0.83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1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0.87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-0.97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-0.99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548791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R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0.86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0.87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1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-0.84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-0.88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2151086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H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-0.71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-0.97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-0.84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1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0.97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-0.96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083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S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-0.83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-0.99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-0.88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0.97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1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-0.99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87493"/>
                  </a:ext>
                </a:extLst>
              </a:tr>
            </a:tbl>
          </a:graphicData>
        </a:graphic>
      </p:graphicFrame>
      <p:sp>
        <p:nvSpPr>
          <p:cNvPr id="8" name="矩形: 圆角 7">
            <a:extLst>
              <a:ext uri="{FF2B5EF4-FFF2-40B4-BE49-F238E27FC236}">
                <a16:creationId xmlns:a16="http://schemas.microsoft.com/office/drawing/2014/main" id="{D35115FC-A313-47B4-BC26-371BB58BFFB2}"/>
              </a:ext>
            </a:extLst>
          </p:cNvPr>
          <p:cNvSpPr/>
          <p:nvPr/>
        </p:nvSpPr>
        <p:spPr>
          <a:xfrm>
            <a:off x="3680553" y="1972404"/>
            <a:ext cx="4891853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工业碱各个属性间的自相关系数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3DBE8E-3421-411E-8B4E-C3123AC69C15}"/>
              </a:ext>
            </a:extLst>
          </p:cNvPr>
          <p:cNvSpPr txBox="1"/>
          <p:nvPr/>
        </p:nvSpPr>
        <p:spPr>
          <a:xfrm>
            <a:off x="2738372" y="5306699"/>
            <a:ext cx="6776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尝试使用灰度进行一元线性回归分析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888220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6D667-5B3A-450C-9E80-14FDE7A8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工业碱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EA6E7134-473D-4BAD-A119-B1D9E0A29D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2012873"/>
                <a:ext cx="5735599" cy="4023360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𝐺𝑟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EA6E7134-473D-4BAD-A119-B1D9E0A29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12873"/>
                <a:ext cx="5735599" cy="40233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64B8146D-FA47-44B1-B612-B2150AC9A2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3985835"/>
                  </p:ext>
                </p:extLst>
              </p:nvPr>
            </p:nvGraphicFramePr>
            <p:xfrm>
              <a:off x="1097280" y="2631076"/>
              <a:ext cx="5250314" cy="2714457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-0.03599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[-0.05097, -0.02101]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12.93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[11.29, 14.58]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800" u="none" strike="noStrike" dirty="0">
                              <a:effectLst/>
                            </a:rPr>
                            <a:t>= 0.9175 RMSE = 0.5079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64B8146D-FA47-44B1-B612-B2150AC9A2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3985835"/>
                  </p:ext>
                </p:extLst>
              </p:nvPr>
            </p:nvGraphicFramePr>
            <p:xfrm>
              <a:off x="1097280" y="2631076"/>
              <a:ext cx="5250314" cy="2714457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8610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25" t="-63380" r="-472185" b="-183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-0.03599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[-0.05097, -0.02101]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25" t="-207143" r="-472185" b="-1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12.93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[11.29, 14.58]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2" t="-307143" r="-232" b="-3214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7CDBBF8C-1CAF-4812-B0C9-47AF22650B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2" t="6742" r="6541" b="1198"/>
          <a:stretch/>
        </p:blipFill>
        <p:spPr>
          <a:xfrm>
            <a:off x="6531430" y="1940377"/>
            <a:ext cx="5266397" cy="409585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22E4000-32C3-4AB7-BFD7-ADC7D3681875}"/>
              </a:ext>
            </a:extLst>
          </p:cNvPr>
          <p:cNvSpPr/>
          <p:nvPr/>
        </p:nvSpPr>
        <p:spPr>
          <a:xfrm>
            <a:off x="943351" y="5418029"/>
            <a:ext cx="54042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模型应用范围</a:t>
            </a:r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</a:rPr>
              <a:t>:</a:t>
            </a:r>
          </a:p>
          <a:p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浓度</a:t>
            </a:r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</a:rPr>
              <a:t>7-12ppm</a:t>
            </a:r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，灰度取值</a:t>
            </a:r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</a:rPr>
              <a:t>40-140</a:t>
            </a:r>
            <a:endParaRPr lang="zh-CN" altLang="en-US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37780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75A1ED-8712-49BF-8D60-D3F4B528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9" t="5605" r="6902" b="4720"/>
          <a:stretch/>
        </p:blipFill>
        <p:spPr>
          <a:xfrm>
            <a:off x="5950423" y="1858946"/>
            <a:ext cx="5436369" cy="413992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435075D-1A22-4C92-8C29-06255C8E8F81}"/>
              </a:ext>
            </a:extLst>
          </p:cNvPr>
          <p:cNvSpPr txBox="1">
            <a:spLocks/>
          </p:cNvSpPr>
          <p:nvPr/>
        </p:nvSpPr>
        <p:spPr>
          <a:xfrm>
            <a:off x="1036320" y="2097092"/>
            <a:ext cx="4802232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R, G, B</a:t>
            </a:r>
            <a:r>
              <a:rPr lang="zh-CN" altLang="en-US" dirty="0"/>
              <a:t>没有明显的变化趋</a:t>
            </a:r>
            <a:endParaRPr lang="en-US" altLang="zh-CN" dirty="0"/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只在浓度为</a:t>
            </a:r>
            <a:r>
              <a:rPr lang="en-US" altLang="zh-CN" dirty="0"/>
              <a:t>0</a:t>
            </a:r>
            <a:r>
              <a:rPr lang="zh-CN" altLang="en-US" dirty="0"/>
              <a:t>和浓度为</a:t>
            </a:r>
            <a:r>
              <a:rPr lang="en-US" altLang="zh-CN" dirty="0"/>
              <a:t>0.5ppm</a:t>
            </a:r>
            <a:r>
              <a:rPr lang="zh-CN" altLang="en-US" dirty="0"/>
              <a:t>及以上有明显的差异</a:t>
            </a:r>
          </a:p>
        </p:txBody>
      </p:sp>
    </p:spTree>
    <p:extLst>
      <p:ext uri="{BB962C8B-B14F-4D97-AF65-F5344CB8AC3E}">
        <p14:creationId xmlns:p14="http://schemas.microsoft.com/office/powerpoint/2010/main" val="231811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E0901-5291-46F3-B8F8-53079717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  <a:r>
              <a:rPr lang="en-US" altLang="zh-CN" dirty="0"/>
              <a:t>-</a:t>
            </a:r>
            <a:r>
              <a:rPr lang="zh-CN" altLang="en-US" dirty="0"/>
              <a:t>比色法检验物质浓度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A5210-A44C-4ACF-8956-FD94E7262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78298"/>
            <a:ext cx="3725929" cy="402336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待测物质</a:t>
            </a:r>
            <a:r>
              <a:rPr lang="en-US" altLang="zh-CN" dirty="0" err="1"/>
              <a:t>制备成溶液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滴在</a:t>
            </a:r>
            <a:r>
              <a:rPr lang="en-US" altLang="zh-CN" dirty="0" err="1"/>
              <a:t>白色试纸</a:t>
            </a:r>
            <a:r>
              <a:rPr lang="zh-CN" altLang="en-US" dirty="0"/>
              <a:t>上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与</a:t>
            </a:r>
            <a:r>
              <a:rPr lang="en-US" altLang="zh-CN" dirty="0" err="1"/>
              <a:t>标准比色卡</a:t>
            </a:r>
            <a:r>
              <a:rPr lang="zh-CN" altLang="en-US" dirty="0"/>
              <a:t>对比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确定</a:t>
            </a:r>
            <a:r>
              <a:rPr lang="en-US" altLang="zh-CN" dirty="0" err="1"/>
              <a:t>浓度档位</a:t>
            </a:r>
            <a:endParaRPr lang="en-US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DD9E7A-9BE3-4395-8CD2-D79724648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69" y="2556614"/>
            <a:ext cx="6092851" cy="174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B6011D9-5B08-40A9-89B4-B29CD9D649DD}"/>
              </a:ext>
            </a:extLst>
          </p:cNvPr>
          <p:cNvSpPr txBox="1"/>
          <p:nvPr/>
        </p:nvSpPr>
        <p:spPr>
          <a:xfrm>
            <a:off x="1122164" y="5120639"/>
            <a:ext cx="10033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需要精确地通过测量颜色读数从而获得待测物质的浓度</a:t>
            </a:r>
          </a:p>
        </p:txBody>
      </p:sp>
    </p:spTree>
    <p:extLst>
      <p:ext uri="{BB962C8B-B14F-4D97-AF65-F5344CB8AC3E}">
        <p14:creationId xmlns:p14="http://schemas.microsoft.com/office/powerpoint/2010/main" val="2083225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物质浓度判定模型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11FC0780-1B97-4C77-BAB0-B5FFA55EEA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3219548"/>
                <a:ext cx="10058400" cy="85727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&lt;0.5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ppm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RGB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算术平均数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&gt;105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11FC0780-1B97-4C77-BAB0-B5FFA55EE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219548"/>
                <a:ext cx="10058400" cy="8572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498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626692E-3833-4742-8A45-E761BC60B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172850"/>
              </p:ext>
            </p:extLst>
          </p:nvPr>
        </p:nvGraphicFramePr>
        <p:xfrm>
          <a:off x="976383" y="3429000"/>
          <a:ext cx="10058400" cy="79248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73023095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08747680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7625016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 err="1">
                          <a:effectLst/>
                        </a:rPr>
                        <a:t>浓度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包括0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不包括0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287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2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相关系数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-0.6778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-0.7195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412286"/>
                  </a:ext>
                </a:extLst>
              </a:tr>
            </a:tbl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89E6DFCB-EDFB-4588-99D8-4AB6261E22B8}"/>
              </a:ext>
            </a:extLst>
          </p:cNvPr>
          <p:cNvSpPr/>
          <p:nvPr/>
        </p:nvSpPr>
        <p:spPr>
          <a:xfrm>
            <a:off x="3354088" y="2786321"/>
            <a:ext cx="5302990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灰度和硫酸铝钾浓度的线性相关性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5D54FE-F476-4125-9871-5832EF35F517}"/>
              </a:ext>
            </a:extLst>
          </p:cNvPr>
          <p:cNvSpPr txBox="1"/>
          <p:nvPr/>
        </p:nvSpPr>
        <p:spPr>
          <a:xfrm>
            <a:off x="4471348" y="4896209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不宜建立此模型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285365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引入酶促反应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62A126-2B07-4808-84CC-B9B28EDA10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3" t="4530" r="5787" b="3628"/>
          <a:stretch/>
        </p:blipFill>
        <p:spPr>
          <a:xfrm>
            <a:off x="6126480" y="1816002"/>
            <a:ext cx="5556739" cy="4282343"/>
          </a:xfrm>
          <a:prstGeom prst="rect">
            <a:avLst/>
          </a:prstGeom>
        </p:spPr>
      </p:pic>
      <p:pic>
        <p:nvPicPr>
          <p:cNvPr id="10242" name="Picture 2" descr="âé¶ä¿ååºéçâçå¾çæç´¢ç»æ">
            <a:extLst>
              <a:ext uri="{FF2B5EF4-FFF2-40B4-BE49-F238E27FC236}">
                <a16:creationId xmlns:a16="http://schemas.microsoft.com/office/drawing/2014/main" id="{455EE58B-AD2D-4CBB-8E62-86D2A7A77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58080"/>
            <a:ext cx="4408007" cy="321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52A0A1FC-B288-451A-B222-9661A9CBD68B}"/>
              </a:ext>
            </a:extLst>
          </p:cNvPr>
          <p:cNvSpPr/>
          <p:nvPr/>
        </p:nvSpPr>
        <p:spPr>
          <a:xfrm>
            <a:off x="1452786" y="5381224"/>
            <a:ext cx="3696993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酶促反应速率示意图</a:t>
            </a:r>
          </a:p>
        </p:txBody>
      </p:sp>
    </p:spTree>
    <p:extLst>
      <p:ext uri="{BB962C8B-B14F-4D97-AF65-F5344CB8AC3E}">
        <p14:creationId xmlns:p14="http://schemas.microsoft.com/office/powerpoint/2010/main" val="73677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引入酶促反应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4913C3-1D63-4175-9378-4F500F01F8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7222" y="1845734"/>
                <a:ext cx="5498458" cy="402336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指数增长模型：</a:t>
                </a:r>
                <a:endParaRPr lang="zh-CN" altLang="zh-CN" dirty="0"/>
              </a:p>
              <a:p>
                <a:r>
                  <a:rPr lang="en-US" altLang="zh-CN" dirty="0"/>
                  <a:t>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pPr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𝑀𝑖𝑐h𝑎𝑒𝑙𝑖𝑠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𝑀𝑒𝑛𝑡𝑒𝑛</m:t>
                    </m:r>
                  </m:oMath>
                </a14:m>
                <a:r>
                  <a:rPr lang="en-US" altLang="zh-CN" dirty="0" err="1"/>
                  <a:t>模型（米-曼式模型，也叫快速平衡模型</a:t>
                </a:r>
                <a:r>
                  <a:rPr lang="en-US" altLang="zh-CN" dirty="0"/>
                  <a:t>）：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/>
                  <a:t>+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4913C3-1D63-4175-9378-4F500F01F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7222" y="1845734"/>
                <a:ext cx="5498458" cy="4023360"/>
              </a:xfrm>
              <a:blipFill>
                <a:blip r:embed="rId3"/>
                <a:stretch>
                  <a:fillRect l="-3548" t="-3333" r="-1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 descr="âé¶ä¿ååºéçâçå¾çæç´¢ç»æ">
            <a:extLst>
              <a:ext uri="{FF2B5EF4-FFF2-40B4-BE49-F238E27FC236}">
                <a16:creationId xmlns:a16="http://schemas.microsoft.com/office/drawing/2014/main" id="{455EE58B-AD2D-4CBB-8E62-86D2A7A77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58080"/>
            <a:ext cx="4408007" cy="321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52A0A1FC-B288-451A-B222-9661A9CBD68B}"/>
              </a:ext>
            </a:extLst>
          </p:cNvPr>
          <p:cNvSpPr/>
          <p:nvPr/>
        </p:nvSpPr>
        <p:spPr>
          <a:xfrm>
            <a:off x="1452786" y="5381224"/>
            <a:ext cx="3696993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酶促反应速率示意图</a:t>
            </a:r>
          </a:p>
        </p:txBody>
      </p:sp>
    </p:spTree>
    <p:extLst>
      <p:ext uri="{BB962C8B-B14F-4D97-AF65-F5344CB8AC3E}">
        <p14:creationId xmlns:p14="http://schemas.microsoft.com/office/powerpoint/2010/main" val="3550862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指数增长模型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5626DA7B-3618-4A70-A96A-543A2D86C4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908376"/>
                  </p:ext>
                </p:extLst>
              </p:nvPr>
            </p:nvGraphicFramePr>
            <p:xfrm>
              <a:off x="876166" y="2828611"/>
              <a:ext cx="5250314" cy="2592537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-3.065e-12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dirty="0">
                              <a:effectLst/>
                            </a:rPr>
                            <a:t>[-2.316e-10, 2.255e-10]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-0.2703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[-1.006, 0.4653]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4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4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400" u="none" strike="noStrike" dirty="0">
                              <a:effectLst/>
                            </a:rPr>
                            <a:t>= 0.3548 RMSE = 1.598</a:t>
                          </a:r>
                          <a:endParaRPr lang="pt-BR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5626DA7B-3618-4A70-A96A-543A2D86C4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908376"/>
                  </p:ext>
                </p:extLst>
              </p:nvPr>
            </p:nvGraphicFramePr>
            <p:xfrm>
              <a:off x="876166" y="2828611"/>
              <a:ext cx="5250314" cy="2592537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7391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2" t="-67213" r="-472848" b="-2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-3.065e-12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dirty="0">
                              <a:effectLst/>
                            </a:rPr>
                            <a:t>[-2.316e-10, 2.255e-10]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2" t="-182143" r="-472848" b="-126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-0.2703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[-1.006, 0.4653]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" t="-282143" r="-348" b="-2678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E85156E2-8770-4427-A5E1-B261B2FD1A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1535799"/>
                  </p:ext>
                </p:extLst>
              </p:nvPr>
            </p:nvGraphicFramePr>
            <p:xfrm>
              <a:off x="6424531" y="2904832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-0.01464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dirty="0">
                              <a:effectLst/>
                            </a:rPr>
                            <a:t>[-0.1857, 0.1564]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-0.02784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[-0.0898, 0.03411]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4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4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400" u="none" strike="noStrike" dirty="0">
                              <a:effectLst/>
                            </a:rPr>
                            <a:t>= 0.551 RMSE = 1.333</a:t>
                          </a:r>
                          <a:endParaRPr lang="pt-BR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E85156E2-8770-4427-A5E1-B261B2FD1A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1535799"/>
                  </p:ext>
                </p:extLst>
              </p:nvPr>
            </p:nvGraphicFramePr>
            <p:xfrm>
              <a:off x="6424531" y="2904832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2" t="-83505" r="-472848" b="-262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-0.01464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dirty="0">
                              <a:effectLst/>
                            </a:rPr>
                            <a:t>[-0.1857, 0.1564]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2" t="-158929" r="-472848" b="-127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-0.02784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[-0.0898, 0.03411]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6" t="-258929" r="-232" b="-2767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DF98FBA4-5173-4C4E-BE26-0CB2BC9E1847}"/>
              </a:ext>
            </a:extLst>
          </p:cNvPr>
          <p:cNvSpPr/>
          <p:nvPr/>
        </p:nvSpPr>
        <p:spPr>
          <a:xfrm>
            <a:off x="2531419" y="2202407"/>
            <a:ext cx="1939807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浓度</a:t>
            </a:r>
            <a:r>
              <a:rPr lang="en-US" altLang="zh-CN" sz="2600" dirty="0"/>
              <a:t>-H</a:t>
            </a:r>
            <a:r>
              <a:rPr lang="zh-CN" altLang="en-US" sz="2600" dirty="0"/>
              <a:t>值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AF29BE4-8317-4446-A6F2-3F75CE21CBDD}"/>
              </a:ext>
            </a:extLst>
          </p:cNvPr>
          <p:cNvSpPr/>
          <p:nvPr/>
        </p:nvSpPr>
        <p:spPr>
          <a:xfrm>
            <a:off x="8079784" y="2242527"/>
            <a:ext cx="1939807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浓度</a:t>
            </a:r>
            <a:r>
              <a:rPr lang="en-US" altLang="zh-CN" sz="2600" dirty="0"/>
              <a:t>-S</a:t>
            </a:r>
            <a:r>
              <a:rPr lang="zh-CN" altLang="en-US" sz="2600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96829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60FF7-6960-46BD-B211-7DBCB392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快速平衡模型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D98ABC7-30E6-4275-8CBA-5DE158B6C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6484" y="782283"/>
                <a:ext cx="3484768" cy="95507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D98ABC7-30E6-4275-8CBA-5DE158B6C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484" y="782283"/>
                <a:ext cx="3484768" cy="9550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1151A364-C762-4363-AB34-F94F3BC85F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4857720"/>
                  </p:ext>
                </p:extLst>
              </p:nvPr>
            </p:nvGraphicFramePr>
            <p:xfrm>
              <a:off x="1097280" y="2660286"/>
              <a:ext cx="4621994" cy="3450210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836276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1605292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180426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556453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4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27.33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[22.96, 31.7]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0.07594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[-0.03905, 0.1909]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74.67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[71.33, 78]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795200">
                    <a:tc gridSpan="3">
                      <a:txBody>
                        <a:bodyPr/>
                        <a:lstStyle/>
                        <a:p>
                          <a:pPr algn="ctr" rtl="0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4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4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= 0.9941 RMSE = 1.048</a:t>
                          </a:r>
                          <a:endParaRPr lang="pt-BR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1151A364-C762-4363-AB34-F94F3BC85F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4857720"/>
                  </p:ext>
                </p:extLst>
              </p:nvPr>
            </p:nvGraphicFramePr>
            <p:xfrm>
              <a:off x="1097280" y="2660286"/>
              <a:ext cx="4621994" cy="3450210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836276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1605292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180426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556453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4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0" t="-81416" r="-455474" b="-348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27.33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[22.96, 31.7]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73374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0" t="-170833" r="-455474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0.07594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[-0.03905, 0.1909]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0" t="-290179" r="-455474" b="-144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74.67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[71.33, 78]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79520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4" t="-333588" r="-264" b="-236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55EA07C8-1CB4-4876-A72C-1F39FBF75B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7403223"/>
                  </p:ext>
                </p:extLst>
              </p:nvPr>
            </p:nvGraphicFramePr>
            <p:xfrm>
              <a:off x="6533686" y="2660286"/>
              <a:ext cx="4621994" cy="3450210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836276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1605292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180426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556453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4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160.1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[118.6, 201.7]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0.2812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[-0.02671, 0.5891]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42.5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[13.38, 71.63]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795200">
                    <a:tc gridSpan="3">
                      <a:txBody>
                        <a:bodyPr/>
                        <a:lstStyle/>
                        <a:p>
                          <a:pPr algn="ctr" rtl="0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4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4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= 0.9842 RMSE = 9.159</a:t>
                          </a:r>
                          <a:endParaRPr lang="pt-BR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55EA07C8-1CB4-4876-A72C-1F39FBF75B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7403223"/>
                  </p:ext>
                </p:extLst>
              </p:nvPr>
            </p:nvGraphicFramePr>
            <p:xfrm>
              <a:off x="6533686" y="2660286"/>
              <a:ext cx="4621994" cy="3450210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836276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1605292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180426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556453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4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30" t="-81416" r="-456204" b="-348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160.1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[118.6, 201.7]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73374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30" t="-170833" r="-456204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0.2812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[-0.02671, 0.5891]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30" t="-290179" r="-456204" b="-144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42.5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[13.38, 71.63]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79520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" t="-333588" r="-395" b="-236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2CDE23EE-5BB4-49DF-AEF7-39A996841881}"/>
              </a:ext>
            </a:extLst>
          </p:cNvPr>
          <p:cNvSpPr/>
          <p:nvPr/>
        </p:nvSpPr>
        <p:spPr>
          <a:xfrm>
            <a:off x="2531419" y="2202407"/>
            <a:ext cx="1939807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600" dirty="0"/>
              <a:t>H</a:t>
            </a:r>
            <a:r>
              <a:rPr lang="zh-CN" altLang="en-US" sz="2600" dirty="0"/>
              <a:t>值</a:t>
            </a:r>
            <a:r>
              <a:rPr lang="en-US" altLang="zh-CN" sz="2600" dirty="0"/>
              <a:t>-</a:t>
            </a:r>
            <a:r>
              <a:rPr lang="zh-CN" altLang="en-US" sz="2600" dirty="0"/>
              <a:t>浓度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186A560-BF8B-417D-A753-EC87AA8D320D}"/>
              </a:ext>
            </a:extLst>
          </p:cNvPr>
          <p:cNvSpPr/>
          <p:nvPr/>
        </p:nvSpPr>
        <p:spPr>
          <a:xfrm>
            <a:off x="8180268" y="2202407"/>
            <a:ext cx="1939807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600" dirty="0"/>
              <a:t>S</a:t>
            </a:r>
            <a:r>
              <a:rPr lang="zh-CN" altLang="en-US" sz="2600" dirty="0"/>
              <a:t>值</a:t>
            </a:r>
            <a:r>
              <a:rPr lang="en-US" altLang="zh-CN" sz="2600" dirty="0"/>
              <a:t>-</a:t>
            </a:r>
            <a:r>
              <a:rPr lang="zh-CN" altLang="en-US" sz="2600" dirty="0"/>
              <a:t>浓度</a:t>
            </a:r>
          </a:p>
        </p:txBody>
      </p:sp>
    </p:spTree>
    <p:extLst>
      <p:ext uri="{BB962C8B-B14F-4D97-AF65-F5344CB8AC3E}">
        <p14:creationId xmlns:p14="http://schemas.microsoft.com/office/powerpoint/2010/main" val="3376181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60FF7-6960-46BD-B211-7DBCB392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快速平衡模型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D98ABC7-30E6-4275-8CBA-5DE158B6C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6484" y="782283"/>
                <a:ext cx="3484768" cy="95507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D98ABC7-30E6-4275-8CBA-5DE158B6C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484" y="782283"/>
                <a:ext cx="3484768" cy="9550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1151A364-C762-4363-AB34-F94F3BC85F9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7280" y="2660286"/>
              <a:ext cx="4621994" cy="3450210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836276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1605292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180426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556453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4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27.33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[22.96, 31.7]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0.07594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[-0.03905, 0.1909]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74.67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[71.33, 78]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795200">
                    <a:tc gridSpan="3">
                      <a:txBody>
                        <a:bodyPr/>
                        <a:lstStyle/>
                        <a:p>
                          <a:pPr algn="ctr" rtl="0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4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4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= 0.9941 RMSE = 1.048</a:t>
                          </a:r>
                          <a:endParaRPr lang="pt-BR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1151A364-C762-4363-AB34-F94F3BC85F9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7280" y="2660286"/>
              <a:ext cx="4621994" cy="3450210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836276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1605292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180426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556453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4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0" t="-81416" r="-455474" b="-348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27.33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[22.96, 31.7]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73374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0" t="-170833" r="-455474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0.07594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[-0.03905, 0.1909]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0" t="-290179" r="-455474" b="-144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74.67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[71.33, 78]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79520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4" t="-333588" r="-264" b="-236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2CDE23EE-5BB4-49DF-AEF7-39A996841881}"/>
              </a:ext>
            </a:extLst>
          </p:cNvPr>
          <p:cNvSpPr/>
          <p:nvPr/>
        </p:nvSpPr>
        <p:spPr>
          <a:xfrm>
            <a:off x="2531419" y="2202407"/>
            <a:ext cx="1939807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600" dirty="0"/>
              <a:t>H</a:t>
            </a:r>
            <a:r>
              <a:rPr lang="zh-CN" altLang="en-US" sz="2600" dirty="0"/>
              <a:t>值</a:t>
            </a:r>
            <a:r>
              <a:rPr lang="en-US" altLang="zh-CN" sz="2600" dirty="0"/>
              <a:t>-</a:t>
            </a:r>
            <a:r>
              <a:rPr lang="zh-CN" altLang="en-US" sz="2600" dirty="0"/>
              <a:t>浓度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63279C6-D328-43A9-9D09-B44FFD885112}"/>
                  </a:ext>
                </a:extLst>
              </p:cNvPr>
              <p:cNvSpPr/>
              <p:nvPr/>
            </p:nvSpPr>
            <p:spPr>
              <a:xfrm>
                <a:off x="6854985" y="3474821"/>
                <a:ext cx="3148106" cy="910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0.38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−28.35</m:t>
                          </m:r>
                        </m:num>
                        <m:den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510−5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63279C6-D328-43A9-9D09-B44FFD8851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985" y="3474821"/>
                <a:ext cx="3148106" cy="9105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838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E552A-C442-4410-B98C-9057F634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奶中尿素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C160495-B8DB-401A-9F08-195B315F5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293953"/>
              </p:ext>
            </p:extLst>
          </p:nvPr>
        </p:nvGraphicFramePr>
        <p:xfrm>
          <a:off x="353704" y="3613450"/>
          <a:ext cx="11545551" cy="109728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1282839">
                  <a:extLst>
                    <a:ext uri="{9D8B030D-6E8A-4147-A177-3AD203B41FA5}">
                      <a16:colId xmlns:a16="http://schemas.microsoft.com/office/drawing/2014/main" val="1376401292"/>
                    </a:ext>
                  </a:extLst>
                </a:gridCol>
                <a:gridCol w="1298838">
                  <a:extLst>
                    <a:ext uri="{9D8B030D-6E8A-4147-A177-3AD203B41FA5}">
                      <a16:colId xmlns:a16="http://schemas.microsoft.com/office/drawing/2014/main" val="3164833096"/>
                    </a:ext>
                  </a:extLst>
                </a:gridCol>
                <a:gridCol w="1266840">
                  <a:extLst>
                    <a:ext uri="{9D8B030D-6E8A-4147-A177-3AD203B41FA5}">
                      <a16:colId xmlns:a16="http://schemas.microsoft.com/office/drawing/2014/main" val="3769571762"/>
                    </a:ext>
                  </a:extLst>
                </a:gridCol>
                <a:gridCol w="1282839">
                  <a:extLst>
                    <a:ext uri="{9D8B030D-6E8A-4147-A177-3AD203B41FA5}">
                      <a16:colId xmlns:a16="http://schemas.microsoft.com/office/drawing/2014/main" val="1694315051"/>
                    </a:ext>
                  </a:extLst>
                </a:gridCol>
                <a:gridCol w="1282839">
                  <a:extLst>
                    <a:ext uri="{9D8B030D-6E8A-4147-A177-3AD203B41FA5}">
                      <a16:colId xmlns:a16="http://schemas.microsoft.com/office/drawing/2014/main" val="274308311"/>
                    </a:ext>
                  </a:extLst>
                </a:gridCol>
                <a:gridCol w="1282839">
                  <a:extLst>
                    <a:ext uri="{9D8B030D-6E8A-4147-A177-3AD203B41FA5}">
                      <a16:colId xmlns:a16="http://schemas.microsoft.com/office/drawing/2014/main" val="3072055178"/>
                    </a:ext>
                  </a:extLst>
                </a:gridCol>
                <a:gridCol w="1282839">
                  <a:extLst>
                    <a:ext uri="{9D8B030D-6E8A-4147-A177-3AD203B41FA5}">
                      <a16:colId xmlns:a16="http://schemas.microsoft.com/office/drawing/2014/main" val="616496504"/>
                    </a:ext>
                  </a:extLst>
                </a:gridCol>
                <a:gridCol w="1282839">
                  <a:extLst>
                    <a:ext uri="{9D8B030D-6E8A-4147-A177-3AD203B41FA5}">
                      <a16:colId xmlns:a16="http://schemas.microsoft.com/office/drawing/2014/main" val="2746950459"/>
                    </a:ext>
                  </a:extLst>
                </a:gridCol>
                <a:gridCol w="1282839">
                  <a:extLst>
                    <a:ext uri="{9D8B030D-6E8A-4147-A177-3AD203B41FA5}">
                      <a16:colId xmlns:a16="http://schemas.microsoft.com/office/drawing/2014/main" val="2243453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 err="1">
                          <a:effectLst/>
                        </a:rPr>
                        <a:t>属性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R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G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B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灰度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RGB算术平均数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RGB几何平均数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186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大小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-0.4369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-0.3451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-0.9603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0.6484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0.9433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-0.6165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-0.8551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-0.8785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917709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952A6215-A625-48DB-A114-A7132A2D7763}"/>
              </a:ext>
            </a:extLst>
          </p:cNvPr>
          <p:cNvSpPr/>
          <p:nvPr/>
        </p:nvSpPr>
        <p:spPr>
          <a:xfrm>
            <a:off x="3066905" y="2692887"/>
            <a:ext cx="6058189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多个参数与奶中尿素浓度的相关系数</a:t>
            </a:r>
          </a:p>
        </p:txBody>
      </p:sp>
    </p:spTree>
    <p:extLst>
      <p:ext uri="{BB962C8B-B14F-4D97-AF65-F5344CB8AC3E}">
        <p14:creationId xmlns:p14="http://schemas.microsoft.com/office/powerpoint/2010/main" val="1231777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E552A-C442-4410-B98C-9057F634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奶中尿素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3BEC66-0162-4AFC-8A01-D1E3442D7A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79" y="2024447"/>
                <a:ext cx="9322861" cy="4023360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 algn="ctr">
                  <a:buFont typeface="Calibri" panose="020F0502020204030204" pitchFamily="34" charset="0"/>
                  <a:buNone/>
                </a:pPr>
                <a:r>
                  <a:rPr lang="zh-CN" altLang="en-US" dirty="0"/>
                  <a:t>得到 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129.7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15490</m:t>
                    </m:r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3BEC66-0162-4AFC-8A01-D1E3442D7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9" y="2024447"/>
                <a:ext cx="9322861" cy="40233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5064AF40-CF45-4538-A1C0-C1A9AB330A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4625627"/>
                  </p:ext>
                </p:extLst>
              </p:nvPr>
            </p:nvGraphicFramePr>
            <p:xfrm>
              <a:off x="2790426" y="3607713"/>
              <a:ext cx="6323429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107405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240224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813775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-129.7 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[-182.1, -77.37]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1.549e+04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[9570, 2.141e+04]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800" u="none" strike="noStrike" dirty="0">
                              <a:effectLst/>
                            </a:rPr>
                            <a:t>= 0.9221 RMSE = 254.5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5064AF40-CF45-4538-A1C0-C1A9AB330A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4625627"/>
                  </p:ext>
                </p:extLst>
              </p:nvPr>
            </p:nvGraphicFramePr>
            <p:xfrm>
              <a:off x="2790426" y="3607713"/>
              <a:ext cx="6323429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107405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240224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813775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9" t="-92784" r="-471978" b="-268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-129.7 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[-182.1, -77.37]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9" t="-166964" r="-471978" b="-1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1.549e+04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[9570, 2.141e+04]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6" t="-264602" r="-192" b="-3097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05574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4E57E-6326-4892-BC2D-4A8B6E61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数据质量评价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92CD5-B2F6-44B8-8985-8A1351F1F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71" y="3412569"/>
            <a:ext cx="10810017" cy="1938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数据质量</a:t>
            </a:r>
            <a:r>
              <a:rPr lang="en-US" altLang="zh-CN" dirty="0"/>
              <a:t>=</a:t>
            </a:r>
          </a:p>
          <a:p>
            <a:pPr marL="0" indent="0">
              <a:buNone/>
            </a:pPr>
            <a:r>
              <a:rPr lang="zh-CN" altLang="en-US" dirty="0"/>
              <a:t>系数</a:t>
            </a:r>
            <a:r>
              <a:rPr lang="en-US" altLang="zh-CN" dirty="0"/>
              <a:t>1*</a:t>
            </a:r>
            <a:r>
              <a:rPr lang="zh-CN" altLang="en-US" dirty="0"/>
              <a:t>准确度</a:t>
            </a:r>
            <a:r>
              <a:rPr lang="en-US" altLang="zh-CN" dirty="0"/>
              <a:t>+</a:t>
            </a:r>
            <a:r>
              <a:rPr lang="zh-CN" altLang="en-US" dirty="0"/>
              <a:t>系数</a:t>
            </a:r>
            <a:r>
              <a:rPr lang="en-US" altLang="zh-CN" dirty="0"/>
              <a:t>2*</a:t>
            </a:r>
            <a:r>
              <a:rPr lang="zh-CN" altLang="en-US" dirty="0"/>
              <a:t>稳定度</a:t>
            </a:r>
            <a:r>
              <a:rPr lang="en-US" altLang="zh-CN" dirty="0"/>
              <a:t>+</a:t>
            </a:r>
            <a:r>
              <a:rPr lang="zh-CN" altLang="en-US" dirty="0"/>
              <a:t>系数</a:t>
            </a:r>
            <a:r>
              <a:rPr lang="en-US" altLang="zh-CN" dirty="0"/>
              <a:t>3*</a:t>
            </a:r>
            <a:r>
              <a:rPr lang="zh-CN" altLang="en-US" dirty="0"/>
              <a:t>区分度</a:t>
            </a:r>
            <a:r>
              <a:rPr lang="en-US" altLang="zh-CN" dirty="0"/>
              <a:t>+</a:t>
            </a:r>
            <a:r>
              <a:rPr lang="zh-CN" altLang="en-US" dirty="0"/>
              <a:t>系数</a:t>
            </a:r>
            <a:r>
              <a:rPr lang="en-US" altLang="zh-CN" dirty="0"/>
              <a:t>4*RGB</a:t>
            </a:r>
            <a:r>
              <a:rPr lang="zh-CN" altLang="en-US" dirty="0"/>
              <a:t>到</a:t>
            </a:r>
            <a:r>
              <a:rPr lang="en-US" altLang="zh-CN" dirty="0"/>
              <a:t>HS</a:t>
            </a:r>
            <a:r>
              <a:rPr lang="zh-CN" altLang="en-US" dirty="0"/>
              <a:t>的吻合度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C9A6868-5678-45FF-B6D5-B7E2F808F4EA}"/>
                  </a:ext>
                </a:extLst>
              </p:cNvPr>
              <p:cNvSpPr/>
              <p:nvPr/>
            </p:nvSpPr>
            <p:spPr>
              <a:xfrm>
                <a:off x="649793" y="2604756"/>
                <a:ext cx="108924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𝐴𝑐𝑐𝑢𝑟𝑎𝑐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𝑆𝑡𝑎𝑏𝑖𝑙𝑖𝑡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𝐷𝑖𝑠𝑡𝑖𝑛𝑐𝑡𝑖𝑜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𝑀𝑎𝑡𝑐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C9A6868-5678-45FF-B6D5-B7E2F808F4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93" y="2604756"/>
                <a:ext cx="1089241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65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E0901-5291-46F3-B8F8-53079717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A5210-A44C-4ACF-8956-FD94E7262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257357" cy="439429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问题一：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研究五组物质颜色读数与物质浓度的关系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制定标准评价数据质量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问题二：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研究二氧化硫颜色读数与物质浓度的关系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对模型进行误差分析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问题三：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数据量对模型的影响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数据维度对模型的影响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8804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E0F6E-C31A-45D9-8D0E-7901DF3F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准确度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D3EE3F-797F-4281-A965-CEE055994A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990579"/>
                <a:ext cx="10058400" cy="402336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zh-CN" dirty="0"/>
                  <a:t>实验测定次数越多，数据的准确度就越高， 越有可能接近真实值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zh-CN" dirty="0"/>
                  <a:t>设</a:t>
                </a:r>
                <a:r>
                  <a:rPr lang="zh-CN" altLang="en-US" dirty="0"/>
                  <a:t>物质的</a:t>
                </a:r>
                <a:r>
                  <a:rPr lang="zh-CN" altLang="zh-CN" dirty="0"/>
                  <a:t>测量次数为</a:t>
                </a:r>
                <a:r>
                  <a:rPr lang="en-US" altLang="zh-CN" dirty="0"/>
                  <a:t>n,</a:t>
                </a:r>
                <a:r>
                  <a:rPr lang="zh-CN" altLang="zh-CN" dirty="0"/>
                  <a:t>定义准确度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/>
                        <m:t>𝐴𝑐𝑐𝑢𝑟𝑎𝑐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𝑦</m:t>
                          </m:r>
                        </m:e>
                        <m:sub>
                          <m:r>
                            <a:rPr lang="en-US" altLang="zh-CN" i="1"/>
                            <m:t>𝑖</m:t>
                          </m:r>
                        </m:sub>
                      </m:sSub>
                      <m:r>
                        <a:rPr lang="en-US" altLang="zh-CN" i="1"/>
                        <m:t>=</m:t>
                      </m:r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𝑛</m:t>
                              </m:r>
                            </m:e>
                            <m:sub>
                              <m:r>
                                <a:rPr lang="en-US" altLang="zh-CN" i="1"/>
                                <m:t>𝑖</m:t>
                              </m:r>
                            </m:sub>
                          </m:sSub>
                          <m:r>
                            <a:rPr lang="en-US" altLang="zh-CN" i="1"/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/>
                            <m:t>min</m:t>
                          </m:r>
                          <m:r>
                            <a:rPr lang="en-US" altLang="zh-CN" i="1"/>
                            <m:t>𝑛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/>
                            <m:t>max</m:t>
                          </m:r>
                          <m:r>
                            <a:rPr lang="en-US" altLang="zh-CN" i="1"/>
                            <m:t>𝑛</m:t>
                          </m:r>
                          <m:r>
                            <a:rPr lang="en-US" altLang="zh-CN" i="1"/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/>
                            <m:t>min</m:t>
                          </m:r>
                          <m:r>
                            <a:rPr lang="en-US" altLang="zh-CN" i="1"/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D3EE3F-797F-4281-A965-CEE055994A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990579"/>
                <a:ext cx="10058400" cy="4023360"/>
              </a:xfrm>
              <a:blipFill>
                <a:blip r:embed="rId2"/>
                <a:stretch>
                  <a:fillRect l="-2000" t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4B45355-CEFD-4224-9DF1-B3829BC69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459842"/>
              </p:ext>
            </p:extLst>
          </p:nvPr>
        </p:nvGraphicFramePr>
        <p:xfrm>
          <a:off x="1066800" y="3819379"/>
          <a:ext cx="10058400" cy="219456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61231159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16964874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2315438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物质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测量组数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准确度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746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组胺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399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溴酸钾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431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工业碱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494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硫酸铝钾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37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997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奶中尿素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0.27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327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7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01463-51FB-4671-A1CA-929690B4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稳定度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4967B8-6A51-42B2-AAB8-99C2280409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zh-CN" dirty="0"/>
                  <a:t>同种物质，在相同浓度下的</a:t>
                </a:r>
                <a:r>
                  <a:rPr lang="en-US" altLang="zh-CN" dirty="0"/>
                  <a:t>R,G,B</a:t>
                </a:r>
                <a:r>
                  <a:rPr lang="zh-CN" altLang="zh-CN" dirty="0"/>
                  <a:t>数值应该相对稳定，利用同种物质同一浓度下的变异系数衡量实验数据的稳定度。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工业碱各个浓度下数据只有一组，稳定度</a:t>
                </a:r>
                <a:r>
                  <a:rPr lang="en-US" altLang="zh-CN" dirty="0"/>
                  <a:t>值取中为0.5。</a:t>
                </a:r>
              </a:p>
              <a:p>
                <a:pPr marL="0" indent="0">
                  <a:buNone/>
                </a:pPr>
                <a:r>
                  <a:rPr lang="en-US" altLang="zh-CN" dirty="0" err="1"/>
                  <a:t>定义稳定度公式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/>
                        <m:t>𝑆𝑡𝑎𝑏𝑖𝑙𝑖𝑡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𝑦</m:t>
                          </m:r>
                        </m:e>
                        <m:sub>
                          <m:r>
                            <a:rPr lang="en-US" altLang="zh-CN" i="1"/>
                            <m:t>𝑖</m:t>
                          </m:r>
                        </m:sub>
                      </m:sSub>
                      <m:r>
                        <a:rPr lang="en-US" altLang="zh-CN" i="1"/>
                        <m:t>=1−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𝐶</m:t>
                          </m:r>
                          <m:r>
                            <a:rPr lang="en-US" altLang="zh-CN" i="1"/>
                            <m:t>.</m:t>
                          </m:r>
                          <m:r>
                            <a:rPr lang="en-US" altLang="zh-CN" i="1"/>
                            <m:t>𝑣</m:t>
                          </m:r>
                        </m:e>
                        <m:sub>
                          <m:r>
                            <a:rPr lang="en-US" altLang="zh-CN" i="1"/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i="1" dirty="0"/>
              </a:p>
              <a:p>
                <a:pPr marL="0" indent="0"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𝑆𝐷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𝑀𝑒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×100%=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nary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𝑀𝑒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×100%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4967B8-6A51-42B2-AAB8-99C228040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4394" r="-1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940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57CB8-AC9F-4E49-8DB3-EBF7392E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稳定度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4FD7500-0DD4-4F36-B15E-2E58EF9FE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151501"/>
              </p:ext>
            </p:extLst>
          </p:nvPr>
        </p:nvGraphicFramePr>
        <p:xfrm>
          <a:off x="1790616" y="2221427"/>
          <a:ext cx="8671728" cy="3756041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2890576">
                  <a:extLst>
                    <a:ext uri="{9D8B030D-6E8A-4147-A177-3AD203B41FA5}">
                      <a16:colId xmlns:a16="http://schemas.microsoft.com/office/drawing/2014/main" val="3719549225"/>
                    </a:ext>
                  </a:extLst>
                </a:gridCol>
                <a:gridCol w="2890576">
                  <a:extLst>
                    <a:ext uri="{9D8B030D-6E8A-4147-A177-3AD203B41FA5}">
                      <a16:colId xmlns:a16="http://schemas.microsoft.com/office/drawing/2014/main" val="3272221814"/>
                    </a:ext>
                  </a:extLst>
                </a:gridCol>
                <a:gridCol w="2890576">
                  <a:extLst>
                    <a:ext uri="{9D8B030D-6E8A-4147-A177-3AD203B41FA5}">
                      <a16:colId xmlns:a16="http://schemas.microsoft.com/office/drawing/2014/main" val="2657200291"/>
                    </a:ext>
                  </a:extLst>
                </a:gridCol>
              </a:tblGrid>
              <a:tr h="7465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dirty="0" err="1">
                          <a:effectLst/>
                          <a:latin typeface="+mn-ea"/>
                          <a:ea typeface="+mn-ea"/>
                        </a:rPr>
                        <a:t>变异系数</a:t>
                      </a:r>
                      <a:endParaRPr lang="zh-CN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变异系数</a:t>
                      </a:r>
                      <a:r>
                        <a:rPr lang="en-US" sz="2600" b="1" u="none" strike="noStrike" dirty="0" err="1">
                          <a:effectLst/>
                          <a:latin typeface="+mn-ea"/>
                          <a:ea typeface="+mn-ea"/>
                        </a:rPr>
                        <a:t>归一化</a:t>
                      </a:r>
                      <a:endParaRPr lang="zh-CN" sz="26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  <a:latin typeface="+mn-ea"/>
                          <a:ea typeface="+mn-ea"/>
                        </a:rPr>
                        <a:t>稳定度</a:t>
                      </a:r>
                      <a:endParaRPr lang="zh-CN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862800"/>
                  </a:ext>
                </a:extLst>
              </a:tr>
              <a:tr h="375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dirty="0" err="1">
                          <a:effectLst/>
                          <a:latin typeface="+mn-ea"/>
                          <a:ea typeface="+mn-ea"/>
                        </a:rPr>
                        <a:t>组胺</a:t>
                      </a:r>
                      <a:endParaRPr lang="zh-CN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dirty="0">
                          <a:effectLst/>
                          <a:latin typeface="+mn-ea"/>
                          <a:ea typeface="+mn-ea"/>
                        </a:rPr>
                        <a:t>0.1205</a:t>
                      </a:r>
                      <a:endParaRPr lang="zh-CN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  <a:latin typeface="+mn-ea"/>
                          <a:ea typeface="+mn-ea"/>
                        </a:rPr>
                        <a:t>0.8794</a:t>
                      </a:r>
                      <a:endParaRPr lang="zh-CN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721655"/>
                  </a:ext>
                </a:extLst>
              </a:tr>
              <a:tr h="560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  <a:latin typeface="+mn-ea"/>
                          <a:ea typeface="+mn-ea"/>
                        </a:rPr>
                        <a:t>溴酸钾</a:t>
                      </a:r>
                      <a:endParaRPr lang="zh-CN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dirty="0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001161"/>
                  </a:ext>
                </a:extLst>
              </a:tr>
              <a:tr h="7465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  <a:latin typeface="+mn-ea"/>
                          <a:ea typeface="+mn-ea"/>
                        </a:rPr>
                        <a:t>硫酸铝钾</a:t>
                      </a:r>
                      <a:endParaRPr lang="zh-CN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  <a:latin typeface="+mn-ea"/>
                          <a:ea typeface="+mn-ea"/>
                        </a:rPr>
                        <a:t>0.9064</a:t>
                      </a:r>
                      <a:endParaRPr lang="zh-CN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dirty="0">
                          <a:effectLst/>
                          <a:latin typeface="+mn-ea"/>
                          <a:ea typeface="+mn-ea"/>
                        </a:rPr>
                        <a:t>0.0935</a:t>
                      </a:r>
                      <a:endParaRPr lang="zh-CN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338205"/>
                  </a:ext>
                </a:extLst>
              </a:tr>
              <a:tr h="7465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  <a:latin typeface="+mn-ea"/>
                          <a:ea typeface="+mn-ea"/>
                        </a:rPr>
                        <a:t>奶中尿素</a:t>
                      </a:r>
                      <a:endParaRPr lang="zh-CN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dirty="0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574147"/>
                  </a:ext>
                </a:extLst>
              </a:tr>
              <a:tr h="551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  <a:latin typeface="+mn-ea"/>
                          <a:ea typeface="+mn-ea"/>
                        </a:rPr>
                        <a:t>工业碱</a:t>
                      </a:r>
                      <a:endParaRPr lang="zh-CN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  <a:latin typeface="+mn-ea"/>
                          <a:ea typeface="+mn-ea"/>
                        </a:rPr>
                        <a:t>0.5</a:t>
                      </a:r>
                      <a:endParaRPr lang="zh-CN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dirty="0">
                          <a:effectLst/>
                          <a:latin typeface="+mn-ea"/>
                          <a:ea typeface="+mn-ea"/>
                        </a:rPr>
                        <a:t>0.5</a:t>
                      </a:r>
                      <a:endParaRPr lang="zh-CN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070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215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A0AB7-FEB9-4819-8458-62749846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区分度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16EE50-EC06-488B-8EAD-6CD144EF25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zh-CN" dirty="0"/>
                  <a:t>对同一种物质不同浓度</a:t>
                </a:r>
                <a:r>
                  <a:rPr lang="zh-CN" altLang="en-US" dirty="0"/>
                  <a:t>采用</a:t>
                </a:r>
                <a:r>
                  <a:rPr lang="zh-CN" altLang="zh-CN" dirty="0"/>
                  <a:t>用比色法</a:t>
                </a:r>
                <a:r>
                  <a:rPr lang="zh-CN" altLang="en-US" dirty="0"/>
                  <a:t>，</a:t>
                </a:r>
                <a:r>
                  <a:rPr lang="zh-CN" altLang="zh-CN" dirty="0"/>
                  <a:t>读数差异相对较大， 易于观察，用同种物质不同浓度下的变异系数离散度衡量数据的区分度。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定义区分度公式：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/>
                        <m:t>𝐷𝑖𝑠𝑡𝑖𝑛𝑐𝑡𝑖𝑜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𝑛</m:t>
                          </m:r>
                        </m:e>
                        <m:sub>
                          <m:r>
                            <a:rPr lang="en-US" altLang="zh-CN" i="1"/>
                            <m:t>𝑖</m:t>
                          </m:r>
                        </m:sub>
                      </m:sSub>
                      <m:r>
                        <a:rPr lang="en-US" altLang="zh-CN" i="1"/>
                        <m:t>=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𝐶</m:t>
                          </m:r>
                          <m:r>
                            <a:rPr lang="en-US" altLang="zh-CN" i="1"/>
                            <m:t>.</m:t>
                          </m:r>
                          <m:r>
                            <a:rPr lang="en-US" altLang="zh-CN" i="1"/>
                            <m:t>𝑣</m:t>
                          </m:r>
                        </m:e>
                        <m:sub>
                          <m:r>
                            <a:rPr lang="en-US" altLang="zh-CN" i="1"/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16EE50-EC06-488B-8EAD-6CD144EF25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3333" r="-1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702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A0AB7-FEB9-4819-8458-62749846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区分度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FA530E07-DB7F-444B-A118-A2831780C6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479729"/>
              </p:ext>
            </p:extLst>
          </p:nvPr>
        </p:nvGraphicFramePr>
        <p:xfrm>
          <a:off x="745252" y="2083085"/>
          <a:ext cx="10701495" cy="3956986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1528785">
                  <a:extLst>
                    <a:ext uri="{9D8B030D-6E8A-4147-A177-3AD203B41FA5}">
                      <a16:colId xmlns:a16="http://schemas.microsoft.com/office/drawing/2014/main" val="1856085239"/>
                    </a:ext>
                  </a:extLst>
                </a:gridCol>
                <a:gridCol w="1528785">
                  <a:extLst>
                    <a:ext uri="{9D8B030D-6E8A-4147-A177-3AD203B41FA5}">
                      <a16:colId xmlns:a16="http://schemas.microsoft.com/office/drawing/2014/main" val="2031597581"/>
                    </a:ext>
                  </a:extLst>
                </a:gridCol>
                <a:gridCol w="1528785">
                  <a:extLst>
                    <a:ext uri="{9D8B030D-6E8A-4147-A177-3AD203B41FA5}">
                      <a16:colId xmlns:a16="http://schemas.microsoft.com/office/drawing/2014/main" val="3809298595"/>
                    </a:ext>
                  </a:extLst>
                </a:gridCol>
                <a:gridCol w="1528785">
                  <a:extLst>
                    <a:ext uri="{9D8B030D-6E8A-4147-A177-3AD203B41FA5}">
                      <a16:colId xmlns:a16="http://schemas.microsoft.com/office/drawing/2014/main" val="2263224201"/>
                    </a:ext>
                  </a:extLst>
                </a:gridCol>
                <a:gridCol w="1528785">
                  <a:extLst>
                    <a:ext uri="{9D8B030D-6E8A-4147-A177-3AD203B41FA5}">
                      <a16:colId xmlns:a16="http://schemas.microsoft.com/office/drawing/2014/main" val="1392831383"/>
                    </a:ext>
                  </a:extLst>
                </a:gridCol>
                <a:gridCol w="1528785">
                  <a:extLst>
                    <a:ext uri="{9D8B030D-6E8A-4147-A177-3AD203B41FA5}">
                      <a16:colId xmlns:a16="http://schemas.microsoft.com/office/drawing/2014/main" val="2255554931"/>
                    </a:ext>
                  </a:extLst>
                </a:gridCol>
                <a:gridCol w="1528785">
                  <a:extLst>
                    <a:ext uri="{9D8B030D-6E8A-4147-A177-3AD203B41FA5}">
                      <a16:colId xmlns:a16="http://schemas.microsoft.com/office/drawing/2014/main" val="3118784735"/>
                    </a:ext>
                  </a:extLst>
                </a:gridCol>
              </a:tblGrid>
              <a:tr h="393533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 err="1">
                          <a:effectLst/>
                          <a:latin typeface="+mn-ea"/>
                          <a:ea typeface="+mn-ea"/>
                        </a:rPr>
                        <a:t>物质</a:t>
                      </a:r>
                      <a:endParaRPr lang="zh-CN" sz="26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B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G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H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S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2600" dirty="0">
                          <a:effectLst/>
                          <a:latin typeface="+mn-ea"/>
                          <a:ea typeface="+mn-ea"/>
                        </a:rPr>
                        <a:t>区分度</a:t>
                      </a:r>
                      <a:endParaRPr lang="zh-CN" sz="26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907200"/>
                  </a:ext>
                </a:extLst>
              </a:tr>
              <a:tr h="787066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组胺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22.97 %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17.78%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3.59 %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23.72 %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18.15 %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  <a:latin typeface="+mn-ea"/>
                          <a:ea typeface="+mn-ea"/>
                        </a:rPr>
                        <a:t>0.306382158</a:t>
                      </a:r>
                      <a:endParaRPr lang="zh-CN" sz="26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574363"/>
                  </a:ext>
                </a:extLst>
              </a:tr>
              <a:tr h="787066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溴酸钾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59.50 %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2.42 %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1.27 %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6.88%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55.82 %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  <a:latin typeface="+mn-ea"/>
                          <a:ea typeface="+mn-ea"/>
                        </a:rPr>
                        <a:t>0.561411402</a:t>
                      </a:r>
                      <a:endParaRPr lang="zh-CN" sz="26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125922"/>
                  </a:ext>
                </a:extLst>
              </a:tr>
              <a:tr h="393533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工业碱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16.85 %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62.41%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12.24%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15.51%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87.12 %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845850"/>
                  </a:ext>
                </a:extLst>
              </a:tr>
              <a:tr h="787066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硫酸铝钾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10.51 %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5.58 %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41.34%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10.11 %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34.91%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0.410759046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851364"/>
                  </a:ext>
                </a:extLst>
              </a:tr>
              <a:tr h="787066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奶中尿素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5.47 %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1.62 %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1.51 %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7.46 %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22.48%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26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980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019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4680B-7751-4044-A3D5-16486488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吻合度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4D38D0-2FC8-425F-ABE8-30C21EB61A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HSV </a:t>
                </a:r>
                <a:r>
                  <a:rPr lang="zh-CN" altLang="en-US" dirty="0"/>
                  <a:t>两种颜色体系可相互转化，可由</a:t>
                </a:r>
                <a:r>
                  <a:rPr lang="en-US" altLang="zh-CN" dirty="0"/>
                  <a:t>RGB</a:t>
                </a:r>
                <a:r>
                  <a:rPr lang="zh-CN" altLang="en-US" dirty="0"/>
                  <a:t>计算出</a:t>
                </a:r>
                <a:r>
                  <a:rPr lang="en-US" altLang="zh-CN" dirty="0"/>
                  <a:t>HS</a:t>
                </a:r>
                <a:r>
                  <a:rPr lang="zh-CN" altLang="en-US" dirty="0"/>
                  <a:t>的值。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定义吻合度公式：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/>
                        <m:t>𝑀𝑎𝑡𝑐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h</m:t>
                          </m:r>
                        </m:e>
                        <m:sub>
                          <m:r>
                            <a:rPr lang="en-US" altLang="zh-CN" i="1"/>
                            <m:t>𝑖</m:t>
                          </m:r>
                        </m:sub>
                      </m:sSub>
                      <m:r>
                        <a:rPr lang="en-US" altLang="zh-CN" i="1"/>
                        <m:t>=</m:t>
                      </m:r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r>
                            <a:rPr lang="en-US" altLang="zh-CN" i="1"/>
                            <m:t>1</m:t>
                          </m:r>
                        </m:num>
                        <m:den>
                          <m:r>
                            <a:rPr lang="en-US" altLang="zh-CN" i="1"/>
                            <m:t>2</m:t>
                          </m:r>
                        </m:den>
                      </m:f>
                      <m:r>
                        <a:rPr lang="en-US" altLang="zh-CN" i="1"/>
                        <m:t>[(1−</m:t>
                      </m:r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r>
                            <a:rPr lang="en-US" altLang="zh-CN" i="1"/>
                            <m:t>∑</m:t>
                          </m:r>
                          <m:f>
                            <m:fPr>
                              <m:ctrlPr>
                                <a:rPr lang="zh-CN" altLang="zh-CN" i="1"/>
                              </m:ctrlPr>
                            </m:fPr>
                            <m:num>
                              <m:r>
                                <a:rPr lang="en-US" altLang="zh-CN" i="1"/>
                                <m:t>|</m:t>
                              </m:r>
                              <m:sSubSup>
                                <m:sSubSupPr>
                                  <m:ctrlPr>
                                    <a:rPr lang="zh-CN" altLang="zh-CN" i="1"/>
                                  </m:ctrlPr>
                                </m:sSubSupPr>
                                <m:e>
                                  <m:r>
                                    <a:rPr lang="en-US" altLang="zh-CN" i="1"/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/>
                                    <m:t>𝑖</m:t>
                                  </m:r>
                                </m:sup>
                              </m:sSubSup>
                              <m:r>
                                <a:rPr lang="en-US" altLang="zh-CN" i="1"/>
                                <m:t>−</m:t>
                              </m:r>
                              <m:sSubSup>
                                <m:sSubSupPr>
                                  <m:ctrlPr>
                                    <a:rPr lang="zh-CN" altLang="zh-CN" i="1"/>
                                  </m:ctrlPr>
                                </m:sSubSupPr>
                                <m:e>
                                  <m:r>
                                    <a:rPr lang="en-US" altLang="zh-CN" i="1"/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𝑘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zh-CN" altLang="zh-CN" i="1"/>
                                      </m:ctrlPr>
                                    </m:sSupPr>
                                    <m:e>
                                      <m:r>
                                        <a:rPr lang="en-US" altLang="zh-CN" i="1"/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altLang="zh-CN" i="1"/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lang="en-US" altLang="zh-CN" i="1"/>
                                <m:t>|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zh-CN" altLang="zh-CN" i="1"/>
                                  </m:ctrlPr>
                                </m:sSubSupPr>
                                <m:e>
                                  <m:r>
                                    <a:rPr lang="en-US" altLang="zh-CN" i="1"/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/>
                                    <m:t>𝑖</m:t>
                                  </m:r>
                                </m:sup>
                              </m:sSubSup>
                            </m:den>
                          </m:f>
                        </m:num>
                        <m:den>
                          <m:r>
                            <a:rPr lang="en-US" altLang="zh-CN" i="1"/>
                            <m:t>𝑛</m:t>
                          </m:r>
                        </m:den>
                      </m:f>
                      <m:r>
                        <a:rPr lang="en-US" altLang="zh-CN" i="1"/>
                        <m:t>)+(1−</m:t>
                      </m:r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r>
                            <a:rPr lang="en-US" altLang="zh-CN" i="1"/>
                            <m:t>∑</m:t>
                          </m:r>
                          <m:f>
                            <m:fPr>
                              <m:ctrlPr>
                                <a:rPr lang="zh-CN" altLang="zh-CN" i="1"/>
                              </m:ctrlPr>
                            </m:fPr>
                            <m:num>
                              <m:r>
                                <a:rPr lang="en-US" altLang="zh-CN" i="1"/>
                                <m:t>|</m:t>
                              </m:r>
                              <m:sSubSup>
                                <m:sSubSupPr>
                                  <m:ctrlPr>
                                    <a:rPr lang="zh-CN" altLang="zh-CN" i="1"/>
                                  </m:ctrlPr>
                                </m:sSubSupPr>
                                <m:e>
                                  <m:r>
                                    <a:rPr lang="en-US" altLang="zh-CN" i="1"/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/>
                                    <m:t>𝑖</m:t>
                                  </m:r>
                                </m:sup>
                              </m:sSubSup>
                              <m:r>
                                <a:rPr lang="en-US" altLang="zh-CN" i="1"/>
                                <m:t>−</m:t>
                              </m:r>
                              <m:sSubSup>
                                <m:sSubSupPr>
                                  <m:ctrlPr>
                                    <a:rPr lang="zh-CN" altLang="zh-CN" i="1"/>
                                  </m:ctrlPr>
                                </m:sSubSupPr>
                                <m:e>
                                  <m:r>
                                    <a:rPr lang="en-US" altLang="zh-CN" i="1"/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𝑘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zh-CN" altLang="zh-CN" i="1"/>
                                      </m:ctrlPr>
                                    </m:sSupPr>
                                    <m:e>
                                      <m:r>
                                        <a:rPr lang="en-US" altLang="zh-CN" i="1"/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altLang="zh-CN" i="1"/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lang="en-US" altLang="zh-CN" i="1"/>
                                <m:t>|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zh-CN" altLang="zh-CN" i="1"/>
                                  </m:ctrlPr>
                                </m:sSubSupPr>
                                <m:e>
                                  <m:r>
                                    <a:rPr lang="en-US" altLang="zh-CN" i="1"/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/>
                                    <m:t>𝑖</m:t>
                                  </m:r>
                                </m:sup>
                              </m:sSubSup>
                            </m:den>
                          </m:f>
                        </m:num>
                        <m:den>
                          <m:r>
                            <a:rPr lang="en-US" altLang="zh-CN" i="1"/>
                            <m:t>𝑛</m:t>
                          </m:r>
                        </m:den>
                      </m:f>
                      <m:r>
                        <a:rPr lang="en-US" altLang="zh-CN" i="1"/>
                        <m:t>)]×100%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4D38D0-2FC8-425F-ABE8-30C21EB61A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819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4680B-7751-4044-A3D5-16486488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吻合度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F8000AB-D1A9-4DFE-9CE3-BA779BC81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68135"/>
              </p:ext>
            </p:extLst>
          </p:nvPr>
        </p:nvGraphicFramePr>
        <p:xfrm>
          <a:off x="1097280" y="2615648"/>
          <a:ext cx="10058400" cy="237744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20132845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58447168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4679295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物质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H值吻合度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S值吻合度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295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组胺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97.90%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99.49%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448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溴酸钾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98.74%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99.34%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099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工业碱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99.78%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98.24%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302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硫酸铝钾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99.68%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99.44%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088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奶中尿素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98.38%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99.15%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30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867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5649A-05BA-4D70-9DAB-FB2AF51B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数据质量评价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B8D2AE-D2E1-4975-B6F2-A31785E76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08CD0B0-626D-4DA4-9A67-57FAAA0B93E4}"/>
                  </a:ext>
                </a:extLst>
              </p:cNvPr>
              <p:cNvSpPr/>
              <p:nvPr/>
            </p:nvSpPr>
            <p:spPr>
              <a:xfrm>
                <a:off x="649793" y="2137136"/>
                <a:ext cx="108924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𝐴𝑐𝑐𝑢𝑟𝑎𝑐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𝑆𝑡𝑎𝑏𝑖𝑙𝑖𝑡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𝐷𝑖𝑠𝑡𝑖𝑛𝑐𝑡𝑖𝑜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08CD0B0-626D-4DA4-9A67-57FAAA0B9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93" y="2137136"/>
                <a:ext cx="1089241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EF97E9E-07E0-4687-B008-35A40C369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744733"/>
              </p:ext>
            </p:extLst>
          </p:nvPr>
        </p:nvGraphicFramePr>
        <p:xfrm>
          <a:off x="2743200" y="3129708"/>
          <a:ext cx="6705600" cy="237744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4128282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402618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 err="1">
                          <a:effectLst/>
                        </a:rPr>
                        <a:t>物质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数据质量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038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组胺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0.4236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006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溴酸钾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0.5538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32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工业碱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0.4977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3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硫酸铝钾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0.5014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110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奶中尿素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0.0888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317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7370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71EE8-DEAC-420E-A148-33EF5139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问题二的分析求解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F65A4-0900-4158-A60E-9F1994EED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031901"/>
            <a:ext cx="10058400" cy="4023360"/>
          </a:xfrm>
        </p:spPr>
        <p:txBody>
          <a:bodyPr/>
          <a:lstStyle/>
          <a:p>
            <a:r>
              <a:rPr lang="en-US" altLang="zh-CN" dirty="0"/>
              <a:t>(1)</a:t>
            </a:r>
            <a:r>
              <a:rPr lang="zh-CN" altLang="en-US" dirty="0"/>
              <a:t>通过附件</a:t>
            </a:r>
            <a:r>
              <a:rPr lang="en-US" altLang="zh-CN" dirty="0"/>
              <a:t>2</a:t>
            </a:r>
            <a:r>
              <a:rPr lang="zh-CN" altLang="en-US" dirty="0"/>
              <a:t>所给出的模型，建立颜色读数和浓度间的模型。</a:t>
            </a:r>
          </a:p>
          <a:p>
            <a:br>
              <a:rPr lang="zh-CN" altLang="en-US" dirty="0"/>
            </a:br>
            <a:r>
              <a:rPr lang="en-US" altLang="zh-CN" dirty="0"/>
              <a:t>(2)</a:t>
            </a:r>
            <a:r>
              <a:rPr lang="zh-CN" altLang="en-US" dirty="0"/>
              <a:t>通过</a:t>
            </a:r>
            <a:r>
              <a:rPr lang="en-US" altLang="zh-CN" dirty="0"/>
              <a:t>(1)</a:t>
            </a:r>
            <a:r>
              <a:rPr lang="zh-CN" altLang="en-US" dirty="0"/>
              <a:t>中建立的模型进行误差分析。</a:t>
            </a:r>
          </a:p>
          <a:p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329503E-269A-4C30-9674-434C6FAA7E52}"/>
              </a:ext>
            </a:extLst>
          </p:cNvPr>
          <p:cNvSpPr/>
          <p:nvPr/>
        </p:nvSpPr>
        <p:spPr>
          <a:xfrm>
            <a:off x="4558602" y="2146727"/>
            <a:ext cx="3074796" cy="147580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二氧化硫</a:t>
            </a:r>
          </a:p>
        </p:txBody>
      </p:sp>
    </p:spTree>
    <p:extLst>
      <p:ext uri="{BB962C8B-B14F-4D97-AF65-F5344CB8AC3E}">
        <p14:creationId xmlns:p14="http://schemas.microsoft.com/office/powerpoint/2010/main" val="34864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数据处理及分析</a:t>
            </a:r>
            <a:r>
              <a:rPr lang="en-US" altLang="zh-CN" dirty="0"/>
              <a:t>-HS</a:t>
            </a:r>
            <a:r>
              <a:rPr lang="zh-CN" altLang="en-US" dirty="0"/>
              <a:t>吻合度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C5941-1111-40F2-8133-285DE427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B237C89-0C43-4933-A874-624710823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83824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table">
            <a:tbl>
              <a:tblPr firstRow="1" firstCol="1" lastRow="1" lastCol="1">
                <a:tableStyleId>{284E427A-3D55-4303-BF80-6455036E1DE7}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23747048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4150771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2794527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7290796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S记录值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H记录值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H计算值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S计算值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28896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136.67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14.62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115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16.24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9155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137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20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137.5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19.37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0866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20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137.5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19.37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08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141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142.5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19.49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7350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82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135.81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82.5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8637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136.11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81.48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0946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83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135.79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84.51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0483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87.93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0308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89.83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9931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68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11087-EDAE-4719-874D-6B84C256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符号说明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28ACA2EA-4448-4A84-8AB6-CE34567E07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4383565"/>
                  </p:ext>
                </p:extLst>
              </p:nvPr>
            </p:nvGraphicFramePr>
            <p:xfrm>
              <a:off x="1097280" y="2243385"/>
              <a:ext cx="10058400" cy="3591560"/>
            </p:xfrm>
            <a:graphic>
              <a:graphicData uri="http://schemas.openxmlformats.org/drawingml/2006/table">
                <a:tbl>
                  <a:tblPr firstRow="1" firstCol="1" lastRow="1" lastCol="1">
                    <a:tableStyleId>{284E427A-3D55-4303-BF80-6455036E1DE7}</a:tableStyleId>
                  </a:tblPr>
                  <a:tblGrid>
                    <a:gridCol w="5029200">
                      <a:extLst>
                        <a:ext uri="{9D8B030D-6E8A-4147-A177-3AD203B41FA5}">
                          <a16:colId xmlns:a16="http://schemas.microsoft.com/office/drawing/2014/main" val="3843299434"/>
                        </a:ext>
                      </a:extLst>
                    </a:gridCol>
                    <a:gridCol w="5029200">
                      <a:extLst>
                        <a:ext uri="{9D8B030D-6E8A-4147-A177-3AD203B41FA5}">
                          <a16:colId xmlns:a16="http://schemas.microsoft.com/office/drawing/2014/main" val="241533457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符号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意义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801721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RGB模型的红色强度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446225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RGB模型的绿色强度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66510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RGB模型的蓝色强度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781705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色调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4364866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饱和度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90753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浓度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7903978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  <a:latin typeface="Cambria Math" panose="02040503050406030204" pitchFamily="18" charset="0"/>
                                  </a:rPr>
                                  <m:t>𝐺𝑟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 dirty="0" err="1">
                              <a:effectLst/>
                            </a:rPr>
                            <a:t>灰度</a:t>
                          </a:r>
                          <a:endParaRPr lang="zh-CN" sz="2800" dirty="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828049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28ACA2EA-4448-4A84-8AB6-CE34567E07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4383565"/>
                  </p:ext>
                </p:extLst>
              </p:nvPr>
            </p:nvGraphicFramePr>
            <p:xfrm>
              <a:off x="1097280" y="2243385"/>
              <a:ext cx="10058400" cy="3591560"/>
            </p:xfrm>
            <a:graphic>
              <a:graphicData uri="http://schemas.openxmlformats.org/drawingml/2006/table">
                <a:tbl>
                  <a:tblPr firstRow="1" firstCol="1" lastRow="1" lastCol="1">
                    <a:tableStyleId>{284E427A-3D55-4303-BF80-6455036E1DE7}</a:tableStyleId>
                  </a:tblPr>
                  <a:tblGrid>
                    <a:gridCol w="5029200">
                      <a:extLst>
                        <a:ext uri="{9D8B030D-6E8A-4147-A177-3AD203B41FA5}">
                          <a16:colId xmlns:a16="http://schemas.microsoft.com/office/drawing/2014/main" val="3843299434"/>
                        </a:ext>
                      </a:extLst>
                    </a:gridCol>
                    <a:gridCol w="5029200">
                      <a:extLst>
                        <a:ext uri="{9D8B030D-6E8A-4147-A177-3AD203B41FA5}">
                          <a16:colId xmlns:a16="http://schemas.microsoft.com/office/drawing/2014/main" val="2415334575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符号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意义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80172174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118919" r="-100364" b="-644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RGB模型的红色强度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4462253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216000" r="-100364" b="-5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RGB模型的绿色强度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6651034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320270" r="-100364" b="-4432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RGB模型的蓝色强度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78170515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420270" r="-100364" b="-3432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色调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43648663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520270" r="-100364" b="-2432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饱和度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9075364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612000" r="-100364" b="-1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浓度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79039780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721622" r="-100364" b="-41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 dirty="0" err="1">
                              <a:effectLst/>
                            </a:rPr>
                            <a:t>灰度</a:t>
                          </a:r>
                          <a:endParaRPr lang="zh-CN" sz="2800" dirty="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828049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76822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数据处理及分析</a:t>
            </a:r>
            <a:r>
              <a:rPr lang="en-US" altLang="zh-CN" dirty="0"/>
              <a:t>-HS</a:t>
            </a:r>
            <a:r>
              <a:rPr lang="zh-CN" altLang="en-US" dirty="0"/>
              <a:t>吻合度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585F9B2-4040-4C26-95E4-F787BD571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398612"/>
              </p:ext>
            </p:extLst>
          </p:nvPr>
        </p:nvGraphicFramePr>
        <p:xfrm>
          <a:off x="1097280" y="3723417"/>
          <a:ext cx="10058400" cy="1280160"/>
        </p:xfrm>
        <a:graphic>
          <a:graphicData uri="http://schemas.openxmlformats.org/drawingml/2006/table">
            <a:tbl>
              <a:tblPr firstRow="1" firstCol="1" lastRow="1" lastCol="1">
                <a:tableStyleId>{284E427A-3D55-4303-BF80-6455036E1DE7}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242492681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736503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 err="1">
                          <a:effectLst/>
                        </a:rPr>
                        <a:t>参数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吻合度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086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H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99.62%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911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S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98.83%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605741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1739C0D5-8BBF-4F84-9DDC-ACCFFB1FE21F}"/>
              </a:ext>
            </a:extLst>
          </p:cNvPr>
          <p:cNvSpPr/>
          <p:nvPr/>
        </p:nvSpPr>
        <p:spPr>
          <a:xfrm>
            <a:off x="2331887" y="2866794"/>
            <a:ext cx="7528225" cy="5355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</a:t>
            </a:r>
            <a:r>
              <a:rPr lang="en-US" altLang="zh-CN" sz="2800" dirty="0"/>
              <a:t>H</a:t>
            </a:r>
            <a:r>
              <a:rPr lang="zh-CN" altLang="en-US" sz="2800" dirty="0"/>
              <a:t>、</a:t>
            </a:r>
            <a:r>
              <a:rPr lang="en-US" altLang="zh-CN" sz="2800" dirty="0"/>
              <a:t>S</a:t>
            </a:r>
            <a:r>
              <a:rPr lang="zh-CN" altLang="en-US" sz="2800" dirty="0"/>
              <a:t>校正后地值与计算值地吻合度</a:t>
            </a:r>
          </a:p>
        </p:txBody>
      </p:sp>
    </p:spTree>
    <p:extLst>
      <p:ext uri="{BB962C8B-B14F-4D97-AF65-F5344CB8AC3E}">
        <p14:creationId xmlns:p14="http://schemas.microsoft.com/office/powerpoint/2010/main" val="32595171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数据处理及分析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4BBCEDB-7B07-41B4-8C80-788EA54B0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706728"/>
              </p:ext>
            </p:extLst>
          </p:nvPr>
        </p:nvGraphicFramePr>
        <p:xfrm>
          <a:off x="1066800" y="2930659"/>
          <a:ext cx="10058400" cy="2987040"/>
        </p:xfrm>
        <a:graphic>
          <a:graphicData uri="http://schemas.openxmlformats.org/drawingml/2006/table">
            <a:tbl>
              <a:tblPr firstRow="1" firstCol="1" lastRow="1" lastCol="1">
                <a:tableStyleId>{284E427A-3D55-4303-BF80-6455036E1DE7}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83710189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19454582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92410972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72073245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6319717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项目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准确度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稳定度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区分度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数据质量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65079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 err="1">
                          <a:effectLst/>
                        </a:rPr>
                        <a:t>组胺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0.10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0.88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0.31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0.43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0976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溴酸钾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0.10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1.00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0.56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0.55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8789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工业碱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0.59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1.00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0.53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8345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硫酸铝钾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1.00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0.09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0.41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1940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奶中尿素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0.27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0.09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3055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 err="1">
                          <a:effectLst/>
                        </a:rPr>
                        <a:t>二氧化硫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0.60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1.00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0.22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0.61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707445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353D0CCB-951E-4B54-A8BF-F833C2ED38B7}"/>
              </a:ext>
            </a:extLst>
          </p:cNvPr>
          <p:cNvSpPr/>
          <p:nvPr/>
        </p:nvSpPr>
        <p:spPr>
          <a:xfrm>
            <a:off x="1605391" y="2260881"/>
            <a:ext cx="8981217" cy="4823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问题一中五种物质与二氧化硫的数据质量综合评价结果</a:t>
            </a:r>
          </a:p>
        </p:txBody>
      </p:sp>
    </p:spTree>
    <p:extLst>
      <p:ext uri="{BB962C8B-B14F-4D97-AF65-F5344CB8AC3E}">
        <p14:creationId xmlns:p14="http://schemas.microsoft.com/office/powerpoint/2010/main" val="5922682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数据处理及分析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B0DEE8E-FD8D-4B93-ADC1-F0EC0219E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990985"/>
              </p:ext>
            </p:extLst>
          </p:nvPr>
        </p:nvGraphicFramePr>
        <p:xfrm>
          <a:off x="1097280" y="3585087"/>
          <a:ext cx="10058400" cy="853440"/>
        </p:xfrm>
        <a:graphic>
          <a:graphicData uri="http://schemas.openxmlformats.org/drawingml/2006/table">
            <a:tbl>
              <a:tblPr firstRow="1" firstCol="1" lastRow="1" lastCol="1">
                <a:tableStyleId>{284E427A-3D55-4303-BF80-6455036E1DE7}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90740967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48786258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704934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7032485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69422655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6081323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R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G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B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Gr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H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S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75152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-0.84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-0.86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0.66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-0.86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-0.1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0.82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9736256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AC726103-8D18-4B88-83C6-3332FFAC7DDB}"/>
              </a:ext>
            </a:extLst>
          </p:cNvPr>
          <p:cNvSpPr/>
          <p:nvPr/>
        </p:nvSpPr>
        <p:spPr>
          <a:xfrm>
            <a:off x="2594149" y="2803492"/>
            <a:ext cx="7003701" cy="4823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二氧化硫各系数与其浓度的线性相关系数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56945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7CE9C4A-FF75-4512-8AAD-62EC8DA27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441" y="1948375"/>
            <a:ext cx="5738239" cy="43036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一元线性回归模型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7F16815-FE4C-4C4E-83FF-6ABCA2E88778}"/>
              </a:ext>
            </a:extLst>
          </p:cNvPr>
          <p:cNvSpPr/>
          <p:nvPr/>
        </p:nvSpPr>
        <p:spPr>
          <a:xfrm>
            <a:off x="1469070" y="3215472"/>
            <a:ext cx="3464672" cy="13062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二氧化硫浓度关于灰度与</a:t>
            </a:r>
            <a:r>
              <a:rPr lang="en-US" altLang="zh-CN" sz="2800" dirty="0"/>
              <a:t>G</a:t>
            </a:r>
            <a:r>
              <a:rPr lang="zh-CN" altLang="en-US" sz="2800" dirty="0"/>
              <a:t>的折线图</a:t>
            </a:r>
          </a:p>
        </p:txBody>
      </p:sp>
    </p:spTree>
    <p:extLst>
      <p:ext uri="{BB962C8B-B14F-4D97-AF65-F5344CB8AC3E}">
        <p14:creationId xmlns:p14="http://schemas.microsoft.com/office/powerpoint/2010/main" val="4469653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F1D7DDC-D475-43CE-86AC-E809182FB0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8009966"/>
                  </p:ext>
                </p:extLst>
              </p:nvPr>
            </p:nvGraphicFramePr>
            <p:xfrm>
              <a:off x="3089819" y="2863779"/>
              <a:ext cx="6073322" cy="2464593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9258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>
                              <a:effectLst/>
                            </a:rPr>
                            <a:t>-3.611</a:t>
                          </a:r>
                          <a:endParaRPr lang="en-US" altLang="zh-CN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[-6.059, -1.163]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515.3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[206.3, 824.3]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</a:rPr>
                            <a:t>= 0.742 RMSE = 28.99</a:t>
                          </a:r>
                          <a:endParaRPr lang="pt-BR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F1D7DDC-D475-43CE-86AC-E809182FB0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8009966"/>
                  </p:ext>
                </p:extLst>
              </p:nvPr>
            </p:nvGraphicFramePr>
            <p:xfrm>
              <a:off x="3089819" y="2863779"/>
              <a:ext cx="6073322" cy="2464593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9258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>
                              <a:effectLst/>
                            </a:rPr>
                            <a:t>-3.611</a:t>
                          </a:r>
                          <a:endParaRPr lang="en-US" altLang="zh-CN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[-6.059, -1.163]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515.3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[206.3, 824.3]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" t="-264035" r="-200" b="-3070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08C1DA6B-D1A6-428A-A9D4-E8AD1F807863}"/>
              </a:ext>
            </a:extLst>
          </p:cNvPr>
          <p:cNvSpPr/>
          <p:nvPr/>
        </p:nvSpPr>
        <p:spPr>
          <a:xfrm>
            <a:off x="2624629" y="2180494"/>
            <a:ext cx="7003701" cy="4823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二氧化硫浓度关于灰度的一元线性回归结果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20FE06E-1897-4A4C-8E6E-233EEDF712C3}"/>
                  </a:ext>
                </a:extLst>
              </p:cNvPr>
              <p:cNvSpPr/>
              <p:nvPr/>
            </p:nvSpPr>
            <p:spPr>
              <a:xfrm>
                <a:off x="4221897" y="5529336"/>
                <a:ext cx="40280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𝟔𝟏𝟏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𝟓𝟏𝟓</m:t>
                      </m:r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20FE06E-1897-4A4C-8E6E-233EEDF712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897" y="5529336"/>
                <a:ext cx="402809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0291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F1D7DDC-D475-43CE-86AC-E809182FB0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5296568"/>
                  </p:ext>
                </p:extLst>
              </p:nvPr>
            </p:nvGraphicFramePr>
            <p:xfrm>
              <a:off x="3089819" y="2863779"/>
              <a:ext cx="6073322" cy="2464593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9258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-2.293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[-3.84, -0.7468]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307.5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[139.2, 475.8]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r>
                                <a:rPr lang="pt-BR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</a:rPr>
                            <a:t>= 0.6928 RMSE = 28.88</a:t>
                          </a:r>
                          <a:endParaRPr lang="pt-BR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F1D7DDC-D475-43CE-86AC-E809182FB0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5296568"/>
                  </p:ext>
                </p:extLst>
              </p:nvPr>
            </p:nvGraphicFramePr>
            <p:xfrm>
              <a:off x="3089819" y="2863779"/>
              <a:ext cx="6073322" cy="2464593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9258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-2.293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[-3.84, -0.7468]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307.5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[139.2, 475.8]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" t="-264035" r="-200" b="-3070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08C1DA6B-D1A6-428A-A9D4-E8AD1F807863}"/>
              </a:ext>
            </a:extLst>
          </p:cNvPr>
          <p:cNvSpPr/>
          <p:nvPr/>
        </p:nvSpPr>
        <p:spPr>
          <a:xfrm>
            <a:off x="2624629" y="2180494"/>
            <a:ext cx="7003701" cy="4823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二氧化硫浓度关于</a:t>
            </a:r>
            <a:r>
              <a:rPr lang="en-US" altLang="zh-CN" sz="2800" dirty="0"/>
              <a:t>G</a:t>
            </a:r>
            <a:r>
              <a:rPr lang="zh-CN" altLang="en-US" sz="2800" dirty="0"/>
              <a:t>的一元线性回归结果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E4F81A7-EBD5-48C1-9AB5-48A410BA93A5}"/>
                  </a:ext>
                </a:extLst>
              </p:cNvPr>
              <p:cNvSpPr/>
              <p:nvPr/>
            </p:nvSpPr>
            <p:spPr>
              <a:xfrm>
                <a:off x="4221897" y="5529336"/>
                <a:ext cx="38357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𝟐𝟗𝟑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𝟑𝟎𝟕</m:t>
                      </m:r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E4F81A7-EBD5-48C1-9AB5-48A410BA93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897" y="5529336"/>
                <a:ext cx="383573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9302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CD163A-4D43-419C-B905-86068B075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950" y="1844180"/>
            <a:ext cx="5965124" cy="4473843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1F1FB4E-BAD6-4B72-9CE4-FD0305F7A117}"/>
              </a:ext>
            </a:extLst>
          </p:cNvPr>
          <p:cNvSpPr/>
          <p:nvPr/>
        </p:nvSpPr>
        <p:spPr>
          <a:xfrm>
            <a:off x="1511111" y="2551339"/>
            <a:ext cx="3464672" cy="13062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二氧化硫浓度关于灰度的折线图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6873F22-DF5B-4723-BBC6-1051ECCED512}"/>
                  </a:ext>
                </a:extLst>
              </p:cNvPr>
              <p:cNvSpPr/>
              <p:nvPr/>
            </p:nvSpPr>
            <p:spPr>
              <a:xfrm>
                <a:off x="2280972" y="4417945"/>
                <a:ext cx="1924950" cy="507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+mn-ea"/>
                        </a:rPr>
                        <m:t>𝑐</m:t>
                      </m:r>
                      <m:r>
                        <a:rPr lang="en-US" altLang="zh-CN" sz="2600" i="1">
                          <a:latin typeface="+mn-ea"/>
                        </a:rPr>
                        <m:t>=</m:t>
                      </m:r>
                      <m:r>
                        <a:rPr lang="en-US" altLang="zh-CN" sz="2600" i="1">
                          <a:latin typeface="+mn-ea"/>
                        </a:rPr>
                        <m:t>𝑎</m:t>
                      </m:r>
                      <m:sSup>
                        <m:sSupPr>
                          <m:ctrlPr>
                            <a:rPr lang="zh-CN" altLang="zh-CN" sz="2600" i="1">
                              <a:latin typeface="+mn-ea"/>
                            </a:rPr>
                          </m:ctrlPr>
                        </m:sSupPr>
                        <m:e>
                          <m:r>
                            <a:rPr lang="en-US" altLang="zh-CN" sz="2600" i="1">
                              <a:latin typeface="+mn-ea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600" i="1">
                              <a:latin typeface="+mn-ea"/>
                            </a:rPr>
                            <m:t>𝑏</m:t>
                          </m:r>
                          <m:r>
                            <a:rPr lang="en-US" altLang="zh-CN" sz="2600" i="1">
                              <a:latin typeface="+mn-ea"/>
                            </a:rPr>
                            <m:t>×</m:t>
                          </m:r>
                          <m:r>
                            <a:rPr lang="en-US" altLang="zh-CN" sz="2600" i="1">
                              <a:latin typeface="+mn-ea"/>
                            </a:rPr>
                            <m:t>𝐺𝑟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latin typeface="+mn-ea"/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6873F22-DF5B-4723-BBC6-1051ECCED5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972" y="4417945"/>
                <a:ext cx="1924950" cy="5073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6712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6873F22-DF5B-4723-BBC6-1051ECCED512}"/>
                  </a:ext>
                </a:extLst>
              </p:cNvPr>
              <p:cNvSpPr/>
              <p:nvPr/>
            </p:nvSpPr>
            <p:spPr>
              <a:xfrm>
                <a:off x="2080005" y="2026437"/>
                <a:ext cx="1924950" cy="507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+mn-ea"/>
                        </a:rPr>
                        <m:t>𝑐</m:t>
                      </m:r>
                      <m:r>
                        <a:rPr lang="en-US" altLang="zh-CN" sz="2600" i="1">
                          <a:latin typeface="+mn-ea"/>
                        </a:rPr>
                        <m:t>=</m:t>
                      </m:r>
                      <m:r>
                        <a:rPr lang="en-US" altLang="zh-CN" sz="2600" i="1">
                          <a:latin typeface="+mn-ea"/>
                        </a:rPr>
                        <m:t>𝑎</m:t>
                      </m:r>
                      <m:sSup>
                        <m:sSupPr>
                          <m:ctrlPr>
                            <a:rPr lang="zh-CN" altLang="zh-CN" sz="2600" i="1">
                              <a:latin typeface="+mn-ea"/>
                            </a:rPr>
                          </m:ctrlPr>
                        </m:sSupPr>
                        <m:e>
                          <m:r>
                            <a:rPr lang="en-US" altLang="zh-CN" sz="2600" i="1">
                              <a:latin typeface="+mn-ea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600" i="1">
                              <a:latin typeface="+mn-ea"/>
                            </a:rPr>
                            <m:t>𝑏</m:t>
                          </m:r>
                          <m:r>
                            <a:rPr lang="en-US" altLang="zh-CN" sz="2600" i="1">
                              <a:latin typeface="+mn-ea"/>
                            </a:rPr>
                            <m:t>×</m:t>
                          </m:r>
                          <m:r>
                            <a:rPr lang="en-US" altLang="zh-CN" sz="2600" i="1">
                              <a:latin typeface="+mn-ea"/>
                            </a:rPr>
                            <m:t>𝐺𝑟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latin typeface="+mn-ea"/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6873F22-DF5B-4723-BBC6-1051ECCED5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005" y="2026437"/>
                <a:ext cx="1924950" cy="5073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36831B49-673B-4EDE-9BF5-BCA95FD3E1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5851508"/>
                  </p:ext>
                </p:extLst>
              </p:nvPr>
            </p:nvGraphicFramePr>
            <p:xfrm>
              <a:off x="3089819" y="2863779"/>
              <a:ext cx="6073322" cy="2733065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9258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1.654e+07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[-4.384e+07, 7.691e+07]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 -0.1032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[-0.1347, -0.07162]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r>
                                <a:rPr lang="pt-BR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</a:rPr>
                            <a:t>= 0.966 RMSE = 543.5</a:t>
                          </a:r>
                          <a:endParaRPr lang="pt-BR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36831B49-673B-4EDE-9BF5-BCA95FD3E1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5851508"/>
                  </p:ext>
                </p:extLst>
              </p:nvPr>
            </p:nvGraphicFramePr>
            <p:xfrm>
              <a:off x="3089819" y="2863779"/>
              <a:ext cx="6073322" cy="2733065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8610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1.654e+07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[-4.384e+07, 7.691e+07]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 -0.1032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[-0.1347, -0.07162]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" t="-302632" r="-200" b="-3070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918028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快速平衡模型</a:t>
            </a:r>
            <a:r>
              <a:rPr lang="en-US" altLang="zh-CN" dirty="0"/>
              <a:t>-</a:t>
            </a:r>
            <a:r>
              <a:rPr lang="zh-CN" altLang="en-US" dirty="0"/>
              <a:t>快速平衡模型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EFCC41-06B8-4671-8FE3-6A83BE9F25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" t="5810" r="6239" b="-64"/>
          <a:stretch/>
        </p:blipFill>
        <p:spPr>
          <a:xfrm>
            <a:off x="6350558" y="1845734"/>
            <a:ext cx="5466304" cy="44354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6C53325D-FF18-4FB0-8B48-8A736F3021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1668828"/>
                  </p:ext>
                </p:extLst>
              </p:nvPr>
            </p:nvGraphicFramePr>
            <p:xfrm>
              <a:off x="1097280" y="2951688"/>
              <a:ext cx="4621994" cy="3077323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836276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1605292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180426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556453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682405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124.1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[105, 143.2]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682405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20.07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[9.305, 30.84]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682405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17.91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[5.255, 30.56]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473655">
                    <a:tc gridSpan="3">
                      <a:txBody>
                        <a:bodyPr/>
                        <a:lstStyle/>
                        <a:p>
                          <a:pPr algn="ctr" rtl="0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4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4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= 0.9903 RMSE = 4.569</a:t>
                          </a:r>
                          <a:endParaRPr lang="pt-BR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6C53325D-FF18-4FB0-8B48-8A736F3021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1668828"/>
                  </p:ext>
                </p:extLst>
              </p:nvPr>
            </p:nvGraphicFramePr>
            <p:xfrm>
              <a:off x="1097280" y="2951688"/>
              <a:ext cx="4621994" cy="3077323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836276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1605292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180426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556453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68240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0" t="-81416" r="-455474" b="-2938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124.1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[105, 143.2]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68240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0" t="-183036" r="-455474" b="-19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20.07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[9.305, 30.84]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68240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0" t="-283036" r="-455474" b="-9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17.91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[5.255, 30.56]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473655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4" t="-550000" r="-264" b="-3846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4C28BBD-8209-4665-A5D2-4B2A0E4A1036}"/>
                  </a:ext>
                </a:extLst>
              </p:cNvPr>
              <p:cNvSpPr/>
              <p:nvPr/>
            </p:nvSpPr>
            <p:spPr>
              <a:xfrm>
                <a:off x="1672481" y="1889143"/>
                <a:ext cx="3471591" cy="910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124.1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−359.45</m:t>
                          </m:r>
                        </m:num>
                        <m:den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142.01−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4C28BBD-8209-4665-A5D2-4B2A0E4A10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481" y="1889143"/>
                <a:ext cx="3471591" cy="9107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6924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C9893-A9A0-4813-B1A1-6A83E7901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E6BD2-FA08-4273-AA6B-38969F62C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数据量对模型的影响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样本容量小：拟合偏差，难保证参数精确度（溴酸钾，硫酸铝钾）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统一浓度下数据量（工业碱）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数据量过大：数据处理困难，要有代表性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颜色维度对模型的影响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RGB</a:t>
            </a:r>
            <a:r>
              <a:rPr lang="zh-CN" altLang="en-US" dirty="0"/>
              <a:t>和</a:t>
            </a:r>
            <a:r>
              <a:rPr lang="en-US" altLang="zh-CN" dirty="0"/>
              <a:t>HSL</a:t>
            </a:r>
            <a:r>
              <a:rPr lang="zh-CN" altLang="en-US" dirty="0"/>
              <a:t>等价，降维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一组</a:t>
            </a:r>
            <a:r>
              <a:rPr lang="en-US" altLang="zh-CN" dirty="0"/>
              <a:t>RGB</a:t>
            </a:r>
            <a:r>
              <a:rPr lang="zh-CN" altLang="en-US" dirty="0"/>
              <a:t>值对应唯一一个灰度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？？？论文里我觉得有点小问题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748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88029-3122-49A4-924C-8FA40346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问题假设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76A74F-B056-44B0-BC99-88820CDA6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R</a:t>
            </a:r>
            <a:r>
              <a:rPr lang="zh-CN" altLang="en-US" dirty="0"/>
              <a:t>，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H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数据真实，记录客观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溶液中其他成分对颜色无影响</a:t>
            </a:r>
          </a:p>
        </p:txBody>
      </p:sp>
    </p:spTree>
    <p:extLst>
      <p:ext uri="{BB962C8B-B14F-4D97-AF65-F5344CB8AC3E}">
        <p14:creationId xmlns:p14="http://schemas.microsoft.com/office/powerpoint/2010/main" val="3682349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67E38-E041-48EF-BC9D-108C7281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问题一的分析求解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CEEF6A8-A92C-45EA-8C79-6415C9B07A01}"/>
              </a:ext>
            </a:extLst>
          </p:cNvPr>
          <p:cNvSpPr/>
          <p:nvPr/>
        </p:nvSpPr>
        <p:spPr>
          <a:xfrm>
            <a:off x="2112161" y="2043736"/>
            <a:ext cx="1525340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组胺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F4B17F9-9E14-4F84-9C8A-195630FEBA01}"/>
              </a:ext>
            </a:extLst>
          </p:cNvPr>
          <p:cNvSpPr/>
          <p:nvPr/>
        </p:nvSpPr>
        <p:spPr>
          <a:xfrm>
            <a:off x="2112161" y="2894693"/>
            <a:ext cx="1525340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溴酸钾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6DFAC74-8A53-4AC0-A0CD-FC352A4422B3}"/>
              </a:ext>
            </a:extLst>
          </p:cNvPr>
          <p:cNvSpPr/>
          <p:nvPr/>
        </p:nvSpPr>
        <p:spPr>
          <a:xfrm>
            <a:off x="2112161" y="3745651"/>
            <a:ext cx="1525340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工业碱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AD1515A-31D5-47E9-A22E-9D6B2E50BB1E}"/>
              </a:ext>
            </a:extLst>
          </p:cNvPr>
          <p:cNvSpPr/>
          <p:nvPr/>
        </p:nvSpPr>
        <p:spPr>
          <a:xfrm>
            <a:off x="1915235" y="4596608"/>
            <a:ext cx="1919189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硫酸铝钾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7CAF29F-7FC9-4316-96A0-FFE4E450BDFE}"/>
              </a:ext>
            </a:extLst>
          </p:cNvPr>
          <p:cNvSpPr/>
          <p:nvPr/>
        </p:nvSpPr>
        <p:spPr>
          <a:xfrm>
            <a:off x="1915235" y="5447566"/>
            <a:ext cx="1919189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奶中尿素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9B55ED-51FC-4EEF-9AD7-EB7CD9CA8770}"/>
              </a:ext>
            </a:extLst>
          </p:cNvPr>
          <p:cNvSpPr/>
          <p:nvPr/>
        </p:nvSpPr>
        <p:spPr>
          <a:xfrm>
            <a:off x="5525668" y="3705023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浓度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72287A-29F1-4463-AAE3-5458C6A0D4A6}"/>
              </a:ext>
            </a:extLst>
          </p:cNvPr>
          <p:cNvSpPr/>
          <p:nvPr/>
        </p:nvSpPr>
        <p:spPr>
          <a:xfrm>
            <a:off x="8383516" y="1857258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R</a:t>
            </a:r>
            <a:endParaRPr lang="zh-CN" altLang="en-US" sz="3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DC9E04F-187B-4198-AABF-F29C5E0CC05C}"/>
              </a:ext>
            </a:extLst>
          </p:cNvPr>
          <p:cNvSpPr/>
          <p:nvPr/>
        </p:nvSpPr>
        <p:spPr>
          <a:xfrm>
            <a:off x="8383516" y="2772419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G</a:t>
            </a:r>
            <a:endParaRPr lang="zh-CN" altLang="en-US" sz="3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6EA11B1-821B-4A20-A6CE-39D8E51C2708}"/>
              </a:ext>
            </a:extLst>
          </p:cNvPr>
          <p:cNvSpPr/>
          <p:nvPr/>
        </p:nvSpPr>
        <p:spPr>
          <a:xfrm>
            <a:off x="8383516" y="3687580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EAF4173-5E46-4C84-B9E4-91FFDBA9677A}"/>
              </a:ext>
            </a:extLst>
          </p:cNvPr>
          <p:cNvSpPr/>
          <p:nvPr/>
        </p:nvSpPr>
        <p:spPr>
          <a:xfrm>
            <a:off x="8383516" y="4602741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H</a:t>
            </a:r>
            <a:endParaRPr lang="zh-CN" altLang="en-US" sz="3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C3C86A-B5B6-446B-AD67-DCAD33810E81}"/>
              </a:ext>
            </a:extLst>
          </p:cNvPr>
          <p:cNvSpPr/>
          <p:nvPr/>
        </p:nvSpPr>
        <p:spPr>
          <a:xfrm>
            <a:off x="8383516" y="5517902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S</a:t>
            </a:r>
            <a:endParaRPr lang="zh-CN" altLang="en-US" sz="3200" dirty="0"/>
          </a:p>
        </p:txBody>
      </p: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4889469B-25A0-45CD-B887-A550BE7F3D73}"/>
              </a:ext>
            </a:extLst>
          </p:cNvPr>
          <p:cNvSpPr/>
          <p:nvPr/>
        </p:nvSpPr>
        <p:spPr>
          <a:xfrm>
            <a:off x="4083904" y="2328399"/>
            <a:ext cx="1040523" cy="3587261"/>
          </a:xfrm>
          <a:prstGeom prst="rightBrace">
            <a:avLst>
              <a:gd name="adj1" fmla="val 8333"/>
              <a:gd name="adj2" fmla="val 49714"/>
            </a:avLst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1B51CB0-BBE0-4375-A6B8-4D46630D05B7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6566191" y="2244120"/>
            <a:ext cx="1817325" cy="1847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36DFFC4-5C34-4E52-9938-3956CEC3B39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6566191" y="3159281"/>
            <a:ext cx="1817325" cy="932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C2FB66D-DFAF-4C9D-9A43-1E7A1CF09053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6566191" y="4074442"/>
            <a:ext cx="1817325" cy="17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9BD6FDB-25A8-41EB-9BAD-151E37C06E1F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6566191" y="4091885"/>
            <a:ext cx="1817325" cy="897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7A4330C-1E9E-4D40-9341-8B1D21D10A9B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6566191" y="4091885"/>
            <a:ext cx="1817325" cy="18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09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74FC0-FE62-4235-BD34-A174752F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567F0C-3AAE-4FD5-A713-E143DD4E0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89645" y="3586256"/>
                <a:ext cx="7212707" cy="179966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p"/>
                </a:pPr>
                <a:r>
                  <a:rPr lang="zh-CN" altLang="en-US" dirty="0"/>
                  <a:t>灰度：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=0.2989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+0.587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+0.114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算术平均数</a:t>
                </a: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几何平均数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567F0C-3AAE-4FD5-A713-E143DD4E0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89645" y="3586256"/>
                <a:ext cx="7212707" cy="1799660"/>
              </a:xfrm>
              <a:blipFill>
                <a:blip r:embed="rId2"/>
                <a:stretch>
                  <a:fillRect l="-2703" t="-7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D0B976FE-9D01-4247-9708-53DB434EC8F3}"/>
              </a:ext>
            </a:extLst>
          </p:cNvPr>
          <p:cNvSpPr txBox="1"/>
          <p:nvPr/>
        </p:nvSpPr>
        <p:spPr>
          <a:xfrm>
            <a:off x="4613863" y="1905166"/>
            <a:ext cx="2964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RGB</a:t>
            </a:r>
            <a:r>
              <a:rPr lang="zh-CN" altLang="en-US" sz="3200" b="1" dirty="0"/>
              <a:t>自相关性强</a:t>
            </a:r>
            <a:endParaRPr lang="en-US" altLang="zh-CN" sz="3200" b="1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1C7A982-B11D-4DBD-A81C-C57BDAA0A21F}"/>
              </a:ext>
            </a:extLst>
          </p:cNvPr>
          <p:cNvCxnSpPr>
            <a:cxnSpLocks/>
          </p:cNvCxnSpPr>
          <p:nvPr/>
        </p:nvCxnSpPr>
        <p:spPr>
          <a:xfrm flipH="1">
            <a:off x="6095999" y="2570325"/>
            <a:ext cx="1" cy="665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83BF18C-A436-47DB-8FF7-C18CEE29037D}"/>
              </a:ext>
            </a:extLst>
          </p:cNvPr>
          <p:cNvSpPr txBox="1"/>
          <p:nvPr/>
        </p:nvSpPr>
        <p:spPr>
          <a:xfrm>
            <a:off x="6233322" y="2610558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降维处理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40627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8A403-538D-421A-866F-2C9F1984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对组胺的分析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64BDBBA-EF5B-4E1E-AD54-070A686FE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051697"/>
              </p:ext>
            </p:extLst>
          </p:nvPr>
        </p:nvGraphicFramePr>
        <p:xfrm>
          <a:off x="1097282" y="2257097"/>
          <a:ext cx="10058398" cy="219456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2607853274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61185322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16619463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309112487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646961852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236294799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726152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B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G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R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Gr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768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B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0.97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0.87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774769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G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0.945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3416190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R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0.87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0.89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-0.84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3617956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0.89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643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-.99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-0.84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-0.96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122064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0576C3AA-A8C3-47FC-BBBF-27AD178E261E}"/>
              </a:ext>
            </a:extLst>
          </p:cNvPr>
          <p:cNvSpPr/>
          <p:nvPr/>
        </p:nvSpPr>
        <p:spPr>
          <a:xfrm>
            <a:off x="3042118" y="1788104"/>
            <a:ext cx="6058189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组胺各个属性间的自相关系数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7EA15FF-7897-4567-BAA1-26D074A6C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442898"/>
              </p:ext>
            </p:extLst>
          </p:nvPr>
        </p:nvGraphicFramePr>
        <p:xfrm>
          <a:off x="192926" y="5120641"/>
          <a:ext cx="11756574" cy="109728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61274901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15373772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31194943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24146120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813571669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403610023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7710757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645520989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043575482"/>
                    </a:ext>
                  </a:extLst>
                </a:gridCol>
              </a:tblGrid>
              <a:tr h="623313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2400" dirty="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R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G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B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H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S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Gr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 err="1">
                          <a:effectLst/>
                        </a:rPr>
                        <a:t>RGB算数平均数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 err="1">
                          <a:effectLst/>
                        </a:rPr>
                        <a:t>RGB几何平均数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5947345"/>
                  </a:ext>
                </a:extLst>
              </a:tr>
              <a:tr h="311657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大小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-0.9313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-0.997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-0.9724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-0.9778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0.96272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-0.996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-0.995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-0.993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8139119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B7A41A9D-992A-4CEA-AB05-5D45F1FEF539}"/>
              </a:ext>
            </a:extLst>
          </p:cNvPr>
          <p:cNvSpPr/>
          <p:nvPr/>
        </p:nvSpPr>
        <p:spPr>
          <a:xfrm>
            <a:off x="3042117" y="4551832"/>
            <a:ext cx="6058189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多个参数与组胺浓度的相关系数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96FCC8-4651-4398-B879-2F4673ED9009}"/>
              </a:ext>
            </a:extLst>
          </p:cNvPr>
          <p:cNvSpPr/>
          <p:nvPr/>
        </p:nvSpPr>
        <p:spPr>
          <a:xfrm>
            <a:off x="8159262" y="5044273"/>
            <a:ext cx="1055076" cy="1256043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01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E3D9075-B4EF-429A-9A90-FCC293ECB2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6" t="5516" r="6194"/>
          <a:stretch/>
        </p:blipFill>
        <p:spPr>
          <a:xfrm>
            <a:off x="6531430" y="2024447"/>
            <a:ext cx="5094514" cy="402336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C24CC38-41E8-4CEF-B9BA-452B7D43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组胺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2458DF-5230-4767-AD68-35AC262B7F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024447"/>
                <a:ext cx="5094514" cy="402336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𝐺𝑟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得到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=−3.034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+327.4</m:t>
                    </m:r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2458DF-5230-4767-AD68-35AC262B7F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024447"/>
                <a:ext cx="5094514" cy="4023360"/>
              </a:xfrm>
              <a:blipFill>
                <a:blip r:embed="rId3"/>
                <a:stretch>
                  <a:fillRect l="-4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914AF1A6-EAB3-4F91-A989-D2F6609CF1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3891398"/>
                  </p:ext>
                </p:extLst>
              </p:nvPr>
            </p:nvGraphicFramePr>
            <p:xfrm>
              <a:off x="1097280" y="3411415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>
                              <a:effectLst/>
                            </a:rPr>
                            <a:t>-3.611</a:t>
                          </a:r>
                          <a:endParaRPr lang="en-US" altLang="zh-CN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[-6.059, -1.163]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515.3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[206.3, 824.3]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</a:rPr>
                            <a:t>= 0.742 RMSE = 28.99</a:t>
                          </a:r>
                          <a:endParaRPr lang="pt-BR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914AF1A6-EAB3-4F91-A989-D2F6609CF1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3891398"/>
                  </p:ext>
                </p:extLst>
              </p:nvPr>
            </p:nvGraphicFramePr>
            <p:xfrm>
              <a:off x="1097280" y="3411415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5" t="-92784" r="-472185" b="-268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>
                              <a:effectLst/>
                            </a:rPr>
                            <a:t>-3.611</a:t>
                          </a:r>
                          <a:endParaRPr lang="en-US" altLang="zh-CN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[-6.059, -1.163]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5" t="-166964" r="-472185" b="-1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515.3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[206.3, 824.3]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2" t="-266964" r="-232" b="-3214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8609747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844</TotalTime>
  <Words>2046</Words>
  <Application>Microsoft Office PowerPoint</Application>
  <PresentationFormat>宽屏</PresentationFormat>
  <Paragraphs>760</Paragraphs>
  <Slides>49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8" baseType="lpstr">
      <vt:lpstr>等线</vt:lpstr>
      <vt:lpstr>宋体</vt:lpstr>
      <vt:lpstr>Calibri</vt:lpstr>
      <vt:lpstr>Calibri Light</vt:lpstr>
      <vt:lpstr>Cambria</vt:lpstr>
      <vt:lpstr>Cambria Math</vt:lpstr>
      <vt:lpstr>Times New Roman</vt:lpstr>
      <vt:lpstr>Wingdings</vt:lpstr>
      <vt:lpstr>回顾</vt:lpstr>
      <vt:lpstr>颜色与物质浓度辨识</vt:lpstr>
      <vt:lpstr>问题描述-比色法检验物质浓度</vt:lpstr>
      <vt:lpstr>问题描述</vt:lpstr>
      <vt:lpstr>符号说明</vt:lpstr>
      <vt:lpstr>问题假设</vt:lpstr>
      <vt:lpstr>问题一的分析求解</vt:lpstr>
      <vt:lpstr>数据处理</vt:lpstr>
      <vt:lpstr>对组胺的分析</vt:lpstr>
      <vt:lpstr>组胺-一元线性回归模型</vt:lpstr>
      <vt:lpstr>对组胺的分析-二元线性回归模型</vt:lpstr>
      <vt:lpstr>溴酸钾</vt:lpstr>
      <vt:lpstr>溴酸钾</vt:lpstr>
      <vt:lpstr>溴酸钾-一元线性回归模型</vt:lpstr>
      <vt:lpstr>溴酸钾-一元线性回归模型</vt:lpstr>
      <vt:lpstr>溴酸钾-二元线性回归模型</vt:lpstr>
      <vt:lpstr>工业碱</vt:lpstr>
      <vt:lpstr>工业碱</vt:lpstr>
      <vt:lpstr>工业碱-一元线性回归模型</vt:lpstr>
      <vt:lpstr>硫酸铝钾</vt:lpstr>
      <vt:lpstr>硫酸铝钾-物质浓度判定模型</vt:lpstr>
      <vt:lpstr>硫酸铝钾-一元线性回归模型</vt:lpstr>
      <vt:lpstr>硫酸铝钾-引入酶促反应</vt:lpstr>
      <vt:lpstr>硫酸铝钾-引入酶促反应</vt:lpstr>
      <vt:lpstr>硫酸铝钾-指数增长模型</vt:lpstr>
      <vt:lpstr>硫酸铝钾-快速平衡模型</vt:lpstr>
      <vt:lpstr>硫酸铝钾-快速平衡模型</vt:lpstr>
      <vt:lpstr>奶中尿素</vt:lpstr>
      <vt:lpstr>奶中尿素-一元线性回归模型</vt:lpstr>
      <vt:lpstr>数据质量评价</vt:lpstr>
      <vt:lpstr>准确度</vt:lpstr>
      <vt:lpstr>稳定度</vt:lpstr>
      <vt:lpstr>稳定度</vt:lpstr>
      <vt:lpstr>区分度</vt:lpstr>
      <vt:lpstr>区分度</vt:lpstr>
      <vt:lpstr>吻合度</vt:lpstr>
      <vt:lpstr>吻合度</vt:lpstr>
      <vt:lpstr>数据质量评价</vt:lpstr>
      <vt:lpstr>问题二的分析求解</vt:lpstr>
      <vt:lpstr>数据处理及分析-HS吻合度</vt:lpstr>
      <vt:lpstr>数据处理及分析-HS吻合度</vt:lpstr>
      <vt:lpstr>数据处理及分析</vt:lpstr>
      <vt:lpstr>数据处理及分析</vt:lpstr>
      <vt:lpstr>一元线性回归模型</vt:lpstr>
      <vt:lpstr>一元线性回归模型</vt:lpstr>
      <vt:lpstr>一元线性回归模型</vt:lpstr>
      <vt:lpstr>指数模型</vt:lpstr>
      <vt:lpstr>指数模型</vt:lpstr>
      <vt:lpstr>快速平衡模型-快速平衡模型</vt:lpstr>
      <vt:lpstr>问题三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颜色与物质浓度辨识</dc:title>
  <dc:creator>Tay Yin</dc:creator>
  <cp:lastModifiedBy>Tay Yin</cp:lastModifiedBy>
  <cp:revision>190</cp:revision>
  <dcterms:created xsi:type="dcterms:W3CDTF">2018-04-24T03:46:50Z</dcterms:created>
  <dcterms:modified xsi:type="dcterms:W3CDTF">2018-04-25T10:51:51Z</dcterms:modified>
</cp:coreProperties>
</file>