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96" r:id="rId13"/>
    <p:sldId id="294" r:id="rId14"/>
    <p:sldId id="297" r:id="rId15"/>
    <p:sldId id="276" r:id="rId16"/>
    <p:sldId id="264" r:id="rId17"/>
    <p:sldId id="299" r:id="rId18"/>
    <p:sldId id="300" r:id="rId19"/>
    <p:sldId id="303" r:id="rId20"/>
    <p:sldId id="265" r:id="rId21"/>
    <p:sldId id="304" r:id="rId22"/>
    <p:sldId id="305" r:id="rId23"/>
    <p:sldId id="307" r:id="rId24"/>
    <p:sldId id="306" r:id="rId25"/>
    <p:sldId id="277" r:id="rId26"/>
    <p:sldId id="308" r:id="rId27"/>
    <p:sldId id="266" r:id="rId28"/>
    <p:sldId id="310" r:id="rId29"/>
    <p:sldId id="267" r:id="rId30"/>
    <p:sldId id="268" r:id="rId31"/>
    <p:sldId id="269" r:id="rId32"/>
    <p:sldId id="279" r:id="rId33"/>
    <p:sldId id="270" r:id="rId34"/>
    <p:sldId id="311" r:id="rId35"/>
    <p:sldId id="271" r:id="rId36"/>
    <p:sldId id="312" r:id="rId37"/>
    <p:sldId id="272" r:id="rId38"/>
    <p:sldId id="273" r:id="rId39"/>
    <p:sldId id="282" r:id="rId40"/>
    <p:sldId id="283" r:id="rId41"/>
    <p:sldId id="284" r:id="rId42"/>
    <p:sldId id="285" r:id="rId43"/>
    <p:sldId id="286" r:id="rId44"/>
    <p:sldId id="292" r:id="rId45"/>
    <p:sldId id="293" r:id="rId46"/>
    <p:sldId id="287" r:id="rId47"/>
    <p:sldId id="313" r:id="rId48"/>
    <p:sldId id="289" r:id="rId49"/>
    <p:sldId id="28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1" autoAdjust="0"/>
    <p:restoredTop sz="86453" autoAdjust="0"/>
  </p:normalViewPr>
  <p:slideViewPr>
    <p:cSldViewPr snapToGrid="0">
      <p:cViewPr varScale="1">
        <p:scale>
          <a:sx n="76" d="100"/>
          <a:sy n="7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4694-123B-41CE-8140-A3377F46147A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F9C0-B15B-49BC-AED4-2F82E96C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9C0-B15B-49BC-AED4-2F82E96CA8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严宋扬 袁靖松 汪紫薇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结果不适用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0.742 RMSE = 28.99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206" b="-21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C2D1A2-EF0B-4B8B-A6F1-61337E7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139" r="6541" b="4230"/>
          <a:stretch/>
        </p:blipFill>
        <p:spPr>
          <a:xfrm>
            <a:off x="5787851" y="1817747"/>
            <a:ext cx="5968721" cy="4481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1D5D7B-90C1-4740-A21E-1A19377B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3435"/>
              </p:ext>
            </p:extLst>
          </p:nvPr>
        </p:nvGraphicFramePr>
        <p:xfrm>
          <a:off x="715130" y="3429000"/>
          <a:ext cx="4891852" cy="182880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698836">
                  <a:extLst>
                    <a:ext uri="{9D8B030D-6E8A-4147-A177-3AD203B41FA5}">
                      <a16:colId xmlns:a16="http://schemas.microsoft.com/office/drawing/2014/main" val="204968603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4250521889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289826690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482907994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1334276022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2627017707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6495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4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478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94761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-0.24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87786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-0.88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67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-0.97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7835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F09C23-D886-49EC-93A0-4CEEFB53523D}"/>
              </a:ext>
            </a:extLst>
          </p:cNvPr>
          <p:cNvSpPr/>
          <p:nvPr/>
        </p:nvSpPr>
        <p:spPr>
          <a:xfrm>
            <a:off x="715129" y="2840816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溴酸钾各个属性间的自相关系数</a:t>
            </a:r>
          </a:p>
        </p:txBody>
      </p:sp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498D3E-6B3D-4A06-8F9C-611265A8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451"/>
              </p:ext>
            </p:extLst>
          </p:nvPr>
        </p:nvGraphicFramePr>
        <p:xfrm>
          <a:off x="323224" y="3623499"/>
          <a:ext cx="11545552" cy="1197644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2574641636"/>
                    </a:ext>
                  </a:extLst>
                </a:gridCol>
                <a:gridCol w="1205803">
                  <a:extLst>
                    <a:ext uri="{9D8B030D-6E8A-4147-A177-3AD203B41FA5}">
                      <a16:colId xmlns:a16="http://schemas.microsoft.com/office/drawing/2014/main" val="1111850791"/>
                    </a:ext>
                  </a:extLst>
                </a:gridCol>
                <a:gridCol w="1245995">
                  <a:extLst>
                    <a:ext uri="{9D8B030D-6E8A-4147-A177-3AD203B41FA5}">
                      <a16:colId xmlns:a16="http://schemas.microsoft.com/office/drawing/2014/main" val="2617808089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3497137903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4217994744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198854474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1574661262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665831188"/>
                    </a:ext>
                  </a:extLst>
                </a:gridCol>
                <a:gridCol w="1557490">
                  <a:extLst>
                    <a:ext uri="{9D8B030D-6E8A-4147-A177-3AD203B41FA5}">
                      <a16:colId xmlns:a16="http://schemas.microsoft.com/office/drawing/2014/main" val="1313815888"/>
                    </a:ext>
                  </a:extLst>
                </a:gridCol>
              </a:tblGrid>
              <a:tr h="80140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属性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R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G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B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H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灰度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RGB算数平均数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RGB几何平均数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72018"/>
                  </a:ext>
                </a:extLst>
              </a:tr>
              <a:tr h="26713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大小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-0.16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0.69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52900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568E0D-1449-4D3C-954A-E2D4F8CD9E15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225126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8347F-A61C-4163-B9EE-2B24EC84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5.291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731.6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  <a:blipFill>
                <a:blip r:embed="rId3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0.8954 RMSE = 12.78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381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7857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7857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02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几何平均数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0.9704 RMSE = 6.8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93814" r="-472185" b="-267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67857" r="-472185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67857" r="-232" b="-3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03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0.9478 RMSE = 9.653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310" b="-225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4B4872-F807-44EF-B852-3D92B48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7" y="2261571"/>
            <a:ext cx="8065401" cy="28590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6F55A6-B2C3-4C22-A41F-5F31995EC505}"/>
              </a:ext>
            </a:extLst>
          </p:cNvPr>
          <p:cNvSpPr txBox="1"/>
          <p:nvPr/>
        </p:nvSpPr>
        <p:spPr>
          <a:xfrm>
            <a:off x="4400140" y="5352464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去除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7CB11-6578-4470-946C-5E1FE22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2666"/>
              </p:ext>
            </p:extLst>
          </p:nvPr>
        </p:nvGraphicFramePr>
        <p:xfrm>
          <a:off x="1097282" y="2625697"/>
          <a:ext cx="10058398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41404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854878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1739682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439116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4030908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4318371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8576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7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0.83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5026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54879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15108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08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-0.99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749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5115FC-A313-47B4-BC26-371BB58BFFB2}"/>
              </a:ext>
            </a:extLst>
          </p:cNvPr>
          <p:cNvSpPr/>
          <p:nvPr/>
        </p:nvSpPr>
        <p:spPr>
          <a:xfrm>
            <a:off x="3680553" y="1972404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工业碱各个属性间的自相关系数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DBE8E-3421-411E-8B4E-C3123AC69C15}"/>
              </a:ext>
            </a:extLst>
          </p:cNvPr>
          <p:cNvSpPr txBox="1"/>
          <p:nvPr/>
        </p:nvSpPr>
        <p:spPr>
          <a:xfrm>
            <a:off x="2738372" y="530669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尝试使用灰度进行一元线性回归分析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8822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0.9175 RMSE = 0.5079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63380" r="-472185" b="-1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207143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307143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CDBBF8C-1CAF-4812-B0C9-47AF22650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6742" r="6541" b="1198"/>
          <a:stretch/>
        </p:blipFill>
        <p:spPr>
          <a:xfrm>
            <a:off x="6531430" y="1940377"/>
            <a:ext cx="5266397" cy="4095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2E4000-32C3-4AB7-BFD7-ADC7D3681875}"/>
              </a:ext>
            </a:extLst>
          </p:cNvPr>
          <p:cNvSpPr/>
          <p:nvPr/>
        </p:nvSpPr>
        <p:spPr>
          <a:xfrm>
            <a:off x="943351" y="5418029"/>
            <a:ext cx="5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模型应用范围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</a:p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浓度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7-12ppm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，灰度取值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40-140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77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5A1ED-8712-49BF-8D60-D3F4B528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5605" r="6902" b="4720"/>
          <a:stretch/>
        </p:blipFill>
        <p:spPr>
          <a:xfrm>
            <a:off x="5950423" y="1858946"/>
            <a:ext cx="5436369" cy="41399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35075D-1A22-4C92-8C29-06255C8E8F81}"/>
              </a:ext>
            </a:extLst>
          </p:cNvPr>
          <p:cNvSpPr txBox="1">
            <a:spLocks/>
          </p:cNvSpPr>
          <p:nvPr/>
        </p:nvSpPr>
        <p:spPr>
          <a:xfrm>
            <a:off x="1036320" y="2097092"/>
            <a:ext cx="4802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R, G, B</a:t>
            </a:r>
            <a:r>
              <a:rPr lang="zh-CN" altLang="en-US" dirty="0"/>
              <a:t>没有明显的变化趋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只在浓度为</a:t>
            </a:r>
            <a:r>
              <a:rPr lang="en-US" altLang="zh-CN" dirty="0"/>
              <a:t>0</a:t>
            </a:r>
            <a:r>
              <a:rPr lang="zh-CN" altLang="en-US" dirty="0"/>
              <a:t>和浓度为</a:t>
            </a:r>
            <a:r>
              <a:rPr lang="en-US" altLang="zh-CN" dirty="0"/>
              <a:t>0.5ppm</a:t>
            </a:r>
            <a:r>
              <a:rPr lang="zh-CN" altLang="en-US" dirty="0"/>
              <a:t>及以上有明显的差异</a:t>
            </a:r>
          </a:p>
        </p:txBody>
      </p:sp>
    </p:spTree>
    <p:extLst>
      <p:ext uri="{BB962C8B-B14F-4D97-AF65-F5344CB8AC3E}">
        <p14:creationId xmlns:p14="http://schemas.microsoft.com/office/powerpoint/2010/main" val="23181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en-US" altLang="zh-CN" dirty="0"/>
              <a:t>-</a:t>
            </a:r>
            <a:r>
              <a:rPr lang="zh-CN" altLang="en-US" dirty="0"/>
              <a:t>比色法检验物质浓度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98"/>
            <a:ext cx="3725929" cy="4023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滴在</a:t>
            </a:r>
            <a:r>
              <a:rPr lang="en-US" altLang="zh-CN" dirty="0" err="1"/>
              <a:t>白色试纸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与</a:t>
            </a:r>
            <a:r>
              <a:rPr lang="en-US" altLang="zh-CN" dirty="0" err="1"/>
              <a:t>标准比色卡</a:t>
            </a:r>
            <a:r>
              <a:rPr lang="zh-CN" altLang="en-US" dirty="0"/>
              <a:t>对比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9E7A-9BE3-4395-8CD2-D7972464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9" y="2556614"/>
            <a:ext cx="6092851" cy="17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6011D9-5B08-40A9-89B4-B29CD9D649DD}"/>
              </a:ext>
            </a:extLst>
          </p:cNvPr>
          <p:cNvSpPr txBox="1"/>
          <p:nvPr/>
        </p:nvSpPr>
        <p:spPr>
          <a:xfrm>
            <a:off x="1122164" y="512063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需要精确地通过测量颜色读数从而获得待测物质的浓度</a:t>
            </a:r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物质浓度判定模型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算术平均数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26692E-3833-4742-8A45-E761BC60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72850"/>
              </p:ext>
            </p:extLst>
          </p:nvPr>
        </p:nvGraphicFramePr>
        <p:xfrm>
          <a:off x="976383" y="3429000"/>
          <a:ext cx="10058400" cy="7924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302309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8747680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62501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浓度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不包括0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8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-0.6778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-0.7195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412286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E6DFCB-EDFB-4588-99D8-4AB6261E22B8}"/>
              </a:ext>
            </a:extLst>
          </p:cNvPr>
          <p:cNvSpPr/>
          <p:nvPr/>
        </p:nvSpPr>
        <p:spPr>
          <a:xfrm>
            <a:off x="3354088" y="2786321"/>
            <a:ext cx="5302990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灰度和硫酸铝钾浓度的线性相关性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5D54FE-F476-4125-9871-5832EF35F517}"/>
              </a:ext>
            </a:extLst>
          </p:cNvPr>
          <p:cNvSpPr txBox="1"/>
          <p:nvPr/>
        </p:nvSpPr>
        <p:spPr>
          <a:xfrm>
            <a:off x="4471348" y="4896209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不宜建立此模型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8536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62A126-2B07-4808-84CC-B9B28ED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4530" r="5787" b="3628"/>
          <a:stretch/>
        </p:blipFill>
        <p:spPr>
          <a:xfrm>
            <a:off x="6126480" y="1816002"/>
            <a:ext cx="5556739" cy="4282343"/>
          </a:xfrm>
          <a:prstGeom prst="rect">
            <a:avLst/>
          </a:prstGeom>
        </p:spPr>
      </p:pic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736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指数增长模型：</a:t>
                </a:r>
                <a:endParaRPr lang="zh-CN" altLang="zh-CN" dirty="0"/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𝑀𝑖𝑐h𝑎𝑒𝑙𝑖𝑠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𝑀𝑒𝑛𝑡𝑒𝑛</m:t>
                    </m:r>
                  </m:oMath>
                </a14:m>
                <a:r>
                  <a:rPr lang="en-US" altLang="zh-CN" dirty="0" err="1"/>
                  <a:t>模型（米-曼式模型，也叫快速平衡模型</a:t>
                </a:r>
                <a:r>
                  <a:rPr lang="en-US" altLang="zh-CN" dirty="0"/>
                  <a:t>）：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  <a:blipFill>
                <a:blip r:embed="rId3"/>
                <a:stretch>
                  <a:fillRect l="-3548" t="-3333" r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355086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指数增长模型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0.3548 RMSE = 1.598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67213" r="-47284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182143" r="-472848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282143" r="-348" b="-267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0.551 RMSE = 1.333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83505" r="-472848" b="-262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58929" r="-472848" b="-127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58929" r="-232" b="-27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98FBA4-5173-4C4E-BE26-0CB2BC9E1847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-H</a:t>
            </a:r>
            <a:r>
              <a:rPr lang="zh-CN" altLang="en-US" sz="2600" dirty="0"/>
              <a:t>值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F29BE4-8317-4446-A6F2-3F75CE21CBDD}"/>
              </a:ext>
            </a:extLst>
          </p:cNvPr>
          <p:cNvSpPr/>
          <p:nvPr/>
        </p:nvSpPr>
        <p:spPr>
          <a:xfrm>
            <a:off x="8079784" y="224252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-S</a:t>
            </a:r>
            <a:r>
              <a:rPr lang="zh-CN" altLang="en-US" sz="26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9682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0.9842 RMSE = 9.159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81416" r="-45620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170833" r="-45620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290179" r="-45620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" t="-333588" r="-395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86A560-BF8B-417D-A753-EC87AA8D320D}"/>
              </a:ext>
            </a:extLst>
          </p:cNvPr>
          <p:cNvSpPr/>
          <p:nvPr/>
        </p:nvSpPr>
        <p:spPr>
          <a:xfrm>
            <a:off x="8180268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S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279C6-D328-43A9-9D09-B44FFD885112}"/>
                  </a:ext>
                </a:extLst>
              </p:cNvPr>
              <p:cNvSpPr/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0.38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−28.35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510−5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279C6-D328-43A9-9D09-B44FFD885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38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160495-B8DB-401A-9F08-195B315F5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93953"/>
              </p:ext>
            </p:extLst>
          </p:nvPr>
        </p:nvGraphicFramePr>
        <p:xfrm>
          <a:off x="353704" y="3613450"/>
          <a:ext cx="11545551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282839">
                  <a:extLst>
                    <a:ext uri="{9D8B030D-6E8A-4147-A177-3AD203B41FA5}">
                      <a16:colId xmlns:a16="http://schemas.microsoft.com/office/drawing/2014/main" val="1376401292"/>
                    </a:ext>
                  </a:extLst>
                </a:gridCol>
                <a:gridCol w="1298838">
                  <a:extLst>
                    <a:ext uri="{9D8B030D-6E8A-4147-A177-3AD203B41FA5}">
                      <a16:colId xmlns:a16="http://schemas.microsoft.com/office/drawing/2014/main" val="3164833096"/>
                    </a:ext>
                  </a:extLst>
                </a:gridCol>
                <a:gridCol w="1266840">
                  <a:extLst>
                    <a:ext uri="{9D8B030D-6E8A-4147-A177-3AD203B41FA5}">
                      <a16:colId xmlns:a16="http://schemas.microsoft.com/office/drawing/2014/main" val="3769571762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169431505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7430831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3072055178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616496504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746950459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2434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属性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灰度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RGB算术平均数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RGB几何平均数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8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-0.4369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-0.3451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-0.9603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0.6484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0.9433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-0.6165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-0.8551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-0.8785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1770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952A6215-A625-48DB-A114-A7132A2D7763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多个参数与奶中尿素浓度的相关系数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BEC66-0162-4AFC-8A01-D1E3442D7A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129.7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15490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BEC66-0162-4AFC-8A01-D1E3442D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0.9221 RMSE = 254.5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92784" r="-471978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166964" r="-471978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" t="-264602" r="-192" b="-30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557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92CD5-B2F6-44B8-8985-8A1351F1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71" y="3412569"/>
            <a:ext cx="10810017" cy="1938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数据质量</a:t>
            </a:r>
            <a:r>
              <a:rPr lang="en-US" altLang="zh-CN" dirty="0"/>
              <a:t>=</a:t>
            </a:r>
          </a:p>
          <a:p>
            <a:pPr marL="0" indent="0">
              <a:buNone/>
            </a:pPr>
            <a:r>
              <a:rPr lang="zh-CN" altLang="en-US" dirty="0"/>
              <a:t>系数</a:t>
            </a:r>
            <a:r>
              <a:rPr lang="en-US" altLang="zh-CN" dirty="0"/>
              <a:t>1*</a:t>
            </a:r>
            <a:r>
              <a:rPr lang="zh-CN" altLang="en-US" dirty="0"/>
              <a:t>准确度</a:t>
            </a:r>
            <a:r>
              <a:rPr lang="en-US" altLang="zh-CN" dirty="0"/>
              <a:t>+</a:t>
            </a:r>
            <a:r>
              <a:rPr lang="zh-CN" altLang="en-US" dirty="0"/>
              <a:t>系数</a:t>
            </a:r>
            <a:r>
              <a:rPr lang="en-US" altLang="zh-CN" dirty="0"/>
              <a:t>2*</a:t>
            </a:r>
            <a:r>
              <a:rPr lang="zh-CN" altLang="en-US" dirty="0"/>
              <a:t>稳定度</a:t>
            </a:r>
            <a:r>
              <a:rPr lang="en-US" altLang="zh-CN" dirty="0"/>
              <a:t>+</a:t>
            </a:r>
            <a:r>
              <a:rPr lang="zh-CN" altLang="en-US" dirty="0"/>
              <a:t>系数</a:t>
            </a:r>
            <a:r>
              <a:rPr lang="en-US" altLang="zh-CN" dirty="0"/>
              <a:t>3*</a:t>
            </a:r>
            <a:r>
              <a:rPr lang="zh-CN" altLang="en-US" dirty="0"/>
              <a:t>区分度</a:t>
            </a:r>
            <a:r>
              <a:rPr lang="en-US" altLang="zh-CN" dirty="0"/>
              <a:t>+</a:t>
            </a:r>
            <a:r>
              <a:rPr lang="zh-CN" altLang="en-US" dirty="0"/>
              <a:t>系数</a:t>
            </a:r>
            <a:r>
              <a:rPr lang="en-US" altLang="zh-CN" dirty="0"/>
              <a:t>4*RGB</a:t>
            </a:r>
            <a:r>
              <a:rPr lang="zh-CN" altLang="en-US" dirty="0"/>
              <a:t>到</a:t>
            </a:r>
            <a:r>
              <a:rPr lang="en-US" altLang="zh-CN" dirty="0"/>
              <a:t>HS</a:t>
            </a:r>
            <a:r>
              <a:rPr lang="zh-CN" altLang="en-US" dirty="0"/>
              <a:t>的吻合度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9A6868-5678-45FF-B6D5-B7E2F808F4EA}"/>
                  </a:ext>
                </a:extLst>
              </p:cNvPr>
              <p:cNvSpPr/>
              <p:nvPr/>
            </p:nvSpPr>
            <p:spPr>
              <a:xfrm>
                <a:off x="649793" y="2604756"/>
                <a:ext cx="108924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𝑆𝑡𝑎𝑏𝑖𝑙𝑖𝑡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𝐷𝑖𝑠𝑡𝑖𝑛𝑐𝑡𝑖𝑜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𝑀𝑎𝑡𝑐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9A6868-5678-45FF-B6D5-B7E2F808F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93" y="2604756"/>
                <a:ext cx="108924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7357" cy="43942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问题一：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研究五组物质颜色读数与物质浓度的关系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制定标准评价数据质量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问题二：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研究二氧化硫颜色读数与物质浓度的关系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对模型进行误差分析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数据维度对模型的影响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90579"/>
                <a:ext cx="10058400" cy="40233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90579"/>
                <a:ext cx="10058400" cy="4023360"/>
              </a:xfrm>
              <a:blipFill>
                <a:blip r:embed="rId2"/>
                <a:stretch>
                  <a:fillRect l="-2000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B45355-CEFD-4224-9DF1-B3829BC6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59842"/>
              </p:ext>
            </p:extLst>
          </p:nvPr>
        </p:nvGraphicFramePr>
        <p:xfrm>
          <a:off x="1066800" y="3819379"/>
          <a:ext cx="10058400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1231159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16964874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231543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物质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测量组数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准确度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46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组胺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39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溴酸钾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3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工业碱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494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硫酸铝钾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9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奶中尿素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0.27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2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𝑆𝑡𝑎𝑏𝑖𝑙𝑖𝑡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FD7500-0DD4-4F36-B15E-2E58EF9FE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51501"/>
              </p:ext>
            </p:extLst>
          </p:nvPr>
        </p:nvGraphicFramePr>
        <p:xfrm>
          <a:off x="1790616" y="2221427"/>
          <a:ext cx="8671728" cy="3756041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2890576">
                  <a:extLst>
                    <a:ext uri="{9D8B030D-6E8A-4147-A177-3AD203B41FA5}">
                      <a16:colId xmlns:a16="http://schemas.microsoft.com/office/drawing/2014/main" val="3719549225"/>
                    </a:ext>
                  </a:extLst>
                </a:gridCol>
                <a:gridCol w="2890576">
                  <a:extLst>
                    <a:ext uri="{9D8B030D-6E8A-4147-A177-3AD203B41FA5}">
                      <a16:colId xmlns:a16="http://schemas.microsoft.com/office/drawing/2014/main" val="3272221814"/>
                    </a:ext>
                  </a:extLst>
                </a:gridCol>
                <a:gridCol w="2890576">
                  <a:extLst>
                    <a:ext uri="{9D8B030D-6E8A-4147-A177-3AD203B41FA5}">
                      <a16:colId xmlns:a16="http://schemas.microsoft.com/office/drawing/2014/main" val="2657200291"/>
                    </a:ext>
                  </a:extLst>
                </a:gridCol>
              </a:tblGrid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 err="1">
                          <a:effectLst/>
                          <a:latin typeface="+mn-ea"/>
                          <a:ea typeface="+mn-ea"/>
                        </a:rPr>
                        <a:t>变异系数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变异系数</a:t>
                      </a:r>
                      <a:r>
                        <a:rPr lang="en-US" sz="2600" b="1" u="none" strike="noStrike" dirty="0" err="1">
                          <a:effectLst/>
                          <a:latin typeface="+mn-ea"/>
                          <a:ea typeface="+mn-ea"/>
                        </a:rPr>
                        <a:t>归一化</a:t>
                      </a:r>
                      <a:endParaRPr lang="zh-CN" sz="2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稳定度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62800"/>
                  </a:ext>
                </a:extLst>
              </a:tr>
              <a:tr h="37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 err="1">
                          <a:effectLst/>
                          <a:latin typeface="+mn-ea"/>
                          <a:ea typeface="+mn-ea"/>
                        </a:rPr>
                        <a:t>组胺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0.1205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0.8794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721655"/>
                  </a:ext>
                </a:extLst>
              </a:tr>
              <a:tr h="560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溴酸钾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01161"/>
                  </a:ext>
                </a:extLst>
              </a:tr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硫酸铝钾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0.9064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0.0935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38205"/>
                  </a:ext>
                </a:extLst>
              </a:tr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奶中尿素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4147"/>
                  </a:ext>
                </a:extLst>
              </a:tr>
              <a:tr h="5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工业碱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07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𝐷𝑖𝑠𝑡𝑖𝑛𝑐𝑡𝑖𝑜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A530E07-DB7F-444B-A118-A2831780C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479729"/>
              </p:ext>
            </p:extLst>
          </p:nvPr>
        </p:nvGraphicFramePr>
        <p:xfrm>
          <a:off x="745252" y="2083085"/>
          <a:ext cx="10701495" cy="3956986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528785">
                  <a:extLst>
                    <a:ext uri="{9D8B030D-6E8A-4147-A177-3AD203B41FA5}">
                      <a16:colId xmlns:a16="http://schemas.microsoft.com/office/drawing/2014/main" val="1856085239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203159758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3809298595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226322420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1392831383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225555493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3118784735"/>
                    </a:ext>
                  </a:extLst>
                </a:gridCol>
              </a:tblGrid>
              <a:tr h="393533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  <a:latin typeface="+mn-ea"/>
                          <a:ea typeface="+mn-ea"/>
                        </a:rPr>
                        <a:t>物质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dirty="0">
                          <a:effectLst/>
                          <a:latin typeface="+mn-ea"/>
                          <a:ea typeface="+mn-ea"/>
                        </a:rPr>
                        <a:t>区分度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07200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组胺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22.97 %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17.78%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3.59 %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23.72 %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18.15 %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0.306382158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574363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溴酸钾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59.50 %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2.42 %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1.27 %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6.88%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55.82 %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0.561411402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25922"/>
                  </a:ext>
                </a:extLst>
              </a:tr>
              <a:tr h="393533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工业碱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16.85 %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62.41%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12.24%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15.51%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87.12 %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845850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硫酸铝钾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10.51 %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5.58 %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41.34%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10.11 %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34.91%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0.410759046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51364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奶中尿素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5.47 %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1.62 %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1.51 %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7.46 %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22.48%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8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</a:t>
                </a:r>
                <a:r>
                  <a:rPr lang="zh-CN" altLang="en-US" dirty="0"/>
                  <a:t>两种颜色体系可相互转化，可由</a:t>
                </a:r>
                <a:r>
                  <a:rPr lang="en-US" altLang="zh-CN" dirty="0"/>
                  <a:t>RGB</a:t>
                </a:r>
                <a:r>
                  <a:rPr lang="zh-CN" altLang="en-US" dirty="0"/>
                  <a:t>计算出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的值。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𝑀𝑎𝑡𝑐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[(1−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)+(1−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)]×100%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8000AB-D1A9-4DFE-9CE3-BA779BC8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8135"/>
              </p:ext>
            </p:extLst>
          </p:nvPr>
        </p:nvGraphicFramePr>
        <p:xfrm>
          <a:off x="1097280" y="2615648"/>
          <a:ext cx="10058400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20132845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8447168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67929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物质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H值吻合度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S值吻合度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组胺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97.90%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99.49%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448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溴酸钾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98.74%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99.34%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工业碱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99.78%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98.24%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3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硫酸铝钾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99.68%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99.44%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08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奶中尿素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98.38%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99.15%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67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8D2AE-D2E1-4975-B6F2-A31785E7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08CD0B0-626D-4DA4-9A67-57FAAA0B93E4}"/>
                  </a:ext>
                </a:extLst>
              </p:cNvPr>
              <p:cNvSpPr/>
              <p:nvPr/>
            </p:nvSpPr>
            <p:spPr>
              <a:xfrm>
                <a:off x="649793" y="2137136"/>
                <a:ext cx="108924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𝑆𝑡𝑎𝑏𝑖𝑙𝑖𝑡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𝐷𝑖𝑠𝑡𝑖𝑛𝑐𝑡𝑖𝑜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08CD0B0-626D-4DA4-9A67-57FAAA0B9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93" y="2137136"/>
                <a:ext cx="108924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F97E9E-07E0-4687-B008-35A40C36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44733"/>
              </p:ext>
            </p:extLst>
          </p:nvPr>
        </p:nvGraphicFramePr>
        <p:xfrm>
          <a:off x="2743200" y="3129708"/>
          <a:ext cx="6705600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412828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2618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物质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数据质量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3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组胺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0.4236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00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溴酸钾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0.5538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2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工业碱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0.4977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硫酸铝钾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0.5014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110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奶中尿素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0.0888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31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0405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S记录值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𝐺𝑟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118919" r="-100364" b="-64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216000" r="-100364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320270" r="-100364" b="-4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420270" r="-100364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520270" r="-100364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612000" r="-100364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721622" r="-100364" b="-4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36114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0.10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92753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R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0FE06E-1897-4A4C-8E6E-233EEDF712C3}"/>
                  </a:ext>
                </a:extLst>
              </p:cNvPr>
              <p:cNvSpPr/>
              <p:nvPr/>
            </p:nvSpPr>
            <p:spPr>
              <a:xfrm>
                <a:off x="4221897" y="5529336"/>
                <a:ext cx="40280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𝟔𝟏𝟏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𝟓𝟏𝟓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0FE06E-1897-4A4C-8E6E-233EEDF71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7" y="5529336"/>
                <a:ext cx="40280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4F81A7-EBD5-48C1-9AB5-48A410BA93A5}"/>
                  </a:ext>
                </a:extLst>
              </p:cNvPr>
              <p:cNvSpPr/>
              <p:nvPr/>
            </p:nvSpPr>
            <p:spPr>
              <a:xfrm>
                <a:off x="4221897" y="5529336"/>
                <a:ext cx="38357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𝟐𝟗𝟑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𝟑𝟎𝟕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4F81A7-EBD5-48C1-9AB5-48A410BA9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7" y="5529336"/>
                <a:ext cx="38357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6873F22-DF5B-4723-BBC6-1051ECCED512}"/>
                  </a:ext>
                </a:extLst>
              </p:cNvPr>
              <p:cNvSpPr/>
              <p:nvPr/>
            </p:nvSpPr>
            <p:spPr>
              <a:xfrm>
                <a:off x="2280972" y="4417945"/>
                <a:ext cx="192495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𝐺𝑟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6873F22-DF5B-4723-BBC6-1051ECCED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72" y="4417945"/>
                <a:ext cx="1924950" cy="507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6873F22-DF5B-4723-BBC6-1051ECCED512}"/>
                  </a:ext>
                </a:extLst>
              </p:cNvPr>
              <p:cNvSpPr/>
              <p:nvPr/>
            </p:nvSpPr>
            <p:spPr>
              <a:xfrm>
                <a:off x="2080005" y="2026437"/>
                <a:ext cx="192495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𝐺𝑟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6873F22-DF5B-4723-BBC6-1051ECCED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005" y="2026437"/>
                <a:ext cx="1924950" cy="507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6831B49-673B-4EDE-9BF5-BCA95FD3E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851508"/>
                  </p:ext>
                </p:extLst>
              </p:nvPr>
            </p:nvGraphicFramePr>
            <p:xfrm>
              <a:off x="3089819" y="2863779"/>
              <a:ext cx="6073322" cy="2733065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1.654e+07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[-4.384e+07, 7.691e+07]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 -0.1032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[-0.1347, -0.07162]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0.966 RMSE = 543.5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6831B49-673B-4EDE-9BF5-BCA95FD3E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851508"/>
                  </p:ext>
                </p:extLst>
              </p:nvPr>
            </p:nvGraphicFramePr>
            <p:xfrm>
              <a:off x="3089819" y="2863779"/>
              <a:ext cx="6073322" cy="2733065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1.654e+07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[-4.384e+07, 7.691e+07]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 -0.1032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[-0.1347, -0.07162]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" t="-302632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1802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FCC41-06B8-4671-8FE3-6A83BE9F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t="5810" r="6239" b="-64"/>
          <a:stretch/>
        </p:blipFill>
        <p:spPr>
          <a:xfrm>
            <a:off x="6350558" y="1845734"/>
            <a:ext cx="5466304" cy="4435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C53325D-FF18-4FB0-8B48-8A736F302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668828"/>
                  </p:ext>
                </p:extLst>
              </p:nvPr>
            </p:nvGraphicFramePr>
            <p:xfrm>
              <a:off x="1097280" y="2951688"/>
              <a:ext cx="4621994" cy="3077323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124.1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[105, 143.2]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20.07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[9.305, 30.84]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17.91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[5.255, 30.56]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473655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0.9903 RMSE = 4.569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C53325D-FF18-4FB0-8B48-8A736F302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668828"/>
                  </p:ext>
                </p:extLst>
              </p:nvPr>
            </p:nvGraphicFramePr>
            <p:xfrm>
              <a:off x="1097280" y="2951688"/>
              <a:ext cx="4621994" cy="3077323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293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124.1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[105, 143.2]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83036" r="-455474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20.07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[9.305, 30.84]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83036" r="-455474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17.91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[5.255, 30.56]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473655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550000" r="-264" b="-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C28BBD-8209-4665-A5D2-4B2A0E4A1036}"/>
                  </a:ext>
                </a:extLst>
              </p:cNvPr>
              <p:cNvSpPr/>
              <p:nvPr/>
            </p:nvSpPr>
            <p:spPr>
              <a:xfrm>
                <a:off x="1672481" y="1889143"/>
                <a:ext cx="3471591" cy="910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124.1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−359.45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142.01−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C28BBD-8209-4665-A5D2-4B2A0E4A1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81" y="1889143"/>
                <a:ext cx="3471591" cy="910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溶液中其他成分对颜色无影响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测量试纸不存在过期、破损等现象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测量环境对颜色读数没有影响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EEF6A8-A92C-45EA-8C79-6415C9B07A01}"/>
              </a:ext>
            </a:extLst>
          </p:cNvPr>
          <p:cNvSpPr/>
          <p:nvPr/>
        </p:nvSpPr>
        <p:spPr>
          <a:xfrm>
            <a:off x="2112161" y="2043736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4B17F9-9E14-4F84-9C8A-195630FEBA01}"/>
              </a:ext>
            </a:extLst>
          </p:cNvPr>
          <p:cNvSpPr/>
          <p:nvPr/>
        </p:nvSpPr>
        <p:spPr>
          <a:xfrm>
            <a:off x="2112161" y="2894693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溴酸钾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DFAC74-8A53-4AC0-A0CD-FC352A4422B3}"/>
              </a:ext>
            </a:extLst>
          </p:cNvPr>
          <p:cNvSpPr/>
          <p:nvPr/>
        </p:nvSpPr>
        <p:spPr>
          <a:xfrm>
            <a:off x="2112161" y="3745651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工业碱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D1515A-31D5-47E9-A22E-9D6B2E50BB1E}"/>
              </a:ext>
            </a:extLst>
          </p:cNvPr>
          <p:cNvSpPr/>
          <p:nvPr/>
        </p:nvSpPr>
        <p:spPr>
          <a:xfrm>
            <a:off x="1915235" y="4596608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硫酸铝钾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AF29F-7FC9-4316-96A0-FFE4E450BDFE}"/>
              </a:ext>
            </a:extLst>
          </p:cNvPr>
          <p:cNvSpPr/>
          <p:nvPr/>
        </p:nvSpPr>
        <p:spPr>
          <a:xfrm>
            <a:off x="1915235" y="5447566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奶中尿素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55ED-51FC-4EEF-9AD7-EB7CD9CA8770}"/>
              </a:ext>
            </a:extLst>
          </p:cNvPr>
          <p:cNvSpPr/>
          <p:nvPr/>
        </p:nvSpPr>
        <p:spPr>
          <a:xfrm>
            <a:off x="5525668" y="3705023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浓度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2287A-29F1-4463-AAE3-5458C6A0D4A6}"/>
              </a:ext>
            </a:extLst>
          </p:cNvPr>
          <p:cNvSpPr/>
          <p:nvPr/>
        </p:nvSpPr>
        <p:spPr>
          <a:xfrm>
            <a:off x="8383516" y="1857258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C9E04F-187B-4198-AABF-F29C5E0CC05C}"/>
              </a:ext>
            </a:extLst>
          </p:cNvPr>
          <p:cNvSpPr/>
          <p:nvPr/>
        </p:nvSpPr>
        <p:spPr>
          <a:xfrm>
            <a:off x="8383516" y="2772419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EA11B1-821B-4A20-A6CE-39D8E51C2708}"/>
              </a:ext>
            </a:extLst>
          </p:cNvPr>
          <p:cNvSpPr/>
          <p:nvPr/>
        </p:nvSpPr>
        <p:spPr>
          <a:xfrm>
            <a:off x="8383516" y="3687580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AF4173-5E46-4C84-B9E4-91FFDBA9677A}"/>
              </a:ext>
            </a:extLst>
          </p:cNvPr>
          <p:cNvSpPr/>
          <p:nvPr/>
        </p:nvSpPr>
        <p:spPr>
          <a:xfrm>
            <a:off x="8383516" y="4602741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C3C86A-B5B6-446B-AD67-DCAD33810E81}"/>
              </a:ext>
            </a:extLst>
          </p:cNvPr>
          <p:cNvSpPr/>
          <p:nvPr/>
        </p:nvSpPr>
        <p:spPr>
          <a:xfrm>
            <a:off x="8383516" y="5517902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</a:t>
            </a:r>
            <a:endParaRPr lang="zh-CN" altLang="en-US" sz="32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889469B-25A0-45CD-B887-A550BE7F3D73}"/>
              </a:ext>
            </a:extLst>
          </p:cNvPr>
          <p:cNvSpPr/>
          <p:nvPr/>
        </p:nvSpPr>
        <p:spPr>
          <a:xfrm>
            <a:off x="4083904" y="2328399"/>
            <a:ext cx="1040523" cy="3587261"/>
          </a:xfrm>
          <a:prstGeom prst="rightBrace">
            <a:avLst>
              <a:gd name="adj1" fmla="val 8333"/>
              <a:gd name="adj2" fmla="val 4971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B51CB0-BBE0-4375-A6B8-4D46630D05B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566191" y="2244120"/>
            <a:ext cx="1817325" cy="18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36DFFC4-5C34-4E52-9938-3956CEC3B3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66191" y="3159281"/>
            <a:ext cx="1817325" cy="93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2FB66D-DFAF-4C9D-9A43-1E7A1CF090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66191" y="4074442"/>
            <a:ext cx="1817325" cy="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9BD6FDB-25A8-41EB-9BAD-151E37C06E1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66191" y="4091885"/>
            <a:ext cx="1817325" cy="8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A4330C-1E9E-4D40-9341-8B1D21D10A9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566191" y="4091885"/>
            <a:ext cx="1817325" cy="18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灰度：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=0.2989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+0.587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+0.114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  <a:blipFill>
                <a:blip r:embed="rId2"/>
                <a:stretch>
                  <a:fillRect l="-2703" t="-7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0B976FE-9D01-4247-9708-53DB434EC8F3}"/>
              </a:ext>
            </a:extLst>
          </p:cNvPr>
          <p:cNvSpPr txBox="1"/>
          <p:nvPr/>
        </p:nvSpPr>
        <p:spPr>
          <a:xfrm>
            <a:off x="4613863" y="1905166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RGB</a:t>
            </a:r>
            <a:r>
              <a:rPr lang="zh-CN" altLang="en-US" sz="3200" b="1" dirty="0"/>
              <a:t>自相关性强</a:t>
            </a:r>
            <a:endParaRPr lang="en-US" altLang="zh-CN" sz="32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C7A982-B11D-4DBD-A81C-C57BDAA0A21F}"/>
              </a:ext>
            </a:extLst>
          </p:cNvPr>
          <p:cNvCxnSpPr>
            <a:cxnSpLocks/>
          </p:cNvCxnSpPr>
          <p:nvPr/>
        </p:nvCxnSpPr>
        <p:spPr>
          <a:xfrm flipH="1">
            <a:off x="6095999" y="2570325"/>
            <a:ext cx="1" cy="66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3BF18C-A436-47DB-8FF7-C18CEE29037D}"/>
              </a:ext>
            </a:extLst>
          </p:cNvPr>
          <p:cNvSpPr txBox="1"/>
          <p:nvPr/>
        </p:nvSpPr>
        <p:spPr>
          <a:xfrm>
            <a:off x="6233322" y="261055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降维处理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4BDBBA-EF5B-4E1E-AD54-070A686F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1697"/>
              </p:ext>
            </p:extLst>
          </p:nvPr>
        </p:nvGraphicFramePr>
        <p:xfrm>
          <a:off x="1097282" y="2257097"/>
          <a:ext cx="10058398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6078532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118532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661946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0911248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469618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2362947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261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6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0.97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7476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41619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61795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2206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76C3AA-A8C3-47FC-BBBF-27AD178E261E}"/>
              </a:ext>
            </a:extLst>
          </p:cNvPr>
          <p:cNvSpPr/>
          <p:nvPr/>
        </p:nvSpPr>
        <p:spPr>
          <a:xfrm>
            <a:off x="3042118" y="1788104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组胺各个属性间的自相关系数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EA15FF-7897-4567-BAA1-26D074A6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42898"/>
              </p:ext>
            </p:extLst>
          </p:nvPr>
        </p:nvGraphicFramePr>
        <p:xfrm>
          <a:off x="192926" y="5120641"/>
          <a:ext cx="11756574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1274901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537377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1194943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241461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35716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36100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710757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4552098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43575482"/>
                    </a:ext>
                  </a:extLst>
                </a:gridCol>
              </a:tblGrid>
              <a:tr h="62331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4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RGB算数平均数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RGB几何平均数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47345"/>
                  </a:ext>
                </a:extLst>
              </a:tr>
              <a:tr h="31165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-0.9313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-0.9778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0.96272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-0.993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813911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A41A9D-992A-4CEA-AB05-5D45F1FEF539}"/>
              </a:ext>
            </a:extLst>
          </p:cNvPr>
          <p:cNvSpPr/>
          <p:nvPr/>
        </p:nvSpPr>
        <p:spPr>
          <a:xfrm>
            <a:off x="3042117" y="4551832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FCC8-4651-4398-B879-2F4673ED9009}"/>
              </a:ext>
            </a:extLst>
          </p:cNvPr>
          <p:cNvSpPr/>
          <p:nvPr/>
        </p:nvSpPr>
        <p:spPr>
          <a:xfrm>
            <a:off x="8159262" y="5044273"/>
            <a:ext cx="1055076" cy="125604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D9075-B4EF-429A-9A90-FCC293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组胺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  <a:blipFill>
                <a:blip r:embed="rId3"/>
                <a:stretch>
                  <a:fillRect l="-4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2053</Words>
  <Application>Microsoft Office PowerPoint</Application>
  <PresentationFormat>宽屏</PresentationFormat>
  <Paragraphs>761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宋体</vt:lpstr>
      <vt:lpstr>Calibri</vt:lpstr>
      <vt:lpstr>Calibri Light</vt:lpstr>
      <vt:lpstr>Cambria</vt:lpstr>
      <vt:lpstr>Cambria Math</vt:lpstr>
      <vt:lpstr>Times New Roman</vt:lpstr>
      <vt:lpstr>Wingdings</vt:lpstr>
      <vt:lpstr>回顾</vt:lpstr>
      <vt:lpstr>颜色与物质浓度辨识</vt:lpstr>
      <vt:lpstr>问题描述-比色法检验物质浓度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组胺-一元线性回归模型</vt:lpstr>
      <vt:lpstr>对组胺的分析-二元线性回归模型</vt:lpstr>
      <vt:lpstr>溴酸钾</vt:lpstr>
      <vt:lpstr>溴酸钾</vt:lpstr>
      <vt:lpstr>溴酸钾-一元线性回归模型</vt:lpstr>
      <vt:lpstr>溴酸钾-一元线性回归模型</vt:lpstr>
      <vt:lpstr>溴酸钾-二元线性回归模型</vt:lpstr>
      <vt:lpstr>工业碱</vt:lpstr>
      <vt:lpstr>工业碱</vt:lpstr>
      <vt:lpstr>工业碱-一元线性回归模型</vt:lpstr>
      <vt:lpstr>硫酸铝钾</vt:lpstr>
      <vt:lpstr>硫酸铝钾-物质浓度判定模型</vt:lpstr>
      <vt:lpstr>硫酸铝钾-一元线性回归模型</vt:lpstr>
      <vt:lpstr>硫酸铝钾-引入酶促反应</vt:lpstr>
      <vt:lpstr>硫酸铝钾-引入酶促反应</vt:lpstr>
      <vt:lpstr>硫酸铝钾-指数增长模型</vt:lpstr>
      <vt:lpstr>硫酸铝钾-快速平衡模型</vt:lpstr>
      <vt:lpstr>硫酸铝钾-快速平衡模型</vt:lpstr>
      <vt:lpstr>奶中尿素</vt:lpstr>
      <vt:lpstr>奶中尿素-一元线性回归模型</vt:lpstr>
      <vt:lpstr>数据质量评价</vt:lpstr>
      <vt:lpstr>准确度</vt:lpstr>
      <vt:lpstr>稳定度</vt:lpstr>
      <vt:lpstr>稳定度</vt:lpstr>
      <vt:lpstr>区分度</vt:lpstr>
      <vt:lpstr>区分度</vt:lpstr>
      <vt:lpstr>吻合度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指数模型</vt:lpstr>
      <vt:lpstr>指数模型</vt:lpstr>
      <vt:lpstr>快速平衡模型-快速平衡模型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195</cp:revision>
  <dcterms:created xsi:type="dcterms:W3CDTF">2018-04-24T03:46:50Z</dcterms:created>
  <dcterms:modified xsi:type="dcterms:W3CDTF">2018-04-25T11:39:39Z</dcterms:modified>
</cp:coreProperties>
</file>