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81" r:id="rId10"/>
    <p:sldId id="275" r:id="rId11"/>
    <p:sldId id="263" r:id="rId12"/>
    <p:sldId id="296" r:id="rId13"/>
    <p:sldId id="294" r:id="rId14"/>
    <p:sldId id="297" r:id="rId15"/>
    <p:sldId id="276" r:id="rId16"/>
    <p:sldId id="264" r:id="rId17"/>
    <p:sldId id="299" r:id="rId18"/>
    <p:sldId id="300" r:id="rId19"/>
    <p:sldId id="303" r:id="rId20"/>
    <p:sldId id="265" r:id="rId21"/>
    <p:sldId id="304" r:id="rId22"/>
    <p:sldId id="305" r:id="rId23"/>
    <p:sldId id="307" r:id="rId24"/>
    <p:sldId id="306" r:id="rId25"/>
    <p:sldId id="277" r:id="rId26"/>
    <p:sldId id="308" r:id="rId27"/>
    <p:sldId id="266" r:id="rId28"/>
    <p:sldId id="310" r:id="rId29"/>
    <p:sldId id="267" r:id="rId30"/>
    <p:sldId id="268" r:id="rId31"/>
    <p:sldId id="269" r:id="rId32"/>
    <p:sldId id="279" r:id="rId33"/>
    <p:sldId id="270" r:id="rId34"/>
    <p:sldId id="311" r:id="rId35"/>
    <p:sldId id="271" r:id="rId36"/>
    <p:sldId id="312" r:id="rId37"/>
    <p:sldId id="272" r:id="rId38"/>
    <p:sldId id="273" r:id="rId39"/>
    <p:sldId id="282" r:id="rId40"/>
    <p:sldId id="283" r:id="rId41"/>
    <p:sldId id="284" r:id="rId42"/>
    <p:sldId id="285" r:id="rId43"/>
    <p:sldId id="286" r:id="rId44"/>
    <p:sldId id="292" r:id="rId45"/>
    <p:sldId id="293" r:id="rId46"/>
    <p:sldId id="287" r:id="rId47"/>
    <p:sldId id="313" r:id="rId48"/>
    <p:sldId id="289" r:id="rId49"/>
    <p:sldId id="280" r:id="rId50"/>
    <p:sldId id="315" r:id="rId51"/>
    <p:sldId id="316" r:id="rId52"/>
    <p:sldId id="314" r:id="rId53"/>
    <p:sldId id="31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6455" autoAdjust="0"/>
  </p:normalViewPr>
  <p:slideViewPr>
    <p:cSldViewPr snapToGrid="0">
      <p:cViewPr varScale="1">
        <p:scale>
          <a:sx n="95" d="100"/>
          <a:sy n="95" d="100"/>
        </p:scale>
        <p:origin x="9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4694-123B-41CE-8140-A3377F46147A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F9C0-B15B-49BC-AED4-2F82E96CA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9C0-B15B-49BC-AED4-2F82E96CA8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9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第一点是说，对于不同的物质，同样的线性模型，可能一元拟合效果好，可能三元拟合效果好，但是二元拟合效果不好。换一个物质就不一定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二</a:t>
            </a:r>
            <a:r>
              <a:rPr kumimoji="1" lang="zh-CN" altLang="en-US" dirty="0" smtClean="0"/>
              <a:t>点是说，对于</a:t>
            </a:r>
            <a:r>
              <a:rPr kumimoji="1" lang="zh-CN" altLang="en-US" dirty="0" smtClean="0"/>
              <a:t>同一个</a:t>
            </a:r>
            <a:r>
              <a:rPr kumimoji="1" lang="zh-CN" altLang="en-US" dirty="0" smtClean="0"/>
              <a:t>物质，</a:t>
            </a:r>
            <a:r>
              <a:rPr kumimoji="1" lang="zh-CN" altLang="en-US" dirty="0" smtClean="0"/>
              <a:t>选择不同的模型，选择某一个模型，可能会出现高维拟合好，低维拟合不好。选择另一个模型，可能会出现低维拟合好，高维拟合不好。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9C0-B15B-49BC-AED4-2F82E96CA8A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6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5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0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3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0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8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EF01C-7AEF-4827-980D-06B11AA6138E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FEBEF-3815-4C9E-8D90-2EDDEA3A012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0.png"/><Relationship Id="rId3" Type="http://schemas.openxmlformats.org/officeDocument/2006/relationships/image" Target="../media/image3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0.png"/><Relationship Id="rId3" Type="http://schemas.openxmlformats.org/officeDocument/2006/relationships/image" Target="../media/image3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4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7A34FC-1528-4A6A-ACC6-C6592FD1D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颜色与物质浓度辨识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3425DD8-6A3A-4E11-AB6E-756B90B62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21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严宋扬 袁靖松 汪紫薇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A4A81B-847F-4041-96A1-29F120B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1121471-B69B-4655-9905-84A64746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结果不适用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121471-B69B-4655-9905-84A64746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9650"/>
                <a:ext cx="4489604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xmlns="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xmlns="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xmlns="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xmlns="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0.742 RMSE = 28.99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DE81E70-10CD-4096-A390-3444E94EB3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561618"/>
                  </p:ext>
                </p:extLst>
              </p:nvPr>
            </p:nvGraphicFramePr>
            <p:xfrm>
              <a:off x="5966959" y="1842571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[-100.6, 222]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1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-5.5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[-9.439, -1.561]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0.5614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[-0.1248, 1.248]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206" b="-21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86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AC2D1A2-EF0B-4B8B-A6F1-61337E75E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139" r="6541" b="4230"/>
          <a:stretch/>
        </p:blipFill>
        <p:spPr>
          <a:xfrm>
            <a:off x="5787851" y="1817747"/>
            <a:ext cx="5968721" cy="44815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B91D5D7B-90C1-4740-A21E-1A19377B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3435"/>
              </p:ext>
            </p:extLst>
          </p:nvPr>
        </p:nvGraphicFramePr>
        <p:xfrm>
          <a:off x="715130" y="3429000"/>
          <a:ext cx="4891852" cy="182880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698836">
                  <a:extLst>
                    <a:ext uri="{9D8B030D-6E8A-4147-A177-3AD203B41FA5}">
                      <a16:colId xmlns:a16="http://schemas.microsoft.com/office/drawing/2014/main" xmlns="" val="204968603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xmlns="" val="4250521889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xmlns="" val="3289826690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xmlns="" val="3482907994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xmlns="" val="1334276022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xmlns="" val="2627017707"/>
                    </a:ext>
                  </a:extLst>
                </a:gridCol>
                <a:gridCol w="698836">
                  <a:extLst>
                    <a:ext uri="{9D8B030D-6E8A-4147-A177-3AD203B41FA5}">
                      <a16:colId xmlns:a16="http://schemas.microsoft.com/office/drawing/2014/main" xmlns="" val="6495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H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44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B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45478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0.89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947617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0.07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0.46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-0.24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87786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-0.87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-0.24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0.84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-0.88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1674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-0.99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-0.89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-0.05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zh-CN" sz="20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-0.97</a:t>
                      </a:r>
                      <a:endParaRPr lang="zh-CN" sz="20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678358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26F09C23-D886-49EC-93A0-4CEEFB53523D}"/>
              </a:ext>
            </a:extLst>
          </p:cNvPr>
          <p:cNvSpPr/>
          <p:nvPr/>
        </p:nvSpPr>
        <p:spPr>
          <a:xfrm>
            <a:off x="715129" y="2840816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溴酸钾各个属性间的自相关系数</a:t>
            </a:r>
          </a:p>
        </p:txBody>
      </p:sp>
    </p:spTree>
    <p:extLst>
      <p:ext uri="{BB962C8B-B14F-4D97-AF65-F5344CB8AC3E}">
        <p14:creationId xmlns:p14="http://schemas.microsoft.com/office/powerpoint/2010/main" val="4771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94498D3E-6B3D-4A06-8F9C-611265A8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8451"/>
              </p:ext>
            </p:extLst>
          </p:nvPr>
        </p:nvGraphicFramePr>
        <p:xfrm>
          <a:off x="323224" y="3623499"/>
          <a:ext cx="11545552" cy="1197644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xmlns="" val="2574641636"/>
                    </a:ext>
                  </a:extLst>
                </a:gridCol>
                <a:gridCol w="1205803">
                  <a:extLst>
                    <a:ext uri="{9D8B030D-6E8A-4147-A177-3AD203B41FA5}">
                      <a16:colId xmlns:a16="http://schemas.microsoft.com/office/drawing/2014/main" xmlns="" val="1111850791"/>
                    </a:ext>
                  </a:extLst>
                </a:gridCol>
                <a:gridCol w="1245995">
                  <a:extLst>
                    <a:ext uri="{9D8B030D-6E8A-4147-A177-3AD203B41FA5}">
                      <a16:colId xmlns:a16="http://schemas.microsoft.com/office/drawing/2014/main" xmlns="" val="2617808089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xmlns="" val="3497137903"/>
                    </a:ext>
                  </a:extLst>
                </a:gridCol>
                <a:gridCol w="1316334">
                  <a:extLst>
                    <a:ext uri="{9D8B030D-6E8A-4147-A177-3AD203B41FA5}">
                      <a16:colId xmlns:a16="http://schemas.microsoft.com/office/drawing/2014/main" xmlns="" val="4217994744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xmlns="" val="1988544744"/>
                    </a:ext>
                  </a:extLst>
                </a:gridCol>
                <a:gridCol w="1004835">
                  <a:extLst>
                    <a:ext uri="{9D8B030D-6E8A-4147-A177-3AD203B41FA5}">
                      <a16:colId xmlns:a16="http://schemas.microsoft.com/office/drawing/2014/main" xmlns="" val="1574661262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xmlns="" val="1665831188"/>
                    </a:ext>
                  </a:extLst>
                </a:gridCol>
                <a:gridCol w="1557490">
                  <a:extLst>
                    <a:ext uri="{9D8B030D-6E8A-4147-A177-3AD203B41FA5}">
                      <a16:colId xmlns:a16="http://schemas.microsoft.com/office/drawing/2014/main" xmlns="" val="1313815888"/>
                    </a:ext>
                  </a:extLst>
                </a:gridCol>
              </a:tblGrid>
              <a:tr h="80140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属性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R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G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B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H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灰度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RGB算数平均数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RGB几何平均数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8872018"/>
                  </a:ext>
                </a:extLst>
              </a:tr>
              <a:tr h="26713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大小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-0.16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0.69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2852900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8A568E0D-1449-4D3C-954A-E2D4F8CD9E15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22512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3A8347F-A61C-4163-B9EE-2B24EC84C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="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5.291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731.6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24447"/>
                <a:ext cx="5434150" cy="4023360"/>
              </a:xfrm>
              <a:prstGeom prst="rect">
                <a:avLst/>
              </a:prstGeom>
              <a:blipFill>
                <a:blip r:embed="rId3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xmlns="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xmlns="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xmlns="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xmlns="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0.8954 RMSE = 12.78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F2AB8746-A55A-4F2D-A4BF-50306CED1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8504970"/>
                  </p:ext>
                </p:extLst>
              </p:nvPr>
            </p:nvGraphicFramePr>
            <p:xfrm>
              <a:off x="1097280" y="342900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381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-5.291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[-6.765, -3.817]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7857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731.6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[538, 925.2]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7857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10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CA9D9F-A8CB-4879-AD67-AA1108C2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="" id="{867A1F2D-4B45-4D0D-800A-34A09311F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几何平均数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867A1F2D-4B45-4D0D-800A-34A09311F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05" y="2348477"/>
                <a:ext cx="5434150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="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xmlns="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xmlns="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xmlns="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0.9704 RMSE = 6.8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6E5AA4F-52FB-4A13-8BAC-DFD392A018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672695"/>
                  </p:ext>
                </p:extLst>
              </p:nvPr>
            </p:nvGraphicFramePr>
            <p:xfrm>
              <a:off x="3470843" y="3140110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93814" r="-47218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-1.197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[-1.367, -1.026]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67857" r="-472185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162.9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[144.3, 181.4]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67857" r="-232" b="-312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30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5F5016-D230-4790-9779-54AE90D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溴酸钾</a:t>
            </a:r>
            <a:r>
              <a:rPr lang="en-US" altLang="zh-CN" dirty="0"/>
              <a:t>-</a:t>
            </a:r>
            <a:r>
              <a:rPr lang="zh-CN" altLang="en-US" dirty="0"/>
              <a:t>二元线性回归模型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9CEC7DB2-E8E4-4C54-8707-5388E3E3B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C7DB2-E8E4-4C54-8707-5388E3E3B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3" y="3021391"/>
                <a:ext cx="4499652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xmlns="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xmlns="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xmlns="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xmlns="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u="none" strike="noStrike" kern="1200" noProof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u="none" strike="noStrike" kern="1200" noProof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= 0.9478 RMSE = 9.653</a:t>
                          </a:r>
                          <a:endParaRPr lang="pt-BR" sz="2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02E226C-C05E-47D2-BBE3-EA274F045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98230"/>
                  </p:ext>
                </p:extLst>
              </p:nvPr>
            </p:nvGraphicFramePr>
            <p:xfrm>
              <a:off x="5255535" y="1846369"/>
              <a:ext cx="5900145" cy="4022725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1067537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2049214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783394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658588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8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8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8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81955" r="-454857" b="-3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155.8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[-29.68, 341.2]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181955" r="-454857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-7.897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[-15.92, 0.1276]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8076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1" t="-284091" r="-454857" b="-1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0.6479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[0.4536, 0.8423]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94115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" t="-327097" r="-310" b="-225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78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F4B4872-F807-44EF-B852-3D92B48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7" y="2261571"/>
            <a:ext cx="8065401" cy="28590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E6F55A6-B2C3-4C22-A41F-5F31995EC505}"/>
              </a:ext>
            </a:extLst>
          </p:cNvPr>
          <p:cNvSpPr txBox="1"/>
          <p:nvPr/>
        </p:nvSpPr>
        <p:spPr>
          <a:xfrm>
            <a:off x="4400140" y="5352464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去除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585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41A7CB11-6578-4470-946C-5E1FE22A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666"/>
              </p:ext>
            </p:extLst>
          </p:nvPr>
        </p:nvGraphicFramePr>
        <p:xfrm>
          <a:off x="1097282" y="2625697"/>
          <a:ext cx="10058398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xmlns="" val="141404730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388548789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161739682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24439116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15403090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134318371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228576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71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B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0.83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05026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G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1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0.87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-0.97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548791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R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0.87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2151086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-0.71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-0.96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008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-0.83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-0.99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-0.88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0.97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-0.99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587493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D35115FC-A313-47B4-BC26-371BB58BFFB2}"/>
              </a:ext>
            </a:extLst>
          </p:cNvPr>
          <p:cNvSpPr/>
          <p:nvPr/>
        </p:nvSpPr>
        <p:spPr>
          <a:xfrm>
            <a:off x="3680553" y="1972404"/>
            <a:ext cx="489185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工业碱各个属性间的自相关系数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13DBE8E-3421-411E-8B4E-C3123AC69C15}"/>
              </a:ext>
            </a:extLst>
          </p:cNvPr>
          <p:cNvSpPr txBox="1"/>
          <p:nvPr/>
        </p:nvSpPr>
        <p:spPr>
          <a:xfrm>
            <a:off x="2738372" y="5306699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尝试使用灰度进行一元线性回归分析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882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26D667-5B3A-450C-9E80-14FDE7A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工业碱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="" id="{EA6E7134-473D-4BAD-A119-B1D9E0A29D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EA6E7134-473D-4BAD-A119-B1D9E0A2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12873"/>
                <a:ext cx="5735599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xmlns="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xmlns="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xmlns="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xmlns="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0.9175 RMSE = 0.5079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64B8146D-FA47-44B1-B612-B2150AC9A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985835"/>
                  </p:ext>
                </p:extLst>
              </p:nvPr>
            </p:nvGraphicFramePr>
            <p:xfrm>
              <a:off x="1097280" y="2631076"/>
              <a:ext cx="5250314" cy="271445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63380" r="-472185" b="-1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-0.03599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[-0.05097, -0.02101]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5" t="-207143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12.93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[11.29, 14.58]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" t="-307143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CDBBF8C-1CAF-4812-B0C9-47AF22650B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6742" r="6541" b="1198"/>
          <a:stretch/>
        </p:blipFill>
        <p:spPr>
          <a:xfrm>
            <a:off x="6531430" y="1940377"/>
            <a:ext cx="5266397" cy="40958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22E4000-32C3-4AB7-BFD7-ADC7D3681875}"/>
              </a:ext>
            </a:extLst>
          </p:cNvPr>
          <p:cNvSpPr/>
          <p:nvPr/>
        </p:nvSpPr>
        <p:spPr>
          <a:xfrm>
            <a:off x="943351" y="5418029"/>
            <a:ext cx="5404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模型应用范围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浓度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7-12ppm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，灰度取值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40-140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77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E75A1ED-8712-49BF-8D60-D3F4B528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5605" r="6902" b="4720"/>
          <a:stretch/>
        </p:blipFill>
        <p:spPr>
          <a:xfrm>
            <a:off x="5950423" y="1858946"/>
            <a:ext cx="5436369" cy="413992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F435075D-1A22-4C92-8C29-06255C8E8F81}"/>
              </a:ext>
            </a:extLst>
          </p:cNvPr>
          <p:cNvSpPr txBox="1">
            <a:spLocks/>
          </p:cNvSpPr>
          <p:nvPr/>
        </p:nvSpPr>
        <p:spPr>
          <a:xfrm>
            <a:off x="1036320" y="2097092"/>
            <a:ext cx="4802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R, G, B</a:t>
            </a:r>
            <a:r>
              <a:rPr lang="zh-CN" altLang="en-US" dirty="0"/>
              <a:t>没有明显的变化趋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只在浓度为</a:t>
            </a:r>
            <a:r>
              <a:rPr lang="en-US" altLang="zh-CN" dirty="0"/>
              <a:t>0</a:t>
            </a:r>
            <a:r>
              <a:rPr lang="zh-CN" altLang="en-US" dirty="0"/>
              <a:t>和浓度为</a:t>
            </a:r>
            <a:r>
              <a:rPr lang="en-US" altLang="zh-CN" dirty="0"/>
              <a:t>0.5ppm</a:t>
            </a:r>
            <a:r>
              <a:rPr lang="zh-CN" altLang="en-US" dirty="0"/>
              <a:t>及以上有明显的差异</a:t>
            </a:r>
          </a:p>
        </p:txBody>
      </p:sp>
    </p:spTree>
    <p:extLst>
      <p:ext uri="{BB962C8B-B14F-4D97-AF65-F5344CB8AC3E}">
        <p14:creationId xmlns:p14="http://schemas.microsoft.com/office/powerpoint/2010/main" val="23181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en-US" altLang="zh-CN" dirty="0"/>
              <a:t>-</a:t>
            </a:r>
            <a:r>
              <a:rPr lang="zh-CN" altLang="en-US" dirty="0"/>
              <a:t>比色法检验物质浓度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78298"/>
            <a:ext cx="3725929" cy="40233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待测物质</a:t>
            </a:r>
            <a:r>
              <a:rPr lang="en-US" altLang="zh-CN" dirty="0" err="1"/>
              <a:t>制备成溶液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滴在</a:t>
            </a:r>
            <a:r>
              <a:rPr lang="en-US" altLang="zh-CN" dirty="0" err="1"/>
              <a:t>白色试纸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与</a:t>
            </a:r>
            <a:r>
              <a:rPr lang="en-US" altLang="zh-CN" dirty="0" err="1"/>
              <a:t>标准比色卡</a:t>
            </a:r>
            <a:r>
              <a:rPr lang="zh-CN" altLang="en-US" dirty="0"/>
              <a:t>对比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确定</a:t>
            </a:r>
            <a:r>
              <a:rPr lang="en-US" altLang="zh-CN" dirty="0" err="1"/>
              <a:t>浓度档位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6DD9E7A-9BE3-4395-8CD2-D7972464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9" y="2556614"/>
            <a:ext cx="6092851" cy="174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B6011D9-5B08-40A9-89B4-B29CD9D649DD}"/>
              </a:ext>
            </a:extLst>
          </p:cNvPr>
          <p:cNvSpPr txBox="1"/>
          <p:nvPr/>
        </p:nvSpPr>
        <p:spPr>
          <a:xfrm>
            <a:off x="1122164" y="5120639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需要精确地通过测量颜色读数从而获得待测物质的浓度</a:t>
            </a:r>
          </a:p>
        </p:txBody>
      </p:sp>
    </p:spTree>
    <p:extLst>
      <p:ext uri="{BB962C8B-B14F-4D97-AF65-F5344CB8AC3E}">
        <p14:creationId xmlns:p14="http://schemas.microsoft.com/office/powerpoint/2010/main" val="20832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物质浓度判定模型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11FC0780-1B97-4C77-BAB0-B5FFA55EE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&lt;0.5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ppm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算术平均数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&gt;105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1FC0780-1B97-4C77-BAB0-B5FFA55EE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19548"/>
                <a:ext cx="10058400" cy="857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1626692E-3833-4742-8A45-E761BC60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72850"/>
              </p:ext>
            </p:extLst>
          </p:nvPr>
        </p:nvGraphicFramePr>
        <p:xfrm>
          <a:off x="976383" y="3429000"/>
          <a:ext cx="10058400" cy="7924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xmlns="" val="27302309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308747680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762501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浓度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不包括0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028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相关系数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-0.6778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-0.7195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3412286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89E6DFCB-EDFB-4588-99D8-4AB6261E22B8}"/>
              </a:ext>
            </a:extLst>
          </p:cNvPr>
          <p:cNvSpPr/>
          <p:nvPr/>
        </p:nvSpPr>
        <p:spPr>
          <a:xfrm>
            <a:off x="3354088" y="2786321"/>
            <a:ext cx="5302990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灰度和硫酸铝钾浓度的线性相关性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05D54FE-F476-4125-9871-5832EF35F517}"/>
              </a:ext>
            </a:extLst>
          </p:cNvPr>
          <p:cNvSpPr txBox="1"/>
          <p:nvPr/>
        </p:nvSpPr>
        <p:spPr>
          <a:xfrm>
            <a:off x="4471348" y="489620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不宜建立此模型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853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562A126-2B07-4808-84CC-B9B28ED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t="4530" r="5787" b="3628"/>
          <a:stretch/>
        </p:blipFill>
        <p:spPr>
          <a:xfrm>
            <a:off x="6126480" y="1816002"/>
            <a:ext cx="5556739" cy="4282343"/>
          </a:xfrm>
          <a:prstGeom prst="rect">
            <a:avLst/>
          </a:prstGeom>
        </p:spPr>
      </p:pic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xmlns="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736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引入酶促反应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24913C3-1D63-4175-9378-4F500F01F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指数增长模型：</a:t>
                </a:r>
                <a:endParaRPr lang="zh-CN" altLang="zh-CN" dirty="0"/>
              </a:p>
              <a:p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𝑀𝑖𝑐h𝑎𝑒𝑙𝑖𝑠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𝑀𝑒𝑛𝑡𝑒𝑛</m:t>
                    </m:r>
                  </m:oMath>
                </a14:m>
                <a:r>
                  <a:rPr lang="en-US" altLang="zh-CN" dirty="0" err="1"/>
                  <a:t>模型（米-曼式模型，也叫快速平衡模型</a:t>
                </a:r>
                <a:r>
                  <a:rPr lang="en-US" altLang="zh-CN" dirty="0"/>
                  <a:t>）：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4913C3-1D63-4175-9378-4F500F01F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7222" y="1845734"/>
                <a:ext cx="5498458" cy="4023360"/>
              </a:xfrm>
              <a:blipFill>
                <a:blip r:embed="rId3"/>
                <a:stretch>
                  <a:fillRect l="-3548" t="-3333" r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âé¶ä¿ååºéçâçå¾çæç´¢ç»æ">
            <a:extLst>
              <a:ext uri="{FF2B5EF4-FFF2-40B4-BE49-F238E27FC236}">
                <a16:creationId xmlns:a16="http://schemas.microsoft.com/office/drawing/2014/main" xmlns="" id="{455EE58B-AD2D-4CBB-8E62-86D2A7A7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58080"/>
            <a:ext cx="4408007" cy="32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52A0A1FC-B288-451A-B222-9661A9CBD68B}"/>
              </a:ext>
            </a:extLst>
          </p:cNvPr>
          <p:cNvSpPr/>
          <p:nvPr/>
        </p:nvSpPr>
        <p:spPr>
          <a:xfrm>
            <a:off x="1452786" y="5381224"/>
            <a:ext cx="3696993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酶促反应速率示意图</a:t>
            </a:r>
          </a:p>
        </p:txBody>
      </p:sp>
    </p:spTree>
    <p:extLst>
      <p:ext uri="{BB962C8B-B14F-4D97-AF65-F5344CB8AC3E}">
        <p14:creationId xmlns:p14="http://schemas.microsoft.com/office/powerpoint/2010/main" val="35508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86BC5F-5487-4F65-9461-1E75F741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指数增长模型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xmlns="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xmlns="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xmlns="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xmlns="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0.3548 RMSE = 1.598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626DA7B-3618-4A70-A96A-543A2D86C4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08376"/>
                  </p:ext>
                </p:extLst>
              </p:nvPr>
            </p:nvGraphicFramePr>
            <p:xfrm>
              <a:off x="876166" y="2828611"/>
              <a:ext cx="5250314" cy="2592537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7391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67213" r="-472848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-3.065e-12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[-2.316e-10, 2.255e-10]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182143" r="-472848" b="-126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-0.2703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[-1.006, 0.4653]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" t="-282143" r="-348" b="-267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xmlns="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xmlns="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xmlns="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xmlns="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400" u="none" strike="noStrike" dirty="0">
                              <a:effectLst/>
                            </a:rPr>
                            <a:t>= 0.551 RMSE = 1.333</a:t>
                          </a:r>
                          <a:endParaRPr lang="pt-BR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85156E2-8770-4427-A5E1-B261B2FD1A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1535799"/>
                  </p:ext>
                </p:extLst>
              </p:nvPr>
            </p:nvGraphicFramePr>
            <p:xfrm>
              <a:off x="6424531" y="2904832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4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83505" r="-472848" b="-262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-0.01464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dirty="0">
                              <a:effectLst/>
                            </a:rPr>
                            <a:t>[-0.1857, 0.1564]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158929" r="-472848" b="-127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-0.02784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[-0.0898, 0.03411]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" t="-258929" r="-232" b="-276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DF98FBA4-5173-4C4E-BE26-0CB2BC9E1847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-H</a:t>
            </a:r>
            <a:r>
              <a:rPr lang="zh-CN" altLang="en-US" sz="2600" dirty="0"/>
              <a:t>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4AF29BE4-8317-4446-A6F2-3F75CE21CBDD}"/>
              </a:ext>
            </a:extLst>
          </p:cNvPr>
          <p:cNvSpPr/>
          <p:nvPr/>
        </p:nvSpPr>
        <p:spPr>
          <a:xfrm>
            <a:off x="8079784" y="224252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浓度</a:t>
            </a:r>
            <a:r>
              <a:rPr lang="en-US" altLang="zh-CN" sz="2600" dirty="0"/>
              <a:t>-S</a:t>
            </a:r>
            <a:r>
              <a:rPr lang="zh-CN" altLang="en-US" sz="26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968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="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xmlns="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xmlns="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xmlns="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857720"/>
                  </p:ext>
                </p:extLst>
              </p:nvPr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xmlns="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xmlns="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xmlns="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xmlns="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0.9842 RMSE = 9.159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5EA07C8-1CB4-4876-A72C-1F39FBF75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403223"/>
                  </p:ext>
                </p:extLst>
              </p:nvPr>
            </p:nvGraphicFramePr>
            <p:xfrm>
              <a:off x="6533686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81416" r="-45620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160.1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[118.6, 201.7]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170833" r="-45620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0.2812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[-0.02671, 0.5891]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0" t="-290179" r="-45620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42.5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[13.38, 71.63]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" t="-333588" r="-395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E186A560-BF8B-417D-A753-EC87AA8D320D}"/>
              </a:ext>
            </a:extLst>
          </p:cNvPr>
          <p:cNvSpPr/>
          <p:nvPr/>
        </p:nvSpPr>
        <p:spPr>
          <a:xfrm>
            <a:off x="8180268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S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</p:spTree>
    <p:extLst>
      <p:ext uri="{BB962C8B-B14F-4D97-AF65-F5344CB8AC3E}">
        <p14:creationId xmlns:p14="http://schemas.microsoft.com/office/powerpoint/2010/main" val="33761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F60FF7-6960-46BD-B211-7DBCB392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硫酸铝钾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7D98ABC7-30E6-4275-8CBA-5DE158B6C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D98ABC7-30E6-4275-8CBA-5DE158B6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84" y="782283"/>
                <a:ext cx="3484768" cy="955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="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xmlns="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xmlns="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xmlns="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64373639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0.9941 RMSE = 1.048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151A364-C762-4363-AB34-F94F3BC85F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7280" y="2660286"/>
              <a:ext cx="4621994" cy="3450210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348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27.33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[22.96, 31.7]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7337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70833" r="-455474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0.07594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[-0.03905, 0.1909]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90179" r="-455474" b="-14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74.67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[71.33, 78]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79520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333588" r="-264" b="-236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2CDE23EE-5BB4-49DF-AEF7-39A996841881}"/>
              </a:ext>
            </a:extLst>
          </p:cNvPr>
          <p:cNvSpPr/>
          <p:nvPr/>
        </p:nvSpPr>
        <p:spPr>
          <a:xfrm>
            <a:off x="2531419" y="2202407"/>
            <a:ext cx="1939807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/>
              <a:t>H</a:t>
            </a:r>
            <a:r>
              <a:rPr lang="zh-CN" altLang="en-US" sz="2600" dirty="0"/>
              <a:t>值</a:t>
            </a:r>
            <a:r>
              <a:rPr lang="en-US" altLang="zh-CN" sz="2600" dirty="0"/>
              <a:t>-</a:t>
            </a:r>
            <a:r>
              <a:rPr lang="zh-CN" altLang="en-US" sz="2600" dirty="0"/>
              <a:t>浓度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163279C6-D328-43A9-9D09-B44FFD885112}"/>
                  </a:ext>
                </a:extLst>
              </p:cNvPr>
              <p:cNvSpPr/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0.38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−28.35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510−5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279C6-D328-43A9-9D09-B44FFD885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985" y="3474821"/>
                <a:ext cx="3148106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4C160495-B8DB-401A-9F08-195B315F5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93953"/>
              </p:ext>
            </p:extLst>
          </p:nvPr>
        </p:nvGraphicFramePr>
        <p:xfrm>
          <a:off x="353704" y="3613450"/>
          <a:ext cx="11545551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282839">
                  <a:extLst>
                    <a:ext uri="{9D8B030D-6E8A-4147-A177-3AD203B41FA5}">
                      <a16:colId xmlns:a16="http://schemas.microsoft.com/office/drawing/2014/main" xmlns="" val="1376401292"/>
                    </a:ext>
                  </a:extLst>
                </a:gridCol>
                <a:gridCol w="1298838">
                  <a:extLst>
                    <a:ext uri="{9D8B030D-6E8A-4147-A177-3AD203B41FA5}">
                      <a16:colId xmlns:a16="http://schemas.microsoft.com/office/drawing/2014/main" xmlns="" val="3164833096"/>
                    </a:ext>
                  </a:extLst>
                </a:gridCol>
                <a:gridCol w="1266840">
                  <a:extLst>
                    <a:ext uri="{9D8B030D-6E8A-4147-A177-3AD203B41FA5}">
                      <a16:colId xmlns:a16="http://schemas.microsoft.com/office/drawing/2014/main" xmlns="" val="3769571762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xmlns="" val="169431505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xmlns="" val="274308311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xmlns="" val="3072055178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xmlns="" val="616496504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xmlns="" val="2746950459"/>
                    </a:ext>
                  </a:extLst>
                </a:gridCol>
                <a:gridCol w="1282839">
                  <a:extLst>
                    <a:ext uri="{9D8B030D-6E8A-4147-A177-3AD203B41FA5}">
                      <a16:colId xmlns:a16="http://schemas.microsoft.com/office/drawing/2014/main" xmlns="" val="224345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属性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灰度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RGB算术平均数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RGB几何平均数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418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-0.4369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-0.3451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-0.9603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0.6484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0.9433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-0.6165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-0.8551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-0.8785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291770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952A6215-A625-48DB-A114-A7132A2D7763}"/>
              </a:ext>
            </a:extLst>
          </p:cNvPr>
          <p:cNvSpPr/>
          <p:nvPr/>
        </p:nvSpPr>
        <p:spPr>
          <a:xfrm>
            <a:off x="3066905" y="2692887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多个参数与奶中尿素浓度的相关系数</a:t>
            </a:r>
          </a:p>
        </p:txBody>
      </p:sp>
    </p:spTree>
    <p:extLst>
      <p:ext uri="{BB962C8B-B14F-4D97-AF65-F5344CB8AC3E}">
        <p14:creationId xmlns:p14="http://schemas.microsoft.com/office/powerpoint/2010/main" val="12317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1E552A-C442-4410-B98C-9057F63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奶中尿素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103BEC66-0162-4AFC-8A01-D1E3442D7A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129.7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15490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3BEC66-0162-4AFC-8A01-D1E3442D7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024447"/>
                <a:ext cx="9322861" cy="4023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xmlns="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xmlns="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xmlns="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xmlns="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altLang="zh-CN" sz="2800" u="none" strike="noStrike" dirty="0">
                              <a:effectLst/>
                            </a:rPr>
                            <a:t>= 0.9221 RMSE = 254.5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64AF40-CF45-4538-A1C0-C1A9AB330A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625627"/>
                  </p:ext>
                </p:extLst>
              </p:nvPr>
            </p:nvGraphicFramePr>
            <p:xfrm>
              <a:off x="2790426" y="3607713"/>
              <a:ext cx="6323429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107405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240224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813775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92784" r="-471978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-129.7 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[-182.1, -77.37]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166964" r="-471978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1.549e+04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[9570, 2.141e+04]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" t="-264602" r="-192" b="-30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5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74E57E-6326-4892-BC2D-4A8B6E6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C92CD5-B2F6-44B8-8985-8A1351F1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71" y="3412569"/>
            <a:ext cx="10820735" cy="1683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数据质量</a:t>
            </a:r>
            <a:r>
              <a:rPr lang="en-US" altLang="zh-CN" dirty="0" smtClean="0"/>
              <a:t>=</a:t>
            </a:r>
          </a:p>
          <a:p>
            <a:pPr marL="0" indent="0">
              <a:buNone/>
            </a:pPr>
            <a:r>
              <a:rPr lang="zh-CN" altLang="en-US" dirty="0" smtClean="0"/>
              <a:t>系数</a:t>
            </a:r>
            <a:r>
              <a:rPr lang="en-US" altLang="zh-CN" dirty="0" smtClean="0"/>
              <a:t>1*</a:t>
            </a:r>
            <a:r>
              <a:rPr lang="zh-CN" altLang="en-US" dirty="0" smtClean="0"/>
              <a:t>准确度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系数</a:t>
            </a:r>
            <a:r>
              <a:rPr lang="en-US" altLang="zh-CN" dirty="0" smtClean="0"/>
              <a:t>2*</a:t>
            </a:r>
            <a:r>
              <a:rPr lang="zh-CN" altLang="en-US" dirty="0" smtClean="0"/>
              <a:t>稳定度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系数</a:t>
            </a:r>
            <a:r>
              <a:rPr lang="en-US" altLang="zh-CN" dirty="0" smtClean="0"/>
              <a:t>3*</a:t>
            </a:r>
            <a:r>
              <a:rPr lang="zh-CN" altLang="en-US" dirty="0" smtClean="0"/>
              <a:t>区分度</a:t>
            </a:r>
            <a:r>
              <a:rPr lang="en-US" altLang="zh-CN" dirty="0" smtClean="0"/>
              <a:t>+</a:t>
            </a:r>
            <a:r>
              <a:rPr lang="zh-CN" altLang="en-US" dirty="0" smtClean="0"/>
              <a:t>系数</a:t>
            </a:r>
            <a:r>
              <a:rPr lang="en-US" altLang="zh-CN" dirty="0" smtClean="0"/>
              <a:t>4*RGB</a:t>
            </a:r>
            <a:r>
              <a:rPr lang="zh-CN" altLang="en-US" dirty="0" smtClean="0"/>
              <a:t>到</a:t>
            </a:r>
            <a:r>
              <a:rPr lang="en-US" altLang="zh-CN" dirty="0" smtClean="0"/>
              <a:t>HS</a:t>
            </a:r>
            <a:r>
              <a:rPr lang="zh-CN" altLang="en-US" dirty="0" smtClean="0"/>
              <a:t>的吻合度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7C9A6868-5678-45FF-B6D5-B7E2F808F4EA}"/>
                  </a:ext>
                </a:extLst>
              </p:cNvPr>
              <p:cNvSpPr/>
              <p:nvPr/>
            </p:nvSpPr>
            <p:spPr>
              <a:xfrm>
                <a:off x="649793" y="2604756"/>
                <a:ext cx="108924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𝑆𝑡𝑎𝑏𝑖𝑙𝑖𝑡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𝐷𝑖𝑠𝑡𝑖𝑛𝑐𝑡𝑖𝑜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𝑀𝑎𝑡𝑐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C9A6868-5678-45FF-B6D5-B7E2F808F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93" y="2604756"/>
                <a:ext cx="108924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FE0901-5291-46F3-B8F8-53079717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FA5210-A44C-4ACF-8956-FD94E72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7357" cy="43942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问题一：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研究五组物质颜色读数与物质浓度的关系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制定标准评价数据质量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问题二：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研究二氧化硫颜色读数与物质浓度的关系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对模型进行误差分析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问题三：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数据维度对模型的影响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8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8E0F6E-C31A-45D9-8D0E-7901DF3F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3D3EE3F-797F-4281-A965-CEE055994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90579"/>
                <a:ext cx="10058400" cy="40233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实验测定次数越多，数据的准确度就越高， 越有可能接近真实值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设</a:t>
                </a:r>
                <a:r>
                  <a:rPr lang="zh-CN" altLang="en-US" dirty="0"/>
                  <a:t>物质的</a:t>
                </a:r>
                <a:r>
                  <a:rPr lang="zh-CN" altLang="zh-CN" dirty="0"/>
                  <a:t>测量次数为</a:t>
                </a:r>
                <a:r>
                  <a:rPr lang="en-US" altLang="zh-CN" dirty="0"/>
                  <a:t>n,</a:t>
                </a:r>
                <a:r>
                  <a:rPr lang="zh-CN" altLang="zh-CN" dirty="0"/>
                  <a:t>定义准确度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3EE3F-797F-4281-A965-CEE05599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90579"/>
                <a:ext cx="10058400" cy="4023360"/>
              </a:xfrm>
              <a:blipFill>
                <a:blip r:embed="rId2"/>
                <a:stretch>
                  <a:fillRect l="-2000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94B45355-CEFD-4224-9DF1-B3829BC6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59842"/>
              </p:ext>
            </p:extLst>
          </p:nvPr>
        </p:nvGraphicFramePr>
        <p:xfrm>
          <a:off x="1066800" y="3819379"/>
          <a:ext cx="10058400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xmlns="" val="361231159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216964874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1231543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物质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测量组数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准确度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76746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组胺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1399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溴酸钾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943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工业碱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0494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硫酸铝钾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699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奶中尿素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0.27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632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101463-51FB-4671-A1CA-929690B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C04967B8-6A51-42B2-AAB8-99C228040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同种物质，在相同浓度下的</a:t>
                </a:r>
                <a:r>
                  <a:rPr lang="en-US" altLang="zh-CN" dirty="0"/>
                  <a:t>R,G,B</a:t>
                </a:r>
                <a:r>
                  <a:rPr lang="zh-CN" altLang="zh-CN" dirty="0"/>
                  <a:t>数值应该相对稳定，利用同种物质同一浓度下的变异系数衡量实验数据的稳定度。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工业碱各个浓度下数据只有一组，稳定度</a:t>
                </a:r>
                <a:r>
                  <a:rPr lang="en-US" altLang="zh-CN" dirty="0"/>
                  <a:t>值取中为0.5。</a:t>
                </a:r>
              </a:p>
              <a:p>
                <a:pPr marL="0" indent="0">
                  <a:buNone/>
                </a:pPr>
                <a:r>
                  <a:rPr lang="en-US" altLang="zh-CN" dirty="0" err="1"/>
                  <a:t>定义稳定度公式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𝑆𝑡𝑎𝑏𝑖𝑙𝑖𝑡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×100%=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𝑀𝑒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4967B8-6A51-42B2-AAB8-99C228040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4394" r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40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A57CB8-AC9F-4E49-8DB3-EBF7392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4FD7500-0DD4-4F36-B15E-2E58EF9FE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51501"/>
              </p:ext>
            </p:extLst>
          </p:nvPr>
        </p:nvGraphicFramePr>
        <p:xfrm>
          <a:off x="1790616" y="2221427"/>
          <a:ext cx="8671728" cy="3756041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2890576">
                  <a:extLst>
                    <a:ext uri="{9D8B030D-6E8A-4147-A177-3AD203B41FA5}">
                      <a16:colId xmlns:a16="http://schemas.microsoft.com/office/drawing/2014/main" xmlns="" val="3719549225"/>
                    </a:ext>
                  </a:extLst>
                </a:gridCol>
                <a:gridCol w="2890576">
                  <a:extLst>
                    <a:ext uri="{9D8B030D-6E8A-4147-A177-3AD203B41FA5}">
                      <a16:colId xmlns:a16="http://schemas.microsoft.com/office/drawing/2014/main" xmlns="" val="3272221814"/>
                    </a:ext>
                  </a:extLst>
                </a:gridCol>
                <a:gridCol w="2890576">
                  <a:extLst>
                    <a:ext uri="{9D8B030D-6E8A-4147-A177-3AD203B41FA5}">
                      <a16:colId xmlns:a16="http://schemas.microsoft.com/office/drawing/2014/main" xmlns="" val="2657200291"/>
                    </a:ext>
                  </a:extLst>
                </a:gridCol>
              </a:tblGrid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 err="1">
                          <a:effectLst/>
                          <a:latin typeface="+mn-ea"/>
                          <a:ea typeface="+mn-ea"/>
                        </a:rPr>
                        <a:t>变异系数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变异系数</a:t>
                      </a:r>
                      <a:r>
                        <a:rPr lang="en-US" sz="2600" b="1" u="none" strike="noStrike" dirty="0" err="1">
                          <a:effectLst/>
                          <a:latin typeface="+mn-ea"/>
                          <a:ea typeface="+mn-ea"/>
                        </a:rPr>
                        <a:t>归一化</a:t>
                      </a:r>
                      <a:endParaRPr lang="zh-CN" sz="2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稳定度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8862800"/>
                  </a:ext>
                </a:extLst>
              </a:tr>
              <a:tr h="37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 err="1">
                          <a:effectLst/>
                          <a:latin typeface="+mn-ea"/>
                          <a:ea typeface="+mn-ea"/>
                        </a:rPr>
                        <a:t>组胺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0.1205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0.8794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7721655"/>
                  </a:ext>
                </a:extLst>
              </a:tr>
              <a:tr h="560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溴酸钾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5001161"/>
                  </a:ext>
                </a:extLst>
              </a:tr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硫酸铝钾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0.9064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0.0935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3338205"/>
                  </a:ext>
                </a:extLst>
              </a:tr>
              <a:tr h="74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奶中尿素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7574147"/>
                  </a:ext>
                </a:extLst>
              </a:tr>
              <a:tr h="551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工业碱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zh-CN" sz="2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807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21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F16EE50-EC06-488B-8EAD-6CD144EF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/>
                  <a:t>对同一种物质不同浓度</a:t>
                </a:r>
                <a:r>
                  <a:rPr lang="zh-CN" altLang="en-US" dirty="0"/>
                  <a:t>采用</a:t>
                </a:r>
                <a:r>
                  <a:rPr lang="zh-CN" altLang="zh-CN" dirty="0"/>
                  <a:t>用比色法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读数差异相对较大， 易于观察，用同种物质不同浓度下的变异系数离散度衡量数据的区分度。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定义区分度公式：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𝐷𝑖𝑠𝑡𝑖𝑛𝑐𝑡𝑖𝑜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16EE50-EC06-488B-8EAD-6CD144EF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 r="-1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0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DA0AB7-FEB9-4819-8458-62749846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区分度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xmlns="" id="{FA530E07-DB7F-444B-A118-A2831780C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479729"/>
              </p:ext>
            </p:extLst>
          </p:nvPr>
        </p:nvGraphicFramePr>
        <p:xfrm>
          <a:off x="745252" y="2083085"/>
          <a:ext cx="10701495" cy="3956986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528785">
                  <a:extLst>
                    <a:ext uri="{9D8B030D-6E8A-4147-A177-3AD203B41FA5}">
                      <a16:colId xmlns:a16="http://schemas.microsoft.com/office/drawing/2014/main" xmlns="" val="1856085239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xmlns="" val="203159758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xmlns="" val="3809298595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xmlns="" val="226322420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xmlns="" val="1392831383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xmlns="" val="2255554931"/>
                    </a:ext>
                  </a:extLst>
                </a:gridCol>
                <a:gridCol w="1528785">
                  <a:extLst>
                    <a:ext uri="{9D8B030D-6E8A-4147-A177-3AD203B41FA5}">
                      <a16:colId xmlns:a16="http://schemas.microsoft.com/office/drawing/2014/main" xmlns="" val="3118784735"/>
                    </a:ext>
                  </a:extLst>
                </a:gridCol>
              </a:tblGrid>
              <a:tr h="393533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  <a:latin typeface="+mn-ea"/>
                          <a:ea typeface="+mn-ea"/>
                        </a:rPr>
                        <a:t>物质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G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H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S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600" dirty="0">
                          <a:effectLst/>
                          <a:latin typeface="+mn-ea"/>
                          <a:ea typeface="+mn-ea"/>
                        </a:rPr>
                        <a:t>区分度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1907200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组胺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22.97 %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17.78%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3.59 %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23.72 %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18.15 %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0.306382158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5574363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溴酸钾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59.50 %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2.42 %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1.27 %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6.88%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55.82 %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0.561411402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125922"/>
                  </a:ext>
                </a:extLst>
              </a:tr>
              <a:tr h="393533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工业碱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16.85 %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62.41%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12.24%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15.51%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87.12 %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2845850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硫酸铝钾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10.51 %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5.58 %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41.34%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10.11 %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34.91%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0.410759046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4851364"/>
                  </a:ext>
                </a:extLst>
              </a:tr>
              <a:tr h="78706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奶中尿素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5.47 %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1.62 %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1.51 %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7.46 %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  <a:latin typeface="+mn-ea"/>
                          <a:ea typeface="+mn-ea"/>
                        </a:rPr>
                        <a:t>22.48%</a:t>
                      </a:r>
                      <a:endParaRPr lang="zh-CN" sz="26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26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598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1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E74D38D0-2FC8-425F-ABE8-30C21EB6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HSV </a:t>
                </a:r>
                <a:r>
                  <a:rPr lang="zh-CN" altLang="en-US" dirty="0"/>
                  <a:t>两种颜色体系可相互转化，可由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计算出</a:t>
                </a:r>
                <a:r>
                  <a:rPr lang="en-US" altLang="zh-CN" dirty="0"/>
                  <a:t>HS</a:t>
                </a:r>
                <a:r>
                  <a:rPr lang="zh-CN" altLang="en-US" dirty="0"/>
                  <a:t>的值。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定义吻合度公式：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𝑀𝑎𝑡𝑐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[(1−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)+(1−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)]×100%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4D38D0-2FC8-425F-ABE8-30C21EB6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19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54680B-7751-4044-A3D5-16486488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F8000AB-D1A9-4DFE-9CE3-BA779BC8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8135"/>
              </p:ext>
            </p:extLst>
          </p:nvPr>
        </p:nvGraphicFramePr>
        <p:xfrm>
          <a:off x="1097280" y="2615648"/>
          <a:ext cx="10058400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xmlns="" val="320132845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58447168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467929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物质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H值吻合度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S值吻合度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02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组胺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97.90%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99.49%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5448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溴酸钾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98.74%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99.34%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3209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工业碱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99.78%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98.24%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453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硫酸铝钾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99.68%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99.44%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8088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奶中尿素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98.38%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99.15%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43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67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D5649A-05BA-4D70-9DAB-FB2AF51B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数据质量评价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CB8D2AE-D2E1-4975-B6F2-A31785E7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408CD0B0-626D-4DA4-9A67-57FAAA0B93E4}"/>
                  </a:ext>
                </a:extLst>
              </p:cNvPr>
              <p:cNvSpPr/>
              <p:nvPr/>
            </p:nvSpPr>
            <p:spPr>
              <a:xfrm>
                <a:off x="649793" y="2137136"/>
                <a:ext cx="108924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𝑆𝑡𝑎𝑏𝑖𝑙𝑖𝑡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𝐷𝑖𝑠𝑡𝑖𝑛𝑐𝑡𝑖𝑜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08CD0B0-626D-4DA4-9A67-57FAAA0B9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93" y="2137136"/>
                <a:ext cx="108924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7EF97E9E-07E0-4687-B008-35A40C369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44733"/>
              </p:ext>
            </p:extLst>
          </p:nvPr>
        </p:nvGraphicFramePr>
        <p:xfrm>
          <a:off x="2743200" y="3129708"/>
          <a:ext cx="6705600" cy="23774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xmlns="" val="3412828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402618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 err="1">
                          <a:effectLst/>
                        </a:rPr>
                        <a:t>物质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数据质量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703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组胺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0.4236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700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溴酸钾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0.5538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932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工业碱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0.4977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5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硫酸铝钾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0.5014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0110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>
                          <a:effectLst/>
                        </a:rPr>
                        <a:t>奶中尿素</a:t>
                      </a:r>
                      <a:endParaRPr lang="zh-CN" sz="26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600" dirty="0">
                          <a:effectLst/>
                        </a:rPr>
                        <a:t>0.0888</a:t>
                      </a:r>
                      <a:endParaRPr lang="zh-CN" sz="26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531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737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371EE8-DEAC-420E-A148-33EF513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问题二的分析求解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FF65A4-0900-4158-A60E-9F1994EE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31901"/>
            <a:ext cx="10058400" cy="4023360"/>
          </a:xfrm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通过附件</a:t>
            </a:r>
            <a:r>
              <a:rPr lang="en-US" altLang="zh-CN" dirty="0"/>
              <a:t>2</a:t>
            </a:r>
            <a:r>
              <a:rPr lang="zh-CN" altLang="en-US" dirty="0"/>
              <a:t>所给出的模型，建立颜色读数和浓度间的模型。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通过</a:t>
            </a:r>
            <a:r>
              <a:rPr lang="en-US" altLang="zh-CN" dirty="0"/>
              <a:t>(1)</a:t>
            </a:r>
            <a:r>
              <a:rPr lang="zh-CN" altLang="en-US" dirty="0"/>
              <a:t>中建立的模型进行误差分析。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7329503E-269A-4C30-9674-434C6FAA7E52}"/>
              </a:ext>
            </a:extLst>
          </p:cNvPr>
          <p:cNvSpPr/>
          <p:nvPr/>
        </p:nvSpPr>
        <p:spPr>
          <a:xfrm>
            <a:off x="4558602" y="2146727"/>
            <a:ext cx="3074796" cy="14758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二氧化硫</a:t>
            </a:r>
          </a:p>
        </p:txBody>
      </p:sp>
    </p:spTree>
    <p:extLst>
      <p:ext uri="{BB962C8B-B14F-4D97-AF65-F5344CB8AC3E}">
        <p14:creationId xmlns:p14="http://schemas.microsoft.com/office/powerpoint/2010/main" val="34864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9C5941-1111-40F2-8133-285DE427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3B237C89-0C43-4933-A874-62471082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0405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23747048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54150771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9279452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729079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S记录值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H记录值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S计算值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889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136.67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14.62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1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16.24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915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137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0866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137.5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19.37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087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142.5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19.49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7350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82.5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863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136.11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81.48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0946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135.79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84.51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04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135.5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87.93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0308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135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89.83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93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68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711087-EDAE-4719-874D-6B84C256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符号说明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xmlns="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958772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xmlns="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xmlns="" val="24153345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0172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844622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966510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781705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43648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9075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90397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>
                                    <a:effectLst/>
                                    <a:latin typeface="Cambria Math" panose="02040503050406030204" pitchFamily="18" charset="0"/>
                                  </a:rPr>
                                  <m:t>𝐺𝑟</m:t>
                                </m:r>
                              </m:oMath>
                            </m:oMathPara>
                          </a14:m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zh-CN" altLang="en-US" sz="2800" dirty="0" smtClean="0">
                              <a:effectLst/>
                            </a:rPr>
                            <a:t>灰</a:t>
                          </a:r>
                          <a:r>
                            <a:rPr lang="en-US" sz="2800" dirty="0" smtClean="0">
                              <a:effectLst/>
                            </a:rPr>
                            <a:t>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828049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8ACA2EA-4448-4A84-8AB6-CE34567E0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958772"/>
                  </p:ext>
                </p:extLst>
              </p:nvPr>
            </p:nvGraphicFramePr>
            <p:xfrm>
              <a:off x="1097280" y="2243385"/>
              <a:ext cx="10058400" cy="3591560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{284E427A-3D55-4303-BF80-6455036E1DE7}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43299434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1533457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符号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意义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8017217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2" t="-122973" r="-100364" b="-640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RGB模型的红色强度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8446225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2" t="-220000" r="-100364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RGB模型的绿色强度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9665103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2" t="-324324" r="-100364" b="-43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RGB模型的蓝色强度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7817051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2" t="-424324" r="-100364" b="-33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色调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43648663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2" t="-524324" r="-100364" b="-23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饱和度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9075364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2" t="-616000" r="-100364" b="-1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浓度</a:t>
                          </a:r>
                          <a:endParaRPr lang="zh-CN" sz="280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79039780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2" t="-725676" r="-100364" b="-3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zh-CN" altLang="en-US" sz="2800" dirty="0" smtClean="0">
                              <a:effectLst/>
                            </a:rPr>
                            <a:t>灰</a:t>
                          </a:r>
                          <a:r>
                            <a:rPr lang="en-US" sz="2800" dirty="0" smtClean="0">
                              <a:effectLst/>
                            </a:rPr>
                            <a:t>度</a:t>
                          </a:r>
                          <a:endParaRPr lang="zh-CN" sz="2800" dirty="0">
                            <a:effectLst/>
                            <a:latin typeface="Cambria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828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768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  <a:r>
              <a:rPr lang="en-US" altLang="zh-CN" dirty="0"/>
              <a:t>-HS</a:t>
            </a:r>
            <a:r>
              <a:rPr lang="zh-CN" altLang="en-US" dirty="0"/>
              <a:t>吻合度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4585F9B2-4040-4C26-95E4-F787BD57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98612"/>
              </p:ext>
            </p:extLst>
          </p:nvPr>
        </p:nvGraphicFramePr>
        <p:xfrm>
          <a:off x="1097280" y="3723417"/>
          <a:ext cx="10058400" cy="1280160"/>
        </p:xfrm>
        <a:graphic>
          <a:graphicData uri="http://schemas.openxmlformats.org/drawingml/2006/table">
            <a:tbl>
              <a:tblPr firstRow="1" firstCol="1" lastRow="1" lastCol="1">
                <a:tableStyleId>{284E427A-3D55-4303-BF80-6455036E1DE7}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224249268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73650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参数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吻合度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5086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H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99.62%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991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98.83%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460574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1739C0D5-8BBF-4F84-9DDC-ACCFFB1FE21F}"/>
              </a:ext>
            </a:extLst>
          </p:cNvPr>
          <p:cNvSpPr/>
          <p:nvPr/>
        </p:nvSpPr>
        <p:spPr>
          <a:xfrm>
            <a:off x="2331887" y="2866794"/>
            <a:ext cx="7528225" cy="535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校正后地值与计算值地吻合度</a:t>
            </a:r>
          </a:p>
        </p:txBody>
      </p:sp>
    </p:spTree>
    <p:extLst>
      <p:ext uri="{BB962C8B-B14F-4D97-AF65-F5344CB8AC3E}">
        <p14:creationId xmlns:p14="http://schemas.microsoft.com/office/powerpoint/2010/main" val="3259517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64BBCEDB-7B07-41B4-8C80-788EA54B0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36114"/>
              </p:ext>
            </p:extLst>
          </p:nvPr>
        </p:nvGraphicFramePr>
        <p:xfrm>
          <a:off x="1066800" y="2930659"/>
          <a:ext cx="10058400" cy="298704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xmlns="" val="83710189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31945458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392410972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27207324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363197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项目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准确度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稳定度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区分度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数据质量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507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组胺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0.10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0.88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0.31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09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溴酸钾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0.10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0.55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878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工业碱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0.53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8345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硫酸铝钾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0.41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0.50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194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奶中尿素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0.27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305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 err="1">
                          <a:effectLst/>
                        </a:rPr>
                        <a:t>二氧化硫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1.00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0.22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0.61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707445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353D0CCB-951E-4B54-A8BF-F833C2ED38B7}"/>
              </a:ext>
            </a:extLst>
          </p:cNvPr>
          <p:cNvSpPr/>
          <p:nvPr/>
        </p:nvSpPr>
        <p:spPr>
          <a:xfrm>
            <a:off x="1605391" y="2260881"/>
            <a:ext cx="8981217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问题一中五种物质与二氧化硫的数据质量综合评价结果</a:t>
            </a:r>
          </a:p>
        </p:txBody>
      </p:sp>
    </p:spTree>
    <p:extLst>
      <p:ext uri="{BB962C8B-B14F-4D97-AF65-F5344CB8AC3E}">
        <p14:creationId xmlns:p14="http://schemas.microsoft.com/office/powerpoint/2010/main" val="592268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数据处理及分析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FB0DEE8E-FD8D-4B93-ADC1-F0EC0219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92753"/>
              </p:ext>
            </p:extLst>
          </p:nvPr>
        </p:nvGraphicFramePr>
        <p:xfrm>
          <a:off x="1097280" y="3585087"/>
          <a:ext cx="10058400" cy="85344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190740967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4878625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70493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4703248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6942265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608132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R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B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Gr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H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S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7515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-0.84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0.66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-0.86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>
                          <a:effectLst/>
                        </a:rPr>
                        <a:t>-0.1</a:t>
                      </a:r>
                      <a:endParaRPr lang="zh-CN" sz="2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800" dirty="0">
                          <a:effectLst/>
                        </a:rPr>
                        <a:t>0.82</a:t>
                      </a:r>
                      <a:endParaRPr lang="zh-CN" sz="2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9736256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AC726103-8D18-4B88-83C6-3332FFAC7DDB}"/>
              </a:ext>
            </a:extLst>
          </p:cNvPr>
          <p:cNvSpPr/>
          <p:nvPr/>
        </p:nvSpPr>
        <p:spPr>
          <a:xfrm>
            <a:off x="2594149" y="2803492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二氧化硫各系数与其浓度的线性相关系数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694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7CE9C4A-FF75-4512-8AAD-62EC8DA2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41" y="1948375"/>
            <a:ext cx="5738239" cy="43036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27F16815-FE4C-4C4E-83FF-6ABCA2E88778}"/>
              </a:ext>
            </a:extLst>
          </p:cNvPr>
          <p:cNvSpPr/>
          <p:nvPr/>
        </p:nvSpPr>
        <p:spPr>
          <a:xfrm>
            <a:off x="1469070" y="3215472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二氧化硫浓度关于灰度与</a:t>
            </a:r>
            <a:r>
              <a:rPr lang="en-US" altLang="zh-CN" sz="2800" dirty="0"/>
              <a:t>G</a:t>
            </a:r>
            <a:r>
              <a:rPr lang="zh-CN" altLang="en-US" sz="2800" dirty="0"/>
              <a:t>的折线图</a:t>
            </a:r>
          </a:p>
        </p:txBody>
      </p:sp>
    </p:spTree>
    <p:extLst>
      <p:ext uri="{BB962C8B-B14F-4D97-AF65-F5344CB8AC3E}">
        <p14:creationId xmlns:p14="http://schemas.microsoft.com/office/powerpoint/2010/main" val="446965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xmlns="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xmlns="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xmlns="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xmlns="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8009966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二氧化硫浓度关于灰度的一元线性回归结果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520FE06E-1897-4A4C-8E6E-233EEDF712C3}"/>
                  </a:ext>
                </a:extLst>
              </p:cNvPr>
              <p:cNvSpPr/>
              <p:nvPr/>
            </p:nvSpPr>
            <p:spPr>
              <a:xfrm>
                <a:off x="4221897" y="5529336"/>
                <a:ext cx="40280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𝟔𝟏𝟏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𝟓𝟏𝟓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20FE06E-1897-4A4C-8E6E-233EEDF71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7" y="5529336"/>
                <a:ext cx="40280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29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xmlns="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xmlns="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xmlns="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xmlns="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0.6928 RMSE = 28.88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F1D7DDC-D475-43CE-86AC-E809182FB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296568"/>
                  </p:ext>
                </p:extLst>
              </p:nvPr>
            </p:nvGraphicFramePr>
            <p:xfrm>
              <a:off x="3089819" y="2863779"/>
              <a:ext cx="6073322" cy="2464593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-2.293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[-3.84, -0.7468]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307.5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[139.2, 475.8]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264035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08C1DA6B-D1A6-428A-A9D4-E8AD1F807863}"/>
              </a:ext>
            </a:extLst>
          </p:cNvPr>
          <p:cNvSpPr/>
          <p:nvPr/>
        </p:nvSpPr>
        <p:spPr>
          <a:xfrm>
            <a:off x="2624629" y="2180494"/>
            <a:ext cx="7003701" cy="482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</a:t>
            </a:r>
            <a:r>
              <a:rPr lang="en-US" altLang="zh-CN" sz="2800" dirty="0"/>
              <a:t>G</a:t>
            </a:r>
            <a:r>
              <a:rPr lang="zh-CN" altLang="en-US" sz="2800" dirty="0"/>
              <a:t>的一元线性回归结果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1E4F81A7-EBD5-48C1-9AB5-48A410BA93A5}"/>
                  </a:ext>
                </a:extLst>
              </p:cNvPr>
              <p:cNvSpPr/>
              <p:nvPr/>
            </p:nvSpPr>
            <p:spPr>
              <a:xfrm>
                <a:off x="4221897" y="5529336"/>
                <a:ext cx="38357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𝟐𝟗𝟑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𝟑𝟎𝟕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4F81A7-EBD5-48C1-9AB5-48A410BA9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7" y="5529336"/>
                <a:ext cx="38357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930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4CD163A-4D43-419C-B905-86068B07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50" y="1844180"/>
            <a:ext cx="5965124" cy="447384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21F1FB4E-BAD6-4B72-9CE4-FD0305F7A117}"/>
              </a:ext>
            </a:extLst>
          </p:cNvPr>
          <p:cNvSpPr/>
          <p:nvPr/>
        </p:nvSpPr>
        <p:spPr>
          <a:xfrm>
            <a:off x="1511111" y="2551339"/>
            <a:ext cx="3464672" cy="13062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二氧化硫浓度关于灰度的折线图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66873F22-DF5B-4723-BBC6-1051ECCED512}"/>
                  </a:ext>
                </a:extLst>
              </p:cNvPr>
              <p:cNvSpPr/>
              <p:nvPr/>
            </p:nvSpPr>
            <p:spPr>
              <a:xfrm>
                <a:off x="2280972" y="4417945"/>
                <a:ext cx="192495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zh-CN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𝐺𝑟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873F22-DF5B-4723-BBC6-1051ECCED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72" y="4417945"/>
                <a:ext cx="1924950" cy="507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671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66873F22-DF5B-4723-BBC6-1051ECCED512}"/>
                  </a:ext>
                </a:extLst>
              </p:cNvPr>
              <p:cNvSpPr/>
              <p:nvPr/>
            </p:nvSpPr>
            <p:spPr>
              <a:xfrm>
                <a:off x="2080005" y="2026437"/>
                <a:ext cx="192495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zh-CN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𝐺𝑟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6873F22-DF5B-4723-BBC6-1051ECCED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05" y="2026437"/>
                <a:ext cx="1924950" cy="507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="" id="{36831B49-673B-4EDE-9BF5-BCA95FD3E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851508"/>
                  </p:ext>
                </p:extLst>
              </p:nvPr>
            </p:nvGraphicFramePr>
            <p:xfrm>
              <a:off x="3089819" y="2863779"/>
              <a:ext cx="6073322" cy="2733065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xmlns="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xmlns="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xmlns="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2068734"/>
                      </a:ext>
                    </a:extLst>
                  </a:tr>
                  <a:tr h="59258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1.654e+07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[-4.384e+07, 7.691e+07]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 -0.1032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[-0.1347, -0.07162]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0.966 RMSE = 543.5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6831B49-673B-4EDE-9BF5-BCA95FD3E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851508"/>
                  </p:ext>
                </p:extLst>
              </p:nvPr>
            </p:nvGraphicFramePr>
            <p:xfrm>
              <a:off x="3089819" y="2863779"/>
              <a:ext cx="6073322" cy="2733065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1394830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76009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702483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9237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8610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a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1.654e+07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[-4.384e+07, 7.691e+07]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9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u="none" strike="noStrike" dirty="0">
                              <a:effectLst/>
                            </a:rPr>
                            <a:t>b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 -0.1032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[-0.1347, -0.07162]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9817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" t="-302632" r="-200" b="-3070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1802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686DEB-8DF6-4603-A461-F8B0670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快速平衡模型</a:t>
            </a:r>
            <a:r>
              <a:rPr lang="en-US" altLang="zh-CN" dirty="0"/>
              <a:t>-</a:t>
            </a:r>
            <a:r>
              <a:rPr lang="zh-CN" altLang="en-US" dirty="0"/>
              <a:t>快速平衡模型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2EFCC41-06B8-4671-8FE3-6A83BE9F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5810" r="6239" b="-64"/>
          <a:stretch/>
        </p:blipFill>
        <p:spPr>
          <a:xfrm>
            <a:off x="6350558" y="1845734"/>
            <a:ext cx="5466304" cy="4435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xmlns="" id="{6C53325D-FF18-4FB0-8B48-8A736F302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668828"/>
                  </p:ext>
                </p:extLst>
              </p:nvPr>
            </p:nvGraphicFramePr>
            <p:xfrm>
              <a:off x="1097280" y="2951688"/>
              <a:ext cx="4621994" cy="3077323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xmlns="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xmlns="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xmlns="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3467424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124.1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[105, 143.2]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64373639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20.07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[9.305, 30.84]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1008283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17.91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[5.255, 30.56]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4807502"/>
                      </a:ext>
                    </a:extLst>
                  </a:tr>
                  <a:tr h="473655">
                    <a:tc gridSpan="3">
                      <a:txBody>
                        <a:bodyPr/>
                        <a:lstStyle/>
                        <a:p>
                          <a:pPr algn="ctr" rtl="0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4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4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= 0.9903 RMSE = 4.569</a:t>
                          </a:r>
                          <a:endParaRPr lang="pt-BR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345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C53325D-FF18-4FB0-8B48-8A736F302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668828"/>
                  </p:ext>
                </p:extLst>
              </p:nvPr>
            </p:nvGraphicFramePr>
            <p:xfrm>
              <a:off x="1097280" y="2951688"/>
              <a:ext cx="4621994" cy="3077323"/>
            </p:xfrm>
            <a:graphic>
              <a:graphicData uri="http://schemas.openxmlformats.org/drawingml/2006/table">
                <a:tbl>
                  <a:tblPr firstRow="1" firstCol="1">
                    <a:tableStyleId>{284E427A-3D55-4303-BF80-6455036E1DE7}</a:tableStyleId>
                  </a:tblPr>
                  <a:tblGrid>
                    <a:gridCol w="836276">
                      <a:extLst>
                        <a:ext uri="{9D8B030D-6E8A-4147-A177-3AD203B41FA5}">
                          <a16:colId xmlns:a16="http://schemas.microsoft.com/office/drawing/2014/main" val="86000379"/>
                        </a:ext>
                      </a:extLst>
                    </a:gridCol>
                    <a:gridCol w="1605292">
                      <a:extLst>
                        <a:ext uri="{9D8B030D-6E8A-4147-A177-3AD203B41FA5}">
                          <a16:colId xmlns:a16="http://schemas.microsoft.com/office/drawing/2014/main" val="2365281796"/>
                        </a:ext>
                      </a:extLst>
                    </a:gridCol>
                    <a:gridCol w="2180426">
                      <a:extLst>
                        <a:ext uri="{9D8B030D-6E8A-4147-A177-3AD203B41FA5}">
                          <a16:colId xmlns:a16="http://schemas.microsoft.com/office/drawing/2014/main" val="3958280864"/>
                        </a:ext>
                      </a:extLst>
                    </a:gridCol>
                  </a:tblGrid>
                  <a:tr h="556453"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参数估计值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b"/>
                          <a:r>
                            <a:rPr lang="zh-CN" altLang="en-US" sz="2400" u="none" strike="noStrike" dirty="0">
                              <a:effectLst/>
                              <a:latin typeface="+mn-ea"/>
                              <a:ea typeface="+mn-ea"/>
                            </a:rPr>
                            <a:t>参数置信区间</a:t>
                          </a:r>
                          <a:endParaRPr lang="zh-CN" altLang="en-US" sz="2400" b="1" i="0" u="none" strike="noStrike" dirty="0">
                            <a:solidFill>
                              <a:srgbClr val="FFFFFF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467424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81416" r="-455474" b="-293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124.1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[105, 143.2]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4373639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183036" r="-455474" b="-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20.07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[9.305, 30.84]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08283"/>
                      </a:ext>
                    </a:extLst>
                  </a:tr>
                  <a:tr h="6824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60" t="-283036" r="-455474" b="-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17.91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altLang="zh-CN" sz="2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[5.255, 30.56]</a:t>
                          </a:r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807502"/>
                      </a:ext>
                    </a:extLst>
                  </a:tr>
                  <a:tr h="473655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2225" marR="2225" marT="22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4" t="-550000" r="-264" b="-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54C28BBD-8209-4665-A5D2-4B2A0E4A1036}"/>
                  </a:ext>
                </a:extLst>
              </p:cNvPr>
              <p:cNvSpPr/>
              <p:nvPr/>
            </p:nvSpPr>
            <p:spPr>
              <a:xfrm>
                <a:off x="1672481" y="1889143"/>
                <a:ext cx="3471591" cy="910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124.1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−359.45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142.01−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C28BBD-8209-4665-A5D2-4B2A0E4A1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81" y="1889143"/>
                <a:ext cx="3471591" cy="910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92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8C9893-A9A0-4813-B1A1-6A83E790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AE6BD2-FA08-4273-AA6B-38969F62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数据量对模型的影响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样本</a:t>
            </a:r>
            <a:r>
              <a:rPr lang="zh-CN" altLang="en-US" dirty="0"/>
              <a:t>容量小</a:t>
            </a:r>
            <a:r>
              <a:rPr lang="zh-CN" altLang="en-US" dirty="0" smtClean="0"/>
              <a:t>：拟合</a:t>
            </a:r>
            <a:r>
              <a:rPr lang="zh-CN" altLang="en-US" dirty="0"/>
              <a:t>偏差，难保证参数精确度（溴酸钾，硫酸铝钾）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统一浓度下数据量（工业碱）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数据量</a:t>
            </a:r>
            <a:r>
              <a:rPr lang="zh-CN" altLang="en-US" dirty="0"/>
              <a:t>过大：数据处理困难，要有代表性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48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388029-3122-49A4-924C-8FA40346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76A74F-B056-44B0-BC99-88820CDA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数据真实，记录客观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溶液中其他成分对颜色无影响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测量试纸不存在过期、破损等现象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测量环境对颜色读数没有影响</a:t>
            </a:r>
          </a:p>
        </p:txBody>
      </p:sp>
    </p:spTree>
    <p:extLst>
      <p:ext uri="{BB962C8B-B14F-4D97-AF65-F5344CB8AC3E}">
        <p14:creationId xmlns:p14="http://schemas.microsoft.com/office/powerpoint/2010/main" val="36823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数据量对模型的影响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样本容量小的问题：</a:t>
            </a:r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产生拟合偏差</a:t>
            </a:r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难以保证参数的精确度</a:t>
            </a:r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统一浓度下数据量的问题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391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数据量对模型的影响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  样本容量大的问题：</a:t>
            </a:r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数据处理困难，几百万的数据很难处理，深圳杯的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题数据量有</a:t>
            </a:r>
            <a:r>
              <a:rPr kumimoji="1" lang="en-US" altLang="zh-CN" dirty="0" smtClean="0"/>
              <a:t>1T</a:t>
            </a:r>
            <a:endParaRPr kumimoji="1" lang="zh-CN" altLang="en-US" dirty="0"/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选择代表数据：如何剔除大数据中的噪声和垃圾数据</a:t>
            </a:r>
          </a:p>
          <a:p>
            <a:pPr lvl="1"/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获得数据：如何获得这么多的数据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747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颜色维度对模型的</a:t>
            </a:r>
            <a:r>
              <a:rPr kumimoji="1" lang="zh-CN" altLang="en-US" dirty="0" smtClean="0"/>
              <a:t>影响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不能一概而论，没有确定答案</a:t>
            </a:r>
          </a:p>
          <a:p>
            <a:pPr marL="0" indent="0">
              <a:buNone/>
            </a:pPr>
            <a:r>
              <a:rPr kumimoji="1" lang="zh-CN" altLang="en-US" dirty="0" smtClean="0"/>
              <a:t>  关键：</a:t>
            </a:r>
          </a:p>
          <a:p>
            <a:pPr marL="201168" lvl="1" indent="0">
              <a:buNone/>
            </a:pPr>
            <a:r>
              <a:rPr kumimoji="1" lang="zh-CN" altLang="en-US" dirty="0"/>
              <a:t>	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物质本身，对于不同的物质使用相同的模型，得到的拟合程度不同。</a:t>
            </a:r>
          </a:p>
          <a:p>
            <a:pPr marL="201168" lvl="1" indent="0">
              <a:buNone/>
            </a:pP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模型影响，对于不同的模型，选择不同的拟合效果也不同。</a:t>
            </a:r>
          </a:p>
          <a:p>
            <a:pPr marL="201168" lvl="1" indent="0">
              <a:buNone/>
            </a:pP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计算难度， 颜色维度越多，导致的拟合的计算量越大。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9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703" y="2021273"/>
            <a:ext cx="10058400" cy="1450757"/>
          </a:xfrm>
        </p:spPr>
        <p:txBody>
          <a:bodyPr/>
          <a:lstStyle/>
          <a:p>
            <a:r>
              <a:rPr kumimoji="1" lang="zh-CN" altLang="en-US" dirty="0" smtClean="0"/>
              <a:t>				感谢观看！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4746812"/>
            <a:ext cx="10058400" cy="1122282"/>
          </a:xfrm>
        </p:spPr>
        <p:txBody>
          <a:bodyPr/>
          <a:lstStyle/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3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B67E38-E041-48EF-BC9D-108C7281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问题一的分析求解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9CEEF6A8-A92C-45EA-8C79-6415C9B07A01}"/>
              </a:ext>
            </a:extLst>
          </p:cNvPr>
          <p:cNvSpPr/>
          <p:nvPr/>
        </p:nvSpPr>
        <p:spPr>
          <a:xfrm>
            <a:off x="2112161" y="2043736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组胺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6F4B17F9-9E14-4F84-9C8A-195630FEBA01}"/>
              </a:ext>
            </a:extLst>
          </p:cNvPr>
          <p:cNvSpPr/>
          <p:nvPr/>
        </p:nvSpPr>
        <p:spPr>
          <a:xfrm>
            <a:off x="2112161" y="2894693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溴酸钾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56DFAC74-8A53-4AC0-A0CD-FC352A4422B3}"/>
              </a:ext>
            </a:extLst>
          </p:cNvPr>
          <p:cNvSpPr/>
          <p:nvPr/>
        </p:nvSpPr>
        <p:spPr>
          <a:xfrm>
            <a:off x="2112161" y="3745651"/>
            <a:ext cx="1525340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工业碱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2AD1515A-31D5-47E9-A22E-9D6B2E50BB1E}"/>
              </a:ext>
            </a:extLst>
          </p:cNvPr>
          <p:cNvSpPr/>
          <p:nvPr/>
        </p:nvSpPr>
        <p:spPr>
          <a:xfrm>
            <a:off x="1915235" y="4596608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硫酸铝钾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27CAF29F-7FC9-4316-96A0-FFE4E450BDFE}"/>
              </a:ext>
            </a:extLst>
          </p:cNvPr>
          <p:cNvSpPr/>
          <p:nvPr/>
        </p:nvSpPr>
        <p:spPr>
          <a:xfrm>
            <a:off x="1915235" y="5447566"/>
            <a:ext cx="1919189" cy="7737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奶中尿素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C9B55ED-51FC-4EEF-9AD7-EB7CD9CA8770}"/>
              </a:ext>
            </a:extLst>
          </p:cNvPr>
          <p:cNvSpPr/>
          <p:nvPr/>
        </p:nvSpPr>
        <p:spPr>
          <a:xfrm>
            <a:off x="5525668" y="3705023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浓度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D72287A-29F1-4463-AAE3-5458C6A0D4A6}"/>
              </a:ext>
            </a:extLst>
          </p:cNvPr>
          <p:cNvSpPr/>
          <p:nvPr/>
        </p:nvSpPr>
        <p:spPr>
          <a:xfrm>
            <a:off x="8383516" y="1857258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</a:t>
            </a:r>
            <a:endParaRPr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DC9E04F-187B-4198-AABF-F29C5E0CC05C}"/>
              </a:ext>
            </a:extLst>
          </p:cNvPr>
          <p:cNvSpPr/>
          <p:nvPr/>
        </p:nvSpPr>
        <p:spPr>
          <a:xfrm>
            <a:off x="8383516" y="2772419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6EA11B1-821B-4A20-A6CE-39D8E51C2708}"/>
              </a:ext>
            </a:extLst>
          </p:cNvPr>
          <p:cNvSpPr/>
          <p:nvPr/>
        </p:nvSpPr>
        <p:spPr>
          <a:xfrm>
            <a:off x="8383516" y="3687580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9EAF4173-5E46-4C84-B9E4-91FFDBA9677A}"/>
              </a:ext>
            </a:extLst>
          </p:cNvPr>
          <p:cNvSpPr/>
          <p:nvPr/>
        </p:nvSpPr>
        <p:spPr>
          <a:xfrm>
            <a:off x="8383516" y="4602741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5C3C86A-B5B6-446B-AD67-DCAD33810E81}"/>
              </a:ext>
            </a:extLst>
          </p:cNvPr>
          <p:cNvSpPr/>
          <p:nvPr/>
        </p:nvSpPr>
        <p:spPr>
          <a:xfrm>
            <a:off x="8383516" y="5517902"/>
            <a:ext cx="1040523" cy="7737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</a:t>
            </a:r>
            <a:endParaRPr lang="zh-CN" altLang="en-US" sz="3200" dirty="0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xmlns="" id="{4889469B-25A0-45CD-B887-A550BE7F3D73}"/>
              </a:ext>
            </a:extLst>
          </p:cNvPr>
          <p:cNvSpPr/>
          <p:nvPr/>
        </p:nvSpPr>
        <p:spPr>
          <a:xfrm>
            <a:off x="4083904" y="2328399"/>
            <a:ext cx="1040523" cy="3587261"/>
          </a:xfrm>
          <a:prstGeom prst="rightBrace">
            <a:avLst>
              <a:gd name="adj1" fmla="val 8333"/>
              <a:gd name="adj2" fmla="val 4971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11B51CB0-BBE0-4375-A6B8-4D46630D05B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566191" y="2244120"/>
            <a:ext cx="1817325" cy="184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436DFFC4-5C34-4E52-9938-3956CEC3B3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566191" y="3159281"/>
            <a:ext cx="1817325" cy="93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5C2FB66D-DFAF-4C9D-9A43-1E7A1CF0905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566191" y="4074442"/>
            <a:ext cx="1817325" cy="1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C9BD6FDB-25A8-41EB-9BAD-151E37C06E1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6566191" y="4091885"/>
            <a:ext cx="1817325" cy="89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87A4330C-1E9E-4D40-9341-8B1D21D10A9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566191" y="4091885"/>
            <a:ext cx="1817325" cy="18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9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D74FC0-FE62-4235-BD34-A174752F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1567F0C-3AAE-4FD5-A713-E143DD4E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灰度：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=0.2989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+0.587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+0.114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算术平均数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RGB</a:t>
                </a:r>
                <a:r>
                  <a:rPr lang="zh-CN" altLang="en-US" dirty="0"/>
                  <a:t>几何平均数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567F0C-3AAE-4FD5-A713-E143DD4E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9645" y="3586256"/>
                <a:ext cx="7212707" cy="1799660"/>
              </a:xfrm>
              <a:blipFill>
                <a:blip r:embed="rId2"/>
                <a:stretch>
                  <a:fillRect l="-2703" t="-7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0B976FE-9D01-4247-9708-53DB434EC8F3}"/>
              </a:ext>
            </a:extLst>
          </p:cNvPr>
          <p:cNvSpPr txBox="1"/>
          <p:nvPr/>
        </p:nvSpPr>
        <p:spPr>
          <a:xfrm>
            <a:off x="4613863" y="1905166"/>
            <a:ext cx="296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RGB</a:t>
            </a:r>
            <a:r>
              <a:rPr lang="zh-CN" altLang="en-US" sz="3200" b="1" dirty="0"/>
              <a:t>自相关性强</a:t>
            </a:r>
            <a:endParaRPr lang="en-US" altLang="zh-CN" sz="32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E1C7A982-B11D-4DBD-A81C-C57BDAA0A21F}"/>
              </a:ext>
            </a:extLst>
          </p:cNvPr>
          <p:cNvCxnSpPr>
            <a:cxnSpLocks/>
          </p:cNvCxnSpPr>
          <p:nvPr/>
        </p:nvCxnSpPr>
        <p:spPr>
          <a:xfrm flipH="1">
            <a:off x="6095999" y="2570325"/>
            <a:ext cx="1" cy="66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83BF18C-A436-47DB-8FF7-C18CEE29037D}"/>
              </a:ext>
            </a:extLst>
          </p:cNvPr>
          <p:cNvSpPr txBox="1"/>
          <p:nvPr/>
        </p:nvSpPr>
        <p:spPr>
          <a:xfrm>
            <a:off x="6233322" y="261055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降维处理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062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E8A403-538D-421A-866F-2C9F1984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对组胺的分析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664BDBBA-EF5B-4E1E-AD54-070A686FE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51697"/>
              </p:ext>
            </p:extLst>
          </p:nvPr>
        </p:nvGraphicFramePr>
        <p:xfrm>
          <a:off x="1097282" y="2257097"/>
          <a:ext cx="10058398" cy="219456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xmlns="" val="260785327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261185322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21661946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330911248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64696185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12362947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xmlns="" val="172615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4768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0.97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177476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41619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R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xmlns="" val="361795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0.89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6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-.99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-0.84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-0.96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012206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0576C3AA-A8C3-47FC-BBBF-27AD178E261E}"/>
              </a:ext>
            </a:extLst>
          </p:cNvPr>
          <p:cNvSpPr/>
          <p:nvPr/>
        </p:nvSpPr>
        <p:spPr>
          <a:xfrm>
            <a:off x="3042118" y="1788104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组胺各个属性间的自相关系数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E7EA15FF-7897-4567-BAA1-26D074A6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42898"/>
              </p:ext>
            </p:extLst>
          </p:nvPr>
        </p:nvGraphicFramePr>
        <p:xfrm>
          <a:off x="192926" y="5120641"/>
          <a:ext cx="11756574" cy="1097280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xmlns="" val="261274901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315373772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231194943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3241461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181357166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40361002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17710757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264552098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3043575482"/>
                    </a:ext>
                  </a:extLst>
                </a:gridCol>
              </a:tblGrid>
              <a:tr h="62331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2400" dirty="0"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B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Gr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RGB算数平均数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 err="1">
                          <a:effectLst/>
                        </a:rPr>
                        <a:t>RGB几何平均数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85947345"/>
                  </a:ext>
                </a:extLst>
              </a:tr>
              <a:tr h="31165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大小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-0.9313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-0.997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-0.9724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-0.9778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0.96272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-0.996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-0.995</a:t>
                      </a:r>
                      <a:endParaRPr lang="zh-CN" sz="24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-0.993</a:t>
                      </a:r>
                      <a:endParaRPr lang="zh-CN" sz="24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68139119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B7A41A9D-992A-4CEA-AB05-5D45F1FEF539}"/>
              </a:ext>
            </a:extLst>
          </p:cNvPr>
          <p:cNvSpPr/>
          <p:nvPr/>
        </p:nvSpPr>
        <p:spPr>
          <a:xfrm>
            <a:off x="3042117" y="4551832"/>
            <a:ext cx="6058189" cy="418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600" dirty="0"/>
              <a:t>多个参数与组胺浓度的相关系数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F96FCC8-4651-4398-B879-2F4673ED9009}"/>
              </a:ext>
            </a:extLst>
          </p:cNvPr>
          <p:cNvSpPr/>
          <p:nvPr/>
        </p:nvSpPr>
        <p:spPr>
          <a:xfrm>
            <a:off x="8159262" y="5044273"/>
            <a:ext cx="1055076" cy="125604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E3D9075-B4EF-429A-9A90-FCC293EC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" t="5516" r="6194"/>
          <a:stretch/>
        </p:blipFill>
        <p:spPr>
          <a:xfrm>
            <a:off x="6531430" y="2024447"/>
            <a:ext cx="5094514" cy="4023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24CC38-41E8-4CEF-B9BA-452B7D43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组胺</a:t>
            </a:r>
            <a:r>
              <a:rPr lang="en-US" altLang="zh-CN" dirty="0"/>
              <a:t>-</a:t>
            </a:r>
            <a:r>
              <a:rPr lang="zh-CN" altLang="en-US" dirty="0"/>
              <a:t>一元线性回归模型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D2458DF-5230-4767-AD68-35AC262B7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=−3.034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+327.4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2458DF-5230-4767-AD68-35AC262B7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4447"/>
                <a:ext cx="5094514" cy="4023360"/>
              </a:xfrm>
              <a:blipFill>
                <a:blip r:embed="rId3"/>
                <a:stretch>
                  <a:fillRect l="-4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xmlns="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xmlns="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xmlns="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xmlns="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800" i="1" smtClean="0">
                                        <a:effectLst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1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altLang="zh-CN" sz="2800" i="1" u="none" strike="noStrike" dirty="0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800" b="1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altLang="zh-CN" sz="2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2800" u="none" strike="noStrike" dirty="0">
                              <a:effectLst/>
                            </a:rPr>
                            <a:t>= 0.742 RMSE = 28.99</a:t>
                          </a:r>
                          <a:endParaRPr lang="pt-BR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4562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914AF1A6-EAB3-4F91-A989-D2F6609CF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891398"/>
                  </p:ext>
                </p:extLst>
              </p:nvPr>
            </p:nvGraphicFramePr>
            <p:xfrm>
              <a:off x="1097280" y="3411415"/>
              <a:ext cx="5250314" cy="2440094"/>
            </p:xfrm>
            <a:graphic>
              <a:graphicData uri="http://schemas.openxmlformats.org/drawingml/2006/table">
                <a:tbl>
                  <a:tblPr firstRow="1" firstCol="1" lastRow="1">
                    <a:tableStyleId>{284E427A-3D55-4303-BF80-6455036E1DE7}</a:tableStyleId>
                  </a:tblPr>
                  <a:tblGrid>
                    <a:gridCol w="919474">
                      <a:extLst>
                        <a:ext uri="{9D8B030D-6E8A-4147-A177-3AD203B41FA5}">
                          <a16:colId xmlns:a16="http://schemas.microsoft.com/office/drawing/2014/main" val="2589360372"/>
                        </a:ext>
                      </a:extLst>
                    </a:gridCol>
                    <a:gridCol w="1994576">
                      <a:extLst>
                        <a:ext uri="{9D8B030D-6E8A-4147-A177-3AD203B41FA5}">
                          <a16:colId xmlns:a16="http://schemas.microsoft.com/office/drawing/2014/main" val="2517316257"/>
                        </a:ext>
                      </a:extLst>
                    </a:gridCol>
                    <a:gridCol w="2336264">
                      <a:extLst>
                        <a:ext uri="{9D8B030D-6E8A-4147-A177-3AD203B41FA5}">
                          <a16:colId xmlns:a16="http://schemas.microsoft.com/office/drawing/2014/main" val="3507542918"/>
                        </a:ext>
                      </a:extLst>
                    </a:gridCol>
                  </a:tblGrid>
                  <a:tr h="48747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参数估计值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zh-CN" altLang="en-US" sz="2800" u="none" strike="noStrike" dirty="0">
                              <a:effectLst/>
                            </a:rPr>
                            <a:t>参数置信区间</a:t>
                          </a:r>
                          <a:endParaRPr lang="zh-CN" alt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68734"/>
                      </a:ext>
                    </a:extLst>
                  </a:tr>
                  <a:tr h="586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92784" r="-472185" b="-268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>
                              <a:effectLst/>
                            </a:rPr>
                            <a:t>-3.611</a:t>
                          </a:r>
                          <a:endParaRPr lang="en-US" altLang="zh-CN" sz="2800" b="0" i="0" u="none" strike="noStrike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[-6.059, -1.163]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3571011"/>
                      </a:ext>
                    </a:extLst>
                  </a:tr>
                  <a:tr h="68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25" t="-166964" r="-472185" b="-1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515.3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2800" u="none" strike="noStrike" dirty="0">
                              <a:effectLst/>
                            </a:rPr>
                            <a:t>[206.3, 824.3]</a:t>
                          </a:r>
                          <a:endParaRPr lang="en-US" altLang="zh-CN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1599097"/>
                      </a:ext>
                    </a:extLst>
                  </a:tr>
                  <a:tr h="682960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2" t="-266964" r="-232" b="-3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562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0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2196</Words>
  <Application>Microsoft Macintosh PowerPoint</Application>
  <PresentationFormat>宽屏</PresentationFormat>
  <Paragraphs>786</Paragraphs>
  <Slides>53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Calibri</vt:lpstr>
      <vt:lpstr>Calibri Light</vt:lpstr>
      <vt:lpstr>Cambria</vt:lpstr>
      <vt:lpstr>Cambria Math</vt:lpstr>
      <vt:lpstr>Times New Roman</vt:lpstr>
      <vt:lpstr>Wingdings</vt:lpstr>
      <vt:lpstr>等线</vt:lpstr>
      <vt:lpstr>宋体</vt:lpstr>
      <vt:lpstr>回顾</vt:lpstr>
      <vt:lpstr>颜色与物质浓度辨识</vt:lpstr>
      <vt:lpstr>问题描述-比色法检验物质浓度</vt:lpstr>
      <vt:lpstr>问题描述</vt:lpstr>
      <vt:lpstr>符号说明</vt:lpstr>
      <vt:lpstr>问题假设</vt:lpstr>
      <vt:lpstr>问题一的分析求解</vt:lpstr>
      <vt:lpstr>数据处理</vt:lpstr>
      <vt:lpstr>对组胺的分析</vt:lpstr>
      <vt:lpstr>组胺-一元线性回归模型</vt:lpstr>
      <vt:lpstr>对组胺的分析-二元线性回归模型</vt:lpstr>
      <vt:lpstr>溴酸钾</vt:lpstr>
      <vt:lpstr>溴酸钾</vt:lpstr>
      <vt:lpstr>溴酸钾-一元线性回归模型</vt:lpstr>
      <vt:lpstr>溴酸钾-一元线性回归模型</vt:lpstr>
      <vt:lpstr>溴酸钾-二元线性回归模型</vt:lpstr>
      <vt:lpstr>工业碱</vt:lpstr>
      <vt:lpstr>工业碱</vt:lpstr>
      <vt:lpstr>工业碱-一元线性回归模型</vt:lpstr>
      <vt:lpstr>硫酸铝钾</vt:lpstr>
      <vt:lpstr>硫酸铝钾-物质浓度判定模型</vt:lpstr>
      <vt:lpstr>硫酸铝钾-一元线性回归模型</vt:lpstr>
      <vt:lpstr>硫酸铝钾-引入酶促反应</vt:lpstr>
      <vt:lpstr>硫酸铝钾-引入酶促反应</vt:lpstr>
      <vt:lpstr>硫酸铝钾-指数增长模型</vt:lpstr>
      <vt:lpstr>硫酸铝钾-快速平衡模型</vt:lpstr>
      <vt:lpstr>硫酸铝钾-快速平衡模型</vt:lpstr>
      <vt:lpstr>奶中尿素</vt:lpstr>
      <vt:lpstr>奶中尿素-一元线性回归模型</vt:lpstr>
      <vt:lpstr>数据质量评价</vt:lpstr>
      <vt:lpstr>准确度</vt:lpstr>
      <vt:lpstr>稳定度</vt:lpstr>
      <vt:lpstr>稳定度</vt:lpstr>
      <vt:lpstr>区分度</vt:lpstr>
      <vt:lpstr>区分度</vt:lpstr>
      <vt:lpstr>吻合度</vt:lpstr>
      <vt:lpstr>吻合度</vt:lpstr>
      <vt:lpstr>数据质量评价</vt:lpstr>
      <vt:lpstr>问题二的分析求解</vt:lpstr>
      <vt:lpstr>数据处理及分析-HS吻合度</vt:lpstr>
      <vt:lpstr>数据处理及分析-HS吻合度</vt:lpstr>
      <vt:lpstr>数据处理及分析</vt:lpstr>
      <vt:lpstr>数据处理及分析</vt:lpstr>
      <vt:lpstr>一元线性回归模型</vt:lpstr>
      <vt:lpstr>一元线性回归模型</vt:lpstr>
      <vt:lpstr>一元线性回归模型</vt:lpstr>
      <vt:lpstr>指数模型</vt:lpstr>
      <vt:lpstr>指数模型</vt:lpstr>
      <vt:lpstr>快速平衡模型-快速平衡模型</vt:lpstr>
      <vt:lpstr>问题三</vt:lpstr>
      <vt:lpstr>数据量对模型的影响</vt:lpstr>
      <vt:lpstr>数据量对模型的影响</vt:lpstr>
      <vt:lpstr>颜色维度对模型的影响</vt:lpstr>
      <vt:lpstr>    感谢观看！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颜色与物质浓度辨识</dc:title>
  <dc:creator>Tay Yin</dc:creator>
  <cp:lastModifiedBy>Microsoft Office 用户</cp:lastModifiedBy>
  <cp:revision>199</cp:revision>
  <dcterms:created xsi:type="dcterms:W3CDTF">2018-04-24T03:46:50Z</dcterms:created>
  <dcterms:modified xsi:type="dcterms:W3CDTF">2018-04-25T12:46:57Z</dcterms:modified>
</cp:coreProperties>
</file>