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3" r:id="rId2"/>
    <p:sldId id="322" r:id="rId3"/>
    <p:sldId id="323" r:id="rId4"/>
    <p:sldId id="325" r:id="rId5"/>
    <p:sldId id="317" r:id="rId6"/>
    <p:sldId id="318" r:id="rId7"/>
    <p:sldId id="320" r:id="rId8"/>
    <p:sldId id="319" r:id="rId9"/>
    <p:sldId id="321" r:id="rId10"/>
    <p:sldId id="316" r:id="rId11"/>
    <p:sldId id="328" r:id="rId12"/>
    <p:sldId id="324" r:id="rId13"/>
    <p:sldId id="340" r:id="rId14"/>
    <p:sldId id="341" r:id="rId15"/>
    <p:sldId id="342" r:id="rId16"/>
    <p:sldId id="343" r:id="rId17"/>
    <p:sldId id="344" r:id="rId18"/>
    <p:sldId id="326" r:id="rId19"/>
    <p:sldId id="327" r:id="rId20"/>
    <p:sldId id="329" r:id="rId21"/>
    <p:sldId id="330" r:id="rId22"/>
    <p:sldId id="331" r:id="rId23"/>
    <p:sldId id="338" r:id="rId24"/>
    <p:sldId id="333" r:id="rId25"/>
    <p:sldId id="334" r:id="rId26"/>
    <p:sldId id="336" r:id="rId27"/>
    <p:sldId id="337" r:id="rId28"/>
    <p:sldId id="335" r:id="rId29"/>
    <p:sldId id="332" r:id="rId30"/>
    <p:sldId id="339" r:id="rId31"/>
    <p:sldId id="308" r:id="rId32"/>
  </p:sldIdLst>
  <p:sldSz cx="9144000" cy="6858000" type="screen4x3"/>
  <p:notesSz cx="9926638" cy="6797675"/>
  <p:custShowLst>
    <p:custShow name="自定义放映 1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811213" indent="-354013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624013" indent="-709613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2436813" indent="-1065213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3249613" indent="-1420813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8">
          <p15:clr>
            <a:srgbClr val="A4A3A4"/>
          </p15:clr>
        </p15:guide>
        <p15:guide id="2" pos="2918">
          <p15:clr>
            <a:srgbClr val="A4A3A4"/>
          </p15:clr>
        </p15:guide>
        <p15:guide id="3" orient="horz" pos="21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CC"/>
    <a:srgbClr val="FF00FF"/>
    <a:srgbClr val="3366FF"/>
    <a:srgbClr val="FF6600"/>
    <a:srgbClr val="6666FF"/>
    <a:srgbClr val="ADF5B4"/>
    <a:srgbClr val="87F191"/>
    <a:srgbClr val="418AB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191" autoAdjust="0"/>
  </p:normalViewPr>
  <p:slideViewPr>
    <p:cSldViewPr>
      <p:cViewPr>
        <p:scale>
          <a:sx n="75" d="100"/>
          <a:sy n="75" d="100"/>
        </p:scale>
        <p:origin x="-1242" y="-72"/>
      </p:cViewPr>
      <p:guideLst>
        <p:guide orient="horz" pos="1618"/>
        <p:guide orient="horz" pos="2157"/>
        <p:guide pos="29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2"/>
    </p:cViewPr>
  </p:sorterViewPr>
  <p:notesViewPr>
    <p:cSldViewPr>
      <p:cViewPr varScale="1">
        <p:scale>
          <a:sx n="110" d="100"/>
          <a:sy n="110" d="100"/>
        </p:scale>
        <p:origin x="-2250" y="-90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7E9583C-2831-48A9-ADC3-83359EC50AC4}" type="datetimeFigureOut">
              <a:rPr lang="zh-CN" altLang="en-US"/>
              <a:pPr>
                <a:defRPr/>
              </a:pPr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8DF2E7A2-1AFC-4D22-8196-507B8EC7E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76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05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4A467A-BB72-4103-8A94-92B50340B27C}" type="datetime1">
              <a:rPr lang="zh-CN" altLang="en-US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defTabSz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706813" indent="-1420813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4164013" indent="-1420813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621213" indent="-1420813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5078413" indent="-1420813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b="0" smtClean="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b="0" smtClean="0"/>
              <a:t>第二级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b="0" smtClean="0"/>
              <a:t>第三级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b="0" smtClean="0"/>
              <a:t>第四级</a:t>
            </a:r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en-US" sz="1200" b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05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EC97705-F83F-4D29-A616-C1881B55B110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592176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linux.com/start/cmd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ahlinux.com/start/base/6833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8838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881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上述结果显示了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590M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，但是（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-/+ buffers/cache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）减去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的结果可以看到，所以当前进程实际占用内存是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255M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可以这么理解：在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内存分配机制中，优先使用物理内存，当物理内存还有空闲时（还够用），不会释放其占用内存，就算占用内存的程序已经被关闭了，该程序所占用的内存用来做缓存使用，对于开启过的程序、或是读取刚存取过得数据会比较快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如上面的例子：使用了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15947M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的内存，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590M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被占用，但是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部分作为缓存，可以使用命中率的方式提高使用效率，而且这部分缓存是根据指令随时可以释放的，我们可以认为这部分内存没有实际被使用，也可以认为它是空闲的。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因此查看目前进程正在实际被使用的内存，是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used-(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buffers+cache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，也可以认为如果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swap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没有大量使用，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还是够用的，只有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被当前进程实际占用完（没有了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），才会使用到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swap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1805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Free</a:t>
            </a:r>
            <a:r>
              <a:rPr lang="zh-CN" altLang="en-US" sz="1200" dirty="0" smtClean="0">
                <a:hlinkClick r:id="rId3"/>
              </a:rPr>
              <a:t>命令</a:t>
            </a:r>
            <a:r>
              <a:rPr lang="zh-CN" altLang="en-US" sz="1200" dirty="0" smtClean="0"/>
              <a:t>中显示的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，它们都是占用</a:t>
            </a:r>
            <a:r>
              <a:rPr lang="zh-CN" altLang="en-US" sz="1200" dirty="0" smtClean="0">
                <a:hlinkClick r:id="rId4"/>
              </a:rPr>
              <a:t>内存</a:t>
            </a:r>
            <a:r>
              <a:rPr lang="zh-CN" altLang="en-US" sz="1200" dirty="0" smtClean="0"/>
              <a:t>：</a:t>
            </a:r>
            <a:br>
              <a:rPr lang="zh-CN" altLang="en-US" sz="1200" dirty="0" smtClean="0"/>
            </a:br>
            <a:r>
              <a:rPr lang="en-US" altLang="zh-CN" sz="1200" dirty="0" smtClean="0"/>
              <a:t>buffer : </a:t>
            </a:r>
            <a:r>
              <a:rPr lang="zh-CN" altLang="en-US" sz="1200" dirty="0" smtClean="0"/>
              <a:t>作为</a:t>
            </a:r>
            <a:r>
              <a:rPr lang="en-US" altLang="zh-CN" sz="1200" dirty="0" smtClean="0"/>
              <a:t>buffer cache</a:t>
            </a:r>
            <a:r>
              <a:rPr lang="zh-CN" altLang="en-US" sz="1200" dirty="0" smtClean="0"/>
              <a:t>的内存，是块设备的读写缓冲区，更靠近存储设备，或者直接就是</a:t>
            </a:r>
            <a:r>
              <a:rPr lang="en-US" altLang="zh-CN" sz="1200" dirty="0" smtClean="0"/>
              <a:t>disk</a:t>
            </a:r>
            <a:r>
              <a:rPr lang="zh-CN" altLang="en-US" sz="1200" dirty="0" smtClean="0"/>
              <a:t>的缓冲区。</a:t>
            </a:r>
            <a:br>
              <a:rPr lang="zh-CN" altLang="en-US" sz="1200" dirty="0" smtClean="0"/>
            </a:br>
            <a:r>
              <a:rPr lang="en-US" altLang="zh-CN" sz="1200" dirty="0" smtClean="0"/>
              <a:t>cache: </a:t>
            </a:r>
            <a:r>
              <a:rPr lang="zh-CN" altLang="en-US" sz="1200" dirty="0" smtClean="0"/>
              <a:t>作为</a:t>
            </a:r>
            <a:r>
              <a:rPr lang="en-US" altLang="zh-CN" sz="1200" dirty="0" smtClean="0"/>
              <a:t>page cache</a:t>
            </a:r>
            <a:r>
              <a:rPr lang="zh-CN" altLang="en-US" sz="1200" dirty="0" smtClean="0"/>
              <a:t>的内存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文件系统的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，是</a:t>
            </a:r>
            <a:r>
              <a:rPr lang="en-US" altLang="zh-CN" sz="1200" dirty="0" smtClean="0"/>
              <a:t>memory</a:t>
            </a:r>
            <a:r>
              <a:rPr lang="zh-CN" altLang="en-US" sz="1200" dirty="0" smtClean="0"/>
              <a:t>的缓冲区</a:t>
            </a:r>
            <a:br>
              <a:rPr lang="zh-CN" altLang="en-US" sz="1200" dirty="0" smtClean="0"/>
            </a:br>
            <a:r>
              <a:rPr lang="zh-CN" altLang="en-US" sz="1200" dirty="0" smtClean="0"/>
              <a:t> </a:t>
            </a:r>
            <a:br>
              <a:rPr lang="zh-CN" altLang="en-US" sz="1200" dirty="0" smtClean="0"/>
            </a:br>
            <a:r>
              <a:rPr lang="zh-CN" altLang="en-US" sz="1200" dirty="0" smtClean="0"/>
              <a:t>如果 </a:t>
            </a:r>
            <a:r>
              <a:rPr lang="en-US" altLang="zh-CN" sz="1200" dirty="0" smtClean="0"/>
              <a:t>cache </a:t>
            </a:r>
            <a:r>
              <a:rPr lang="zh-CN" altLang="en-US" sz="1200" dirty="0" smtClean="0"/>
              <a:t>的值很大，说明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住的文件数很多。</a:t>
            </a:r>
            <a:br>
              <a:rPr lang="zh-CN" altLang="en-US" sz="1200" dirty="0" smtClean="0"/>
            </a:br>
            <a:r>
              <a:rPr lang="zh-CN" altLang="en-US" sz="1200" dirty="0" smtClean="0"/>
              <a:t>如果频繁访问到的文件都能被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住，那么磁盘的读</a:t>
            </a:r>
            <a:r>
              <a:rPr lang="en-US" altLang="zh-CN" sz="1200" dirty="0" smtClean="0"/>
              <a:t>IO </a:t>
            </a:r>
            <a:r>
              <a:rPr lang="zh-CN" altLang="en-US" sz="1200" dirty="0" smtClean="0"/>
              <a:t>必会非常小。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Linux kernel 2.4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2.4.10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）开始，两个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中的内容统一了（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不再真正的存在，实际上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不再独立分配，而是在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page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中用专门的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 page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来替代，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 page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在形式上就是缓冲区描述符，称为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buffer_head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）。现在由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子系统来驱动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（并独立于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Page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）。如果缓冲的数据既有文件表示（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file representation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）又有块表示（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block representation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大多数数据都是如此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就简单的指向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page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；这样就仅有一份数据被缓冲在内存中了。当你想象一个磁盘缓存，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page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即是：它缓冲磁盘中的文件数据，以使后续的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操作更快。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注释：每个缓冲区与一个块对应，它相当于磁盘块在内存中的表示。在内存页中，有一种叫专门用途的页面叫“缓冲区页”，用来存放块缓冲区。而每个块缓存区由两部分组成：缓冲区首部（用数据结构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buffer_head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表示）及真正的缓冲区内容（即所存储的数据，这些数据就放在刚刚说到的缓冲区页中）。而文件在内存中由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结构体表示，而磁盘块在内存中是由缓冲区来进行表示的。 </a:t>
            </a:r>
          </a:p>
          <a:p>
            <a:endParaRPr lang="zh-CN" altLang="en-US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0463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1.Linux</a:t>
            </a:r>
            <a:r>
              <a:rPr lang="zh-CN" altLang="en-US" dirty="0" smtClean="0"/>
              <a:t>系统会不时的进行页面交换操作，以保持尽可能多的空闲物理内存，即使并没有什么事情需要内存，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也会交换出暂时不用的内存页面。这可以避免等待交换所需的时间。</a:t>
            </a:r>
            <a:endParaRPr lang="en-US" altLang="zh-CN" dirty="0" smtClean="0"/>
          </a:p>
          <a:p>
            <a:r>
              <a:rPr lang="en-US" altLang="zh-CN" dirty="0" smtClean="0"/>
              <a:t>2.Linux</a:t>
            </a:r>
            <a:r>
              <a:rPr lang="zh-CN" altLang="en-US" dirty="0" smtClean="0"/>
              <a:t>进行页面交换是有条件的，不是所有页面在不用时都交换到虚拟内存，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内核根据”最近最经常使用“算法，仅仅将一些不经常使用的页面文件交换到虚拟内存，有时我们会看到这么一个现象：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物理内存还有很多，但是交换空间也使用了很多。其实，这并不奇怪，例如，一个占用很大内存的进程运行时，需要耗费很多内存资源，此时就会有一些不常用页面文件被交换到虚拟内存中，但后来这个占用很多内存资源的进程结束并释放了很多内存时，刚才被交换出去的页面文件并不会自动的交换进物理内存，除非有这个必要，那么此刻系统物理内存就会空闲很多，同时交换空间也在被使用，就出现了刚才所说的现象了。关于这点，不用担心什么，只要知道是怎么一回事就可以了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交换空间的页面在使用时会首先被交换到物理内存，如果此时没有足够的物理内存来容纳这些页面，它们又会被马上交换出去，如此以来，虚拟内存中可能没有足够空间来存储这些交换页面，最终会导致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出现假死机、服务异常等问题，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虽然可以在一段时间内自行恢复，但是恢复后的系统已经基本不可用了。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9695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当系统中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不可用时，可以使用以下工具替代：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下有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vmstat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prstat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Vmstat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说明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dirty="0" err="1" smtClean="0"/>
              <a:t>Procs</a:t>
            </a:r>
            <a:r>
              <a:rPr lang="en-US" altLang="zh-CN" sz="1200" dirty="0" smtClean="0"/>
              <a:t>    r</a:t>
            </a:r>
            <a:r>
              <a:rPr lang="zh-CN" altLang="en-US" sz="1200" dirty="0" smtClean="0"/>
              <a:t>列表示运行和等待</a:t>
            </a:r>
            <a:r>
              <a:rPr lang="en-US" altLang="zh-CN" sz="1200" dirty="0" err="1" smtClean="0"/>
              <a:t>cpu</a:t>
            </a:r>
            <a:r>
              <a:rPr lang="zh-CN" altLang="en-US" sz="1200" dirty="0" smtClean="0"/>
              <a:t>时间片的进程数，这个值如果长期大于系统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的个数，说明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不足，需要增加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。</a:t>
            </a:r>
          </a:p>
          <a:p>
            <a:pPr marL="0" indent="0">
              <a:buNone/>
            </a:pPr>
            <a:r>
              <a:rPr lang="en-US" altLang="zh-CN" sz="1200" dirty="0" smtClean="0"/>
              <a:t>b</a:t>
            </a:r>
            <a:r>
              <a:rPr lang="zh-CN" altLang="en-US" sz="1200" dirty="0" smtClean="0"/>
              <a:t>列表示在等待资源的进程数，比如正在等待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、或者内存交换等。</a:t>
            </a:r>
          </a:p>
          <a:p>
            <a:pPr marL="0" indent="0">
              <a:buNone/>
            </a:pPr>
            <a:endParaRPr lang="zh-CN" altLang="en-US" sz="1200" dirty="0" smtClean="0"/>
          </a:p>
          <a:p>
            <a:pPr marL="0" indent="0">
              <a:buNone/>
            </a:pPr>
            <a:r>
              <a:rPr lang="en-US" altLang="zh-CN" sz="1200" dirty="0" err="1" smtClean="0"/>
              <a:t>Cpu</a:t>
            </a:r>
            <a:r>
              <a:rPr lang="en-US" altLang="zh-CN" sz="1200" dirty="0" smtClean="0"/>
              <a:t>    us</a:t>
            </a:r>
            <a:r>
              <a:rPr lang="zh-CN" altLang="en-US" sz="1200" dirty="0" smtClean="0"/>
              <a:t>列显示了用户进程消耗的</a:t>
            </a:r>
            <a:r>
              <a:rPr lang="en-US" altLang="zh-CN" sz="1200" dirty="0" smtClean="0"/>
              <a:t>CPU </a:t>
            </a:r>
            <a:r>
              <a:rPr lang="zh-CN" altLang="en-US" sz="1200" dirty="0" smtClean="0"/>
              <a:t>时间百分比。</a:t>
            </a:r>
            <a:r>
              <a:rPr lang="en-US" altLang="zh-CN" sz="1200" dirty="0" smtClean="0"/>
              <a:t>us</a:t>
            </a:r>
            <a:r>
              <a:rPr lang="zh-CN" altLang="en-US" sz="1200" dirty="0" smtClean="0"/>
              <a:t>的值比较高时，说明用户进程消耗的</a:t>
            </a:r>
            <a:r>
              <a:rPr lang="en-US" altLang="zh-CN" sz="1200" dirty="0" err="1" smtClean="0"/>
              <a:t>cpu</a:t>
            </a:r>
            <a:r>
              <a:rPr lang="zh-CN" altLang="en-US" sz="1200" dirty="0" smtClean="0"/>
              <a:t>时间多，但是如果长期大于</a:t>
            </a:r>
            <a:r>
              <a:rPr lang="en-US" altLang="zh-CN" sz="1200" dirty="0" smtClean="0"/>
              <a:t>50%</a:t>
            </a:r>
            <a:r>
              <a:rPr lang="zh-CN" altLang="en-US" sz="1200" dirty="0" smtClean="0"/>
              <a:t>，就需要考虑优化程序或算法。</a:t>
            </a:r>
          </a:p>
          <a:p>
            <a:pPr marL="0" indent="0">
              <a:buNone/>
            </a:pPr>
            <a:r>
              <a:rPr lang="en-US" altLang="zh-CN" sz="1200" dirty="0" err="1" smtClean="0"/>
              <a:t>sy</a:t>
            </a:r>
            <a:r>
              <a:rPr lang="zh-CN" altLang="en-US" sz="1200" dirty="0" smtClean="0"/>
              <a:t>列显示了内核进程消耗的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时间百分比。</a:t>
            </a:r>
            <a:r>
              <a:rPr lang="en-US" altLang="zh-CN" sz="1200" dirty="0" err="1" smtClean="0"/>
              <a:t>Sy</a:t>
            </a:r>
            <a:r>
              <a:rPr lang="zh-CN" altLang="en-US" sz="1200" dirty="0" smtClean="0"/>
              <a:t>的值较高时，说明内核消耗的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资源很多。</a:t>
            </a:r>
          </a:p>
          <a:p>
            <a:pPr marL="0" indent="0">
              <a:buNone/>
            </a:pPr>
            <a:endParaRPr lang="zh-CN" altLang="en-US" sz="1200" dirty="0" smtClean="0"/>
          </a:p>
          <a:p>
            <a:pPr marL="0" indent="0">
              <a:buNone/>
            </a:pPr>
            <a:r>
              <a:rPr lang="zh-CN" altLang="en-US" sz="1200" dirty="0" smtClean="0"/>
              <a:t>根据经验，</a:t>
            </a:r>
            <a:r>
              <a:rPr lang="en-US" altLang="zh-CN" sz="1200" dirty="0" err="1" smtClean="0"/>
              <a:t>us+sy</a:t>
            </a:r>
            <a:r>
              <a:rPr lang="zh-CN" altLang="en-US" sz="1200" dirty="0" smtClean="0"/>
              <a:t>的参考值为</a:t>
            </a:r>
            <a:r>
              <a:rPr lang="en-US" altLang="zh-CN" sz="1200" dirty="0" smtClean="0"/>
              <a:t>80%</a:t>
            </a:r>
            <a:r>
              <a:rPr lang="zh-CN" altLang="en-US" sz="1200" dirty="0" smtClean="0"/>
              <a:t>，如果</a:t>
            </a:r>
            <a:r>
              <a:rPr lang="en-US" altLang="zh-CN" sz="1200" dirty="0" err="1" smtClean="0"/>
              <a:t>us+sy</a:t>
            </a:r>
            <a:r>
              <a:rPr lang="zh-CN" altLang="en-US" sz="1200" dirty="0" smtClean="0"/>
              <a:t>大于 </a:t>
            </a:r>
            <a:r>
              <a:rPr lang="en-US" altLang="zh-CN" sz="1200" dirty="0" smtClean="0"/>
              <a:t>80%</a:t>
            </a:r>
            <a:r>
              <a:rPr lang="zh-CN" altLang="en-US" sz="1200" dirty="0" smtClean="0"/>
              <a:t>说明可能存在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资源不足。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61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200" kern="1200" dirty="0" smtClean="0"/>
              <a:t>设置</a:t>
            </a:r>
            <a:r>
              <a:rPr lang="en-US" altLang="zh-CN" sz="1200" kern="1200" dirty="0" err="1" smtClean="0"/>
              <a:t>vm.swappiness</a:t>
            </a:r>
            <a:r>
              <a:rPr lang="en-US" altLang="zh-CN" sz="1200" kern="1200" dirty="0" smtClean="0"/>
              <a:t>=0 </a:t>
            </a:r>
            <a:r>
              <a:rPr lang="zh-CN" altLang="en-US" sz="1200" kern="1200" dirty="0" smtClean="0"/>
              <a:t>后并不代表禁用</a:t>
            </a:r>
            <a:r>
              <a:rPr lang="en-US" altLang="zh-CN" sz="1200" kern="1200" dirty="0" smtClean="0"/>
              <a:t>swap</a:t>
            </a:r>
            <a:r>
              <a:rPr lang="zh-CN" altLang="en-US" sz="1200" kern="1200" dirty="0" smtClean="0"/>
              <a:t>分区，只是告诉内核，能少用到</a:t>
            </a:r>
            <a:r>
              <a:rPr lang="en-US" altLang="zh-CN" sz="1200" kern="1200" dirty="0" smtClean="0"/>
              <a:t>swap</a:t>
            </a:r>
            <a:r>
              <a:rPr lang="zh-CN" altLang="en-US" sz="1200" kern="1200" dirty="0" smtClean="0"/>
              <a:t>分区就尽量少用到，设置</a:t>
            </a:r>
            <a:r>
              <a:rPr lang="en-US" altLang="zh-CN" sz="1200" kern="1200" dirty="0" err="1" smtClean="0"/>
              <a:t>vm.swappiness</a:t>
            </a:r>
            <a:r>
              <a:rPr lang="en-US" altLang="zh-CN" sz="1200" kern="1200" dirty="0" smtClean="0"/>
              <a:t>=100</a:t>
            </a:r>
            <a:r>
              <a:rPr lang="zh-CN" altLang="en-US" sz="1200" kern="1200" dirty="0" smtClean="0"/>
              <a:t>的话，则表示尽量使用</a:t>
            </a:r>
            <a:r>
              <a:rPr lang="en-US" altLang="zh-CN" sz="1200" kern="1200" dirty="0" smtClean="0"/>
              <a:t>swap</a:t>
            </a:r>
            <a:r>
              <a:rPr lang="zh-CN" altLang="en-US" sz="1200" kern="1200" dirty="0" smtClean="0"/>
              <a:t>分区，默认的值是</a:t>
            </a:r>
            <a:r>
              <a:rPr lang="en-US" altLang="zh-CN" sz="1200" kern="1200" dirty="0" smtClean="0"/>
              <a:t>60</a:t>
            </a:r>
          </a:p>
          <a:p>
            <a:pPr marL="0" indent="0">
              <a:buNone/>
            </a:pPr>
            <a:r>
              <a:rPr lang="zh-CN" altLang="en-US" sz="1200" kern="1200" dirty="0" smtClean="0"/>
              <a:t>调整内存参数，当内存使用率不足</a:t>
            </a:r>
            <a:r>
              <a:rPr lang="en-US" altLang="zh-CN" sz="1200" kern="1200" dirty="0" smtClean="0"/>
              <a:t>10%</a:t>
            </a:r>
            <a:r>
              <a:rPr lang="zh-CN" altLang="en-US" sz="1200" kern="1200" dirty="0" smtClean="0"/>
              <a:t>（开始是默认值</a:t>
            </a:r>
            <a:r>
              <a:rPr lang="en-US" altLang="zh-CN" sz="1200" kern="1200" dirty="0" smtClean="0"/>
              <a:t>60</a:t>
            </a:r>
            <a:r>
              <a:rPr lang="zh-CN" altLang="en-US" sz="1200" kern="1200" dirty="0" smtClean="0"/>
              <a:t>）时在使用</a:t>
            </a:r>
            <a:r>
              <a:rPr lang="en-US" altLang="zh-CN" sz="1200" kern="1200" dirty="0" smtClean="0"/>
              <a:t>swap</a:t>
            </a:r>
            <a:r>
              <a:rPr lang="zh-CN" altLang="en-US" sz="1200" kern="1200" dirty="0" smtClean="0"/>
              <a:t>，尽量避免使用</a:t>
            </a:r>
            <a:r>
              <a:rPr lang="en-US" altLang="zh-CN" sz="1200" kern="1200" dirty="0" smtClean="0"/>
              <a:t>swap</a:t>
            </a:r>
            <a:r>
              <a:rPr lang="zh-CN" altLang="en-US" sz="1200" kern="1200" dirty="0" smtClean="0"/>
              <a:t>，减少唤醒软中断进程，从而降低</a:t>
            </a:r>
            <a:r>
              <a:rPr lang="en-US" altLang="zh-CN" sz="1200" kern="1200" dirty="0" err="1" smtClean="0"/>
              <a:t>ksoftirqd</a:t>
            </a:r>
            <a:r>
              <a:rPr lang="zh-CN" altLang="en-US" sz="1200" kern="1200" dirty="0" smtClean="0"/>
              <a:t>进程对</a:t>
            </a:r>
            <a:r>
              <a:rPr lang="en-US" altLang="zh-CN" sz="1200" kern="1200" dirty="0" err="1" smtClean="0"/>
              <a:t>cpu</a:t>
            </a:r>
            <a:r>
              <a:rPr lang="zh-CN" altLang="en-US" sz="1200" kern="1200" dirty="0" smtClean="0"/>
              <a:t>的占用。</a:t>
            </a:r>
            <a:endParaRPr lang="en-US" altLang="zh-CN" sz="1200" kern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4425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jstat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是Hotspot JVM内置的监控工具。Hotspot JVM还内置了其他监控工具如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jps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jstatd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。有时候需要这三种工具一起来监控Java应用的运行。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jstat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不只提供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操作的相关信息，也还提供类加载和即时编译器相关的操作信息。尽管如此，本文我们只会涉及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jstat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操作相关的功能。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jstat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位于$JDK_HOME/bin目录，如果java或javac命令能够正常运行，jstat命令也应该能够运行。</a:t>
            </a:r>
            <a:endParaRPr lang="zh-CN" altLang="zh-CN" dirty="0">
              <a:effectLst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3711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-verbosegc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是运行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应用时的一个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JVM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选项。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jstat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可以监控任何JVM应用而无需指定启动参数，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-verbosegc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去要在开启应用时就指定好，所以看起来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-verbosegc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并不是一个必要的选项(因为可以使用jstat完成相同工作)。然而当GC发生时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-verbosegc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的输出信息更容易理解，这对于监控烦杂的GC信息却大于益处。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318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4A467A-BB72-4103-8A94-92B50340B27C}" type="datetime1">
              <a:rPr lang="zh-CN" altLang="en-US" smtClean="0"/>
              <a:pPr>
                <a:defRPr/>
              </a:pPr>
              <a:t>2017/1/6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705-F83F-4D29-A616-C1881B55B110}" type="slidenum">
              <a:rPr lang="zh-CN" altLang="en-US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999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1490"/>
            <a:ext cx="7772400" cy="14689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476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02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88" y="277285"/>
            <a:ext cx="2057400" cy="58483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22" y="277285"/>
            <a:ext cx="6022975" cy="58483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577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5622" y="277285"/>
            <a:ext cx="8232775" cy="58483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83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5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188"/>
            <a:ext cx="7772400" cy="150071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4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21" y="1600206"/>
            <a:ext cx="4040187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6"/>
            <a:ext cx="4040188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92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4585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5936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4585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5936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389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379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95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73057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1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252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869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128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1">
          <a:gsLst>
            <a:gs pos="0">
              <a:srgbClr val="FFFFFF"/>
            </a:gs>
            <a:gs pos="100000">
              <a:srgbClr val="949494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修改-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" y="6"/>
            <a:ext cx="9166225" cy="688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5622" y="277286"/>
            <a:ext cx="8232775" cy="114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22" y="1600206"/>
            <a:ext cx="8232775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微软雅黑" panose="020B0503020204020204" pitchFamily="34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微软雅黑" panose="020B0503020204020204" pitchFamily="34" charset="-122"/>
              </a:rPr>
              <a:t>第二级</a:t>
            </a:r>
          </a:p>
          <a:p>
            <a:pPr lvl="2"/>
            <a:r>
              <a:rPr lang="zh-CN" smtClean="0">
                <a:sym typeface="微软雅黑" panose="020B0503020204020204" pitchFamily="34" charset="-122"/>
              </a:rPr>
              <a:t>第三级</a:t>
            </a:r>
          </a:p>
          <a:p>
            <a:pPr lvl="3"/>
            <a:r>
              <a:rPr lang="zh-CN" smtClean="0">
                <a:sym typeface="微软雅黑" panose="020B0503020204020204" pitchFamily="34" charset="-122"/>
              </a:rPr>
              <a:t>第四级</a:t>
            </a:r>
          </a:p>
          <a:p>
            <a:pPr lvl="4"/>
            <a:r>
              <a:rPr lang="zh-CN" smtClean="0">
                <a:sym typeface="微软雅黑" panose="020B0503020204020204" pitchFamily="34" charset="-122"/>
              </a:rPr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7" y="6246285"/>
            <a:ext cx="2135187" cy="47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6285"/>
            <a:ext cx="2895600" cy="47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Text Box 8"/>
          <p:cNvSpPr>
            <a:spLocks noChangeArrowheads="1"/>
          </p:cNvSpPr>
          <p:nvPr/>
        </p:nvSpPr>
        <p:spPr bwMode="auto">
          <a:xfrm>
            <a:off x="8531226" y="6491817"/>
            <a:ext cx="4699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zh-CN">
              <a:sym typeface="宋体" panose="02010600030101010101" pitchFamily="2" charset="-122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8226426" y="6557438"/>
            <a:ext cx="952500" cy="30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7" rIns="91432" bIns="45717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fld id="{5505F40A-8E42-4321-8E4B-6FD0F8425D1F}" type="slidenum">
              <a:rPr lang="ja-JP" altLang="en-US" sz="1100" smtClean="0">
                <a:solidFill>
                  <a:schemeClr val="bg1"/>
                </a:solidFill>
                <a:ea typeface="MS PGothic" panose="020B0600070205080204" pitchFamily="34" charset="-128"/>
                <a:sym typeface="Arial" panose="020B0604020202020204" pitchFamily="34" charset="0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100" smtClean="0">
              <a:solidFill>
                <a:schemeClr val="bg1"/>
              </a:solidFill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9" name="Picture 2" descr="111101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" y="1"/>
            <a:ext cx="9144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2pPr>
      <a:lvl3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3pPr>
      <a:lvl4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4pPr>
      <a:lvl5pPr marL="9128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anose="020B0503020204020204" pitchFamily="34" charset="-122"/>
        </a:defRPr>
      </a:lvl5pPr>
      <a:lvl6pPr marL="13700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8272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22844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741613" indent="-9128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har char="•"/>
        <a:defRPr sz="57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30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9702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34274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8846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egmentfault.com/a/1190000004233812#stop_the_worl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gmentfault.com/a/119000000425511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ceasy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clogviewer.javaperformancetuning.co.za/samplegc.lo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own.cn/post/188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add-swap-on-centos-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4716017" y="3572694"/>
            <a:ext cx="3095999" cy="15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en-US" altLang="zh-CN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/>
        </p:nvSpPr>
        <p:spPr bwMode="auto">
          <a:xfrm>
            <a:off x="683569" y="2420889"/>
            <a:ext cx="7128447" cy="114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Linux &amp; JVM </a:t>
            </a:r>
            <a:r>
              <a:rPr lang="zh-CN" altLang="en-U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内存</a:t>
            </a: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Verdana" pitchFamily="34" charset="0"/>
              </a:rPr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8218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内存关系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34266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30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JVM</a:t>
            </a:r>
            <a:r>
              <a:rPr lang="zh-CN" altLang="en-US" b="1" dirty="0" smtClean="0"/>
              <a:t>的原理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3191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1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关于堆的释疑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广义的Heap=heap + method area(老年代+新生代+方法区</a:t>
            </a:r>
            <a:r>
              <a:rPr lang="zh-CN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zh-CN" sz="2400" dirty="0"/>
              <a:t>狭义的Heap(也就是HotSpot JVM 实现)指的就是堆内存，其中分为老年代和新生代。</a:t>
            </a:r>
            <a:endParaRPr lang="en-US" altLang="zh-CN" sz="2400" b="1" dirty="0" smtClean="0"/>
          </a:p>
          <a:p>
            <a:r>
              <a:rPr lang="zh-CN" altLang="zh-CN" sz="2400" dirty="0" smtClean="0"/>
              <a:t>很多人</a:t>
            </a:r>
            <a:r>
              <a:rPr lang="zh-CN" altLang="zh-CN" sz="2400" dirty="0"/>
              <a:t>愿意把方法区称为“永久代”(Permanent Generation)，本质上两者并不等价，仅仅是因为HotSpot 虚拟机的设计团队选择把GC 分代收集扩展至方法区，或者说使用永久代来实现方法区而已。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444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GC</a:t>
            </a:r>
            <a:r>
              <a:rPr lang="zh-CN" altLang="en-US" b="1" dirty="0" smtClean="0"/>
              <a:t>类型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32775" cy="4525433"/>
          </a:xfrm>
        </p:spPr>
        <p:txBody>
          <a:bodyPr/>
          <a:lstStyle/>
          <a:p>
            <a:r>
              <a:rPr lang="zh-CN" altLang="zh-CN" sz="2400" dirty="0"/>
              <a:t>Serial </a:t>
            </a:r>
            <a:r>
              <a:rPr lang="zh-CN" altLang="zh-CN" sz="2400" dirty="0" smtClean="0"/>
              <a:t>GC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为单核CPU上的桌面应用设计的。使用Serial GC会明显的损耗应用的性能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参数</a:t>
            </a:r>
            <a:r>
              <a:rPr lang="zh-CN" altLang="zh-CN" sz="2400" b="1" dirty="0"/>
              <a:t>-XX:+UseSerialGC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就是</a:t>
            </a:r>
            <a:r>
              <a:rPr lang="zh-CN" altLang="zh-CN" sz="2400" dirty="0"/>
              <a:t>Young区和old区都使用serial 垃圾回收算法，</a:t>
            </a:r>
          </a:p>
          <a:p>
            <a:endParaRPr lang="zh-CN" altLang="en-US" sz="2400" dirty="0"/>
          </a:p>
          <a:p>
            <a:r>
              <a:rPr lang="zh-CN" altLang="zh-CN" sz="2400" dirty="0" smtClean="0"/>
              <a:t>Parallel GC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Parallel GC适用于多核CPU且使用了较大内存空间的场景。Parallel GC又被称为"</a:t>
            </a:r>
            <a:r>
              <a:rPr lang="zh-CN" altLang="zh-CN" sz="2400" b="1" dirty="0"/>
              <a:t>高吞吐GC(throughput GC</a:t>
            </a:r>
            <a:r>
              <a:rPr lang="zh-CN" altLang="zh-CN" sz="2400" b="1" dirty="0" smtClean="0"/>
              <a:t>)</a:t>
            </a:r>
            <a:r>
              <a:rPr lang="zh-CN" altLang="zh-CN" sz="2400" dirty="0" smtClean="0"/>
              <a:t>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zh-CN" altLang="zh-CN" sz="2400" b="1" dirty="0" smtClean="0"/>
              <a:t>参数</a:t>
            </a:r>
            <a:r>
              <a:rPr lang="zh-CN" altLang="zh-CN" sz="2400" b="1" dirty="0"/>
              <a:t>-XX:+UseParallelGC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Young</a:t>
            </a:r>
            <a:r>
              <a:rPr lang="zh-CN" altLang="zh-CN" sz="2400" dirty="0"/>
              <a:t>区：使用Parallel scavenge 回收算法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Old </a:t>
            </a:r>
            <a:r>
              <a:rPr lang="zh-CN" altLang="zh-CN" sz="2400" dirty="0"/>
              <a:t> 区：可以使用单线程的或者Parallel 垃圾回收算法，由 -XX:+UseParallelOldGC 来控制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41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GC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32775" cy="4525433"/>
          </a:xfrm>
        </p:spPr>
        <p:txBody>
          <a:bodyPr/>
          <a:lstStyle/>
          <a:p>
            <a:r>
              <a:rPr lang="zh-CN" altLang="zh-CN" sz="2400" dirty="0"/>
              <a:t>Parallel Old GC(Parallel Compacting GC</a:t>
            </a:r>
            <a:r>
              <a:rPr lang="zh-CN" altLang="zh-CN" sz="2400" dirty="0" smtClean="0"/>
              <a:t>)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Parallel的GC算法是为老年代设计的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400" dirty="0"/>
          </a:p>
          <a:p>
            <a:pPr fontAlgn="ctr"/>
            <a:r>
              <a:rPr lang="zh-CN" altLang="zh-CN" sz="2400" dirty="0"/>
              <a:t>Concurrent Mark &amp; Sweep GC (or "CMS</a:t>
            </a:r>
            <a:r>
              <a:rPr lang="zh-CN" altLang="zh-CN" sz="2400" dirty="0" smtClean="0"/>
              <a:t>")</a:t>
            </a:r>
            <a:endParaRPr lang="en-US" altLang="zh-CN" sz="2400" dirty="0" smtClean="0"/>
          </a:p>
          <a:p>
            <a:pPr marL="0" indent="0" fontAlgn="ctr">
              <a:buNone/>
            </a:pPr>
            <a:r>
              <a:rPr lang="zh-CN" altLang="en-US" sz="2400" dirty="0"/>
              <a:t>低延迟</a:t>
            </a:r>
            <a:r>
              <a:rPr lang="en-US" altLang="zh-CN" sz="2400" dirty="0"/>
              <a:t>GC</a:t>
            </a:r>
            <a:r>
              <a:rPr lang="zh-CN" altLang="en-US" sz="2400" dirty="0"/>
              <a:t>，适用于所有应用对响应时间要求比较严格的场景。</a:t>
            </a:r>
          </a:p>
          <a:p>
            <a:pPr marL="0" indent="0" fontAlgn="ctr">
              <a:buNone/>
            </a:pPr>
            <a:r>
              <a:rPr lang="zh-CN" altLang="en-US" sz="2400" dirty="0" smtClean="0"/>
              <a:t>与其</a:t>
            </a:r>
            <a:r>
              <a:rPr lang="zh-CN" altLang="en-US" sz="2400" dirty="0"/>
              <a:t>他</a:t>
            </a:r>
            <a:r>
              <a:rPr lang="en-US" altLang="zh-CN" sz="2400" dirty="0"/>
              <a:t>GC</a:t>
            </a:r>
            <a:r>
              <a:rPr lang="zh-CN" altLang="en-US" sz="2400" dirty="0"/>
              <a:t>相比，</a:t>
            </a:r>
            <a:r>
              <a:rPr lang="en-US" altLang="zh-CN" sz="2400" dirty="0"/>
              <a:t>CMS GC</a:t>
            </a:r>
            <a:r>
              <a:rPr lang="zh-CN" altLang="en-US" sz="2400" dirty="0"/>
              <a:t>要求更多的内存空间和</a:t>
            </a:r>
            <a:r>
              <a:rPr lang="en-US" altLang="zh-CN" sz="2400" dirty="0"/>
              <a:t>CPU</a:t>
            </a:r>
            <a:r>
              <a:rPr lang="zh-CN" altLang="en-US" sz="2400" dirty="0"/>
              <a:t>资源</a:t>
            </a:r>
          </a:p>
          <a:p>
            <a:pPr marL="0" indent="0" fontAlgn="ctr">
              <a:buNone/>
            </a:pPr>
            <a:r>
              <a:rPr lang="en-US" altLang="zh-CN" sz="2400" dirty="0" smtClean="0"/>
              <a:t>CMS </a:t>
            </a:r>
            <a:r>
              <a:rPr lang="en-US" altLang="zh-CN" sz="2400" dirty="0"/>
              <a:t>GC</a:t>
            </a:r>
            <a:r>
              <a:rPr lang="zh-CN" altLang="en-US" sz="2400" dirty="0"/>
              <a:t>默认不提供内存压缩</a:t>
            </a:r>
          </a:p>
          <a:p>
            <a:pPr marL="0" indent="0">
              <a:buNone/>
            </a:pP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参数</a:t>
            </a:r>
            <a:r>
              <a:rPr lang="zh-CN" altLang="zh-CN" sz="2400" b="1" dirty="0"/>
              <a:t>-XX:+UseConcMarkSweepGC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Young</a:t>
            </a:r>
            <a:r>
              <a:rPr lang="zh-CN" altLang="zh-CN" sz="2400" dirty="0"/>
              <a:t>区：可以使用普通的或者parallel 垃圾回收</a:t>
            </a:r>
            <a:r>
              <a:rPr lang="zh-CN" altLang="zh-CN" sz="2400" dirty="0" smtClean="0"/>
              <a:t>算法</a:t>
            </a:r>
            <a:r>
              <a:rPr lang="zh-CN" altLang="zh-CN" sz="2400" dirty="0"/>
              <a:t>，由参数 -XX:+UseParNewGC来控制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Old </a:t>
            </a:r>
            <a:r>
              <a:rPr lang="zh-CN" altLang="zh-CN" sz="2400" dirty="0"/>
              <a:t>区：只能使用Concurrent Mark Sweep </a:t>
            </a:r>
          </a:p>
          <a:p>
            <a:pPr marL="0" indent="0" fontAlgn="ctr">
              <a:buNone/>
            </a:pPr>
            <a:endParaRPr lang="zh-CN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0050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GC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32775" cy="4525433"/>
          </a:xfrm>
        </p:spPr>
        <p:txBody>
          <a:bodyPr/>
          <a:lstStyle/>
          <a:p>
            <a:pPr fontAlgn="ctr"/>
            <a:r>
              <a:rPr lang="zh-CN" altLang="zh-CN" sz="2400" dirty="0"/>
              <a:t>Garbage First (G1) GC</a:t>
            </a:r>
          </a:p>
          <a:p>
            <a:pPr marL="0" indent="0">
              <a:buNone/>
            </a:pPr>
            <a:r>
              <a:rPr lang="zh-CN" altLang="zh-CN" sz="2400" dirty="0"/>
              <a:t>G1最大的改进在于其性能表现，它比以上任何一种GC都更快速</a:t>
            </a:r>
            <a:endParaRPr lang="zh-CN" altLang="en-US" sz="2400" dirty="0"/>
          </a:p>
          <a:p>
            <a:r>
              <a:rPr lang="zh-CN" altLang="zh-CN" sz="2400" b="1" dirty="0"/>
              <a:t>参数：-XX:+UseG1GC</a:t>
            </a:r>
            <a:endParaRPr lang="zh-CN" altLang="zh-CN" sz="2400" dirty="0"/>
          </a:p>
          <a:p>
            <a:r>
              <a:rPr lang="zh-CN" altLang="zh-CN" sz="2400" dirty="0"/>
              <a:t>没有young/old区</a:t>
            </a:r>
          </a:p>
          <a:p>
            <a:pPr marL="0" indent="0" fontAlgn="ctr">
              <a:buNone/>
            </a:pPr>
            <a:endParaRPr lang="zh-CN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276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GC</a:t>
            </a:r>
            <a:r>
              <a:rPr lang="zh-CN" altLang="en-US" b="1" dirty="0"/>
              <a:t>类型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432821"/>
              </p:ext>
            </p:extLst>
          </p:nvPr>
        </p:nvGraphicFramePr>
        <p:xfrm>
          <a:off x="683568" y="1340768"/>
          <a:ext cx="7920881" cy="3600399"/>
        </p:xfrm>
        <a:graphic>
          <a:graphicData uri="http://schemas.openxmlformats.org/drawingml/2006/table">
            <a:tbl>
              <a:tblPr/>
              <a:tblGrid>
                <a:gridCol w="1015844"/>
                <a:gridCol w="1858875"/>
                <a:gridCol w="1454641"/>
                <a:gridCol w="3591521"/>
              </a:tblGrid>
              <a:tr h="43782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内存区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ea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GC算法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ea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是否多线程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ea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是否stop-the-world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ea typeface="Calibri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82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年轻代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Serial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单线程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是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82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年轻代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ParNew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多线程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是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562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年轻代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Parallel Scavenge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多线程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是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562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年老代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CMS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多线程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整个过程有2次短暂stop-the-world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82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年老代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Serial Old(MSC)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单线程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是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82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年老代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Parallel Old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多线程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ea typeface="Calibri"/>
                        </a:rPr>
                        <a:t>unkown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41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GC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4196"/>
            <a:ext cx="5004048" cy="48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8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什么是GC</a:t>
            </a:r>
            <a:r>
              <a:rPr lang="zh-CN" altLang="zh-CN" b="1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 smtClean="0"/>
              <a:t>GC</a:t>
            </a:r>
            <a:r>
              <a:rPr lang="zh-CN" altLang="zh-CN" sz="2400" b="1" dirty="0"/>
              <a:t>监控</a:t>
            </a:r>
            <a:r>
              <a:rPr lang="en-US" altLang="zh-CN" sz="2400" dirty="0"/>
              <a:t> </a:t>
            </a:r>
            <a:r>
              <a:rPr lang="zh-CN" altLang="zh-CN" sz="2400" dirty="0"/>
              <a:t>指的是在运行时跟踪</a:t>
            </a:r>
            <a:r>
              <a:rPr lang="en-US" altLang="zh-CN" sz="2400" dirty="0"/>
              <a:t>JVM</a:t>
            </a:r>
            <a:r>
              <a:rPr lang="zh-CN" altLang="zh-CN" sz="2400" dirty="0"/>
              <a:t>运行</a:t>
            </a:r>
            <a:r>
              <a:rPr lang="en-US" altLang="zh-CN" sz="2400" dirty="0"/>
              <a:t>GC</a:t>
            </a:r>
            <a:r>
              <a:rPr lang="zh-CN" altLang="zh-CN" sz="2400" dirty="0"/>
              <a:t>的过程。例如，通过</a:t>
            </a:r>
            <a:r>
              <a:rPr lang="en-US" altLang="zh-CN" sz="2400" dirty="0"/>
              <a:t>GC</a:t>
            </a:r>
            <a:r>
              <a:rPr lang="zh-CN" altLang="zh-CN" sz="2400" dirty="0"/>
              <a:t>监控，我们能找出：</a:t>
            </a:r>
          </a:p>
          <a:p>
            <a:pPr fontAlgn="ctr"/>
            <a:r>
              <a:rPr lang="zh-CN" altLang="zh-CN" sz="2400" dirty="0"/>
              <a:t>何时新生代的对象会被移动到老年代，有多少对象被移到了老年代。</a:t>
            </a:r>
          </a:p>
          <a:p>
            <a:pPr fontAlgn="ctr"/>
            <a:r>
              <a:rPr lang="zh-CN" altLang="zh-CN" sz="2400" dirty="0"/>
              <a:t>何时</a:t>
            </a:r>
            <a:r>
              <a:rPr lang="zh-CN" altLang="zh-CN" sz="2400" dirty="0">
                <a:hlinkClick r:id="rId2"/>
              </a:rPr>
              <a:t>stop-the-world</a:t>
            </a:r>
            <a:r>
              <a:rPr lang="zh-CN" altLang="zh-CN" sz="2400" dirty="0"/>
              <a:t>发生以及持续时间。</a:t>
            </a:r>
          </a:p>
          <a:p>
            <a:r>
              <a:rPr lang="zh-CN" altLang="zh-CN" sz="2400" dirty="0"/>
              <a:t>通过GC监控，能发现JVM是否在有效的运行GC以及是否需要额外的GC调优。基于这些信息，我们可以通过优化应用或者改变GC运行方式(</a:t>
            </a:r>
            <a:r>
              <a:rPr lang="zh-CN" altLang="zh-CN" sz="2400" b="1" dirty="0"/>
              <a:t>GC调优</a:t>
            </a:r>
            <a:r>
              <a:rPr lang="zh-CN" altLang="zh-CN" sz="2400" dirty="0"/>
              <a:t>)，从而提高应用性能。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272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</a:t>
            </a:r>
            <a:r>
              <a:rPr lang="zh-CN" altLang="zh-CN" b="1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95" y="1423847"/>
            <a:ext cx="8232775" cy="4525433"/>
          </a:xfrm>
        </p:spPr>
        <p:txBody>
          <a:bodyPr/>
          <a:lstStyle/>
          <a:p>
            <a:r>
              <a:rPr lang="en-US" altLang="zh-CN" sz="3600" dirty="0" smtClean="0"/>
              <a:t>j</a:t>
            </a:r>
            <a:r>
              <a:rPr lang="zh-CN" altLang="zh-CN" sz="3600" dirty="0" smtClean="0"/>
              <a:t>stat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600" kern="12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altLang="zh-CN" sz="1600" kern="12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zh-CN" altLang="zh-CN" sz="1600" kern="1200" dirty="0" smtClean="0">
                <a:solidFill>
                  <a:schemeClr val="dk1"/>
                </a:solidFill>
              </a:rPr>
              <a:t>在</a:t>
            </a:r>
            <a:r>
              <a:rPr lang="zh-CN" altLang="zh-CN" sz="1600" kern="1200" dirty="0">
                <a:solidFill>
                  <a:schemeClr val="dk1"/>
                </a:solidFill>
              </a:rPr>
              <a:t>使用</a:t>
            </a:r>
            <a:r>
              <a:rPr lang="zh-CN" altLang="zh-CN" sz="1600" b="1" kern="1200" dirty="0">
                <a:solidFill>
                  <a:schemeClr val="dk1"/>
                </a:solidFill>
              </a:rPr>
              <a:t>-gcutil</a:t>
            </a:r>
            <a:r>
              <a:rPr lang="zh-CN" altLang="zh-CN" sz="1600" kern="1200" dirty="0">
                <a:solidFill>
                  <a:schemeClr val="dk1"/>
                </a:solidFill>
              </a:rPr>
              <a:t>选项时，会输出</a:t>
            </a:r>
            <a:r>
              <a:rPr lang="zh-CN" altLang="zh-CN" sz="1600" kern="1200" dirty="0" smtClean="0">
                <a:solidFill>
                  <a:schemeClr val="dk1"/>
                </a:solidFill>
              </a:rPr>
              <a:t>如</a:t>
            </a:r>
            <a:r>
              <a:rPr lang="zh-CN" altLang="en-US" sz="1600" kern="1200" dirty="0" smtClean="0">
                <a:solidFill>
                  <a:schemeClr val="dk1"/>
                </a:solidFill>
              </a:rPr>
              <a:t>下</a:t>
            </a:r>
            <a:r>
              <a:rPr lang="zh-CN" altLang="zh-CN" sz="1600" kern="1200" dirty="0" smtClean="0">
                <a:solidFill>
                  <a:schemeClr val="dk1"/>
                </a:solidFill>
              </a:rPr>
              <a:t>字段</a:t>
            </a:r>
            <a:r>
              <a:rPr lang="zh-CN" altLang="zh-CN" sz="1600" kern="1200" dirty="0">
                <a:solidFill>
                  <a:schemeClr val="dk1"/>
                </a:solidFill>
              </a:rPr>
              <a:t>的信息。在做GC调优时，尤其要关注</a:t>
            </a:r>
            <a:r>
              <a:rPr lang="zh-CN" altLang="zh-CN" sz="1600" b="1" kern="1200" dirty="0">
                <a:solidFill>
                  <a:schemeClr val="dk1"/>
                </a:solidFill>
              </a:rPr>
              <a:t>YGC</a:t>
            </a:r>
            <a:r>
              <a:rPr lang="zh-CN" altLang="zh-CN" sz="1600" kern="1200" dirty="0">
                <a:solidFill>
                  <a:schemeClr val="dk1"/>
                </a:solidFill>
              </a:rPr>
              <a:t>,</a:t>
            </a:r>
            <a:r>
              <a:rPr lang="en-US" altLang="zh-CN" sz="1600" kern="1200" dirty="0">
                <a:solidFill>
                  <a:schemeClr val="dk1"/>
                </a:solidFill>
              </a:rPr>
              <a:t> </a:t>
            </a:r>
            <a:r>
              <a:rPr lang="en-US" altLang="zh-CN" sz="1600" b="1" kern="1200" dirty="0">
                <a:solidFill>
                  <a:schemeClr val="dk1"/>
                </a:solidFill>
              </a:rPr>
              <a:t>YGCT</a:t>
            </a:r>
            <a:r>
              <a:rPr lang="en-US" altLang="zh-CN" sz="1600" kern="1200" dirty="0">
                <a:solidFill>
                  <a:schemeClr val="dk1"/>
                </a:solidFill>
              </a:rPr>
              <a:t>, </a:t>
            </a:r>
            <a:r>
              <a:rPr lang="en-US" altLang="zh-CN" sz="1600" b="1" kern="1200" dirty="0">
                <a:solidFill>
                  <a:schemeClr val="dk1"/>
                </a:solidFill>
              </a:rPr>
              <a:t>FGC</a:t>
            </a:r>
            <a:r>
              <a:rPr lang="en-US" altLang="zh-CN" sz="1600" kern="1200" dirty="0">
                <a:solidFill>
                  <a:schemeClr val="dk1"/>
                </a:solidFill>
              </a:rPr>
              <a:t>, </a:t>
            </a:r>
            <a:r>
              <a:rPr lang="en-US" altLang="zh-CN" sz="1600" b="1" kern="1200" dirty="0">
                <a:solidFill>
                  <a:schemeClr val="dk1"/>
                </a:solidFill>
              </a:rPr>
              <a:t>FGCT</a:t>
            </a:r>
            <a:r>
              <a:rPr lang="zh-CN" altLang="zh-CN" sz="1600" kern="1200" dirty="0">
                <a:solidFill>
                  <a:schemeClr val="dk1"/>
                </a:solidFill>
              </a:rPr>
              <a:t>和</a:t>
            </a:r>
            <a:r>
              <a:rPr lang="zh-CN" altLang="zh-CN" sz="1600" b="1" kern="1200" dirty="0">
                <a:solidFill>
                  <a:schemeClr val="dk1"/>
                </a:solidFill>
              </a:rPr>
              <a:t>GCT</a:t>
            </a:r>
            <a:r>
              <a:rPr lang="zh-CN" altLang="zh-CN" sz="1600" kern="1200" dirty="0">
                <a:solidFill>
                  <a:schemeClr val="dk1"/>
                </a:solidFill>
              </a:rPr>
              <a:t>的数据变化。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19928"/>
              </p:ext>
            </p:extLst>
          </p:nvPr>
        </p:nvGraphicFramePr>
        <p:xfrm>
          <a:off x="971600" y="2276872"/>
          <a:ext cx="7704856" cy="20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不管是本地还是远程Java应用，你都可以通过jstat命令查看GC操作相关的数据，并通过控制台输出这些信息。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无法查看单次</a:t>
                      </a:r>
                      <a:r>
                        <a:rPr lang="en-US" altLang="zh-CN" dirty="0" smtClean="0"/>
                        <a:t>GC</a:t>
                      </a:r>
                      <a:r>
                        <a:rPr lang="zh-CN" altLang="en-US" dirty="0" smtClean="0"/>
                        <a:t>回收的情况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73216"/>
            <a:ext cx="842150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9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到底多少算内存不够用了？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22" y="1600206"/>
            <a:ext cx="8508866" cy="452543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第二行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mem</a:t>
            </a:r>
            <a:r>
              <a:rPr lang="en-US" altLang="zh-CN" sz="1800" dirty="0"/>
              <a:t>)</a:t>
            </a:r>
            <a:r>
              <a:rPr lang="zh-CN" altLang="en-US" sz="1800" dirty="0"/>
              <a:t>的</a:t>
            </a:r>
            <a:r>
              <a:rPr lang="en-US" altLang="zh-CN" sz="1800" dirty="0"/>
              <a:t>used/free</a:t>
            </a:r>
            <a:r>
              <a:rPr lang="zh-CN" altLang="en-US" sz="1800" dirty="0"/>
              <a:t>与第三行</a:t>
            </a:r>
            <a:r>
              <a:rPr lang="en-US" altLang="zh-CN" sz="1800" dirty="0"/>
              <a:t>(-/+ buffers/cache) used/free</a:t>
            </a:r>
            <a:r>
              <a:rPr lang="zh-CN" altLang="en-US" sz="1800" dirty="0"/>
              <a:t>的区别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第二行：从</a:t>
            </a:r>
            <a:r>
              <a:rPr lang="en-US" altLang="zh-CN" sz="1800" dirty="0"/>
              <a:t>OS</a:t>
            </a:r>
            <a:r>
              <a:rPr lang="zh-CN" altLang="en-US" sz="1800" dirty="0"/>
              <a:t>的角度</a:t>
            </a:r>
            <a:r>
              <a:rPr lang="zh-CN" altLang="en-US" sz="1800" dirty="0" smtClean="0"/>
              <a:t>来看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内核</a:t>
            </a:r>
            <a:r>
              <a:rPr lang="zh-CN" altLang="en-US" sz="1800" dirty="0"/>
              <a:t>（</a:t>
            </a:r>
            <a:r>
              <a:rPr lang="en-US" altLang="zh-CN" sz="1800" dirty="0"/>
              <a:t>OS</a:t>
            </a:r>
            <a:r>
              <a:rPr lang="zh-CN" altLang="en-US" sz="1800" dirty="0"/>
              <a:t>）使用</a:t>
            </a:r>
            <a:r>
              <a:rPr lang="en-US" altLang="zh-CN" sz="1800" dirty="0"/>
              <a:t>+Application(X, </a:t>
            </a:r>
            <a:r>
              <a:rPr lang="en-US" altLang="zh-CN" sz="1800" dirty="0" err="1"/>
              <a:t>oracle,etc</a:t>
            </a:r>
            <a:r>
              <a:rPr lang="en-US" altLang="zh-CN" sz="1800" dirty="0"/>
              <a:t>)</a:t>
            </a:r>
            <a:r>
              <a:rPr lang="zh-CN" altLang="en-US" sz="1800" dirty="0"/>
              <a:t>使用的</a:t>
            </a:r>
            <a:r>
              <a:rPr lang="en-US" altLang="zh-CN" sz="1800" dirty="0"/>
              <a:t>+</a:t>
            </a:r>
            <a:r>
              <a:rPr lang="en-US" altLang="zh-CN" sz="1800" dirty="0" err="1"/>
              <a:t>buffers+cached</a:t>
            </a:r>
            <a:r>
              <a:rPr lang="en-US" altLang="zh-CN" sz="1800" dirty="0"/>
              <a:t>.</a:t>
            </a:r>
          </a:p>
          <a:p>
            <a:r>
              <a:rPr lang="zh-CN" altLang="en-US" sz="1800" dirty="0" smtClean="0"/>
              <a:t>第三行：从</a:t>
            </a:r>
            <a:r>
              <a:rPr lang="zh-CN" altLang="en-US" sz="1800" dirty="0"/>
              <a:t>应用程序的角度</a:t>
            </a:r>
            <a:r>
              <a:rPr lang="zh-CN" altLang="en-US" sz="1800" dirty="0" smtClean="0"/>
              <a:t>来说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可用</a:t>
            </a:r>
            <a:r>
              <a:rPr lang="zh-CN" altLang="en-US" sz="1800" dirty="0"/>
              <a:t>内存</a:t>
            </a:r>
            <a:r>
              <a:rPr lang="en-US" altLang="zh-CN" sz="1800" dirty="0"/>
              <a:t>=</a:t>
            </a:r>
            <a:r>
              <a:rPr lang="zh-CN" altLang="en-US" sz="1800" dirty="0"/>
              <a:t>系统</a:t>
            </a:r>
            <a:r>
              <a:rPr lang="en-US" altLang="zh-CN" sz="1800" dirty="0"/>
              <a:t>free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memory+buffers+cached</a:t>
            </a:r>
            <a:r>
              <a:rPr lang="en-US" altLang="zh-CN" sz="1800" dirty="0"/>
              <a:t>.</a:t>
            </a:r>
            <a:r>
              <a:rPr lang="zh-CN" altLang="en-US" sz="1800" dirty="0"/>
              <a:t>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14311" cy="90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85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22" y="1340768"/>
            <a:ext cx="8232775" cy="47848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err="1" smtClean="0"/>
              <a:t>jstat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输出信息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</a:t>
            </a:r>
            <a:r>
              <a:rPr lang="zh-CN" altLang="en-US" sz="1800" dirty="0"/>
              <a:t>        </a:t>
            </a:r>
            <a:r>
              <a:rPr lang="en-US" altLang="zh-CN" sz="1800" dirty="0"/>
              <a:t>YGC</a:t>
            </a:r>
            <a:r>
              <a:rPr lang="zh-CN" altLang="en-US" sz="1800" dirty="0"/>
              <a:t>：从应用程序启动到采样时年轻代中</a:t>
            </a:r>
            <a:r>
              <a:rPr lang="en-US" altLang="zh-CN" sz="1800" dirty="0" err="1"/>
              <a:t>gc</a:t>
            </a:r>
            <a:r>
              <a:rPr lang="zh-CN" altLang="en-US" sz="1800" dirty="0"/>
              <a:t>次数 </a:t>
            </a:r>
            <a:br>
              <a:rPr lang="zh-CN" altLang="en-US" sz="1800" dirty="0"/>
            </a:br>
            <a:r>
              <a:rPr lang="zh-CN" altLang="en-US" sz="1800" dirty="0"/>
              <a:t>         </a:t>
            </a:r>
            <a:r>
              <a:rPr lang="en-US" altLang="zh-CN" sz="1800" dirty="0"/>
              <a:t>YGCT</a:t>
            </a:r>
            <a:r>
              <a:rPr lang="zh-CN" altLang="en-US" sz="1800" dirty="0"/>
              <a:t>：从应用程序启动到采样时年轻代中</a:t>
            </a:r>
            <a:r>
              <a:rPr lang="en-US" altLang="zh-CN" sz="1800" dirty="0" err="1"/>
              <a:t>gc</a:t>
            </a:r>
            <a:r>
              <a:rPr lang="zh-CN" altLang="en-US" sz="1800" dirty="0"/>
              <a:t>所用时间</a:t>
            </a:r>
            <a:r>
              <a:rPr lang="en-US" altLang="zh-CN" sz="1800" dirty="0"/>
              <a:t>(s)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         </a:t>
            </a:r>
            <a:r>
              <a:rPr lang="en-US" altLang="zh-CN" sz="1800" dirty="0"/>
              <a:t>FGC</a:t>
            </a:r>
            <a:r>
              <a:rPr lang="zh-CN" altLang="en-US" sz="1800" dirty="0"/>
              <a:t>：从应用程序启动到采样时</a:t>
            </a:r>
            <a:r>
              <a:rPr lang="en-US" altLang="zh-CN" sz="1800" dirty="0"/>
              <a:t>old</a:t>
            </a:r>
            <a:r>
              <a:rPr lang="zh-CN" altLang="en-US" sz="1800" dirty="0"/>
              <a:t>代</a:t>
            </a:r>
            <a:r>
              <a:rPr lang="en-US" altLang="zh-CN" sz="1800" dirty="0"/>
              <a:t>(</a:t>
            </a:r>
            <a:r>
              <a:rPr lang="zh-CN" altLang="en-US" sz="1800" dirty="0"/>
              <a:t>全</a:t>
            </a:r>
            <a:r>
              <a:rPr lang="en-US" altLang="zh-CN" sz="1800" dirty="0" err="1"/>
              <a:t>gc</a:t>
            </a:r>
            <a:r>
              <a:rPr lang="en-US" altLang="zh-CN" sz="1800" dirty="0"/>
              <a:t>)</a:t>
            </a:r>
            <a:r>
              <a:rPr lang="en-US" altLang="zh-CN" sz="1800" dirty="0" err="1"/>
              <a:t>gc</a:t>
            </a:r>
            <a:r>
              <a:rPr lang="zh-CN" altLang="en-US" sz="1800" dirty="0"/>
              <a:t>次数 </a:t>
            </a:r>
            <a:br>
              <a:rPr lang="zh-CN" altLang="en-US" sz="1800" dirty="0"/>
            </a:br>
            <a:r>
              <a:rPr lang="zh-CN" altLang="en-US" sz="1800" dirty="0"/>
              <a:t>         </a:t>
            </a:r>
            <a:r>
              <a:rPr lang="en-US" altLang="zh-CN" sz="1800" dirty="0"/>
              <a:t>FGCT</a:t>
            </a:r>
            <a:r>
              <a:rPr lang="zh-CN" altLang="en-US" sz="1800" dirty="0"/>
              <a:t>：从应用程序启动到采样时</a:t>
            </a:r>
            <a:r>
              <a:rPr lang="en-US" altLang="zh-CN" sz="1800" dirty="0"/>
              <a:t>old</a:t>
            </a:r>
            <a:r>
              <a:rPr lang="zh-CN" altLang="en-US" sz="1800" dirty="0"/>
              <a:t>代</a:t>
            </a:r>
            <a:r>
              <a:rPr lang="en-US" altLang="zh-CN" sz="1800" dirty="0"/>
              <a:t>(</a:t>
            </a:r>
            <a:r>
              <a:rPr lang="zh-CN" altLang="en-US" sz="1800" dirty="0"/>
              <a:t>全</a:t>
            </a:r>
            <a:r>
              <a:rPr lang="en-US" altLang="zh-CN" sz="1800" dirty="0" err="1"/>
              <a:t>gc</a:t>
            </a:r>
            <a:r>
              <a:rPr lang="en-US" altLang="zh-CN" sz="1800" dirty="0"/>
              <a:t>)</a:t>
            </a:r>
            <a:r>
              <a:rPr lang="en-US" altLang="zh-CN" sz="1800" dirty="0" err="1"/>
              <a:t>gc</a:t>
            </a:r>
            <a:r>
              <a:rPr lang="zh-CN" altLang="en-US" sz="1800" dirty="0"/>
              <a:t>所用时间</a:t>
            </a:r>
            <a:r>
              <a:rPr lang="en-US" altLang="zh-CN" sz="1800" dirty="0"/>
              <a:t>(s) 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         </a:t>
            </a:r>
            <a:r>
              <a:rPr lang="en-US" altLang="zh-CN" sz="1800" dirty="0"/>
              <a:t>GCT</a:t>
            </a:r>
            <a:r>
              <a:rPr lang="zh-CN" altLang="en-US" sz="1800" dirty="0"/>
              <a:t>：从应用程序启动到采样时</a:t>
            </a:r>
            <a:r>
              <a:rPr lang="en-US" altLang="zh-CN" sz="1800" dirty="0" err="1"/>
              <a:t>gc</a:t>
            </a:r>
            <a:r>
              <a:rPr lang="zh-CN" altLang="en-US" sz="1800" dirty="0"/>
              <a:t>用的总时间</a:t>
            </a:r>
            <a:r>
              <a:rPr lang="en-US" altLang="zh-CN" sz="1800" dirty="0"/>
              <a:t>(s) 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新生代的</a:t>
            </a:r>
            <a:r>
              <a:rPr lang="en-US" altLang="zh-CN" sz="1800" dirty="0"/>
              <a:t>GC</a:t>
            </a:r>
            <a:r>
              <a:rPr lang="zh-CN" altLang="en-US" sz="1800" dirty="0"/>
              <a:t>大概</a:t>
            </a:r>
            <a:r>
              <a:rPr lang="zh-CN" altLang="en-US" sz="1800" dirty="0" smtClean="0"/>
              <a:t>需要平均时间 </a:t>
            </a:r>
            <a:r>
              <a:rPr lang="en-US" altLang="zh-CN" sz="1800" dirty="0" smtClean="0"/>
              <a:t>YGCT/YGC</a:t>
            </a:r>
          </a:p>
          <a:p>
            <a:pPr marL="0" indent="0">
              <a:buNone/>
            </a:pPr>
            <a:r>
              <a:rPr lang="zh-CN" altLang="en-US" sz="1800" dirty="0" smtClean="0"/>
              <a:t>老生代的</a:t>
            </a:r>
            <a:r>
              <a:rPr lang="en-US" altLang="zh-CN" sz="1800" dirty="0" smtClean="0"/>
              <a:t>GC</a:t>
            </a:r>
            <a:r>
              <a:rPr lang="zh-CN" altLang="en-US" sz="1800" dirty="0" smtClean="0"/>
              <a:t>大概需要平均时间 </a:t>
            </a:r>
            <a:r>
              <a:rPr lang="en-US" altLang="zh-CN" sz="1800" dirty="0" smtClean="0"/>
              <a:t>FGCT/FGC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其余各项信息可参阅 </a:t>
            </a:r>
            <a:r>
              <a:rPr lang="en-US" altLang="zh-CN" sz="1600" dirty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segmentfault.com/a/1190000004255118</a:t>
            </a:r>
            <a:r>
              <a:rPr lang="en-US" altLang="zh-CN" sz="1600" dirty="0" smtClean="0"/>
              <a:t> 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40254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dirty="0"/>
              <a:t>-verbosegc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96931"/>
              </p:ext>
            </p:extLst>
          </p:nvPr>
        </p:nvGraphicFramePr>
        <p:xfrm>
          <a:off x="683568" y="2348880"/>
          <a:ext cx="8004819" cy="2664295"/>
        </p:xfrm>
        <a:graphic>
          <a:graphicData uri="http://schemas.openxmlformats.org/drawingml/2006/table">
            <a:tbl>
              <a:tblPr/>
              <a:tblGrid>
                <a:gridCol w="864096"/>
                <a:gridCol w="3600400"/>
                <a:gridCol w="3540323"/>
              </a:tblGrid>
              <a:tr h="5328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jstat</a:t>
                      </a:r>
                      <a:endParaRPr lang="zh-CN" sz="1400" dirty="0">
                        <a:solidFill>
                          <a:srgbClr val="333333"/>
                        </a:solidFill>
                        <a:effectLst/>
                        <a:ea typeface="Helvetica Neue"/>
                      </a:endParaRP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-verbosegc</a:t>
                      </a:r>
                      <a:endParaRPr lang="zh-CN" sz="1400">
                        <a:solidFill>
                          <a:srgbClr val="333333"/>
                        </a:solidFill>
                        <a:effectLst/>
                        <a:ea typeface="Helvetica Neue"/>
                      </a:endParaRP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监控目标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可输出日志到终端上的Java应用或者能通过jstatd连接到网络的远程Java应用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在启动JVM时指定了-verbosegc 参数的Java应用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输出信息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堆状态(使用量、最大容量、GC次数及累积耗时等)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每次GC前后新生代和老年代的容量变化及GC耗时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输出时机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任何指定的时间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任何GC发生时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优势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方便连续观察堆大小的变化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观察单次GC对系统的影响</a:t>
                      </a:r>
                    </a:p>
                  </a:txBody>
                  <a:tcPr marL="48959" marR="48959" marT="48959" marB="489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4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32775" cy="4597441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在使用</a:t>
            </a:r>
            <a:r>
              <a:rPr lang="zh-CN" altLang="zh-CN" sz="2400" b="1" dirty="0"/>
              <a:t>-verbosegc</a:t>
            </a:r>
            <a:r>
              <a:rPr lang="zh-CN" altLang="zh-CN" sz="2400" dirty="0"/>
              <a:t>时还可同时指定以下附加选项：</a:t>
            </a:r>
          </a:p>
          <a:p>
            <a:pPr fontAlgn="ctr">
              <a:lnSpc>
                <a:spcPct val="150000"/>
              </a:lnSpc>
            </a:pPr>
            <a:r>
              <a:rPr lang="zh-CN" altLang="zh-CN" sz="2000" dirty="0"/>
              <a:t>-XX:+</a:t>
            </a:r>
            <a:r>
              <a:rPr lang="zh-CN" altLang="zh-CN" sz="2000" dirty="0" smtClean="0"/>
              <a:t>PrintGCDetails</a:t>
            </a:r>
            <a:r>
              <a:rPr lang="en-US" altLang="zh-CN" sz="2000" dirty="0" smtClean="0"/>
              <a:t>  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详细了解</a:t>
            </a:r>
            <a:r>
              <a:rPr lang="en-US" altLang="zh-CN" sz="1600" dirty="0"/>
              <a:t>GC</a:t>
            </a:r>
            <a:r>
              <a:rPr lang="zh-CN" altLang="en-US" sz="1600" dirty="0"/>
              <a:t>中的变化</a:t>
            </a:r>
            <a:endParaRPr lang="zh-CN" altLang="zh-CN" sz="1600" dirty="0"/>
          </a:p>
          <a:p>
            <a:pPr fontAlgn="ctr">
              <a:lnSpc>
                <a:spcPct val="150000"/>
              </a:lnSpc>
            </a:pPr>
            <a:r>
              <a:rPr lang="zh-CN" altLang="zh-CN" sz="2000" dirty="0"/>
              <a:t>-XX:+</a:t>
            </a:r>
            <a:r>
              <a:rPr lang="zh-CN" altLang="zh-CN" sz="2000" dirty="0" smtClean="0"/>
              <a:t>PrintGCTimeStamps</a:t>
            </a:r>
            <a:r>
              <a:rPr lang="en-US" altLang="zh-CN" sz="2000" dirty="0" smtClean="0"/>
              <a:t> 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了解这些垃圾收集发生的时间，自</a:t>
            </a:r>
            <a:r>
              <a:rPr lang="en-US" altLang="zh-CN" sz="1600" dirty="0"/>
              <a:t>JVM</a:t>
            </a:r>
            <a:r>
              <a:rPr lang="zh-CN" altLang="en-US" sz="1600" dirty="0"/>
              <a:t>启动以后以秒计量。</a:t>
            </a:r>
            <a:endParaRPr lang="zh-CN" altLang="zh-CN" sz="2400" dirty="0"/>
          </a:p>
          <a:p>
            <a:pPr fontAlgn="ctr">
              <a:lnSpc>
                <a:spcPct val="150000"/>
              </a:lnSpc>
            </a:pPr>
            <a:r>
              <a:rPr lang="zh-CN" altLang="zh-CN" sz="2000" dirty="0"/>
              <a:t>-XX:+</a:t>
            </a:r>
            <a:r>
              <a:rPr lang="zh-CN" altLang="zh-CN" sz="2000" dirty="0" smtClean="0"/>
              <a:t>PrintHeapAtGC</a:t>
            </a:r>
            <a:r>
              <a:rPr lang="en-US" altLang="zh-CN" sz="2000" dirty="0" smtClean="0"/>
              <a:t>  </a:t>
            </a:r>
            <a:r>
              <a:rPr lang="zh-CN" altLang="en-US" sz="1600" dirty="0" smtClean="0"/>
              <a:t>了解</a:t>
            </a:r>
            <a:r>
              <a:rPr lang="zh-CN" altLang="en-US" sz="1600" dirty="0"/>
              <a:t>堆的更详细的信息</a:t>
            </a:r>
            <a:endParaRPr lang="zh-CN" altLang="zh-CN" sz="2000" dirty="0"/>
          </a:p>
          <a:p>
            <a:pPr fontAlgn="ctr">
              <a:lnSpc>
                <a:spcPct val="150000"/>
              </a:lnSpc>
            </a:pPr>
            <a:r>
              <a:rPr lang="zh-CN" altLang="zh-CN" sz="2000" dirty="0"/>
              <a:t>-XX:+PrintGCDateStamps(JDK6U4引入的选项</a:t>
            </a:r>
            <a:r>
              <a:rPr lang="zh-CN" altLang="zh-CN" sz="2000" dirty="0" smtClean="0"/>
              <a:t>)</a:t>
            </a:r>
            <a:r>
              <a:rPr lang="en-US" altLang="zh-CN" sz="2000" dirty="0" smtClean="0"/>
              <a:t> </a:t>
            </a:r>
            <a:r>
              <a:rPr lang="en-US" altLang="zh-CN" sz="1600" dirty="0"/>
              <a:t>GC</a:t>
            </a:r>
            <a:r>
              <a:rPr lang="zh-CN" altLang="en-US" sz="1600" dirty="0"/>
              <a:t>发生的时间信息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</a:t>
            </a:r>
            <a:r>
              <a:rPr lang="en-US" altLang="zh-CN" sz="2000" dirty="0" err="1"/>
              <a:t>Xloggc</a:t>
            </a:r>
            <a:r>
              <a:rPr lang="en-US" altLang="zh-CN" sz="2000" dirty="0"/>
              <a:t>:$</a:t>
            </a:r>
            <a:r>
              <a:rPr lang="en-US" altLang="zh-CN" sz="2000" dirty="0" smtClean="0"/>
              <a:t>CATALINA_BASE/logs/gc.log  </a:t>
            </a:r>
            <a:r>
              <a:rPr lang="en-US" altLang="zh-CN" sz="1600" dirty="0" smtClean="0"/>
              <a:t>GC</a:t>
            </a:r>
            <a:r>
              <a:rPr lang="zh-CN" altLang="en-US" sz="1600" dirty="0"/>
              <a:t>日</a:t>
            </a:r>
            <a:r>
              <a:rPr lang="zh-CN" altLang="en-US" sz="1600" dirty="0" smtClean="0"/>
              <a:t>志</a:t>
            </a:r>
            <a:r>
              <a:rPr lang="zh-CN" altLang="en-US" sz="1600" dirty="0"/>
              <a:t>产生的路径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-XX</a:t>
            </a:r>
            <a:r>
              <a:rPr lang="en-US" altLang="zh-CN" sz="2000" dirty="0"/>
              <a:t>:+</a:t>
            </a:r>
            <a:r>
              <a:rPr lang="en-US" altLang="zh-CN" sz="2000" dirty="0" err="1" smtClean="0"/>
              <a:t>PrintGCApplicationStoppedTime</a:t>
            </a:r>
            <a:r>
              <a:rPr lang="en-US" altLang="zh-CN" sz="2000" dirty="0" smtClean="0"/>
              <a:t>   </a:t>
            </a:r>
            <a:r>
              <a:rPr lang="zh-CN" altLang="en-US" sz="1600" dirty="0" smtClean="0"/>
              <a:t>输出</a:t>
            </a:r>
            <a:r>
              <a:rPr lang="en-US" altLang="zh-CN" sz="1600" dirty="0"/>
              <a:t>GC</a:t>
            </a:r>
            <a:r>
              <a:rPr lang="zh-CN" altLang="en-US" sz="1600" dirty="0"/>
              <a:t>造成应用暂停的</a:t>
            </a:r>
            <a:r>
              <a:rPr lang="zh-CN" altLang="en-US" sz="1600" dirty="0" smtClean="0"/>
              <a:t>时间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 smtClean="0"/>
              <a:t>如果只指定</a:t>
            </a:r>
            <a:r>
              <a:rPr lang="zh-CN" altLang="zh-CN" sz="1800" b="1" dirty="0" smtClean="0"/>
              <a:t>-</a:t>
            </a:r>
            <a:r>
              <a:rPr lang="zh-CN" altLang="zh-CN" sz="1800" b="1" dirty="0"/>
              <a:t>verbosegc</a:t>
            </a:r>
            <a:r>
              <a:rPr lang="zh-CN" altLang="zh-CN" sz="1800" dirty="0"/>
              <a:t>选项，则默认会同时指定</a:t>
            </a:r>
            <a:r>
              <a:rPr lang="zh-CN" altLang="zh-CN" sz="1800" b="1" dirty="0" smtClean="0"/>
              <a:t>-XX</a:t>
            </a:r>
            <a:r>
              <a:rPr lang="zh-CN" altLang="zh-CN" sz="1800" b="1" dirty="0"/>
              <a:t>:+PrintGCDetails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 smtClean="0"/>
              <a:t>另外</a:t>
            </a:r>
            <a:r>
              <a:rPr lang="zh-CN" altLang="zh-CN" sz="1800" dirty="0"/>
              <a:t>，</a:t>
            </a:r>
            <a:r>
              <a:rPr lang="zh-CN" altLang="zh-CN" sz="1800" b="1" dirty="0"/>
              <a:t>-verbosegc</a:t>
            </a:r>
            <a:r>
              <a:rPr lang="zh-CN" altLang="zh-CN" sz="1800" dirty="0"/>
              <a:t>的附加选项都可以组合使用。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13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32775" cy="4597441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 smtClean="0"/>
              <a:t>使用</a:t>
            </a:r>
            <a:r>
              <a:rPr lang="zh-CN" altLang="en-US" sz="2400" b="1" dirty="0"/>
              <a:t>日志分析</a:t>
            </a:r>
            <a:r>
              <a:rPr lang="zh-CN" altLang="en-US" sz="2400" b="1" dirty="0" smtClean="0"/>
              <a:t>工具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r>
              <a:rPr lang="en-US" altLang="zh-CN" sz="2800" dirty="0">
                <a:hlinkClick r:id="rId2"/>
              </a:rPr>
              <a:t>http://gceasy.io/</a:t>
            </a:r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48542"/>
            <a:ext cx="585311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05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22" y="1412776"/>
            <a:ext cx="8232775" cy="47128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输出的数据格式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r>
              <a:rPr lang="zh-CN" altLang="zh-CN" sz="2000" dirty="0"/>
              <a:t>当有minor GC发生</a:t>
            </a:r>
            <a:r>
              <a:rPr lang="zh-CN" altLang="zh-CN" sz="2000" dirty="0" smtClean="0"/>
              <a:t>时：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1800" dirty="0">
                <a:solidFill>
                  <a:srgbClr val="C00000"/>
                </a:solidFill>
              </a:rPr>
              <a:t>[GC [&lt;collector&gt;:</a:t>
            </a:r>
            <a:r>
              <a:rPr lang="en-US" altLang="zh-CN" sz="1800" dirty="0">
                <a:solidFill>
                  <a:srgbClr val="C00000"/>
                </a:solidFill>
              </a:rPr>
              <a:t> 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</a:rPr>
              <a:t>starting occupancy1&gt; </a:t>
            </a:r>
            <a:r>
              <a:rPr lang="en-US" altLang="zh-CN" sz="1800" dirty="0" smtClean="0">
                <a:solidFill>
                  <a:srgbClr val="C00000"/>
                </a:solidFill>
              </a:rPr>
              <a:t>-&gt;</a:t>
            </a:r>
            <a:r>
              <a:rPr lang="en-US" altLang="zh-CN" sz="1800" dirty="0">
                <a:solidFill>
                  <a:srgbClr val="C00000"/>
                </a:solidFill>
              </a:rPr>
              <a:t> &lt;ending occupancy1&gt;, </a:t>
            </a:r>
            <a:r>
              <a:rPr lang="en-US" altLang="zh-CN" sz="1800" dirty="0" smtClean="0">
                <a:solidFill>
                  <a:srgbClr val="C00000"/>
                </a:solidFill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</a:rPr>
              <a:t>pause time1&gt; </a:t>
            </a:r>
            <a:r>
              <a:rPr lang="en-US" altLang="zh-CN" sz="1800" dirty="0" err="1">
                <a:solidFill>
                  <a:srgbClr val="C00000"/>
                </a:solidFill>
              </a:rPr>
              <a:t>secs</a:t>
            </a:r>
            <a:r>
              <a:rPr lang="en-US" altLang="zh-CN" sz="1800" dirty="0">
                <a:solidFill>
                  <a:srgbClr val="C00000"/>
                </a:solidFill>
              </a:rPr>
              <a:t>] 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</a:rPr>
              <a:t>starting occupancy3&gt; -&gt; &lt;ending occupancy3&gt;, &lt;pause time3&gt; </a:t>
            </a:r>
            <a:r>
              <a:rPr lang="en-US" altLang="zh-CN" sz="1800" dirty="0" err="1">
                <a:solidFill>
                  <a:srgbClr val="C00000"/>
                </a:solidFill>
              </a:rPr>
              <a:t>secs</a:t>
            </a:r>
            <a:r>
              <a:rPr lang="en-US" altLang="zh-CN" sz="1800" dirty="0">
                <a:solidFill>
                  <a:srgbClr val="C00000"/>
                </a:solidFill>
              </a:rPr>
              <a:t>]</a:t>
            </a:r>
            <a:endParaRPr lang="zh-CN" altLang="zh-CN" sz="1800" dirty="0">
              <a:solidFill>
                <a:srgbClr val="C00000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1503"/>
              </p:ext>
            </p:extLst>
          </p:nvPr>
        </p:nvGraphicFramePr>
        <p:xfrm>
          <a:off x="971600" y="3356992"/>
          <a:ext cx="6912768" cy="3007360"/>
        </p:xfrm>
        <a:graphic>
          <a:graphicData uri="http://schemas.openxmlformats.org/drawingml/2006/table">
            <a:tbl>
              <a:tblPr/>
              <a:tblGrid>
                <a:gridCol w="2664296"/>
                <a:gridCol w="4248472"/>
              </a:tblGrid>
              <a:tr h="2160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字段</a:t>
                      </a:r>
                      <a:endParaRPr lang="zh-CN" sz="1600" dirty="0">
                        <a:solidFill>
                          <a:srgbClr val="333333"/>
                        </a:solidFill>
                        <a:effectLst/>
                        <a:ea typeface="Helvetica Neue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b="1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含义</a:t>
                      </a:r>
                      <a:endParaRPr lang="zh-CN" sz="1600">
                        <a:solidFill>
                          <a:srgbClr val="333333"/>
                        </a:solidFill>
                        <a:effectLst/>
                        <a:ea typeface="Helvetica Neue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9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Collector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使用的收集器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7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starting occupancy1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GC发生前的新生代大小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ending occupancy1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GC后新生代的大小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pause time1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执行minor GC时Java应用停顿的时长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starting occupancy3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GC发生前堆空间总大小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ending occupancy3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GC发生后堆空间总大小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pause time3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333333"/>
                          </a:solidFill>
                          <a:effectLst/>
                          <a:ea typeface="Helvetica Neue"/>
                        </a:rPr>
                        <a:t>执行总体GC(包括Full GC)时Java应用停顿时长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3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22" y="1412776"/>
            <a:ext cx="8232775" cy="47128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输出的数据格式</a:t>
            </a:r>
            <a:r>
              <a:rPr lang="zh-CN" altLang="zh-CN" sz="2800" dirty="0" smtClean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Full GC输出的例子：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rgbClr val="C00000"/>
                </a:solidFill>
              </a:rPr>
              <a:t>[Full GC [Tenured: 3485K-&gt;4095K(4096K), 0.1745373 secs] 61244K-&gt;7418K(63104K), [Perm : 10756K-&gt;10756K(12288K)], 0.1762129 secs] [Times: user=0.19 sys=0.00, real=0.19 secs]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如果使用了[CMS回收算法]()，CMS相关信息也会紧接着提供出来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Sample: </a:t>
            </a:r>
            <a:r>
              <a:rPr lang="en-US" altLang="zh-CN" sz="1600" dirty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gclogviewer.javaperformancetuning.co.za/samplegc.log</a:t>
            </a:r>
            <a:r>
              <a:rPr lang="en-US" altLang="zh-CN" sz="1600" dirty="0" smtClean="0"/>
              <a:t> 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15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22" y="1412776"/>
            <a:ext cx="8232775" cy="47128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图形化</a:t>
            </a:r>
            <a:r>
              <a:rPr lang="zh-CN" altLang="en-US" sz="2400" dirty="0"/>
              <a:t>实时</a:t>
            </a:r>
            <a:r>
              <a:rPr lang="zh-CN" altLang="en-US" sz="2400" dirty="0" smtClean="0"/>
              <a:t>监控 </a:t>
            </a:r>
            <a:r>
              <a:rPr lang="en-US" altLang="zh-CN" sz="2400" dirty="0" smtClean="0"/>
              <a:t>– </a:t>
            </a:r>
            <a:r>
              <a:rPr lang="en-US" altLang="zh-CN" sz="2400" dirty="0" err="1" smtClean="0"/>
              <a:t>jstatd</a:t>
            </a:r>
            <a:endParaRPr lang="en-US" altLang="zh-CN" sz="2400" dirty="0" smtClean="0"/>
          </a:p>
          <a:p>
            <a:r>
              <a:rPr lang="zh-CN" altLang="en-US" sz="2000" dirty="0" smtClean="0"/>
              <a:t>下列</a:t>
            </a:r>
            <a:r>
              <a:rPr lang="zh-CN" altLang="en-US" sz="2000" dirty="0"/>
              <a:t>策略文件将允许</a:t>
            </a:r>
            <a:r>
              <a:rPr lang="en-US" altLang="zh-CN" sz="2000" dirty="0" err="1"/>
              <a:t>jstatd</a:t>
            </a:r>
            <a:r>
              <a:rPr lang="zh-CN" altLang="en-US" sz="2000" dirty="0"/>
              <a:t>服务器在没有任何安全例外的情况下运行。该策略没有授权所有权限给所有代码库那么自由，但却比授予最小的权限来运行</a:t>
            </a:r>
            <a:r>
              <a:rPr lang="en-US" altLang="zh-CN" sz="2000" dirty="0" err="1"/>
              <a:t>jstatd</a:t>
            </a:r>
            <a:r>
              <a:rPr lang="zh-CN" altLang="en-US" sz="2000" dirty="0"/>
              <a:t>服务器更自由。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grant codebase "file:${</a:t>
            </a:r>
            <a:r>
              <a:rPr lang="en-US" altLang="zh-CN" sz="1800" dirty="0" err="1">
                <a:solidFill>
                  <a:srgbClr val="C00000"/>
                </a:solidFill>
              </a:rPr>
              <a:t>java.home</a:t>
            </a:r>
            <a:r>
              <a:rPr lang="en-US" altLang="zh-CN" sz="1800" dirty="0">
                <a:solidFill>
                  <a:srgbClr val="C00000"/>
                </a:solidFill>
              </a:rPr>
              <a:t>}/../lib/tools.jar" 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  permission </a:t>
            </a:r>
            <a:r>
              <a:rPr lang="en-US" altLang="zh-CN" sz="1800" dirty="0" err="1">
                <a:solidFill>
                  <a:srgbClr val="C00000"/>
                </a:solidFill>
              </a:rPr>
              <a:t>java.security.AllPermission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 smtClean="0">
                <a:solidFill>
                  <a:srgbClr val="C00000"/>
                </a:solidFill>
              </a:rPr>
              <a:t>};</a:t>
            </a:r>
          </a:p>
          <a:p>
            <a:r>
              <a:rPr lang="zh-CN" altLang="en-US" sz="2000" dirty="0"/>
              <a:t>为了使用此策略，请复制上述文本到一个名叫</a:t>
            </a:r>
            <a:r>
              <a:rPr lang="en-US" altLang="zh-CN" sz="2000" dirty="0" err="1"/>
              <a:t>jstatd.all.policy</a:t>
            </a:r>
            <a:r>
              <a:rPr lang="zh-CN" altLang="en-US" sz="2000" dirty="0"/>
              <a:t>的文件中，并使用如下命令运行</a:t>
            </a:r>
            <a:r>
              <a:rPr lang="en-US" altLang="zh-CN" sz="2000" dirty="0" err="1"/>
              <a:t>jstatd</a:t>
            </a:r>
            <a:r>
              <a:rPr lang="zh-CN" altLang="en-US" sz="2000" dirty="0"/>
              <a:t>服务器：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C00000"/>
                </a:solidFill>
              </a:rPr>
              <a:t>jstatd</a:t>
            </a:r>
            <a:r>
              <a:rPr lang="en-US" altLang="zh-CN" sz="1800" dirty="0">
                <a:solidFill>
                  <a:srgbClr val="C00000"/>
                </a:solidFill>
              </a:rPr>
              <a:t> -</a:t>
            </a:r>
            <a:r>
              <a:rPr lang="en-US" altLang="zh-CN" sz="1800" dirty="0" smtClean="0">
                <a:solidFill>
                  <a:srgbClr val="C00000"/>
                </a:solidFill>
              </a:rPr>
              <a:t>J-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Djava.security.policy</a:t>
            </a:r>
            <a:r>
              <a:rPr lang="en-US" altLang="zh-CN" sz="1800" dirty="0" smtClean="0">
                <a:solidFill>
                  <a:srgbClr val="C00000"/>
                </a:solidFill>
              </a:rPr>
              <a:t>=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jstatd.all.policy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/>
              <a:t>演示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C00000"/>
                </a:solidFill>
              </a:rPr>
              <a:t>jstatd</a:t>
            </a:r>
            <a:r>
              <a:rPr lang="en-US" altLang="zh-CN" sz="1400" dirty="0">
                <a:solidFill>
                  <a:srgbClr val="C00000"/>
                </a:solidFill>
              </a:rPr>
              <a:t> -J-</a:t>
            </a:r>
            <a:r>
              <a:rPr lang="en-US" altLang="zh-CN" sz="1400" dirty="0" err="1">
                <a:solidFill>
                  <a:srgbClr val="C00000"/>
                </a:solidFill>
              </a:rPr>
              <a:t>Djava.security.policy</a:t>
            </a:r>
            <a:r>
              <a:rPr lang="en-US" altLang="zh-CN" sz="1400" dirty="0">
                <a:solidFill>
                  <a:srgbClr val="C00000"/>
                </a:solidFill>
              </a:rPr>
              <a:t>=</a:t>
            </a:r>
            <a:r>
              <a:rPr lang="en-US" altLang="zh-CN" sz="1400" dirty="0" err="1">
                <a:solidFill>
                  <a:srgbClr val="C00000"/>
                </a:solidFill>
              </a:rPr>
              <a:t>jstatd.all.policy</a:t>
            </a:r>
            <a:r>
              <a:rPr lang="en-US" altLang="zh-CN" sz="1400" dirty="0">
                <a:solidFill>
                  <a:srgbClr val="C00000"/>
                </a:solidFill>
              </a:rPr>
              <a:t> -</a:t>
            </a:r>
            <a:r>
              <a:rPr lang="en-US" altLang="zh-CN" sz="1400" dirty="0" smtClean="0">
                <a:solidFill>
                  <a:srgbClr val="C00000"/>
                </a:solidFill>
              </a:rPr>
              <a:t>J-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Djava.rmi.server.hostname</a:t>
            </a:r>
            <a:r>
              <a:rPr lang="en-US" altLang="zh-CN" sz="1400" dirty="0" smtClean="0">
                <a:solidFill>
                  <a:srgbClr val="C00000"/>
                </a:solidFill>
              </a:rPr>
              <a:t>=10.101.1.xxx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Ref: </a:t>
            </a:r>
            <a:r>
              <a:rPr lang="en-US" altLang="zh-CN" sz="1400" dirty="0" smtClean="0">
                <a:hlinkClick r:id="rId2"/>
              </a:rPr>
              <a:t>http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www.softown.cn/post/188.html</a:t>
            </a:r>
            <a:r>
              <a:rPr lang="en-US" altLang="zh-CN" sz="1400" dirty="0" smtClean="0"/>
              <a:t> 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8268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/>
              <a:t>如何做GC监控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22" y="1412776"/>
            <a:ext cx="8232775" cy="47128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图形化</a:t>
            </a:r>
            <a:r>
              <a:rPr lang="zh-CN" altLang="en-US" sz="2400" dirty="0"/>
              <a:t>实时</a:t>
            </a:r>
            <a:r>
              <a:rPr lang="zh-CN" altLang="en-US" sz="2400" dirty="0" smtClean="0"/>
              <a:t>监控 </a:t>
            </a:r>
            <a:r>
              <a:rPr lang="en-US" altLang="zh-CN" sz="2400" dirty="0" smtClean="0"/>
              <a:t>– </a:t>
            </a:r>
            <a:r>
              <a:rPr lang="en-US" altLang="zh-CN" sz="2400" dirty="0" err="1" smtClean="0"/>
              <a:t>jmx</a:t>
            </a:r>
            <a:endParaRPr lang="en-US" altLang="zh-CN" sz="2400" dirty="0" smtClean="0"/>
          </a:p>
          <a:p>
            <a:r>
              <a:rPr lang="zh-CN" altLang="en-US" sz="2000" dirty="0"/>
              <a:t>启动参数 </a:t>
            </a:r>
            <a:br>
              <a:rPr lang="zh-CN" altLang="en-US" sz="2000" dirty="0"/>
            </a:br>
            <a:r>
              <a:rPr lang="zh-CN" altLang="en-US" sz="2000" dirty="0"/>
              <a:t>     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下面为</a:t>
            </a:r>
            <a:r>
              <a:rPr lang="en-US" altLang="zh-CN" sz="2000" dirty="0"/>
              <a:t>catalina.bat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下面为</a:t>
            </a:r>
            <a:r>
              <a:rPr lang="en-US" altLang="zh-CN" sz="2000" dirty="0"/>
              <a:t>cataina.sh </a:t>
            </a:r>
            <a:br>
              <a:rPr lang="en-US" altLang="zh-CN" sz="2000" dirty="0"/>
            </a:br>
            <a:r>
              <a:rPr lang="en-US" altLang="zh-CN" sz="2000" dirty="0"/>
              <a:t>   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set CATALINA_OPTS=-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Dcom.sun.management.jmxremote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b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   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Dcom.sun.management.jmxremote.port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JMXport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 </a:t>
            </a:r>
            <a:b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   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Dcom.sun.management.jmxremote.ssl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=false </a:t>
            </a:r>
            <a:b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   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Dcom.sun.management.jmxremote.authenticate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=false</a:t>
            </a:r>
            <a:r>
              <a:rPr lang="en-US" altLang="zh-CN" sz="2000" dirty="0"/>
              <a:t> 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GC</a:t>
            </a:r>
            <a:r>
              <a:rPr lang="zh-CN" altLang="en-US" b="1" dirty="0" smtClean="0"/>
              <a:t>调优是必须的吗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zh-CN" sz="2800" dirty="0"/>
              <a:t>通过-Xms和-Xmx选项指定了内存大小</a:t>
            </a:r>
          </a:p>
          <a:p>
            <a:pPr fontAlgn="ctr"/>
            <a:r>
              <a:rPr lang="zh-CN" altLang="zh-CN" sz="2800" dirty="0"/>
              <a:t>使用了-server选项</a:t>
            </a:r>
          </a:p>
          <a:p>
            <a:pPr fontAlgn="ctr"/>
            <a:r>
              <a:rPr lang="zh-CN" altLang="zh-CN" sz="2800" dirty="0"/>
              <a:t>系统未产生太多超时日志</a:t>
            </a:r>
          </a:p>
          <a:p>
            <a:pPr marL="0" indent="0">
              <a:buNone/>
            </a:pPr>
            <a:r>
              <a:rPr lang="zh-CN" altLang="zh-CN" sz="2800" b="1" dirty="0"/>
              <a:t>也就是说，如果你未设置内存大小并且你的系统产生了过多的超时日志，恭喜你需要为你的系统执行GC调优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但是，请记住：</a:t>
            </a:r>
            <a:r>
              <a:rPr lang="zh-CN" altLang="zh-CN" sz="2800" b="1" dirty="0">
                <a:solidFill>
                  <a:srgbClr val="FFC000"/>
                </a:solidFill>
              </a:rPr>
              <a:t>GC调优是不得已时的选择</a:t>
            </a:r>
            <a:r>
              <a:rPr lang="zh-CN" altLang="zh-CN" sz="2800" dirty="0"/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312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GC调优过程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监控GC</a:t>
            </a:r>
            <a:r>
              <a:rPr lang="zh-CN" altLang="zh-CN" sz="2800" dirty="0" smtClean="0"/>
              <a:t>状态</a:t>
            </a:r>
            <a:endParaRPr lang="en-US" altLang="zh-CN" sz="2800" dirty="0" smtClean="0"/>
          </a:p>
          <a:p>
            <a:r>
              <a:rPr lang="zh-CN" altLang="zh-CN" sz="2800" dirty="0"/>
              <a:t>分析监控数据并决定是否需要GC调</a:t>
            </a:r>
            <a:r>
              <a:rPr lang="zh-CN" altLang="zh-CN" sz="2800" dirty="0" smtClean="0"/>
              <a:t>优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4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12" y="2420888"/>
            <a:ext cx="5495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94219"/>
              </p:ext>
            </p:extLst>
          </p:nvPr>
        </p:nvGraphicFramePr>
        <p:xfrm>
          <a:off x="899592" y="60454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Ref: https://blog.gesha.net/archives/464/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buffer </a:t>
            </a:r>
            <a:r>
              <a:rPr lang="zh-CN" altLang="en-US" b="1" dirty="0"/>
              <a:t>与</a:t>
            </a:r>
            <a:r>
              <a:rPr lang="en-US" altLang="zh-CN" b="1" dirty="0"/>
              <a:t>cache </a:t>
            </a:r>
            <a:r>
              <a:rPr lang="zh-CN" altLang="en-US" b="1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“</a:t>
            </a:r>
            <a:r>
              <a:rPr lang="en-US" altLang="zh-CN" sz="1600" dirty="0"/>
              <a:t>buffers” </a:t>
            </a:r>
            <a:r>
              <a:rPr lang="zh-CN" altLang="en-US" sz="1600" dirty="0"/>
              <a:t>表示块设备</a:t>
            </a:r>
            <a:r>
              <a:rPr lang="en-US" altLang="zh-CN" sz="1600" dirty="0"/>
              <a:t>(block device)</a:t>
            </a:r>
            <a:r>
              <a:rPr lang="zh-CN" altLang="en-US" sz="1600" dirty="0"/>
              <a:t>所占用的缓存页，包括：直接读写块设备、以及文件系统元数据</a:t>
            </a:r>
            <a:r>
              <a:rPr lang="en-US" altLang="zh-CN" sz="1600" dirty="0"/>
              <a:t>(metadata)</a:t>
            </a:r>
            <a:r>
              <a:rPr lang="zh-CN" altLang="en-US" sz="1600" dirty="0"/>
              <a:t>比如</a:t>
            </a:r>
            <a:r>
              <a:rPr lang="en-US" altLang="zh-CN" sz="1600" dirty="0" err="1"/>
              <a:t>SuperBlock</a:t>
            </a:r>
            <a:r>
              <a:rPr lang="zh-CN" altLang="en-US" sz="1600" dirty="0"/>
              <a:t>所使用的缓存页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“</a:t>
            </a:r>
            <a:r>
              <a:rPr lang="en-US" altLang="zh-CN" sz="1600" dirty="0" smtClean="0"/>
              <a:t>cached” </a:t>
            </a:r>
            <a:r>
              <a:rPr lang="zh-CN" altLang="en-US" sz="1600" dirty="0" smtClean="0"/>
              <a:t>表示</a:t>
            </a:r>
            <a:r>
              <a:rPr lang="zh-CN" altLang="en-US" sz="1600" dirty="0"/>
              <a:t>所有的缓存页</a:t>
            </a:r>
            <a:r>
              <a:rPr lang="en-US" altLang="zh-CN" sz="1600" dirty="0"/>
              <a:t>(page cache)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总和。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- Cached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- buffers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- </a:t>
            </a:r>
            <a:r>
              <a:rPr lang="zh-CN" altLang="en-US" sz="1600" dirty="0" smtClean="0"/>
              <a:t>交换</a:t>
            </a:r>
            <a:r>
              <a:rPr lang="zh-CN" altLang="en-US" sz="1600" dirty="0"/>
              <a:t>区缓存</a:t>
            </a:r>
            <a:r>
              <a:rPr lang="en-US" altLang="zh-CN" sz="1600" dirty="0"/>
              <a:t>(swap cache)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13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GC调优过程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如果GC执行时间满足以下判断条件，那么GC调优并没那么必须。</a:t>
            </a:r>
          </a:p>
          <a:p>
            <a:pPr fontAlgn="ctr"/>
            <a:r>
              <a:rPr lang="zh-CN" altLang="zh-CN" sz="2800" dirty="0"/>
              <a:t>Minor GC执行迅速(50毫秒以内)</a:t>
            </a:r>
          </a:p>
          <a:p>
            <a:pPr fontAlgn="ctr"/>
            <a:r>
              <a:rPr lang="zh-CN" altLang="zh-CN" sz="2800" dirty="0"/>
              <a:t>Minor GC执行不频繁(间隔10秒左右一次)</a:t>
            </a:r>
          </a:p>
          <a:p>
            <a:pPr fontAlgn="ctr"/>
            <a:r>
              <a:rPr lang="zh-CN" altLang="zh-CN" sz="2800" dirty="0"/>
              <a:t>Full GC执行迅速(1秒以内)</a:t>
            </a:r>
          </a:p>
          <a:p>
            <a:pPr fontAlgn="ctr"/>
            <a:r>
              <a:rPr lang="zh-CN" altLang="zh-CN" sz="2800" dirty="0"/>
              <a:t>Full GC执行不频繁(间隔10分钟左右一次</a:t>
            </a:r>
            <a:r>
              <a:rPr lang="zh-CN" altLang="zh-CN" sz="2800" dirty="0" smtClean="0"/>
              <a:t>)</a:t>
            </a:r>
            <a:endParaRPr lang="en-US" altLang="zh-CN" sz="2800" dirty="0" smtClean="0"/>
          </a:p>
          <a:p>
            <a:pPr marL="0" indent="0" fontAlgn="ctr">
              <a:buNone/>
            </a:pPr>
            <a:endParaRPr lang="en-US" altLang="zh-CN" sz="2800" dirty="0" smtClean="0"/>
          </a:p>
          <a:p>
            <a:pPr marL="0" indent="0" fontAlgn="ctr">
              <a:buNone/>
            </a:pPr>
            <a:r>
              <a:rPr lang="zh-CN" altLang="zh-CN" sz="2000" dirty="0"/>
              <a:t>括号内的值并非绝对，依据应用的服务状态会有不同。有些服务可能要求Full GC处理速度不能超过0.9秒，另外一些服务可能会宽松些。因此校验GC结果并根据具体的服务需要，决定是否要进行GC调优。</a:t>
            </a:r>
          </a:p>
        </p:txBody>
      </p:sp>
    </p:spTree>
    <p:extLst>
      <p:ext uri="{BB962C8B-B14F-4D97-AF65-F5344CB8AC3E}">
        <p14:creationId xmlns:p14="http://schemas.microsoft.com/office/powerpoint/2010/main" val="389236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32775" cy="1140883"/>
          </a:xfrm>
        </p:spPr>
        <p:txBody>
          <a:bodyPr/>
          <a:lstStyle/>
          <a:p>
            <a:pPr algn="l"/>
            <a:r>
              <a:rPr lang="zh-CN" altLang="en-US" sz="3600" dirty="0" smtClean="0"/>
              <a:t>系统性能指标</a:t>
            </a:r>
            <a:endParaRPr lang="en-US" sz="36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SWAP</a:t>
            </a:r>
            <a:r>
              <a:rPr lang="zh-CN" altLang="en-US" sz="4000" dirty="0"/>
              <a:t>占用</a:t>
            </a:r>
          </a:p>
          <a:p>
            <a:r>
              <a:rPr lang="en-US" altLang="zh-CN" sz="4000" dirty="0" smtClean="0"/>
              <a:t>GC</a:t>
            </a:r>
            <a:r>
              <a:rPr lang="zh-CN" altLang="en-US" sz="4000" dirty="0" smtClean="0"/>
              <a:t>率</a:t>
            </a:r>
            <a:endParaRPr lang="en-US" altLang="zh-CN" sz="4000" dirty="0" smtClean="0"/>
          </a:p>
          <a:p>
            <a:r>
              <a:rPr lang="zh-CN" altLang="en-US" sz="4000" dirty="0" smtClean="0"/>
              <a:t>暂停时间</a:t>
            </a:r>
            <a:r>
              <a:rPr lang="en-US" altLang="zh-CN" sz="4000" dirty="0" smtClean="0"/>
              <a:t>(GC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STW)</a:t>
            </a:r>
          </a:p>
          <a:p>
            <a:r>
              <a:rPr lang="en-US" altLang="zh-CN" sz="4000" dirty="0" smtClean="0"/>
              <a:t>OOM</a:t>
            </a:r>
          </a:p>
        </p:txBody>
      </p:sp>
    </p:spTree>
    <p:extLst>
      <p:ext uri="{BB962C8B-B14F-4D97-AF65-F5344CB8AC3E}">
        <p14:creationId xmlns:p14="http://schemas.microsoft.com/office/powerpoint/2010/main" val="28759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关于</a:t>
            </a:r>
            <a:r>
              <a:rPr lang="en-US" altLang="zh-CN" b="1" dirty="0" smtClean="0"/>
              <a:t>SWAP</a:t>
            </a:r>
            <a:r>
              <a:rPr lang="zh-CN" altLang="en-US" b="1" dirty="0" smtClean="0"/>
              <a:t>需要知道的一切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Linux</a:t>
            </a:r>
            <a:r>
              <a:rPr lang="zh-CN" altLang="en-US" sz="2400" dirty="0"/>
              <a:t>系统会不时的进行页面交换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r>
              <a:rPr lang="en-US" altLang="zh-CN" sz="2400" dirty="0" smtClean="0"/>
              <a:t>Linux</a:t>
            </a:r>
            <a:r>
              <a:rPr lang="zh-CN" altLang="en-US" sz="2400" dirty="0"/>
              <a:t>进行页面交换是有条件的，不是所有页面在不用时都交换到虚拟</a:t>
            </a:r>
            <a:r>
              <a:rPr lang="zh-CN" altLang="en-US" sz="2400" dirty="0" smtClean="0"/>
              <a:t>内存</a:t>
            </a:r>
            <a:endParaRPr lang="en-US" altLang="zh-CN" sz="2400" dirty="0"/>
          </a:p>
          <a:p>
            <a:r>
              <a:rPr lang="zh-CN" altLang="en-US" sz="2400" dirty="0" smtClean="0"/>
              <a:t>交换</a:t>
            </a:r>
            <a:r>
              <a:rPr lang="zh-CN" altLang="en-US" sz="2400" dirty="0"/>
              <a:t>空间的页面</a:t>
            </a:r>
            <a:r>
              <a:rPr lang="zh-CN" altLang="en-US" sz="2400" dirty="0" smtClean="0"/>
              <a:t>在频繁使用后会</a:t>
            </a:r>
            <a:r>
              <a:rPr lang="zh-CN" altLang="en-US" sz="2400" dirty="0"/>
              <a:t>导致</a:t>
            </a:r>
            <a:r>
              <a:rPr lang="en-US" altLang="zh-CN" sz="2400" dirty="0"/>
              <a:t>Linux</a:t>
            </a:r>
            <a:r>
              <a:rPr lang="zh-CN" altLang="en-US" sz="2400" dirty="0"/>
              <a:t>出现假死机、服务异常等</a:t>
            </a:r>
            <a:r>
              <a:rPr lang="zh-CN" altLang="en-US" sz="2400" dirty="0" smtClean="0"/>
              <a:t>问题</a:t>
            </a:r>
            <a:endParaRPr lang="zh-CN" altLang="en-US" sz="2400" dirty="0"/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80982"/>
              </p:ext>
            </p:extLst>
          </p:nvPr>
        </p:nvGraphicFramePr>
        <p:xfrm>
          <a:off x="1115616" y="60212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https://www.zhihu.com/question/27594036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Linux</a:t>
            </a:r>
            <a:r>
              <a:rPr lang="zh-CN" altLang="en-US" b="1" dirty="0" smtClean="0"/>
              <a:t>内存监控标准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830747"/>
              </p:ext>
            </p:extLst>
          </p:nvPr>
        </p:nvGraphicFramePr>
        <p:xfrm>
          <a:off x="683568" y="1628800"/>
          <a:ext cx="8064892" cy="3816425"/>
        </p:xfrm>
        <a:graphic>
          <a:graphicData uri="http://schemas.openxmlformats.org/drawingml/2006/table">
            <a:tbl>
              <a:tblPr/>
              <a:tblGrid>
                <a:gridCol w="1512168"/>
                <a:gridCol w="2016224"/>
                <a:gridCol w="2304256"/>
                <a:gridCol w="2232244"/>
              </a:tblGrid>
              <a:tr h="511886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影响性能因素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评判标准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1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好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坏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糟糕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88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CPU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user% + sys%&lt; 70%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user% + sys%= 85%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user% + sys% &gt;=90%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4549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内存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Swap In(</a:t>
                      </a:r>
                      <a:r>
                        <a:rPr lang="en-US" dirty="0" err="1">
                          <a:effectLst/>
                        </a:rPr>
                        <a:t>si</a:t>
                      </a:r>
                      <a:r>
                        <a:rPr lang="en-US" dirty="0">
                          <a:effectLst/>
                        </a:rPr>
                        <a:t>)＝0 </a:t>
                      </a:r>
                      <a:endParaRPr lang="en-US" dirty="0" smtClean="0">
                        <a:effectLst/>
                      </a:endParaRPr>
                    </a:p>
                    <a:p>
                      <a:r>
                        <a:rPr lang="en-US" dirty="0" smtClean="0">
                          <a:effectLst/>
                        </a:rPr>
                        <a:t>Swap </a:t>
                      </a:r>
                      <a:r>
                        <a:rPr lang="en-US" dirty="0">
                          <a:effectLst/>
                        </a:rPr>
                        <a:t>Out(so)＝0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Per CPU with 10 page/s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More Swap In &amp; Swap Out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73218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磁盘</a:t>
                      </a:r>
                      <a:endParaRPr lang="zh-CN" altLang="en-US" b="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iowait</a:t>
                      </a:r>
                      <a:r>
                        <a:rPr lang="en-US" dirty="0">
                          <a:effectLst/>
                        </a:rPr>
                        <a:t> % &lt; 20%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iowait % =35%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iowait</a:t>
                      </a:r>
                      <a:r>
                        <a:rPr lang="en-US" dirty="0">
                          <a:effectLst/>
                        </a:rPr>
                        <a:t> % &gt;= 50%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21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Linux</a:t>
            </a:r>
            <a:r>
              <a:rPr lang="zh-CN" altLang="en-US" b="1" dirty="0"/>
              <a:t>内存监控</a:t>
            </a:r>
            <a:r>
              <a:rPr lang="zh-CN" altLang="en-US" b="1" dirty="0" smtClean="0"/>
              <a:t>标准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续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%user</a:t>
            </a:r>
            <a:r>
              <a:rPr lang="zh-CN" altLang="en-US" sz="2000" dirty="0"/>
              <a:t>：表示</a:t>
            </a:r>
            <a:r>
              <a:rPr lang="en-US" altLang="zh-CN" sz="2000" dirty="0"/>
              <a:t>CPU</a:t>
            </a:r>
            <a:r>
              <a:rPr lang="zh-CN" altLang="en-US" sz="2000" dirty="0"/>
              <a:t>处在用户模式下的时间百分比。</a:t>
            </a:r>
          </a:p>
          <a:p>
            <a:r>
              <a:rPr lang="en-US" altLang="zh-CN" sz="2000" dirty="0"/>
              <a:t>%sys</a:t>
            </a:r>
            <a:r>
              <a:rPr lang="zh-CN" altLang="en-US" sz="2000" dirty="0"/>
              <a:t>：表示</a:t>
            </a:r>
            <a:r>
              <a:rPr lang="en-US" altLang="zh-CN" sz="2000" dirty="0"/>
              <a:t>CPU</a:t>
            </a:r>
            <a:r>
              <a:rPr lang="zh-CN" altLang="en-US" sz="2000" dirty="0"/>
              <a:t>处在系统模式下的时间百分比。</a:t>
            </a:r>
          </a:p>
          <a:p>
            <a:r>
              <a:rPr lang="en-US" altLang="zh-CN" sz="2000" dirty="0"/>
              <a:t>%</a:t>
            </a:r>
            <a:r>
              <a:rPr lang="en-US" altLang="zh-CN" sz="2000" dirty="0" err="1"/>
              <a:t>iowait</a:t>
            </a:r>
            <a:r>
              <a:rPr lang="zh-CN" altLang="en-US" sz="2000" dirty="0"/>
              <a:t>：表示</a:t>
            </a:r>
            <a:r>
              <a:rPr lang="en-US" altLang="zh-CN" sz="2000" dirty="0"/>
              <a:t>CPU</a:t>
            </a:r>
            <a:r>
              <a:rPr lang="zh-CN" altLang="en-US" sz="2000" dirty="0"/>
              <a:t>等待输入输出完成时间的百分比。</a:t>
            </a:r>
          </a:p>
          <a:p>
            <a:r>
              <a:rPr lang="en-US" altLang="zh-CN" sz="2000" dirty="0"/>
              <a:t>swap in</a:t>
            </a:r>
            <a:r>
              <a:rPr lang="zh-CN" altLang="en-US" sz="2000" dirty="0"/>
              <a:t>：即</a:t>
            </a:r>
            <a:r>
              <a:rPr lang="en-US" altLang="zh-CN" sz="2000" dirty="0" err="1"/>
              <a:t>si</a:t>
            </a:r>
            <a:r>
              <a:rPr lang="zh-CN" altLang="en-US" sz="2000" dirty="0"/>
              <a:t>，表示虚拟内存的页导入，即从</a:t>
            </a:r>
            <a:r>
              <a:rPr lang="en-US" altLang="zh-CN" sz="2000" dirty="0"/>
              <a:t>SWAP DISK</a:t>
            </a:r>
            <a:r>
              <a:rPr lang="zh-CN" altLang="en-US" sz="2000" dirty="0"/>
              <a:t>交换到</a:t>
            </a:r>
            <a:r>
              <a:rPr lang="en-US" altLang="zh-CN" sz="2000" dirty="0"/>
              <a:t>RAM</a:t>
            </a:r>
          </a:p>
          <a:p>
            <a:r>
              <a:rPr lang="en-US" altLang="zh-CN" sz="2000" dirty="0"/>
              <a:t>swap out</a:t>
            </a:r>
            <a:r>
              <a:rPr lang="zh-CN" altLang="en-US" sz="2000" dirty="0"/>
              <a:t>：即</a:t>
            </a:r>
            <a:r>
              <a:rPr lang="en-US" altLang="zh-CN" sz="2000" dirty="0"/>
              <a:t>so</a:t>
            </a:r>
            <a:r>
              <a:rPr lang="zh-CN" altLang="en-US" sz="2000" dirty="0"/>
              <a:t>，表示虚拟内存的页导出，即从</a:t>
            </a:r>
            <a:r>
              <a:rPr lang="en-US" altLang="zh-CN" sz="2000" dirty="0"/>
              <a:t>RAM</a:t>
            </a:r>
            <a:r>
              <a:rPr lang="zh-CN" altLang="en-US" sz="2000" dirty="0"/>
              <a:t>交换到</a:t>
            </a:r>
            <a:r>
              <a:rPr lang="en-US" altLang="zh-CN" sz="2000" dirty="0"/>
              <a:t>SWAP DISK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93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Linux</a:t>
            </a:r>
            <a:r>
              <a:rPr lang="zh-CN" altLang="en-US" b="1" dirty="0" smtClean="0"/>
              <a:t>内存监控工具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sar</a:t>
            </a:r>
            <a:r>
              <a:rPr lang="en-US" altLang="zh-CN" sz="2000" dirty="0" smtClean="0"/>
              <a:t> –w –s </a:t>
            </a:r>
            <a:r>
              <a:rPr lang="en-US" altLang="zh-CN" sz="2000" dirty="0" err="1" smtClean="0"/>
              <a:t>hh:mm:ss</a:t>
            </a:r>
            <a:r>
              <a:rPr lang="en-US" altLang="zh-CN" sz="2000" dirty="0" smtClean="0"/>
              <a:t> –e </a:t>
            </a:r>
            <a:r>
              <a:rPr lang="en-US" altLang="zh-CN" sz="2000" dirty="0" err="1" smtClean="0"/>
              <a:t>hh:mm:ss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vmstat</a:t>
            </a:r>
            <a:r>
              <a:rPr lang="en-US" altLang="zh-CN" sz="2000" dirty="0" smtClean="0"/>
              <a:t> 1 3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 </a:t>
            </a:r>
            <a:r>
              <a:rPr lang="zh-CN" altLang="en-US" sz="2000" dirty="0"/>
              <a:t>为监控频率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监控次数）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 err="1"/>
              <a:t>swpd</a:t>
            </a:r>
            <a:r>
              <a:rPr lang="zh-CN" altLang="en-US" sz="1600" dirty="0"/>
              <a:t>列表示切换到内存交换区的内存数量</a:t>
            </a:r>
            <a:r>
              <a:rPr lang="en-US" altLang="zh-CN" sz="1600" dirty="0"/>
              <a:t>(</a:t>
            </a:r>
            <a:r>
              <a:rPr lang="zh-CN" altLang="en-US" sz="1600" dirty="0"/>
              <a:t>以</a:t>
            </a:r>
            <a:r>
              <a:rPr lang="en-US" altLang="zh-CN" sz="1600" dirty="0"/>
              <a:t>k</a:t>
            </a:r>
            <a:r>
              <a:rPr lang="zh-CN" altLang="en-US" sz="1600" dirty="0"/>
              <a:t>为单位</a:t>
            </a:r>
            <a:r>
              <a:rPr lang="en-US" altLang="zh-CN" sz="1600" dirty="0"/>
              <a:t>)</a:t>
            </a:r>
            <a:r>
              <a:rPr lang="zh-CN" altLang="en-US" sz="1600" dirty="0"/>
              <a:t>。如果</a:t>
            </a:r>
            <a:r>
              <a:rPr lang="en-US" altLang="zh-CN" sz="1600" dirty="0" err="1"/>
              <a:t>swpd</a:t>
            </a:r>
            <a:r>
              <a:rPr lang="zh-CN" altLang="en-US" sz="1600" dirty="0"/>
              <a:t>的值不为</a:t>
            </a:r>
            <a:r>
              <a:rPr lang="en-US" altLang="zh-CN" sz="1600" dirty="0"/>
              <a:t>0</a:t>
            </a:r>
            <a:r>
              <a:rPr lang="zh-CN" altLang="en-US" sz="1600" dirty="0"/>
              <a:t>，或者比较大，只要</a:t>
            </a:r>
            <a:r>
              <a:rPr lang="en-US" altLang="zh-CN" sz="1600" dirty="0" err="1"/>
              <a:t>si</a:t>
            </a:r>
            <a:r>
              <a:rPr lang="zh-CN" altLang="en-US" sz="1600" dirty="0"/>
              <a:t>、</a:t>
            </a:r>
            <a:r>
              <a:rPr lang="en-US" altLang="zh-CN" sz="1600" dirty="0"/>
              <a:t>so</a:t>
            </a:r>
            <a:r>
              <a:rPr lang="zh-CN" altLang="en-US" sz="1600" dirty="0"/>
              <a:t>的值长期为</a:t>
            </a:r>
            <a:r>
              <a:rPr lang="en-US" altLang="zh-CN" sz="1600" dirty="0"/>
              <a:t>0</a:t>
            </a:r>
            <a:r>
              <a:rPr lang="zh-CN" altLang="en-US" sz="1600" dirty="0"/>
              <a:t>，这种情况下一般不用担心，不会影响</a:t>
            </a:r>
            <a:r>
              <a:rPr lang="zh-CN" altLang="en-US" sz="1600" dirty="0" smtClean="0"/>
              <a:t>系统性能。反之则表示内存不足，需要增加系统内存。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1626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14" y="3933056"/>
            <a:ext cx="6438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6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Linux swap</a:t>
            </a:r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22" y="1268760"/>
            <a:ext cx="8232775" cy="4856879"/>
          </a:xfrm>
        </p:spPr>
        <p:txBody>
          <a:bodyPr/>
          <a:lstStyle/>
          <a:p>
            <a:r>
              <a:rPr lang="zh-CN" altLang="en-US" sz="2400" dirty="0"/>
              <a:t>当内存还有很多空余时使用</a:t>
            </a:r>
            <a:r>
              <a:rPr lang="en-US" altLang="zh-CN" sz="2400" dirty="0"/>
              <a:t>swap</a:t>
            </a:r>
            <a:r>
              <a:rPr lang="zh-CN" altLang="en-US" sz="2400" dirty="0"/>
              <a:t>会影响性能，所以要调整</a:t>
            </a:r>
            <a:r>
              <a:rPr lang="en-US" altLang="zh-CN" sz="2400" dirty="0"/>
              <a:t>swap</a:t>
            </a:r>
            <a:r>
              <a:rPr lang="zh-CN" altLang="en-US" sz="2400" dirty="0" smtClean="0"/>
              <a:t>分区的</a:t>
            </a:r>
            <a:r>
              <a:rPr lang="zh-CN" altLang="en-US" sz="2400" dirty="0"/>
              <a:t>使用频率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swappiness</a:t>
            </a:r>
            <a:r>
              <a:rPr lang="zh-CN" altLang="en-US" sz="2400" dirty="0"/>
              <a:t>值是从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100</a:t>
            </a:r>
            <a:r>
              <a:rPr lang="zh-CN" altLang="en-US" sz="2400" dirty="0"/>
              <a:t>，代表内核的使用频率，默认是</a:t>
            </a:r>
            <a:r>
              <a:rPr lang="en-US" altLang="zh-CN" sz="2400" dirty="0"/>
              <a:t>60</a:t>
            </a:r>
            <a:r>
              <a:rPr lang="zh-CN" altLang="en-US" sz="2400" dirty="0"/>
              <a:t>。可以通过</a:t>
            </a:r>
            <a:r>
              <a:rPr lang="en-US" altLang="zh-CN" sz="2400" dirty="0" err="1"/>
              <a:t>sysctl</a:t>
            </a:r>
            <a:r>
              <a:rPr lang="zh-CN" altLang="en-US" sz="2400" dirty="0"/>
              <a:t>来调整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加入：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使配置生效：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1400" dirty="0" smtClean="0"/>
              <a:t>&lt;</a:t>
            </a:r>
            <a:r>
              <a:rPr lang="en-US" altLang="zh-CN" sz="1200" dirty="0" smtClean="0">
                <a:solidFill>
                  <a:schemeClr val="bg2"/>
                </a:solidFill>
                <a:hlinkClick r:id="rId3"/>
              </a:rPr>
              <a:t>https</a:t>
            </a:r>
            <a:r>
              <a:rPr lang="en-US" altLang="zh-CN" sz="1200" dirty="0">
                <a:solidFill>
                  <a:schemeClr val="bg2"/>
                </a:solidFill>
                <a:hlinkClick r:id="rId3"/>
              </a:rPr>
              <a:t>://</a:t>
            </a:r>
            <a:r>
              <a:rPr lang="en-US" altLang="zh-CN" sz="1200" dirty="0" smtClean="0">
                <a:solidFill>
                  <a:schemeClr val="bg2"/>
                </a:solidFill>
                <a:hlinkClick r:id="rId3"/>
              </a:rPr>
              <a:t>www.digitalocean.com/community/tutorials/how-to-add-swap-on-centos-6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79954"/>
              </p:ext>
            </p:extLst>
          </p:nvPr>
        </p:nvGraphicFramePr>
        <p:xfrm>
          <a:off x="1115616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 /</a:t>
                      </a:r>
                      <a:r>
                        <a:rPr lang="en-US" altLang="zh-CN" sz="18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proc</a:t>
                      </a:r>
                      <a:r>
                        <a:rPr lang="en-US" altLang="zh-CN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/sys/</a:t>
                      </a:r>
                      <a:r>
                        <a:rPr lang="en-US" altLang="zh-CN" sz="18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vm</a:t>
                      </a:r>
                      <a:r>
                        <a:rPr lang="en-US" altLang="zh-CN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altLang="zh-CN" sz="18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swappiness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94171"/>
              </p:ext>
            </p:extLst>
          </p:nvPr>
        </p:nvGraphicFramePr>
        <p:xfrm>
          <a:off x="1115616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vim /</a:t>
                      </a:r>
                      <a:r>
                        <a:rPr lang="en-US" altLang="zh-CN" sz="1800" b="1" i="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zh-CN" sz="18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1" i="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sysctl.conf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09950"/>
              </p:ext>
            </p:extLst>
          </p:nvPr>
        </p:nvGraphicFramePr>
        <p:xfrm>
          <a:off x="1115616" y="4221088"/>
          <a:ext cx="6120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vm.swappiness</a:t>
                      </a:r>
                      <a:r>
                        <a:rPr lang="en-US" altLang="zh-CN" sz="18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4141"/>
              </p:ext>
            </p:extLst>
          </p:nvPr>
        </p:nvGraphicFramePr>
        <p:xfrm>
          <a:off x="1115616" y="51571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sysctl</a:t>
                      </a:r>
                      <a:r>
                        <a:rPr lang="en-US" altLang="zh-CN" sz="18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-p</a:t>
                      </a:r>
                      <a:endPara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53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刷新</a:t>
            </a:r>
            <a:r>
              <a:rPr lang="en-US" altLang="zh-CN" b="1" dirty="0"/>
              <a:t>s</a:t>
            </a:r>
            <a:r>
              <a:rPr lang="en-US" altLang="zh-CN" b="1" dirty="0" smtClean="0"/>
              <a:t>wap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 smtClean="0"/>
          </a:p>
          <a:p>
            <a:r>
              <a:rPr lang="en-US" altLang="zh-CN" sz="1800" dirty="0" smtClean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 </a:t>
            </a:r>
            <a:r>
              <a:rPr lang="en-US" altLang="zh-CN" sz="1800" dirty="0" err="1"/>
              <a:t>swapoff</a:t>
            </a:r>
            <a:r>
              <a:rPr lang="en-US" altLang="zh-CN" sz="1800" dirty="0"/>
              <a:t> -a</a:t>
            </a:r>
          </a:p>
          <a:p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 </a:t>
            </a:r>
            <a:r>
              <a:rPr lang="en-US" altLang="zh-CN" sz="1800" dirty="0" err="1"/>
              <a:t>swapon</a:t>
            </a:r>
            <a:r>
              <a:rPr lang="en-US" altLang="zh-CN" sz="1800" dirty="0"/>
              <a:t> -a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6197162"/>
      </p:ext>
    </p:extLst>
  </p:cSld>
  <p:clrMapOvr>
    <a:masterClrMapping/>
  </p:clrMapOvr>
</p:sld>
</file>

<file path=ppt/theme/theme1.xml><?xml version="1.0" encoding="utf-8"?>
<a:theme xmlns:a="http://schemas.openxmlformats.org/drawingml/2006/main" name="每周零售例会-营运支持130120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每周零售例会-营运支持13012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5440d1999e92a</Template>
  <TotalTime>2724858</TotalTime>
  <Pages>0</Pages>
  <Words>2196</Words>
  <Characters>0</Characters>
  <Application>Microsoft Office PowerPoint</Application>
  <DocSecurity>0</DocSecurity>
  <PresentationFormat>全屏显示(4:3)</PresentationFormat>
  <Lines>0</Lines>
  <Paragraphs>302</Paragraphs>
  <Slides>31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  <vt:variant>
        <vt:lpstr>自定义放映</vt:lpstr>
      </vt:variant>
      <vt:variant>
        <vt:i4>1</vt:i4>
      </vt:variant>
    </vt:vector>
  </HeadingPairs>
  <TitlesOfParts>
    <vt:vector size="33" baseType="lpstr">
      <vt:lpstr>每周零售例会-营运支持130120</vt:lpstr>
      <vt:lpstr>PowerPoint 演示文稿</vt:lpstr>
      <vt:lpstr>到底多少算内存不够用了？</vt:lpstr>
      <vt:lpstr>buffer 与cache 的区别</vt:lpstr>
      <vt:lpstr>关于SWAP需要知道的一切</vt:lpstr>
      <vt:lpstr>Linux内存监控标准</vt:lpstr>
      <vt:lpstr>Linux内存监控标准-续</vt:lpstr>
      <vt:lpstr>Linux内存监控工具</vt:lpstr>
      <vt:lpstr>Linux swap优化</vt:lpstr>
      <vt:lpstr>刷新swap</vt:lpstr>
      <vt:lpstr>Linux和JVM内存关系</vt:lpstr>
      <vt:lpstr>JVM的原理</vt:lpstr>
      <vt:lpstr>关于堆的释疑</vt:lpstr>
      <vt:lpstr>GC类型</vt:lpstr>
      <vt:lpstr>GC类型</vt:lpstr>
      <vt:lpstr>GC类型</vt:lpstr>
      <vt:lpstr>GC类型</vt:lpstr>
      <vt:lpstr>GC类型</vt:lpstr>
      <vt:lpstr>什么是GC监控</vt:lpstr>
      <vt:lpstr>如何做GC监控</vt:lpstr>
      <vt:lpstr>如何做GC监控</vt:lpstr>
      <vt:lpstr>如何做GC监控</vt:lpstr>
      <vt:lpstr>如何做GC监控</vt:lpstr>
      <vt:lpstr>如何做GC监控</vt:lpstr>
      <vt:lpstr>如何做GC监控</vt:lpstr>
      <vt:lpstr>如何做GC监控</vt:lpstr>
      <vt:lpstr>如何做GC监控</vt:lpstr>
      <vt:lpstr>如何做GC监控</vt:lpstr>
      <vt:lpstr>GC调优是必须的吗</vt:lpstr>
      <vt:lpstr>GC调优过程</vt:lpstr>
      <vt:lpstr>GC调优过程</vt:lpstr>
      <vt:lpstr>系统性能指标</vt:lpstr>
      <vt:lpstr>自定义放映 1</vt:lpstr>
    </vt:vector>
  </TitlesOfParts>
  <Company>MB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FtpDown</dc:creator>
  <cp:lastModifiedBy>Metersbonwe</cp:lastModifiedBy>
  <cp:revision>3487</cp:revision>
  <cp:lastPrinted>2014-10-14T05:22:56Z</cp:lastPrinted>
  <dcterms:created xsi:type="dcterms:W3CDTF">2013-01-24T22:19:00Z</dcterms:created>
  <dcterms:modified xsi:type="dcterms:W3CDTF">2017-01-06T02:11:06Z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  <property fmtid="{D5CDD505-2E9C-101B-9397-08002B2CF9AE}" pid="3" name="ArticulateGUID">
    <vt:lpwstr>BF37C8CB-5DD5-457B-0000-006E005F002F</vt:lpwstr>
  </property>
  <property fmtid="{D5CDD505-2E9C-101B-9397-08002B2CF9AE}" pid="4" name="ArticulatePath">
    <vt:lpwstr>人力资源策略2014</vt:lpwstr>
  </property>
</Properties>
</file>