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4" autoAdjust="0"/>
    <p:restoredTop sz="93289" autoAdjust="0"/>
  </p:normalViewPr>
  <p:slideViewPr>
    <p:cSldViewPr snapToGrid="0">
      <p:cViewPr varScale="1">
        <p:scale>
          <a:sx n="80" d="100"/>
          <a:sy n="80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82579" y="2453354"/>
            <a:ext cx="6161096" cy="1015663"/>
            <a:chOff x="382579" y="2634107"/>
            <a:chExt cx="6161096" cy="1015663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82579" y="2634107"/>
              <a:ext cx="34163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数据清理</a:t>
              </a: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444047" y="3313719"/>
            <a:ext cx="7315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数据集尺寸的规划</a:t>
            </a:r>
          </a:p>
        </p:txBody>
      </p:sp>
      <p:sp>
        <p:nvSpPr>
          <p:cNvPr id="1048619" name="文本框 10"/>
          <p:cNvSpPr txBox="1"/>
          <p:nvPr/>
        </p:nvSpPr>
        <p:spPr>
          <a:xfrm>
            <a:off x="479715" y="4303345"/>
            <a:ext cx="619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PLEASE ENTER THE TOPIC</a:t>
            </a:r>
          </a:p>
        </p:txBody>
      </p:sp>
      <p:cxnSp>
        <p:nvCxnSpPr>
          <p:cNvPr id="3145729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现存常用的数据集尺寸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A20E668-E37E-18FC-07F4-01950A2091BD}"/>
              </a:ext>
            </a:extLst>
          </p:cNvPr>
          <p:cNvSpPr/>
          <p:nvPr/>
        </p:nvSpPr>
        <p:spPr>
          <a:xfrm>
            <a:off x="720312" y="2106744"/>
            <a:ext cx="2070513" cy="64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COCO</a:t>
            </a:r>
            <a:r>
              <a:rPr lang="zh-CN" altLang="en-US" b="1" dirty="0"/>
              <a:t>数据集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31C05BC1-469C-A817-1FE9-79DBD73E00F5}"/>
              </a:ext>
            </a:extLst>
          </p:cNvPr>
          <p:cNvSpPr/>
          <p:nvPr/>
        </p:nvSpPr>
        <p:spPr>
          <a:xfrm>
            <a:off x="2790825" y="1544839"/>
            <a:ext cx="733425" cy="176428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9FC1C51-3C4C-4E84-7BFF-FDA830E57869}"/>
              </a:ext>
            </a:extLst>
          </p:cNvPr>
          <p:cNvSpPr/>
          <p:nvPr/>
        </p:nvSpPr>
        <p:spPr>
          <a:xfrm>
            <a:off x="3524251" y="1221848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train2017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41400F-0AEA-B296-3FDD-ACDC47A59708}"/>
              </a:ext>
            </a:extLst>
          </p:cNvPr>
          <p:cNvSpPr/>
          <p:nvPr/>
        </p:nvSpPr>
        <p:spPr>
          <a:xfrm>
            <a:off x="6181725" y="1211702"/>
            <a:ext cx="1904019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width_min:509</a:t>
            </a:r>
          </a:p>
          <a:p>
            <a:pPr algn="ctr"/>
            <a:r>
              <a:rPr lang="en-US" altLang="zh-CN" b="1" dirty="0"/>
              <a:t>height_min:640 </a:t>
            </a:r>
            <a:endParaRPr lang="zh-CN" altLang="en-US" b="1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CAB2434-E807-F092-D997-9815802F9B24}"/>
              </a:ext>
            </a:extLst>
          </p:cNvPr>
          <p:cNvSpPr/>
          <p:nvPr/>
        </p:nvSpPr>
        <p:spPr>
          <a:xfrm>
            <a:off x="5192459" y="12811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993D18-9CD2-2334-EF69-D9522187D6C4}"/>
              </a:ext>
            </a:extLst>
          </p:cNvPr>
          <p:cNvSpPr/>
          <p:nvPr/>
        </p:nvSpPr>
        <p:spPr>
          <a:xfrm>
            <a:off x="3524251" y="2139600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val2017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9366757-2937-1BC4-A8DF-89800935719A}"/>
              </a:ext>
            </a:extLst>
          </p:cNvPr>
          <p:cNvSpPr/>
          <p:nvPr/>
        </p:nvSpPr>
        <p:spPr>
          <a:xfrm>
            <a:off x="6181725" y="2129454"/>
            <a:ext cx="1904019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width_min:478</a:t>
            </a:r>
          </a:p>
          <a:p>
            <a:pPr algn="ctr"/>
            <a:r>
              <a:rPr lang="en-US" altLang="zh-CN" b="1" dirty="0"/>
              <a:t>height_min:640 </a:t>
            </a:r>
            <a:endParaRPr lang="zh-CN" altLang="en-US" b="1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45615B8-837F-DF66-7E48-B4114E79D735}"/>
              </a:ext>
            </a:extLst>
          </p:cNvPr>
          <p:cNvSpPr/>
          <p:nvPr/>
        </p:nvSpPr>
        <p:spPr>
          <a:xfrm>
            <a:off x="5192459" y="21989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0A39FFD-1117-B10C-A82A-CA55134C528A}"/>
              </a:ext>
            </a:extLst>
          </p:cNvPr>
          <p:cNvSpPr/>
          <p:nvPr/>
        </p:nvSpPr>
        <p:spPr>
          <a:xfrm>
            <a:off x="3524251" y="3017647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test2017</a:t>
            </a:r>
            <a:endParaRPr lang="zh-CN" altLang="en-US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DF5075C-817C-7329-AC37-7C5B920B5E45}"/>
              </a:ext>
            </a:extLst>
          </p:cNvPr>
          <p:cNvSpPr/>
          <p:nvPr/>
        </p:nvSpPr>
        <p:spPr>
          <a:xfrm>
            <a:off x="6181725" y="3007501"/>
            <a:ext cx="1904019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width_min:427</a:t>
            </a:r>
          </a:p>
          <a:p>
            <a:pPr algn="ctr"/>
            <a:r>
              <a:rPr lang="en-US" altLang="zh-CN" b="1" dirty="0"/>
              <a:t>height_min:640 </a:t>
            </a:r>
            <a:endParaRPr lang="zh-CN" altLang="en-US" b="1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FE85359-8737-C0BF-3A35-A924D751EB70}"/>
              </a:ext>
            </a:extLst>
          </p:cNvPr>
          <p:cNvSpPr/>
          <p:nvPr/>
        </p:nvSpPr>
        <p:spPr>
          <a:xfrm>
            <a:off x="5192459" y="30769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0D1396B-E8E8-2FCA-35BC-7450C0560434}"/>
              </a:ext>
            </a:extLst>
          </p:cNvPr>
          <p:cNvSpPr/>
          <p:nvPr/>
        </p:nvSpPr>
        <p:spPr>
          <a:xfrm>
            <a:off x="720312" y="4767884"/>
            <a:ext cx="2070513" cy="64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pascal</a:t>
            </a:r>
            <a:r>
              <a:rPr lang="zh-CN" altLang="en-US" b="1" dirty="0"/>
              <a:t>数据集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79B4A35-269D-D0D2-A817-6950BF4561EE}"/>
              </a:ext>
            </a:extLst>
          </p:cNvPr>
          <p:cNvSpPr/>
          <p:nvPr/>
        </p:nvSpPr>
        <p:spPr>
          <a:xfrm>
            <a:off x="3524251" y="4800740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Pascal voc2012</a:t>
            </a:r>
            <a:endParaRPr lang="zh-CN" altLang="en-US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8CB1D68-2255-4D48-0AE2-96E17677614E}"/>
              </a:ext>
            </a:extLst>
          </p:cNvPr>
          <p:cNvSpPr/>
          <p:nvPr/>
        </p:nvSpPr>
        <p:spPr>
          <a:xfrm>
            <a:off x="6181725" y="4790594"/>
            <a:ext cx="1904019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width_min:375</a:t>
            </a:r>
          </a:p>
          <a:p>
            <a:pPr algn="ctr"/>
            <a:r>
              <a:rPr lang="en-US" altLang="zh-CN" b="1" dirty="0"/>
              <a:t>height_min:500 </a:t>
            </a:r>
            <a:endParaRPr lang="zh-CN" altLang="en-US" b="1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96E5878-04B1-2276-5D2D-98958EC9C434}"/>
              </a:ext>
            </a:extLst>
          </p:cNvPr>
          <p:cNvSpPr/>
          <p:nvPr/>
        </p:nvSpPr>
        <p:spPr>
          <a:xfrm>
            <a:off x="5192459" y="48600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1395025-53EB-E92E-55D7-A270B1629F8A}"/>
              </a:ext>
            </a:extLst>
          </p:cNvPr>
          <p:cNvSpPr/>
          <p:nvPr/>
        </p:nvSpPr>
        <p:spPr>
          <a:xfrm>
            <a:off x="2790825" y="4922969"/>
            <a:ext cx="722568" cy="35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48EC7D-DFD9-CAC5-1E7A-04F7DC535213}"/>
              </a:ext>
            </a:extLst>
          </p:cNvPr>
          <p:cNvSpPr txBox="1"/>
          <p:nvPr/>
        </p:nvSpPr>
        <p:spPr>
          <a:xfrm>
            <a:off x="8216158" y="2029317"/>
            <a:ext cx="39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COCO</a:t>
            </a:r>
            <a:r>
              <a:rPr lang="zh-CN" altLang="en-US" dirty="0"/>
              <a:t>数据集相对于</a:t>
            </a:r>
            <a:r>
              <a:rPr lang="en-US" altLang="zh-CN" dirty="0"/>
              <a:t>pascal </a:t>
            </a:r>
            <a:r>
              <a:rPr lang="en-US" altLang="zh-CN" dirty="0" err="1"/>
              <a:t>voc</a:t>
            </a:r>
            <a:r>
              <a:rPr lang="zh-CN" altLang="en-US" dirty="0"/>
              <a:t>应用多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E3808A-AC73-C167-D41C-C0927F302C68}"/>
              </a:ext>
            </a:extLst>
          </p:cNvPr>
          <p:cNvSpPr txBox="1"/>
          <p:nvPr/>
        </p:nvSpPr>
        <p:spPr>
          <a:xfrm>
            <a:off x="8216158" y="2950840"/>
            <a:ext cx="393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目标检测常用的网络模型的输入大小一般为</a:t>
            </a:r>
            <a:r>
              <a:rPr lang="en-US" altLang="zh-CN" dirty="0"/>
              <a:t>416-640</a:t>
            </a:r>
            <a:r>
              <a:rPr lang="zh-CN" altLang="en-US" dirty="0"/>
              <a:t>之间。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29D497-1B5E-69E3-B57E-0FF38CA1F5BA}"/>
              </a:ext>
            </a:extLst>
          </p:cNvPr>
          <p:cNvSpPr txBox="1"/>
          <p:nvPr/>
        </p:nvSpPr>
        <p:spPr>
          <a:xfrm>
            <a:off x="8216159" y="4149362"/>
            <a:ext cx="393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综合以上考虑，制作数据集的图片</a:t>
            </a:r>
            <a:r>
              <a:rPr lang="en-US" altLang="zh-CN" dirty="0"/>
              <a:t>1920&gt;=width&gt;=544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dirty="0"/>
              <a:t>1920&gt;=height&gt;=640</a:t>
            </a:r>
            <a:r>
              <a:rPr lang="zh-CN" altLang="en-US" dirty="0"/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5E0BB9-D50A-0D78-338F-CF148426C05A}"/>
              </a:ext>
            </a:extLst>
          </p:cNvPr>
          <p:cNvSpPr txBox="1"/>
          <p:nvPr/>
        </p:nvSpPr>
        <p:spPr>
          <a:xfrm>
            <a:off x="8216158" y="5302444"/>
            <a:ext cx="393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在筛选的过程中，去除了已经损坏的图片。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去相似图片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——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通过直方图去相似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B5728D-89D0-D248-C8B3-3C749D09D920}"/>
              </a:ext>
            </a:extLst>
          </p:cNvPr>
          <p:cNvSpPr txBox="1"/>
          <p:nvPr/>
        </p:nvSpPr>
        <p:spPr>
          <a:xfrm>
            <a:off x="187693" y="6472819"/>
            <a:ext cx="65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calc_similarity</a:t>
            </a:r>
            <a:r>
              <a:rPr lang="en-US" altLang="zh-CN" dirty="0"/>
              <a:t>: </a:t>
            </a:r>
            <a:r>
              <a:rPr lang="zh-CN" altLang="en-US" dirty="0"/>
              <a:t>直接利用</a:t>
            </a:r>
            <a:r>
              <a:rPr lang="en-US" altLang="zh-CN" dirty="0" err="1"/>
              <a:t>opencv</a:t>
            </a:r>
            <a:r>
              <a:rPr lang="zh-CN" altLang="en-US" dirty="0"/>
              <a:t>通过直方图计算图片的相似度。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0AF08B-8D41-0763-68BB-A01B785BFBCA}"/>
              </a:ext>
            </a:extLst>
          </p:cNvPr>
          <p:cNvSpPr/>
          <p:nvPr/>
        </p:nvSpPr>
        <p:spPr>
          <a:xfrm>
            <a:off x="620104" y="1055840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img1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E81F8D-6765-6835-D8D7-A490C3DA4F2A}"/>
              </a:ext>
            </a:extLst>
          </p:cNvPr>
          <p:cNvSpPr/>
          <p:nvPr/>
        </p:nvSpPr>
        <p:spPr>
          <a:xfrm>
            <a:off x="3563327" y="1039199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img2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68D6E59-FBC5-F928-90CA-678DAEA1DDAB}"/>
              </a:ext>
            </a:extLst>
          </p:cNvPr>
          <p:cNvSpPr/>
          <p:nvPr/>
        </p:nvSpPr>
        <p:spPr>
          <a:xfrm>
            <a:off x="734591" y="2084540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计算直方图并归一化</a:t>
            </a:r>
            <a:r>
              <a:rPr lang="en-US" altLang="zh-CN" b="1" dirty="0"/>
              <a:t>H1</a:t>
            </a:r>
            <a:endParaRPr lang="zh-CN" altLang="en-US" b="1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32001D0-971A-78C8-EFB0-19094F4E5B49}"/>
              </a:ext>
            </a:extLst>
          </p:cNvPr>
          <p:cNvSpPr/>
          <p:nvPr/>
        </p:nvSpPr>
        <p:spPr>
          <a:xfrm>
            <a:off x="1296379" y="1677061"/>
            <a:ext cx="304800" cy="42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3B07EDA-DFFD-7547-6964-0AC4EC2E5089}"/>
              </a:ext>
            </a:extLst>
          </p:cNvPr>
          <p:cNvSpPr/>
          <p:nvPr/>
        </p:nvSpPr>
        <p:spPr>
          <a:xfrm>
            <a:off x="3610950" y="2098220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计算直方图并归一化</a:t>
            </a:r>
            <a:r>
              <a:rPr lang="en-US" altLang="zh-CN" b="1" dirty="0"/>
              <a:t>H2</a:t>
            </a:r>
            <a:endParaRPr lang="zh-CN" altLang="en-US" b="1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B8918816-A0EA-8A3D-B31D-0E648CBD2B45}"/>
              </a:ext>
            </a:extLst>
          </p:cNvPr>
          <p:cNvSpPr/>
          <p:nvPr/>
        </p:nvSpPr>
        <p:spPr>
          <a:xfrm>
            <a:off x="4239602" y="1659817"/>
            <a:ext cx="304800" cy="42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F25699-3DB2-C51A-A763-5E46EC42EB5B}"/>
              </a:ext>
            </a:extLst>
          </p:cNvPr>
          <p:cNvSpPr/>
          <p:nvPr/>
        </p:nvSpPr>
        <p:spPr>
          <a:xfrm>
            <a:off x="1963128" y="3136184"/>
            <a:ext cx="2009776" cy="700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similarity1</a:t>
            </a:r>
          </a:p>
          <a:p>
            <a:pPr algn="ctr"/>
            <a:r>
              <a:rPr lang="en-US" altLang="zh-CN" b="1" dirty="0"/>
              <a:t>cv2.compareHist</a:t>
            </a:r>
            <a:endParaRPr lang="zh-CN" altLang="en-US" b="1" dirty="0"/>
          </a:p>
        </p:txBody>
      </p:sp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3F990CA5-592E-DDBA-52A3-03F95C491FB4}"/>
              </a:ext>
            </a:extLst>
          </p:cNvPr>
          <p:cNvSpPr/>
          <p:nvPr/>
        </p:nvSpPr>
        <p:spPr>
          <a:xfrm flipH="1" flipV="1">
            <a:off x="3991952" y="2713190"/>
            <a:ext cx="495301" cy="8509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圆角右 11">
            <a:extLst>
              <a:ext uri="{FF2B5EF4-FFF2-40B4-BE49-F238E27FC236}">
                <a16:creationId xmlns:a16="http://schemas.microsoft.com/office/drawing/2014/main" id="{A6D0B9A0-9031-0390-38DD-D3F0A0116678}"/>
              </a:ext>
            </a:extLst>
          </p:cNvPr>
          <p:cNvSpPr/>
          <p:nvPr/>
        </p:nvSpPr>
        <p:spPr>
          <a:xfrm flipV="1">
            <a:off x="1448779" y="2687783"/>
            <a:ext cx="495301" cy="8509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91509BCB-70FF-C4CD-6EA5-979F832A0932}"/>
              </a:ext>
            </a:extLst>
          </p:cNvPr>
          <p:cNvSpPr/>
          <p:nvPr/>
        </p:nvSpPr>
        <p:spPr>
          <a:xfrm>
            <a:off x="1723251" y="4285440"/>
            <a:ext cx="2489529" cy="10924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similarity1&gt;0.85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52E13B2-8253-B141-DEC5-7E849266AE96}"/>
              </a:ext>
            </a:extLst>
          </p:cNvPr>
          <p:cNvSpPr/>
          <p:nvPr/>
        </p:nvSpPr>
        <p:spPr>
          <a:xfrm>
            <a:off x="2815616" y="3837039"/>
            <a:ext cx="304800" cy="42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C859777-009C-FD73-9351-CA5E8F5F84CB}"/>
              </a:ext>
            </a:extLst>
          </p:cNvPr>
          <p:cNvSpPr/>
          <p:nvPr/>
        </p:nvSpPr>
        <p:spPr>
          <a:xfrm>
            <a:off x="2815616" y="5377900"/>
            <a:ext cx="304800" cy="42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399A55-3C22-32B8-BAFE-5F0D3F52332D}"/>
              </a:ext>
            </a:extLst>
          </p:cNvPr>
          <p:cNvSpPr/>
          <p:nvPr/>
        </p:nvSpPr>
        <p:spPr>
          <a:xfrm>
            <a:off x="4221738" y="4649753"/>
            <a:ext cx="5798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BD010B3-AD82-25A2-6FBC-119AD7F02810}"/>
              </a:ext>
            </a:extLst>
          </p:cNvPr>
          <p:cNvSpPr/>
          <p:nvPr/>
        </p:nvSpPr>
        <p:spPr>
          <a:xfrm>
            <a:off x="2139340" y="5798749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相似图片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89CB85-EA10-6FBE-DCF9-E0EDEB50DB1F}"/>
              </a:ext>
            </a:extLst>
          </p:cNvPr>
          <p:cNvSpPr txBox="1"/>
          <p:nvPr/>
        </p:nvSpPr>
        <p:spPr>
          <a:xfrm>
            <a:off x="3056702" y="5377900"/>
            <a:ext cx="81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68C304-B606-4C62-9EAB-1967E5A1EDB7}"/>
              </a:ext>
            </a:extLst>
          </p:cNvPr>
          <p:cNvSpPr txBox="1"/>
          <p:nvPr/>
        </p:nvSpPr>
        <p:spPr>
          <a:xfrm>
            <a:off x="4021507" y="4425442"/>
            <a:ext cx="81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AE4579C-4FA4-1638-D5E2-12C980612643}"/>
              </a:ext>
            </a:extLst>
          </p:cNvPr>
          <p:cNvSpPr/>
          <p:nvPr/>
        </p:nvSpPr>
        <p:spPr>
          <a:xfrm>
            <a:off x="4805904" y="4530048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不相似图片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2328558-BB38-9CC0-0D54-D1F09B4F8137}"/>
              </a:ext>
            </a:extLst>
          </p:cNvPr>
          <p:cNvSpPr/>
          <p:nvPr/>
        </p:nvSpPr>
        <p:spPr>
          <a:xfrm>
            <a:off x="7457659" y="1885282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img</a:t>
            </a:r>
            <a:r>
              <a:rPr lang="en-US" altLang="zh-CN" b="1" dirty="0"/>
              <a:t>[index]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6999C57-6267-2182-3014-5CD35EE039EE}"/>
              </a:ext>
            </a:extLst>
          </p:cNvPr>
          <p:cNvSpPr/>
          <p:nvPr/>
        </p:nvSpPr>
        <p:spPr>
          <a:xfrm>
            <a:off x="10334018" y="1898962"/>
            <a:ext cx="1657350" cy="603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img</a:t>
            </a:r>
            <a:r>
              <a:rPr lang="en-US" altLang="zh-CN" b="1" dirty="0"/>
              <a:t>[index+1:index+5]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9FB2104-6D76-75D0-94E4-5E1DA117237F}"/>
              </a:ext>
            </a:extLst>
          </p:cNvPr>
          <p:cNvSpPr/>
          <p:nvPr/>
        </p:nvSpPr>
        <p:spPr>
          <a:xfrm>
            <a:off x="8686196" y="2936926"/>
            <a:ext cx="2009776" cy="700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calc_similarity</a:t>
            </a:r>
            <a:r>
              <a:rPr lang="en-US" altLang="zh-CN" b="1" dirty="0"/>
              <a:t> = True</a:t>
            </a:r>
          </a:p>
        </p:txBody>
      </p:sp>
      <p:sp>
        <p:nvSpPr>
          <p:cNvPr id="28" name="箭头: 圆角右 27">
            <a:extLst>
              <a:ext uri="{FF2B5EF4-FFF2-40B4-BE49-F238E27FC236}">
                <a16:creationId xmlns:a16="http://schemas.microsoft.com/office/drawing/2014/main" id="{97C33FF5-2711-377B-0323-7E64E21C4D36}"/>
              </a:ext>
            </a:extLst>
          </p:cNvPr>
          <p:cNvSpPr/>
          <p:nvPr/>
        </p:nvSpPr>
        <p:spPr>
          <a:xfrm flipH="1" flipV="1">
            <a:off x="10715020" y="2513932"/>
            <a:ext cx="495301" cy="8509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圆角右 28">
            <a:extLst>
              <a:ext uri="{FF2B5EF4-FFF2-40B4-BE49-F238E27FC236}">
                <a16:creationId xmlns:a16="http://schemas.microsoft.com/office/drawing/2014/main" id="{B220A208-B371-6ABD-88AC-A9D33D9315A1}"/>
              </a:ext>
            </a:extLst>
          </p:cNvPr>
          <p:cNvSpPr/>
          <p:nvPr/>
        </p:nvSpPr>
        <p:spPr>
          <a:xfrm flipV="1">
            <a:off x="8171847" y="2488525"/>
            <a:ext cx="495301" cy="8509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5838C2D-0C3B-C30F-5D9B-661E8C90B6C1}"/>
              </a:ext>
            </a:extLst>
          </p:cNvPr>
          <p:cNvSpPr/>
          <p:nvPr/>
        </p:nvSpPr>
        <p:spPr>
          <a:xfrm>
            <a:off x="9538684" y="3637781"/>
            <a:ext cx="304800" cy="42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A5DF732-DB56-15AD-FC34-E0C8F3CDECA4}"/>
              </a:ext>
            </a:extLst>
          </p:cNvPr>
          <p:cNvSpPr/>
          <p:nvPr/>
        </p:nvSpPr>
        <p:spPr>
          <a:xfrm>
            <a:off x="8419497" y="4086182"/>
            <a:ext cx="2520942" cy="700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将相似的</a:t>
            </a:r>
            <a:r>
              <a:rPr lang="en-US" altLang="zh-CN" b="1" dirty="0" err="1"/>
              <a:t>img</a:t>
            </a:r>
            <a:r>
              <a:rPr lang="en-US" altLang="zh-CN" b="1" dirty="0"/>
              <a:t>[index]</a:t>
            </a:r>
            <a:r>
              <a:rPr lang="zh-CN" altLang="en-US" b="1" dirty="0"/>
              <a:t>移动到指定文件夹</a:t>
            </a:r>
            <a:endParaRPr lang="en-US" altLang="zh-CN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D88BC0-990F-8AC6-05D9-3370578DE60A}"/>
              </a:ext>
            </a:extLst>
          </p:cNvPr>
          <p:cNvSpPr txBox="1"/>
          <p:nvPr/>
        </p:nvSpPr>
        <p:spPr>
          <a:xfrm>
            <a:off x="6994595" y="5100901"/>
            <a:ext cx="5088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去除相似图片通过遍历求每张图片和它之后的四张图片的相似度（这里的比较的几张图片可以根据需求来调整），如果相似度超过阈值，则剔除图片。</a:t>
            </a:r>
          </a:p>
        </p:txBody>
      </p:sp>
    </p:spTree>
    <p:extLst>
      <p:ext uri="{BB962C8B-B14F-4D97-AF65-F5344CB8AC3E}">
        <p14:creationId xmlns:p14="http://schemas.microsoft.com/office/powerpoint/2010/main" val="14166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去相似图片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——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通过差异哈希值去相似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5C8B64-85B8-E988-D016-7D3617FA3036}"/>
              </a:ext>
            </a:extLst>
          </p:cNvPr>
          <p:cNvSpPr txBox="1"/>
          <p:nvPr/>
        </p:nvSpPr>
        <p:spPr>
          <a:xfrm>
            <a:off x="1883143" y="1385219"/>
            <a:ext cx="74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、缩放图片：一般大小为</a:t>
            </a:r>
            <a:r>
              <a:rPr lang="en-US" altLang="zh-CN" dirty="0"/>
              <a:t>9*8</a:t>
            </a:r>
            <a:r>
              <a:rPr lang="zh-CN" altLang="en-US" dirty="0"/>
              <a:t>，以留下多一行的像素数据进行差异计算。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B0F268-25C9-D844-D65C-FB6C34F9DFCA}"/>
              </a:ext>
            </a:extLst>
          </p:cNvPr>
          <p:cNvSpPr txBox="1"/>
          <p:nvPr/>
        </p:nvSpPr>
        <p:spPr>
          <a:xfrm>
            <a:off x="1883143" y="1970462"/>
            <a:ext cx="74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、简化色彩，转化为灰度图：可以使用</a:t>
            </a:r>
            <a:r>
              <a:rPr lang="en-US" altLang="zh-CN" dirty="0"/>
              <a:t>Image</a:t>
            </a:r>
            <a:r>
              <a:rPr lang="zh-CN" altLang="en-US" dirty="0"/>
              <a:t>的</a:t>
            </a:r>
            <a:r>
              <a:rPr lang="en-US" altLang="zh-CN" dirty="0"/>
              <a:t>convert(‘L’)</a:t>
            </a:r>
            <a:r>
              <a:rPr lang="zh-CN" altLang="en-US" dirty="0"/>
              <a:t>方法。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19A838-40DB-8F66-C113-043AFD59C5DC}"/>
              </a:ext>
            </a:extLst>
          </p:cNvPr>
          <p:cNvSpPr txBox="1"/>
          <p:nvPr/>
        </p:nvSpPr>
        <p:spPr>
          <a:xfrm>
            <a:off x="1883143" y="2555705"/>
            <a:ext cx="743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、计算差异值：</a:t>
            </a:r>
            <a:r>
              <a:rPr lang="en-US" altLang="zh-CN" dirty="0" err="1"/>
              <a:t>dHash</a:t>
            </a:r>
            <a:r>
              <a:rPr lang="zh-CN" altLang="en-US" dirty="0"/>
              <a:t>算法工作在相邻元素之间，这样每行</a:t>
            </a:r>
            <a:r>
              <a:rPr lang="en-US" altLang="zh-CN" dirty="0"/>
              <a:t>9</a:t>
            </a:r>
            <a:r>
              <a:rPr lang="zh-CN" altLang="en-US" dirty="0"/>
              <a:t>个像素之间产生了</a:t>
            </a:r>
            <a:r>
              <a:rPr lang="en-US" altLang="zh-CN" dirty="0"/>
              <a:t>8</a:t>
            </a:r>
            <a:r>
              <a:rPr lang="zh-CN" altLang="en-US" dirty="0"/>
              <a:t>个不同的差异，一共</a:t>
            </a:r>
            <a:r>
              <a:rPr lang="en-US" altLang="zh-CN" dirty="0"/>
              <a:t>8</a:t>
            </a:r>
            <a:r>
              <a:rPr lang="zh-CN" altLang="en-US" dirty="0"/>
              <a:t>行，则产生了</a:t>
            </a:r>
            <a:r>
              <a:rPr lang="en-US" altLang="zh-CN" dirty="0"/>
              <a:t>64</a:t>
            </a:r>
            <a:r>
              <a:rPr lang="zh-CN" altLang="en-US" dirty="0"/>
              <a:t>个差异哈希值。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30C91F-FD14-1560-BDD4-E9B845AD5956}"/>
              </a:ext>
            </a:extLst>
          </p:cNvPr>
          <p:cNvSpPr txBox="1"/>
          <p:nvPr/>
        </p:nvSpPr>
        <p:spPr>
          <a:xfrm>
            <a:off x="1883142" y="3368494"/>
            <a:ext cx="74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、得到</a:t>
            </a:r>
            <a:r>
              <a:rPr lang="en-US" altLang="zh-CN" dirty="0"/>
              <a:t>64</a:t>
            </a:r>
            <a:r>
              <a:rPr lang="zh-CN" altLang="en-US" dirty="0"/>
              <a:t>位信息指纹：如果左边比右边的更亮，则记录为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D1CDA3-C130-24E8-9DCD-DDB94E03B033}"/>
              </a:ext>
            </a:extLst>
          </p:cNvPr>
          <p:cNvSpPr txBox="1"/>
          <p:nvPr/>
        </p:nvSpPr>
        <p:spPr>
          <a:xfrm>
            <a:off x="1883141" y="3904284"/>
            <a:ext cx="74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、记录两张图片的图像指纹的汉明距离，计算图片不相似度。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FF7B529-2192-D94A-3851-89525A6CE3F7}"/>
              </a:ext>
            </a:extLst>
          </p:cNvPr>
          <p:cNvSpPr txBox="1"/>
          <p:nvPr/>
        </p:nvSpPr>
        <p:spPr>
          <a:xfrm>
            <a:off x="1883141" y="4440074"/>
            <a:ext cx="74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、如果图片不相似度大于</a:t>
            </a:r>
            <a:r>
              <a:rPr lang="en-US" altLang="zh-CN" dirty="0"/>
              <a:t>10</a:t>
            </a:r>
            <a:r>
              <a:rPr lang="zh-CN" altLang="en-US" dirty="0"/>
              <a:t>，则说明两张图片不相似，否则相似。</a:t>
            </a:r>
          </a:p>
        </p:txBody>
      </p:sp>
    </p:spTree>
    <p:extLst>
      <p:ext uri="{BB962C8B-B14F-4D97-AF65-F5344CB8AC3E}">
        <p14:creationId xmlns:p14="http://schemas.microsoft.com/office/powerpoint/2010/main" val="185770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412</Words>
  <Application>Microsoft Office PowerPoint</Application>
  <PresentationFormat>宽屏</PresentationFormat>
  <Paragraphs>53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华光标题宋_CNKI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吕 潇乐</cp:lastModifiedBy>
  <cp:revision>7</cp:revision>
  <dcterms:created xsi:type="dcterms:W3CDTF">2021-09-19T09:11:06Z</dcterms:created>
  <dcterms:modified xsi:type="dcterms:W3CDTF">2022-10-14T05:50:25Z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