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12"/>
  </p:notesMasterIdLst>
  <p:sldIdLst>
    <p:sldId id="256" r:id="rId2"/>
    <p:sldId id="273" r:id="rId3"/>
    <p:sldId id="258" r:id="rId4"/>
    <p:sldId id="259" r:id="rId5"/>
    <p:sldId id="271" r:id="rId6"/>
    <p:sldId id="261" r:id="rId7"/>
    <p:sldId id="297" r:id="rId8"/>
    <p:sldId id="298" r:id="rId9"/>
    <p:sldId id="260" r:id="rId10"/>
    <p:sldId id="262" r:id="rId11"/>
    <p:sldId id="263" r:id="rId12"/>
    <p:sldId id="264" r:id="rId13"/>
    <p:sldId id="272" r:id="rId14"/>
    <p:sldId id="265" r:id="rId15"/>
    <p:sldId id="275" r:id="rId16"/>
    <p:sldId id="266" r:id="rId17"/>
    <p:sldId id="267" r:id="rId18"/>
    <p:sldId id="270" r:id="rId19"/>
    <p:sldId id="268" r:id="rId20"/>
    <p:sldId id="274" r:id="rId21"/>
    <p:sldId id="322" r:id="rId22"/>
    <p:sldId id="334" r:id="rId23"/>
    <p:sldId id="393" r:id="rId24"/>
    <p:sldId id="394" r:id="rId25"/>
    <p:sldId id="395" r:id="rId26"/>
    <p:sldId id="276" r:id="rId27"/>
    <p:sldId id="277" r:id="rId28"/>
    <p:sldId id="278" r:id="rId29"/>
    <p:sldId id="279" r:id="rId30"/>
    <p:sldId id="269" r:id="rId31"/>
    <p:sldId id="346" r:id="rId32"/>
    <p:sldId id="280" r:id="rId33"/>
    <p:sldId id="281" r:id="rId34"/>
    <p:sldId id="319" r:id="rId35"/>
    <p:sldId id="318" r:id="rId36"/>
    <p:sldId id="320" r:id="rId37"/>
    <p:sldId id="321" r:id="rId38"/>
    <p:sldId id="354" r:id="rId39"/>
    <p:sldId id="390" r:id="rId40"/>
    <p:sldId id="391" r:id="rId41"/>
    <p:sldId id="392" r:id="rId42"/>
    <p:sldId id="440" r:id="rId43"/>
    <p:sldId id="441" r:id="rId44"/>
    <p:sldId id="442" r:id="rId45"/>
    <p:sldId id="355" r:id="rId46"/>
    <p:sldId id="356" r:id="rId47"/>
    <p:sldId id="357" r:id="rId48"/>
    <p:sldId id="358" r:id="rId49"/>
    <p:sldId id="359" r:id="rId50"/>
    <p:sldId id="360" r:id="rId51"/>
    <p:sldId id="361" r:id="rId52"/>
    <p:sldId id="363" r:id="rId53"/>
    <p:sldId id="365" r:id="rId54"/>
    <p:sldId id="471" r:id="rId55"/>
    <p:sldId id="366" r:id="rId56"/>
    <p:sldId id="367" r:id="rId57"/>
    <p:sldId id="368" r:id="rId58"/>
    <p:sldId id="369" r:id="rId59"/>
    <p:sldId id="370" r:id="rId60"/>
    <p:sldId id="371" r:id="rId61"/>
    <p:sldId id="372" r:id="rId62"/>
    <p:sldId id="374" r:id="rId63"/>
    <p:sldId id="492" r:id="rId64"/>
    <p:sldId id="376" r:id="rId65"/>
    <p:sldId id="377" r:id="rId66"/>
    <p:sldId id="493" r:id="rId67"/>
    <p:sldId id="552" r:id="rId68"/>
    <p:sldId id="553" r:id="rId69"/>
    <p:sldId id="554" r:id="rId70"/>
    <p:sldId id="555" r:id="rId71"/>
    <p:sldId id="383" r:id="rId72"/>
    <p:sldId id="384" r:id="rId73"/>
    <p:sldId id="387" r:id="rId74"/>
    <p:sldId id="385" r:id="rId75"/>
    <p:sldId id="386" r:id="rId76"/>
    <p:sldId id="505" r:id="rId77"/>
    <p:sldId id="508" r:id="rId78"/>
    <p:sldId id="507" r:id="rId79"/>
    <p:sldId id="509" r:id="rId80"/>
    <p:sldId id="511" r:id="rId81"/>
    <p:sldId id="512" r:id="rId82"/>
    <p:sldId id="513" r:id="rId83"/>
    <p:sldId id="514" r:id="rId84"/>
    <p:sldId id="515" r:id="rId85"/>
    <p:sldId id="516" r:id="rId86"/>
    <p:sldId id="517" r:id="rId87"/>
    <p:sldId id="518" r:id="rId88"/>
    <p:sldId id="524" r:id="rId89"/>
    <p:sldId id="525" r:id="rId90"/>
    <p:sldId id="548" r:id="rId91"/>
    <p:sldId id="529" r:id="rId92"/>
    <p:sldId id="530" r:id="rId93"/>
    <p:sldId id="531" r:id="rId94"/>
    <p:sldId id="532" r:id="rId95"/>
    <p:sldId id="533" r:id="rId96"/>
    <p:sldId id="534" r:id="rId97"/>
    <p:sldId id="535" r:id="rId98"/>
    <p:sldId id="536" r:id="rId99"/>
    <p:sldId id="537" r:id="rId100"/>
    <p:sldId id="538" r:id="rId101"/>
    <p:sldId id="539" r:id="rId102"/>
    <p:sldId id="540" r:id="rId103"/>
    <p:sldId id="541" r:id="rId104"/>
    <p:sldId id="542" r:id="rId105"/>
    <p:sldId id="543" r:id="rId106"/>
    <p:sldId id="528" r:id="rId107"/>
    <p:sldId id="549" r:id="rId108"/>
    <p:sldId id="550" r:id="rId109"/>
    <p:sldId id="551" r:id="rId110"/>
    <p:sldId id="556" r:id="rId1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3E0"/>
    <a:srgbClr val="39A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056" y="-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slide" Target="slides/slide109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slide" Target="slides/slide110.xml"/><Relationship Id="rId112" Type="http://schemas.openxmlformats.org/officeDocument/2006/relationships/notesMaster" Target="notesMasters/notesMaster1.xml"/><Relationship Id="rId113" Type="http://schemas.openxmlformats.org/officeDocument/2006/relationships/printerSettings" Target="printerSettings/printerSettings1.bin"/><Relationship Id="rId114" Type="http://schemas.openxmlformats.org/officeDocument/2006/relationships/presProps" Target="presProps.xml"/><Relationship Id="rId115" Type="http://schemas.openxmlformats.org/officeDocument/2006/relationships/viewProps" Target="viewProps.xml"/><Relationship Id="rId116" Type="http://schemas.openxmlformats.org/officeDocument/2006/relationships/theme" Target="theme/theme1.xml"/><Relationship Id="rId11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59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242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t>17/9/13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t>17/9/13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t>17/9/13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t>17/9/13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t>17/9/13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t>17/9/13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t>17/9/13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t>17/9/13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t>17/9/13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t>17/9/13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t>17/9/13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t>17/9/13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5270337" y="606549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圆梦源：勿忘初心，方得始终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dirty="0" smtClean="0"/>
              <a:t>全栈</a:t>
            </a:r>
            <a:r>
              <a:rPr kumimoji="1" lang="en-US" altLang="zh-CN" sz="5400" dirty="0" smtClean="0"/>
              <a:t>javascript</a:t>
            </a:r>
            <a:endParaRPr kumimoji="1"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sz="2800" dirty="0" smtClean="0"/>
              <a:t>张蕾培训课件</a:t>
            </a:r>
            <a:endParaRPr kumimoji="1" lang="zh-CN" altLang="en-US" sz="2800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NaN: not a number</a:t>
            </a:r>
          </a:p>
          <a:p>
            <a:pPr marL="0" indent="0">
              <a:buNone/>
            </a:pPr>
            <a:r>
              <a:rPr lang="en-US" altLang="zh-CN" dirty="0"/>
              <a:t>	-  NaN==NaN </a:t>
            </a:r>
            <a:r>
              <a:rPr lang="zh-CN" altLang="en-US" dirty="0"/>
              <a:t>？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-</a:t>
            </a:r>
            <a:r>
              <a:rPr lang="zh-CN" altLang="en-US" dirty="0"/>
              <a:t>什么情况下会出现</a:t>
            </a:r>
            <a:r>
              <a:rPr lang="en-US" altLang="zh-CN" dirty="0"/>
              <a:t>NaN</a:t>
            </a:r>
          </a:p>
          <a:p>
            <a:r>
              <a:rPr lang="zh-CN" altLang="en-US" dirty="0"/>
              <a:t>其它数据类型转换为</a:t>
            </a:r>
            <a:r>
              <a:rPr lang="en-US" altLang="zh-CN" dirty="0"/>
              <a:t>number</a:t>
            </a:r>
            <a:r>
              <a:rPr lang="zh-CN" altLang="en-US" dirty="0"/>
              <a:t>类型</a:t>
            </a:r>
            <a:endParaRPr kumimoji="1" lang="en-US" altLang="zh-CN" dirty="0"/>
          </a:p>
          <a:p>
            <a:pPr marL="302260" lvl="1" indent="0">
              <a:buNone/>
            </a:pPr>
            <a:r>
              <a:rPr kumimoji="1" lang="en-US" altLang="zh-CN" dirty="0"/>
              <a:t>		- </a:t>
            </a:r>
            <a:r>
              <a:rPr kumimoji="1" lang="zh-CN" altLang="en-US" dirty="0"/>
              <a:t>严格转换和非严格转换</a:t>
            </a:r>
            <a:endParaRPr kumimoji="1" lang="en-US" altLang="zh-CN" dirty="0"/>
          </a:p>
          <a:p>
            <a:r>
              <a:rPr lang="en-US" altLang="zh-CN" dirty="0"/>
              <a:t>isNaN(value)</a:t>
            </a:r>
            <a:r>
              <a:rPr lang="zh-CN" altLang="en-US" dirty="0"/>
              <a:t>：检测</a:t>
            </a:r>
            <a:r>
              <a:rPr lang="en-US" altLang="zh-CN" dirty="0"/>
              <a:t>value</a:t>
            </a:r>
            <a:r>
              <a:rPr lang="zh-CN" altLang="en-US" dirty="0"/>
              <a:t>是否为有效的数字</a:t>
            </a:r>
          </a:p>
          <a:p>
            <a:r>
              <a:rPr lang="zh-CN" altLang="en-US" dirty="0"/>
              <a:t>数字常用的一个方法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基本数据类型</a:t>
            </a:r>
            <a:r>
              <a:rPr kumimoji="1" lang="en-US" altLang="zh-CN" dirty="0"/>
              <a:t>-number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9703" y="2089727"/>
            <a:ext cx="7408333" cy="4756728"/>
          </a:xfrm>
        </p:spPr>
        <p:txBody>
          <a:bodyPr>
            <a:normAutofit/>
          </a:bodyPr>
          <a:lstStyle/>
          <a:p>
            <a:r>
              <a:rPr lang="mr-IN" altLang="zh-CN" dirty="0" smtClean="0"/>
              <a:t>Reflect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的方法很类似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mr-IN" altLang="zh-CN" dirty="0" smtClean="0"/>
              <a:t>Reflect</a:t>
            </a:r>
            <a:r>
              <a:rPr lang="en-US" altLang="zh-CN" dirty="0" smtClean="0"/>
              <a:t>.get(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,’</a:t>
            </a:r>
            <a:r>
              <a:rPr lang="en-US" altLang="zh-CN" dirty="0"/>
              <a:t> key</a:t>
            </a:r>
            <a:r>
              <a:rPr lang="en-US" altLang="zh-CN" dirty="0" smtClean="0"/>
              <a:t>’)</a:t>
            </a:r>
          </a:p>
          <a:p>
            <a:pPr lvl="1">
              <a:buFontTx/>
              <a:buChar char="-"/>
            </a:pPr>
            <a:r>
              <a:rPr lang="mr-IN" altLang="zh-CN" dirty="0" smtClean="0"/>
              <a:t>Reflect.set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,’</a:t>
            </a:r>
            <a:r>
              <a:rPr lang="en-US" altLang="zh-CN" dirty="0"/>
              <a:t> key</a:t>
            </a:r>
            <a:r>
              <a:rPr lang="en-US" altLang="zh-CN" dirty="0" smtClean="0"/>
              <a:t>’,’</a:t>
            </a:r>
            <a:r>
              <a:rPr lang="en-US" altLang="zh-CN" dirty="0"/>
              <a:t> value</a:t>
            </a:r>
            <a:r>
              <a:rPr lang="en-US" altLang="zh-CN" dirty="0" smtClean="0"/>
              <a:t>’)</a:t>
            </a:r>
          </a:p>
          <a:p>
            <a:pPr lvl="1">
              <a:buFontTx/>
              <a:buChar char="-"/>
            </a:pPr>
            <a:r>
              <a:rPr lang="en-US" altLang="zh-CN" dirty="0" err="1" smtClean="0"/>
              <a:t>Reflect.has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,’name’);</a:t>
            </a:r>
          </a:p>
          <a:p>
            <a:pPr lvl="1">
              <a:buFontTx/>
              <a:buChar char="-"/>
            </a:pPr>
            <a:r>
              <a:rPr lang="mr-IN" altLang="zh-CN" dirty="0"/>
              <a:t>Reflect.</a:t>
            </a:r>
            <a:r>
              <a:rPr lang="en-US" altLang="zh-CN" dirty="0" err="1" smtClean="0"/>
              <a:t>ownKeys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</a:t>
            </a:r>
          </a:p>
          <a:p>
            <a:pPr lvl="1">
              <a:buFontTx/>
              <a:buChar char="-"/>
            </a:pPr>
            <a:r>
              <a:rPr lang="mr-IN" altLang="zh-CN" dirty="0" smtClean="0"/>
              <a:t>Reflect.</a:t>
            </a:r>
            <a:r>
              <a:rPr lang="en-US" altLang="zh-CN" dirty="0"/>
              <a:t> </a:t>
            </a:r>
            <a:r>
              <a:rPr lang="en-US" altLang="zh-CN" dirty="0" err="1" smtClean="0"/>
              <a:t>deleteProperty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,’key’)</a:t>
            </a:r>
            <a:endParaRPr lang="mr-IN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0"/>
              </a:rPr>
              <a:t>ES6-Reflect</a:t>
            </a:r>
            <a:r>
              <a:rPr lang="zh-CN" altLang="en-US" dirty="0" smtClean="0">
                <a:ea typeface="宋体" charset="0"/>
              </a:rPr>
              <a:t>反射</a:t>
            </a:r>
            <a:endParaRPr lang="en-US" altLang="zh-CN" dirty="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27415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324746"/>
            <a:ext cx="7408333" cy="402577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箭头函数</a:t>
            </a:r>
            <a:endParaRPr lang="en-US" altLang="zh-CN" dirty="0" smtClean="0"/>
          </a:p>
          <a:p>
            <a:pPr marL="301943" lvl="1" indent="0">
              <a:buNone/>
            </a:pPr>
            <a:r>
              <a:rPr lang="en-US" altLang="zh-CN" dirty="0" smtClean="0"/>
              <a:t>- 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  </a:t>
            </a:r>
            <a:r>
              <a:rPr lang="en-US" altLang="zh-CN" dirty="0"/>
              <a:t>let </a:t>
            </a:r>
            <a:r>
              <a:rPr lang="en-US" altLang="zh-CN" dirty="0" err="1"/>
              <a:t>fn</a:t>
            </a:r>
            <a:r>
              <a:rPr lang="en-US" altLang="zh-CN" dirty="0"/>
              <a:t>=p=&gt;p  </a:t>
            </a:r>
          </a:p>
          <a:p>
            <a:pPr marL="301943" lvl="1" indent="0">
              <a:buNone/>
            </a:pPr>
            <a:r>
              <a:rPr lang="en-US" altLang="zh-CN" dirty="0" smtClean="0"/>
              <a:t>- </a:t>
            </a:r>
            <a:r>
              <a:rPr lang="zh-CN" altLang="en-US" dirty="0" smtClean="0"/>
              <a:t>函数体</a:t>
            </a:r>
            <a:r>
              <a:rPr lang="en-US" altLang="zh-CN" dirty="0" smtClean="0"/>
              <a:t>  </a:t>
            </a:r>
            <a:r>
              <a:rPr lang="en-US" altLang="zh-CN" dirty="0"/>
              <a:t>let </a:t>
            </a:r>
            <a:r>
              <a:rPr lang="en-US" altLang="zh-CN" dirty="0" err="1"/>
              <a:t>fn</a:t>
            </a:r>
            <a:r>
              <a:rPr lang="en-US" altLang="zh-CN" dirty="0"/>
              <a:t>=p=&gt;{return p}</a:t>
            </a:r>
          </a:p>
          <a:p>
            <a:pPr marL="301943" lvl="1" indent="0">
              <a:buNone/>
            </a:pPr>
            <a:r>
              <a:rPr lang="en-US" altLang="zh-CN" dirty="0" smtClean="0"/>
              <a:t>- </a:t>
            </a:r>
            <a:r>
              <a:rPr lang="zh-CN" altLang="en-US" dirty="0" smtClean="0"/>
              <a:t>注意</a:t>
            </a:r>
            <a:r>
              <a:rPr lang="zh-CN" altLang="en-US" dirty="0"/>
              <a:t>：箭头函数中的</a:t>
            </a:r>
            <a:r>
              <a:rPr lang="en-US" altLang="zh-CN" dirty="0"/>
              <a:t>this</a:t>
            </a:r>
            <a:r>
              <a:rPr lang="zh-CN" altLang="en-US" dirty="0"/>
              <a:t>，共用父级作用域的关键字</a:t>
            </a:r>
            <a:r>
              <a:rPr lang="en-US" altLang="zh-CN" dirty="0"/>
              <a:t>this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定义类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zh-CN" altLang="en-US" dirty="0" smtClean="0"/>
              <a:t>创建类，添加共有方法和静态方法</a:t>
            </a:r>
            <a:endParaRPr lang="en-US" altLang="zh-CN" dirty="0"/>
          </a:p>
          <a:p>
            <a:pPr marL="301943" lvl="1" indent="0">
              <a:buNone/>
            </a:pPr>
            <a:r>
              <a:rPr lang="en-US" altLang="zh-CN" dirty="0" smtClean="0"/>
              <a:t>class Father{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创建类</a:t>
            </a:r>
            <a:endParaRPr lang="en-US" altLang="zh-CN" dirty="0" smtClean="0"/>
          </a:p>
          <a:p>
            <a:pPr marL="301943" lvl="1" indent="0">
              <a:buNone/>
            </a:pPr>
            <a:r>
              <a:rPr lang="en-US" altLang="zh-CN" dirty="0" smtClean="0"/>
              <a:t>		constructor(</a:t>
            </a:r>
            <a:r>
              <a:rPr lang="en-US" altLang="zh-CN" dirty="0" err="1" smtClean="0"/>
              <a:t>name,age</a:t>
            </a:r>
            <a:r>
              <a:rPr lang="en-US" altLang="zh-CN" dirty="0" smtClean="0"/>
              <a:t>){constructor</a:t>
            </a:r>
            <a:r>
              <a:rPr lang="zh-CN" altLang="en-US" dirty="0" smtClean="0"/>
              <a:t>创建构造函数</a:t>
            </a:r>
            <a:r>
              <a:rPr lang="en-US" altLang="zh-CN" dirty="0" smtClean="0"/>
              <a:t> }</a:t>
            </a:r>
          </a:p>
          <a:p>
            <a:pPr marL="301943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getMessage</a:t>
            </a:r>
            <a:r>
              <a:rPr lang="en-US" altLang="zh-CN" dirty="0" smtClean="0"/>
              <a:t>(){</a:t>
            </a:r>
            <a:r>
              <a:rPr lang="zh-CN" altLang="en-US" dirty="0" smtClean="0"/>
              <a:t>添加公有方法</a:t>
            </a:r>
            <a:r>
              <a:rPr lang="en-US" altLang="zh-CN" dirty="0" smtClean="0"/>
              <a:t>}</a:t>
            </a:r>
          </a:p>
          <a:p>
            <a:pPr marL="301943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static like(){</a:t>
            </a:r>
            <a:r>
              <a:rPr lang="zh-CN" altLang="en-US" dirty="0" smtClean="0"/>
              <a:t>添加静态方法</a:t>
            </a:r>
            <a:r>
              <a:rPr lang="en-US" altLang="zh-CN" dirty="0" smtClean="0"/>
              <a:t>}</a:t>
            </a:r>
          </a:p>
          <a:p>
            <a:pPr marL="301943" lvl="1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0"/>
              </a:rPr>
              <a:t>ES6-</a:t>
            </a:r>
            <a:r>
              <a:rPr lang="zh-CN" altLang="en-US" dirty="0" smtClean="0">
                <a:ea typeface="宋体" charset="0"/>
              </a:rPr>
              <a:t>箭头函数，创建类</a:t>
            </a:r>
            <a:endParaRPr lang="en-US" altLang="zh-CN" dirty="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5853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324746"/>
            <a:ext cx="7408333" cy="402577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构造函数的继承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class Son extends Father{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constructor(</a:t>
            </a:r>
            <a:r>
              <a:rPr lang="en-US" altLang="zh-CN" dirty="0" err="1" smtClean="0"/>
              <a:t>name,age,color</a:t>
            </a:r>
            <a:r>
              <a:rPr lang="en-US" altLang="zh-CN" dirty="0" smtClean="0"/>
              <a:t>){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super(</a:t>
            </a:r>
            <a:r>
              <a:rPr lang="en-US" altLang="zh-CN" dirty="0" err="1" smtClean="0"/>
              <a:t>name,age</a:t>
            </a:r>
            <a:r>
              <a:rPr lang="en-US" altLang="zh-CN" dirty="0" smtClean="0"/>
              <a:t>);//</a:t>
            </a:r>
            <a:r>
              <a:rPr lang="zh-CN" altLang="en-US" dirty="0" smtClean="0"/>
              <a:t>必须写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zh-CN" altLang="en-US" dirty="0" smtClean="0"/>
              <a:t>	</a:t>
            </a:r>
            <a:r>
              <a:rPr lang="en-US" altLang="zh-CN" dirty="0" err="1" smtClean="0"/>
              <a:t>this.color</a:t>
            </a:r>
            <a:r>
              <a:rPr lang="en-US" altLang="zh-CN" dirty="0" smtClean="0"/>
              <a:t>=color;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get </a:t>
            </a:r>
            <a:r>
              <a:rPr lang="en-US" altLang="zh-CN" dirty="0"/>
              <a:t> </a:t>
            </a:r>
            <a:r>
              <a:rPr lang="en-US" altLang="zh-CN" dirty="0" smtClean="0"/>
              <a:t>Color(){//</a:t>
            </a:r>
            <a:r>
              <a:rPr lang="zh-CN" altLang="en-US" dirty="0" smtClean="0"/>
              <a:t>添加子类的公有方法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en-US" altLang="zh-CN" dirty="0" smtClean="0"/>
              <a:t>return </a:t>
            </a:r>
            <a:r>
              <a:rPr lang="en-US" altLang="zh-CN" dirty="0" err="1" smtClean="0"/>
              <a:t>this.name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set Color(value){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this.name</a:t>
            </a:r>
            <a:r>
              <a:rPr lang="en-US" altLang="zh-CN" dirty="0" smtClean="0"/>
              <a:t>=value;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    }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0"/>
              </a:rPr>
              <a:t>Es6-</a:t>
            </a:r>
            <a:r>
              <a:rPr lang="zh-CN" altLang="en-US" dirty="0" smtClean="0">
                <a:ea typeface="宋体" charset="0"/>
              </a:rPr>
              <a:t>类的继承</a:t>
            </a:r>
            <a:endParaRPr lang="en-US" altLang="zh-CN" dirty="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8663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92689" y="1858818"/>
            <a:ext cx="8063568" cy="481445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Promise</a:t>
            </a:r>
          </a:p>
          <a:p>
            <a:r>
              <a:rPr lang="en-US" altLang="zh-CN" dirty="0" smtClean="0">
                <a:ea typeface="宋体" charset="0"/>
              </a:rPr>
              <a:t>Iterator</a:t>
            </a:r>
            <a:r>
              <a:rPr lang="zh-CN" altLang="en-US" dirty="0" smtClean="0">
                <a:ea typeface="宋体" charset="0"/>
              </a:rPr>
              <a:t>遍历器和</a:t>
            </a:r>
            <a:r>
              <a:rPr lang="en-US" altLang="zh-CN" dirty="0" smtClean="0">
                <a:ea typeface="宋体" charset="0"/>
              </a:rPr>
              <a:t>for</a:t>
            </a:r>
            <a:r>
              <a:rPr lang="mr-IN" altLang="zh-CN" dirty="0" smtClean="0">
                <a:ea typeface="宋体" charset="0"/>
              </a:rPr>
              <a:t>…of</a:t>
            </a:r>
            <a:r>
              <a:rPr lang="zh-CN" altLang="en-US" dirty="0" smtClean="0">
                <a:ea typeface="宋体" charset="0"/>
              </a:rPr>
              <a:t>循环</a:t>
            </a:r>
            <a:endParaRPr lang="zh-CN" altLang="en-US" dirty="0">
              <a:ea typeface="宋体" charset="0"/>
            </a:endParaRPr>
          </a:p>
          <a:p>
            <a:pPr marL="301943" lvl="1" indent="0">
              <a:buNone/>
            </a:pPr>
            <a:r>
              <a:rPr lang="en-US" altLang="zh-CN" dirty="0" smtClean="0">
                <a:ea typeface="宋体" charset="0"/>
              </a:rPr>
              <a:t>- Iterator</a:t>
            </a:r>
            <a:r>
              <a:rPr lang="zh-CN" altLang="en-US" dirty="0">
                <a:ea typeface="宋体" charset="0"/>
              </a:rPr>
              <a:t>是一种接口，为各种不同的数据结构，提供统一的访问机制；</a:t>
            </a:r>
            <a:endParaRPr lang="en-US" altLang="zh-CN" dirty="0">
              <a:ea typeface="宋体" charset="0"/>
            </a:endParaRPr>
          </a:p>
          <a:p>
            <a:pPr marL="301943" lvl="1" indent="0">
              <a:buNone/>
            </a:pPr>
            <a:r>
              <a:rPr lang="en-US" altLang="zh-CN" dirty="0" smtClean="0">
                <a:ea typeface="宋体" charset="0"/>
              </a:rPr>
              <a:t>- </a:t>
            </a:r>
            <a:r>
              <a:rPr lang="zh-CN" altLang="en-US" dirty="0" smtClean="0">
                <a:ea typeface="宋体" charset="0"/>
              </a:rPr>
              <a:t>即一种数据结构</a:t>
            </a:r>
            <a:r>
              <a:rPr lang="zh-CN" altLang="en-US" dirty="0">
                <a:ea typeface="宋体" charset="0"/>
              </a:rPr>
              <a:t>，只要有</a:t>
            </a:r>
            <a:r>
              <a:rPr lang="en-US" altLang="zh-CN" dirty="0" err="1">
                <a:ea typeface="宋体" charset="0"/>
              </a:rPr>
              <a:t>Symbol.iterator</a:t>
            </a:r>
            <a:r>
              <a:rPr lang="zh-CN" altLang="en-US" dirty="0">
                <a:ea typeface="宋体" charset="0"/>
              </a:rPr>
              <a:t>属性就可以用</a:t>
            </a:r>
            <a:r>
              <a:rPr lang="en-US" altLang="zh-CN" dirty="0">
                <a:ea typeface="宋体" charset="0"/>
              </a:rPr>
              <a:t>for</a:t>
            </a:r>
            <a:r>
              <a:rPr lang="mr-IN" altLang="zh-CN" dirty="0">
                <a:ea typeface="宋体" charset="0"/>
              </a:rPr>
              <a:t>…of</a:t>
            </a:r>
            <a:r>
              <a:rPr lang="zh-CN" altLang="en-US" dirty="0">
                <a:ea typeface="宋体" charset="0"/>
              </a:rPr>
              <a:t>遍历</a:t>
            </a:r>
            <a:r>
              <a:rPr lang="en-US" altLang="zh-CN" dirty="0">
                <a:ea typeface="宋体" charset="0"/>
              </a:rPr>
              <a:t>; </a:t>
            </a:r>
            <a:r>
              <a:rPr lang="en-US" altLang="zh-CN" dirty="0" err="1">
                <a:ea typeface="宋体" charset="0"/>
              </a:rPr>
              <a:t>Symbol.iterator</a:t>
            </a:r>
            <a:r>
              <a:rPr lang="zh-CN" altLang="en-US" dirty="0">
                <a:ea typeface="宋体" charset="0"/>
              </a:rPr>
              <a:t>是个表达式，如果要放在对象中作为属性，必须加</a:t>
            </a:r>
            <a:r>
              <a:rPr lang="en-US" altLang="zh-CN" dirty="0">
                <a:ea typeface="宋体" charset="0"/>
              </a:rPr>
              <a:t>[]</a:t>
            </a:r>
            <a:r>
              <a:rPr lang="en-US" altLang="zh-CN" dirty="0" smtClean="0">
                <a:ea typeface="宋体" charset="0"/>
              </a:rPr>
              <a:t>;</a:t>
            </a:r>
            <a:endParaRPr lang="zh-CN" altLang="en-US" dirty="0" smtClean="0">
              <a:ea typeface="宋体" charset="0"/>
            </a:endParaRPr>
          </a:p>
          <a:p>
            <a:r>
              <a:rPr lang="zh-CN" altLang="en-US" dirty="0" smtClean="0">
                <a:ea typeface="宋体" charset="0"/>
              </a:rPr>
              <a:t>原生具备</a:t>
            </a:r>
            <a:r>
              <a:rPr lang="en-US" altLang="zh-CN" dirty="0" smtClean="0">
                <a:ea typeface="宋体" charset="0"/>
              </a:rPr>
              <a:t>Iterator</a:t>
            </a:r>
            <a:r>
              <a:rPr lang="zh-CN" altLang="en-US" dirty="0" smtClean="0">
                <a:ea typeface="宋体" charset="0"/>
              </a:rPr>
              <a:t>接口的数据结构如下：</a:t>
            </a:r>
            <a:endParaRPr lang="en-US" altLang="zh-CN" dirty="0">
              <a:ea typeface="宋体" charset="0"/>
            </a:endParaRPr>
          </a:p>
          <a:p>
            <a:pPr marL="301943" lvl="1" indent="0">
              <a:buNone/>
            </a:pPr>
            <a:r>
              <a:rPr lang="zh-CN" altLang="zh-CN" dirty="0" smtClean="0">
                <a:ea typeface="宋体" charset="0"/>
              </a:rPr>
              <a:t>-</a:t>
            </a:r>
            <a:r>
              <a:rPr lang="en-US" altLang="zh-CN" dirty="0" smtClean="0">
                <a:ea typeface="宋体" charset="0"/>
              </a:rPr>
              <a:t> </a:t>
            </a:r>
            <a:r>
              <a:rPr lang="en-US" altLang="zh-CN" dirty="0" err="1" smtClean="0">
                <a:ea typeface="宋体" charset="0"/>
              </a:rPr>
              <a:t>Array</a:t>
            </a:r>
            <a:r>
              <a:rPr lang="en-US" altLang="zh-CN" dirty="0" err="1">
                <a:ea typeface="宋体" charset="0"/>
              </a:rPr>
              <a:t>,Map,Set,String,TypedArray</a:t>
            </a:r>
            <a:r>
              <a:rPr lang="en-US" altLang="zh-CN" dirty="0">
                <a:ea typeface="宋体" charset="0"/>
              </a:rPr>
              <a:t>,</a:t>
            </a:r>
            <a:r>
              <a:rPr lang="zh-CN" altLang="en-US" dirty="0">
                <a:ea typeface="宋体" charset="0"/>
              </a:rPr>
              <a:t>函数的</a:t>
            </a:r>
            <a:r>
              <a:rPr lang="en-US" altLang="zh-CN" dirty="0">
                <a:ea typeface="宋体" charset="0"/>
              </a:rPr>
              <a:t>arguments</a:t>
            </a:r>
            <a:r>
              <a:rPr lang="zh-CN" altLang="en-US" dirty="0">
                <a:ea typeface="宋体" charset="0"/>
              </a:rPr>
              <a:t>对象，</a:t>
            </a:r>
            <a:r>
              <a:rPr lang="en-US" altLang="zh-CN" dirty="0" err="1">
                <a:ea typeface="宋体" charset="0"/>
              </a:rPr>
              <a:t>nodeList</a:t>
            </a:r>
            <a:r>
              <a:rPr lang="zh-CN" altLang="en-US" dirty="0">
                <a:ea typeface="宋体" charset="0"/>
              </a:rPr>
              <a:t>对</a:t>
            </a:r>
            <a:r>
              <a:rPr lang="zh-CN" altLang="en-US" dirty="0" smtClean="0">
                <a:ea typeface="宋体" charset="0"/>
              </a:rPr>
              <a:t>象</a:t>
            </a:r>
            <a:endParaRPr lang="en-US" altLang="zh-CN" dirty="0" smtClean="0">
              <a:ea typeface="宋体" charset="0"/>
            </a:endParaRPr>
          </a:p>
          <a:p>
            <a:r>
              <a:rPr lang="en-US" altLang="zh-CN" dirty="0" smtClean="0">
                <a:ea typeface="宋体" charset="0"/>
              </a:rPr>
              <a:t> </a:t>
            </a:r>
            <a:r>
              <a:rPr lang="zh-CN" altLang="en-US" dirty="0" smtClean="0">
                <a:ea typeface="宋体" charset="0"/>
              </a:rPr>
              <a:t>自己封装，让</a:t>
            </a:r>
            <a:r>
              <a:rPr lang="en-US" altLang="zh-CN" dirty="0" smtClean="0">
                <a:ea typeface="宋体" charset="0"/>
              </a:rPr>
              <a:t>object</a:t>
            </a:r>
            <a:r>
              <a:rPr lang="zh-CN" altLang="en-US" dirty="0" smtClean="0">
                <a:ea typeface="宋体" charset="0"/>
              </a:rPr>
              <a:t>对象可以使用</a:t>
            </a:r>
            <a:r>
              <a:rPr lang="en-US" altLang="zh-CN" dirty="0" smtClean="0">
                <a:ea typeface="宋体" charset="0"/>
              </a:rPr>
              <a:t>for</a:t>
            </a:r>
            <a:r>
              <a:rPr lang="mr-IN" altLang="zh-CN" dirty="0" smtClean="0">
                <a:ea typeface="宋体" charset="0"/>
              </a:rPr>
              <a:t>…of....</a:t>
            </a:r>
            <a:endParaRPr lang="en-US" altLang="zh-CN" dirty="0" smtClean="0">
              <a:ea typeface="宋体" charset="0"/>
            </a:endParaRPr>
          </a:p>
          <a:p>
            <a:pPr marL="301943" lvl="1" indent="0">
              <a:buNone/>
            </a:pPr>
            <a:endParaRPr lang="en-US" altLang="zh-CN" dirty="0" smtClean="0">
              <a:ea typeface="宋体" charset="0"/>
            </a:endParaRPr>
          </a:p>
          <a:p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0"/>
              </a:rPr>
              <a:t>ES6-promise</a:t>
            </a:r>
            <a:r>
              <a:rPr lang="zh-CN" altLang="en-US" dirty="0" smtClean="0">
                <a:ea typeface="宋体" charset="0"/>
              </a:rPr>
              <a:t>和</a:t>
            </a:r>
            <a:r>
              <a:rPr lang="en-US" altLang="zh-CN" dirty="0" smtClean="0">
                <a:ea typeface="宋体" charset="0"/>
              </a:rPr>
              <a:t>Iterator</a:t>
            </a:r>
            <a:endParaRPr lang="en-US" altLang="zh-CN" dirty="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488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92689" y="2447636"/>
            <a:ext cx="8063568" cy="42256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Generator:es6</a:t>
            </a:r>
            <a:r>
              <a:rPr lang="zh-CN" altLang="en-US" dirty="0" smtClean="0"/>
              <a:t>提供的异步变成解决方案</a:t>
            </a:r>
            <a:endParaRPr lang="en-US" altLang="zh-CN" dirty="0" smtClean="0"/>
          </a:p>
          <a:p>
            <a:r>
              <a:rPr lang="zh-CN" altLang="en-US" dirty="0" smtClean="0">
                <a:ea typeface="宋体" charset="0"/>
              </a:rPr>
              <a:t>形式上，与普通函数的区别：</a:t>
            </a:r>
            <a:endParaRPr lang="en-US" altLang="zh-CN" dirty="0" smtClean="0">
              <a:ea typeface="宋体" charset="0"/>
            </a:endParaRPr>
          </a:p>
          <a:p>
            <a:pPr lvl="1">
              <a:buFontTx/>
              <a:buChar char="-"/>
            </a:pPr>
            <a:r>
              <a:rPr lang="en-US" altLang="zh-CN" dirty="0" smtClean="0">
                <a:ea typeface="宋体" charset="0"/>
              </a:rPr>
              <a:t>Function</a:t>
            </a:r>
            <a:r>
              <a:rPr lang="zh-CN" altLang="en-US" dirty="0" smtClean="0">
                <a:ea typeface="宋体" charset="0"/>
              </a:rPr>
              <a:t>关键词和函数之间有*</a:t>
            </a:r>
          </a:p>
          <a:p>
            <a:pPr lvl="1">
              <a:buFontTx/>
              <a:buChar char="-"/>
            </a:pPr>
            <a:r>
              <a:rPr lang="zh-CN" altLang="en-US" dirty="0" smtClean="0">
                <a:ea typeface="宋体" charset="0"/>
              </a:rPr>
              <a:t>函数体内部有</a:t>
            </a:r>
            <a:r>
              <a:rPr lang="en-US" altLang="zh-CN" dirty="0" smtClean="0">
                <a:ea typeface="宋体" charset="0"/>
              </a:rPr>
              <a:t>yield</a:t>
            </a:r>
            <a:r>
              <a:rPr lang="zh-CN" altLang="en-US" dirty="0" smtClean="0">
                <a:ea typeface="宋体" charset="0"/>
              </a:rPr>
              <a:t>表达式，定义不同的内部产出状态</a:t>
            </a:r>
            <a:endParaRPr lang="en-US" altLang="zh-CN" dirty="0" smtClean="0">
              <a:ea typeface="宋体" charset="0"/>
            </a:endParaRPr>
          </a:p>
          <a:p>
            <a:r>
              <a:rPr lang="en-US" altLang="zh-CN" dirty="0" smtClean="0">
                <a:ea typeface="宋体" charset="0"/>
              </a:rPr>
              <a:t>Yield</a:t>
            </a:r>
            <a:r>
              <a:rPr lang="zh-CN" altLang="en-US" dirty="0" smtClean="0">
                <a:ea typeface="宋体" charset="0"/>
              </a:rPr>
              <a:t>和</a:t>
            </a:r>
            <a:r>
              <a:rPr lang="en-US" altLang="zh-CN" dirty="0" smtClean="0">
                <a:ea typeface="宋体" charset="0"/>
              </a:rPr>
              <a:t>return</a:t>
            </a:r>
            <a:r>
              <a:rPr lang="zh-CN" altLang="en-US" dirty="0" smtClean="0">
                <a:ea typeface="宋体" charset="0"/>
              </a:rPr>
              <a:t>区别：</a:t>
            </a:r>
            <a:endParaRPr lang="en-US" altLang="zh-CN" dirty="0" smtClean="0">
              <a:ea typeface="宋体" charset="0"/>
            </a:endParaRPr>
          </a:p>
          <a:p>
            <a:pPr marL="301943" lvl="1" indent="0">
              <a:buNone/>
            </a:pPr>
            <a:r>
              <a:rPr lang="zh-CN" altLang="zh-CN" dirty="0" smtClean="0">
                <a:ea typeface="宋体" charset="0"/>
              </a:rPr>
              <a:t>-</a:t>
            </a:r>
            <a:r>
              <a:rPr lang="en-US" altLang="zh-CN" dirty="0" smtClean="0">
                <a:ea typeface="宋体" charset="0"/>
              </a:rPr>
              <a:t> </a:t>
            </a:r>
            <a:r>
              <a:rPr lang="zh-CN" altLang="en-US" dirty="0" smtClean="0">
                <a:ea typeface="宋体" charset="0"/>
              </a:rPr>
              <a:t>相同：都能返回语句后面的值；</a:t>
            </a:r>
            <a:endParaRPr lang="en-US" altLang="zh-CN" dirty="0" smtClean="0">
              <a:ea typeface="宋体" charset="0"/>
            </a:endParaRPr>
          </a:p>
          <a:p>
            <a:pPr marL="301943" lvl="1" indent="0">
              <a:buNone/>
            </a:pPr>
            <a:r>
              <a:rPr lang="zh-CN" altLang="zh-CN" dirty="0" smtClean="0">
                <a:ea typeface="宋体" charset="0"/>
              </a:rPr>
              <a:t>-</a:t>
            </a:r>
            <a:r>
              <a:rPr lang="en-US" altLang="zh-CN" dirty="0" smtClean="0">
                <a:ea typeface="宋体" charset="0"/>
              </a:rPr>
              <a:t> </a:t>
            </a:r>
            <a:r>
              <a:rPr lang="zh-CN" altLang="en-US" dirty="0" smtClean="0">
                <a:ea typeface="宋体" charset="0"/>
              </a:rPr>
              <a:t>不同：</a:t>
            </a:r>
            <a:r>
              <a:rPr lang="en-US" altLang="zh-CN" dirty="0" smtClean="0">
                <a:ea typeface="宋体" charset="0"/>
              </a:rPr>
              <a:t>yield</a:t>
            </a:r>
            <a:r>
              <a:rPr lang="zh-CN" altLang="en-US" dirty="0" smtClean="0">
                <a:ea typeface="宋体" charset="0"/>
              </a:rPr>
              <a:t>有记忆功能，</a:t>
            </a:r>
            <a:r>
              <a:rPr lang="en-US" altLang="zh-CN" dirty="0" smtClean="0">
                <a:ea typeface="宋体" charset="0"/>
              </a:rPr>
              <a:t>return</a:t>
            </a:r>
            <a:r>
              <a:rPr lang="zh-CN" altLang="en-US" dirty="0" smtClean="0">
                <a:ea typeface="宋体" charset="0"/>
              </a:rPr>
              <a:t>没有；</a:t>
            </a:r>
            <a:r>
              <a:rPr lang="en-US" altLang="zh-CN" dirty="0" smtClean="0">
                <a:ea typeface="宋体" charset="0"/>
              </a:rPr>
              <a:t> yield</a:t>
            </a:r>
            <a:r>
              <a:rPr lang="zh-CN" altLang="en-US" dirty="0" smtClean="0">
                <a:ea typeface="宋体" charset="0"/>
              </a:rPr>
              <a:t>是暂停，可以执行多次，</a:t>
            </a:r>
            <a:r>
              <a:rPr lang="en-US" altLang="zh-CN" dirty="0" smtClean="0">
                <a:ea typeface="宋体" charset="0"/>
              </a:rPr>
              <a:t>return</a:t>
            </a:r>
            <a:r>
              <a:rPr lang="zh-CN" altLang="en-US" dirty="0" smtClean="0">
                <a:ea typeface="宋体" charset="0"/>
              </a:rPr>
              <a:t>只能执行一次返回值；</a:t>
            </a:r>
            <a:endParaRPr lang="en-US" altLang="zh-CN" dirty="0" smtClean="0">
              <a:ea typeface="宋体" charset="0"/>
            </a:endParaRPr>
          </a:p>
          <a:p>
            <a:r>
              <a:rPr lang="en-US" altLang="zh-CN" dirty="0" smtClean="0"/>
              <a:t>Yield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Iterator</a:t>
            </a:r>
            <a:r>
              <a:rPr lang="zh-CN" altLang="en-US" dirty="0" smtClean="0"/>
              <a:t>的关系</a:t>
            </a:r>
            <a:endParaRPr lang="en-US" altLang="zh-CN" dirty="0" smtClean="0"/>
          </a:p>
          <a:p>
            <a:r>
              <a:rPr lang="en-US" altLang="zh-CN" dirty="0"/>
              <a:t>Generator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方法参数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0"/>
              </a:rPr>
              <a:t>ES6-Generator</a:t>
            </a:r>
            <a:endParaRPr lang="en-US" altLang="zh-CN" dirty="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78592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92689" y="2447636"/>
            <a:ext cx="8063568" cy="42256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Decorator</a:t>
            </a:r>
            <a:r>
              <a:rPr lang="zh-CN" altLang="en-US" dirty="0" smtClean="0"/>
              <a:t>修饰器</a:t>
            </a:r>
          </a:p>
          <a:p>
            <a:pPr lvl="1">
              <a:buFontTx/>
              <a:buChar char="-"/>
            </a:pPr>
            <a:r>
              <a:rPr lang="zh-CN" altLang="en-US" dirty="0" smtClean="0"/>
              <a:t>安装：</a:t>
            </a:r>
            <a:r>
              <a:rPr lang="en-US" altLang="zh-CN" b="1" dirty="0"/>
              <a:t>babel-plugin-transform-decorators-</a:t>
            </a:r>
            <a:r>
              <a:rPr lang="en-US" altLang="zh-CN" b="1" dirty="0" smtClean="0"/>
              <a:t>legacy</a:t>
            </a:r>
          </a:p>
          <a:p>
            <a:pPr lvl="1">
              <a:buFontTx/>
              <a:buChar char="-"/>
            </a:pPr>
            <a:r>
              <a:rPr lang="zh-CN" altLang="en-US" b="1" dirty="0" smtClean="0"/>
              <a:t>添加插件：</a:t>
            </a:r>
            <a:r>
              <a:rPr lang="en-US" altLang="zh-CN" b="1" dirty="0"/>
              <a:t>transform-decorators-</a:t>
            </a:r>
            <a:r>
              <a:rPr lang="en-US" altLang="zh-CN" b="1" dirty="0" smtClean="0"/>
              <a:t>legacy</a:t>
            </a:r>
            <a:endParaRPr lang="en-US" altLang="zh-CN" dirty="0" smtClean="0"/>
          </a:p>
          <a:p>
            <a:r>
              <a:rPr lang="zh-CN" altLang="en-US" dirty="0" smtClean="0"/>
              <a:t>类的修饰器：带参和不带参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@xxx</a:t>
            </a:r>
            <a:r>
              <a:rPr lang="zh-CN" altLang="en-US" dirty="0" smtClean="0"/>
              <a:t>写在类的上面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function xxx(target){}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就是类本身；</a:t>
            </a:r>
            <a:endParaRPr lang="en-US" altLang="zh-CN" dirty="0" smtClean="0"/>
          </a:p>
          <a:p>
            <a:r>
              <a:rPr lang="zh-CN" altLang="en-US" dirty="0" smtClean="0"/>
              <a:t>方法的修饰</a:t>
            </a:r>
            <a:endParaRPr lang="en-US" altLang="zh-CN" dirty="0" smtClean="0"/>
          </a:p>
          <a:p>
            <a:pPr marL="301943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- @xxx</a:t>
            </a:r>
            <a:r>
              <a:rPr lang="zh-CN" altLang="en-US" dirty="0" smtClean="0"/>
              <a:t>写在实例的方法上；</a:t>
            </a:r>
            <a:endParaRPr lang="en-US" altLang="zh-CN" dirty="0" smtClean="0"/>
          </a:p>
          <a:p>
            <a:pPr marL="301943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- function xxx </a:t>
            </a:r>
            <a:r>
              <a:rPr lang="zh-CN" altLang="en-US" dirty="0" smtClean="0"/>
              <a:t>有三个参数：</a:t>
            </a:r>
            <a:endParaRPr lang="en-US" altLang="zh-CN" dirty="0" smtClean="0"/>
          </a:p>
          <a:p>
            <a:pPr marL="301943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arg1:</a:t>
            </a:r>
            <a:r>
              <a:rPr lang="zh-CN" altLang="en-US" dirty="0" smtClean="0"/>
              <a:t>类的实例；</a:t>
            </a:r>
            <a:r>
              <a:rPr lang="en-US" altLang="zh-CN" dirty="0" smtClean="0"/>
              <a:t>arg2:</a:t>
            </a:r>
            <a:r>
              <a:rPr lang="zh-CN" altLang="en-US" dirty="0" smtClean="0"/>
              <a:t>要修饰的属性名</a:t>
            </a:r>
            <a:r>
              <a:rPr lang="zh-CN" altLang="zh-CN" dirty="0" smtClean="0"/>
              <a:t>；</a:t>
            </a:r>
            <a:r>
              <a:rPr lang="en-US" altLang="zh-CN" dirty="0" smtClean="0"/>
              <a:t> arg3:</a:t>
            </a:r>
            <a:r>
              <a:rPr lang="zh-CN" altLang="en-US" dirty="0" smtClean="0"/>
              <a:t>该属性的描述对象</a:t>
            </a:r>
            <a:r>
              <a:rPr lang="en-US" altLang="zh-CN" dirty="0" smtClean="0"/>
              <a:t>descriptor</a:t>
            </a:r>
          </a:p>
          <a:p>
            <a:pPr marL="301943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0"/>
              </a:rPr>
              <a:t>ES6-Decorator</a:t>
            </a:r>
            <a:endParaRPr lang="en-US" altLang="zh-CN" dirty="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00529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436091"/>
            <a:ext cx="7408333" cy="369007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Less</a:t>
            </a:r>
            <a:r>
              <a:rPr lang="zh-CN" altLang="en-US" dirty="0" smtClean="0"/>
              <a:t>全局配置，浏览器监听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1、全局配置</a:t>
            </a:r>
            <a:r>
              <a:rPr lang="en-US" altLang="zh-CN" dirty="0" smtClean="0"/>
              <a:t>:</a:t>
            </a:r>
          </a:p>
          <a:p>
            <a:pPr lvl="2">
              <a:buFontTx/>
              <a:buChar char="-"/>
            </a:pPr>
            <a:r>
              <a:rPr lang="en-US" altLang="zh-CN" dirty="0" err="1"/>
              <a:t>env</a:t>
            </a:r>
            <a:r>
              <a:rPr lang="en-US" altLang="zh-CN" dirty="0"/>
              <a:t>:’</a:t>
            </a:r>
            <a:r>
              <a:rPr lang="en-US" altLang="zh-CN" b="1" dirty="0"/>
              <a:t> development</a:t>
            </a:r>
            <a:r>
              <a:rPr lang="en-US" altLang="zh-CN" dirty="0" smtClean="0"/>
              <a:t>’</a:t>
            </a:r>
          </a:p>
          <a:p>
            <a:pPr lvl="2">
              <a:buFontTx/>
              <a:buChar char="-"/>
            </a:pPr>
            <a:r>
              <a:rPr lang="en-US" altLang="zh-CN" dirty="0" smtClean="0"/>
              <a:t>logLevel:2 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控制台日志量</a:t>
            </a:r>
            <a:endParaRPr lang="en-US" altLang="zh-CN" dirty="0" smtClean="0"/>
          </a:p>
          <a:p>
            <a:pPr lvl="2">
              <a:buFontTx/>
              <a:buChar char="-"/>
            </a:pPr>
            <a:r>
              <a:rPr lang="en-US" altLang="zh-CN" dirty="0" err="1" smtClean="0"/>
              <a:t>Async</a:t>
            </a:r>
            <a:r>
              <a:rPr lang="zh-CN" altLang="en-US" dirty="0" smtClean="0"/>
              <a:t>：同步或异步导入文件，默认是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代表同步</a:t>
            </a:r>
            <a:endParaRPr lang="en-US" altLang="zh-CN" dirty="0"/>
          </a:p>
          <a:p>
            <a:pPr lvl="2">
              <a:buFontTx/>
              <a:buChar char="-"/>
            </a:pPr>
            <a:r>
              <a:rPr lang="en-US" altLang="zh-CN" dirty="0"/>
              <a:t>poll:500   </a:t>
            </a:r>
            <a:r>
              <a:rPr lang="zh-CN" altLang="en-US" dirty="0" smtClean="0"/>
              <a:t>监视模式下，多久监听一次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2、引入</a:t>
            </a:r>
            <a:r>
              <a:rPr lang="en-US" altLang="zh-CN" dirty="0" err="1" smtClean="0"/>
              <a:t>less.js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less.watch</a:t>
            </a:r>
            <a:r>
              <a:rPr lang="en-US" altLang="zh-CN" dirty="0" smtClean="0"/>
              <a:t>()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</a:t>
            </a:r>
            <a:r>
              <a:rPr lang="zh-CN" altLang="en-US" dirty="0" smtClean="0"/>
              <a:t>浏览器监听配置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6403738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436091"/>
            <a:ext cx="7408333" cy="369007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Less</a:t>
            </a:r>
            <a:r>
              <a:rPr lang="zh-CN" altLang="en-US" dirty="0" smtClean="0"/>
              <a:t>基础语法主要分为：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zh-CN" altLang="en-US" dirty="0" smtClean="0"/>
              <a:t>变量、混合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Mixins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、嵌套规则</a:t>
            </a:r>
            <a:r>
              <a:rPr lang="zh-CN" altLang="zh-CN" dirty="0" smtClean="0"/>
              <a:t>、</a:t>
            </a:r>
            <a:r>
              <a:rPr lang="zh-CN" altLang="en-US" dirty="0" smtClean="0"/>
              <a:t>运算、函数、作用域等</a:t>
            </a:r>
          </a:p>
          <a:p>
            <a:r>
              <a:rPr lang="zh-CN" altLang="en-US" dirty="0" smtClean="0"/>
              <a:t>变量</a:t>
            </a:r>
            <a:r>
              <a:rPr lang="en-US" altLang="zh-CN" dirty="0" smtClean="0"/>
              <a:t> @</a:t>
            </a:r>
          </a:p>
          <a:p>
            <a:pPr lvl="1">
              <a:buFontTx/>
              <a:buChar char="-"/>
            </a:pPr>
            <a:r>
              <a:rPr lang="zh-CN" altLang="en-US" dirty="0" smtClean="0"/>
              <a:t>变量存储公有属性值；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zh-CN" altLang="en-US" dirty="0" smtClean="0"/>
              <a:t>变量存储公用选择器，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等；</a:t>
            </a:r>
            <a:endParaRPr lang="en-US" altLang="zh-CN" dirty="0" smtClean="0"/>
          </a:p>
          <a:p>
            <a:r>
              <a:rPr lang="zh-CN" altLang="en-US" dirty="0" smtClean="0"/>
              <a:t>混合</a:t>
            </a:r>
            <a:r>
              <a:rPr lang="en-US" altLang="zh-CN" dirty="0" smtClean="0"/>
              <a:t>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.xxx(){}</a:t>
            </a:r>
            <a:r>
              <a:rPr lang="zh-CN" altLang="en-US" dirty="0" smtClean="0"/>
              <a:t>”或</a:t>
            </a:r>
            <a:r>
              <a:rPr lang="en-US" altLang="zh-CN" dirty="0" smtClean="0"/>
              <a:t> </a:t>
            </a:r>
            <a:r>
              <a:rPr lang="zh-CN" altLang="en-US" dirty="0" smtClean="0"/>
              <a:t>继承</a:t>
            </a:r>
            <a:r>
              <a:rPr lang="en-US" altLang="zh-CN" dirty="0" smtClean="0"/>
              <a:t>&amp;:extend(.xxx)</a:t>
            </a:r>
          </a:p>
          <a:p>
            <a:r>
              <a:rPr lang="zh-CN" altLang="en-US" dirty="0" smtClean="0"/>
              <a:t>命名空间和作用域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</a:t>
            </a:r>
            <a:r>
              <a:rPr lang="zh-CN" altLang="en-US" dirty="0" smtClean="0"/>
              <a:t>语法</a:t>
            </a:r>
            <a:r>
              <a:rPr lang="en-US" altLang="zh-CN" dirty="0" smtClean="0"/>
              <a:t>1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1040327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43908"/>
            <a:ext cx="7408333" cy="346363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在混合集后面追加</a:t>
            </a:r>
            <a:r>
              <a:rPr lang="en-US" altLang="zh-CN" dirty="0" smtClean="0"/>
              <a:t>!important</a:t>
            </a:r>
            <a:r>
              <a:rPr lang="zh-CN" altLang="en-US" dirty="0" smtClean="0"/>
              <a:t>关键字，可以使混合集的所有属性都继承</a:t>
            </a:r>
            <a:r>
              <a:rPr lang="en-US" altLang="zh-CN" dirty="0" smtClean="0"/>
              <a:t> “!important”;</a:t>
            </a:r>
          </a:p>
          <a:p>
            <a:r>
              <a:rPr lang="en-US" altLang="zh-CN" dirty="0" smtClean="0"/>
              <a:t>Less</a:t>
            </a:r>
            <a:r>
              <a:rPr lang="zh-CN" altLang="en-US" dirty="0" smtClean="0"/>
              <a:t>设定形参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(@</a:t>
            </a:r>
            <a:r>
              <a:rPr lang="en-US" altLang="zh-CN" dirty="0" err="1" smtClean="0"/>
              <a:t>color:red</a:t>
            </a:r>
            <a:r>
              <a:rPr lang="en-US" altLang="zh-CN" dirty="0" smtClean="0"/>
              <a:t>){} </a:t>
            </a:r>
          </a:p>
          <a:p>
            <a:pPr lvl="1"/>
            <a:r>
              <a:rPr lang="en-US" altLang="zh-CN" dirty="0" smtClean="0"/>
              <a:t>:</a:t>
            </a:r>
            <a:r>
              <a:rPr lang="zh-CN" altLang="en-US" dirty="0" smtClean="0"/>
              <a:t>设置参数默认值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Less</a:t>
            </a:r>
            <a:r>
              <a:rPr lang="zh-CN" altLang="en-US" dirty="0" smtClean="0"/>
              <a:t>中也有</a:t>
            </a:r>
            <a:r>
              <a:rPr lang="en-US" altLang="zh-CN" dirty="0" smtClean="0"/>
              <a:t>arguments</a:t>
            </a:r>
            <a:r>
              <a:rPr lang="zh-CN" altLang="en-US" dirty="0" smtClean="0"/>
              <a:t>；代表所有形参</a:t>
            </a:r>
            <a:r>
              <a:rPr lang="en-US" altLang="zh-CN" dirty="0" smtClean="0"/>
              <a:t> </a:t>
            </a:r>
          </a:p>
          <a:p>
            <a:pPr marL="301943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- transition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@arguments</a:t>
            </a:r>
          </a:p>
          <a:p>
            <a:r>
              <a:rPr lang="zh-CN" altLang="en-US" dirty="0" smtClean="0"/>
              <a:t>特定符号：</a:t>
            </a:r>
            <a:r>
              <a:rPr lang="en-US" altLang="zh-CN" dirty="0" smtClean="0"/>
              <a:t>”&amp;::after”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</a:t>
            </a:r>
            <a:r>
              <a:rPr lang="zh-CN" altLang="en-US" dirty="0" smtClean="0"/>
              <a:t>语法</a:t>
            </a:r>
            <a:r>
              <a:rPr lang="zh-CN" altLang="zh-C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4808624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182092"/>
            <a:ext cx="7408333" cy="392545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导入样式</a:t>
            </a:r>
            <a:r>
              <a:rPr lang="en-US" altLang="zh-CN" dirty="0" smtClean="0"/>
              <a:t> @import</a:t>
            </a:r>
          </a:p>
          <a:p>
            <a:pPr lvl="1">
              <a:buFontTx/>
              <a:buChar char="-"/>
            </a:pPr>
            <a:r>
              <a:rPr lang="en-US" altLang="zh-CN" dirty="0" smtClean="0"/>
              <a:t>@import “</a:t>
            </a:r>
            <a:r>
              <a:rPr lang="en-US" altLang="zh-CN" dirty="0" err="1" smtClean="0"/>
              <a:t>public.less</a:t>
            </a:r>
            <a:r>
              <a:rPr lang="en-US" altLang="zh-CN" dirty="0" smtClean="0"/>
              <a:t>”</a:t>
            </a:r>
          </a:p>
          <a:p>
            <a:pPr lvl="1">
              <a:buFontTx/>
              <a:buChar char="-"/>
            </a:pPr>
            <a:r>
              <a:rPr lang="zh-CN" altLang="en-US" dirty="0" smtClean="0"/>
              <a:t>如果不想把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编译到当前的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中，可以使用</a:t>
            </a:r>
            <a:r>
              <a:rPr lang="en-US" altLang="zh-CN" dirty="0" smtClean="0"/>
              <a:t> @import (reference) “</a:t>
            </a:r>
            <a:r>
              <a:rPr lang="en-US" altLang="zh-CN" dirty="0" err="1" smtClean="0"/>
              <a:t>public.css</a:t>
            </a:r>
            <a:r>
              <a:rPr lang="en-US" altLang="zh-CN" dirty="0" smtClean="0"/>
              <a:t>”;</a:t>
            </a:r>
          </a:p>
          <a:p>
            <a:pPr lvl="1">
              <a:buFontTx/>
              <a:buChar char="-"/>
            </a:pPr>
            <a:r>
              <a:rPr lang="zh-CN" altLang="en-US" dirty="0" smtClean="0"/>
              <a:t>其他配置参数值</a:t>
            </a:r>
            <a:endParaRPr lang="en-US" altLang="zh-CN" dirty="0" smtClean="0"/>
          </a:p>
          <a:p>
            <a:pPr lvl="2">
              <a:buFontTx/>
              <a:buChar char="-"/>
            </a:pPr>
            <a:r>
              <a:rPr lang="en-US" altLang="zh-CN" dirty="0" smtClean="0"/>
              <a:t>Inline </a:t>
            </a:r>
            <a:r>
              <a:rPr lang="zh-CN" altLang="en-US" dirty="0" smtClean="0"/>
              <a:t>在输出中包含源文件，但不加工它</a:t>
            </a:r>
            <a:endParaRPr lang="en-US" altLang="zh-CN" dirty="0"/>
          </a:p>
          <a:p>
            <a:pPr lvl="2">
              <a:buFontTx/>
              <a:buChar char="-"/>
            </a:pPr>
            <a:r>
              <a:rPr lang="en-US" altLang="zh-CN" dirty="0" smtClean="0"/>
              <a:t>Less:</a:t>
            </a:r>
            <a:r>
              <a:rPr lang="zh-CN" altLang="en-US" dirty="0" smtClean="0"/>
              <a:t>将文件作为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文件对象</a:t>
            </a:r>
            <a:endParaRPr lang="en-US" altLang="zh-CN" dirty="0" smtClean="0"/>
          </a:p>
          <a:p>
            <a:pPr lvl="2">
              <a:buFontTx/>
              <a:buChar char="-"/>
            </a:pPr>
            <a:r>
              <a:rPr lang="en-US" altLang="zh-CN" dirty="0" err="1" smtClean="0"/>
              <a:t>Css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将文件作为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文件对象</a:t>
            </a:r>
            <a:endParaRPr lang="en-US" altLang="zh-CN" dirty="0" smtClean="0"/>
          </a:p>
          <a:p>
            <a:pPr lvl="2">
              <a:buFontTx/>
              <a:buChar char="-"/>
            </a:pPr>
            <a:r>
              <a:rPr lang="en-US" altLang="zh-CN" dirty="0" smtClean="0"/>
              <a:t>Once</a:t>
            </a:r>
            <a:r>
              <a:rPr lang="zh-CN" altLang="en-US" dirty="0" smtClean="0"/>
              <a:t>：只包含一次</a:t>
            </a:r>
            <a:endParaRPr lang="en-US" altLang="zh-CN" dirty="0" smtClean="0"/>
          </a:p>
          <a:p>
            <a:pPr lvl="2">
              <a:buFontTx/>
              <a:buChar char="-"/>
            </a:pPr>
            <a:r>
              <a:rPr lang="en-US" altLang="zh-CN" dirty="0" smtClean="0"/>
              <a:t>Multiple</a:t>
            </a:r>
            <a:r>
              <a:rPr lang="zh-CN" altLang="en-US" dirty="0" smtClean="0"/>
              <a:t>：包含文件多次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</a:t>
            </a:r>
            <a:r>
              <a:rPr lang="zh-CN" altLang="en-US" dirty="0" smtClean="0"/>
              <a:t>语法</a:t>
            </a:r>
            <a:r>
              <a:rPr lang="zh-CN" altLang="zh-CN" dirty="0" smtClean="0"/>
              <a:t>3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2429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其他数据类型转换为布尔类型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- 5</a:t>
            </a:r>
            <a:r>
              <a:rPr lang="zh-CN" altLang="en-US" dirty="0"/>
              <a:t>种把其他的数据类型转换为布尔类型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- </a:t>
            </a:r>
            <a:r>
              <a:rPr lang="zh-CN" altLang="en-US" dirty="0"/>
              <a:t>什么是真？什么是假？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- </a:t>
            </a:r>
            <a:r>
              <a:rPr lang="zh-CN" altLang="en-US" dirty="0"/>
              <a:t>规律</a:t>
            </a:r>
            <a:r>
              <a:rPr lang="en-US" altLang="zh-CN" dirty="0"/>
              <a:t>:</a:t>
            </a:r>
            <a:r>
              <a:rPr lang="zh-CN" altLang="en-US" dirty="0"/>
              <a:t>将其他类型转换为布尔类型</a:t>
            </a:r>
            <a:r>
              <a:rPr lang="en-US" altLang="zh-CN" dirty="0"/>
              <a:t>,</a:t>
            </a:r>
            <a:r>
              <a:rPr lang="zh-CN" altLang="en-US" dirty="0"/>
              <a:t>只有 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NaN</a:t>
            </a:r>
            <a:r>
              <a:rPr lang="zh-CN" altLang="en-US" dirty="0"/>
              <a:t>、</a:t>
            </a:r>
            <a:r>
              <a:rPr lang="en-US" altLang="zh-CN" dirty="0"/>
              <a:t>null</a:t>
            </a:r>
            <a:r>
              <a:rPr lang="zh-CN" altLang="en-US" dirty="0"/>
              <a:t>、</a:t>
            </a:r>
            <a:r>
              <a:rPr lang="en-US" altLang="zh-CN" dirty="0"/>
              <a:t>undefined</a:t>
            </a:r>
            <a:r>
              <a:rPr lang="zh-CN" altLang="en-US" dirty="0"/>
              <a:t>、空字符串 这个五个值会转换为</a:t>
            </a:r>
            <a:r>
              <a:rPr lang="en-US" altLang="zh-CN" dirty="0"/>
              <a:t>false,</a:t>
            </a:r>
            <a:r>
              <a:rPr lang="zh-CN" altLang="en-US" dirty="0"/>
              <a:t>其余的任何值都会转换为</a:t>
            </a:r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基本数据类型－</a:t>
            </a:r>
            <a:r>
              <a:rPr kumimoji="1" lang="en-US" altLang="zh-CN" dirty="0"/>
              <a:t>Boolean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182092"/>
            <a:ext cx="7408333" cy="3925454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Jsonp</a:t>
            </a:r>
            <a:endParaRPr lang="en-US" altLang="zh-CN" dirty="0" smtClean="0"/>
          </a:p>
          <a:p>
            <a:pPr marL="301943" lvl="1" indent="0">
              <a:buNone/>
            </a:pPr>
            <a:r>
              <a:rPr lang="zh-CN" altLang="zh-CN" dirty="0" smtClean="0"/>
              <a:t>-</a:t>
            </a:r>
            <a:r>
              <a:rPr lang="en-US" altLang="zh-CN" dirty="0" smtClean="0"/>
              <a:t> </a:t>
            </a:r>
            <a:r>
              <a:rPr lang="zh-CN" altLang="en-US" dirty="0" smtClean="0"/>
              <a:t>原理：前端三步，后台调用</a:t>
            </a:r>
            <a:r>
              <a:rPr lang="en-US" altLang="zh-CN" dirty="0" smtClean="0"/>
              <a:t>callback</a:t>
            </a:r>
            <a:r>
              <a:rPr lang="zh-CN" altLang="en-US" dirty="0" smtClean="0"/>
              <a:t>的方式回传结果；</a:t>
            </a:r>
            <a:endParaRPr lang="en-US" altLang="zh-CN" dirty="0" smtClean="0"/>
          </a:p>
          <a:p>
            <a:r>
              <a:rPr lang="en-US" altLang="zh-CN" dirty="0" err="1" smtClean="0"/>
              <a:t>Cors</a:t>
            </a:r>
            <a:r>
              <a:rPr lang="en-US" altLang="zh-CN" dirty="0"/>
              <a:t> </a:t>
            </a:r>
            <a:r>
              <a:rPr lang="zh-CN" altLang="en-US" dirty="0" smtClean="0"/>
              <a:t>跨域资源共享</a:t>
            </a:r>
            <a:endParaRPr lang="en-US" altLang="zh-CN" dirty="0" smtClean="0"/>
          </a:p>
          <a:p>
            <a:r>
              <a:rPr lang="en-US" altLang="zh-CN" dirty="0" smtClean="0"/>
              <a:t>Server Proxy:</a:t>
            </a:r>
            <a:r>
              <a:rPr lang="zh-CN" altLang="en-US" dirty="0" smtClean="0"/>
              <a:t>服务器代理跨域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 </a:t>
            </a:r>
            <a:r>
              <a:rPr lang="zh-CN" altLang="en-US" dirty="0" smtClean="0"/>
              <a:t>当你有跨域操作的时候，发送请求给后台，后台帮你请求之后把结果返回；</a:t>
            </a:r>
          </a:p>
          <a:p>
            <a:pPr marL="0" indent="0">
              <a:buNone/>
            </a:pPr>
            <a:r>
              <a:rPr lang="en-US" altLang="zh-CN" dirty="0"/>
              <a:t>    -  https://</a:t>
            </a:r>
            <a:r>
              <a:rPr lang="en-US" altLang="zh-CN" dirty="0" err="1"/>
              <a:t>cnodejs.org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/v1/topics</a:t>
            </a:r>
            <a:endParaRPr lang="en-US" altLang="zh-CN" dirty="0" smtClean="0"/>
          </a:p>
          <a:p>
            <a:r>
              <a:rPr lang="en-US" altLang="zh-CN" dirty="0" err="1" smtClean="0"/>
              <a:t>Location.hash</a:t>
            </a:r>
            <a:endParaRPr lang="en-US" altLang="zh-CN" dirty="0" smtClean="0"/>
          </a:p>
          <a:p>
            <a:pPr marL="301943" lvl="1" indent="0">
              <a:buNone/>
            </a:pPr>
            <a:r>
              <a:rPr lang="en-US" altLang="zh-CN" dirty="0" smtClean="0"/>
              <a:t>- 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进行跨域请求</a:t>
            </a:r>
            <a:endParaRPr lang="en-US" altLang="zh-CN" dirty="0" smtClean="0"/>
          </a:p>
          <a:p>
            <a:r>
              <a:rPr lang="en-US" altLang="zh-CN" dirty="0" err="1" smtClean="0"/>
              <a:t>Window.name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跨域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7038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8185150" cy="345059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JS</a:t>
            </a:r>
            <a:r>
              <a:rPr lang="zh-CN" altLang="en-US" dirty="0"/>
              <a:t>中所有用</a:t>
            </a:r>
            <a:r>
              <a:rPr lang="en-US" altLang="zh-CN" dirty="0"/>
              <a:t>“”/‘’</a:t>
            </a:r>
            <a:r>
              <a:rPr lang="zh-CN" altLang="en-US" dirty="0"/>
              <a:t>包起来的都是字符串</a:t>
            </a:r>
          </a:p>
          <a:p>
            <a:pPr marL="302260" lvl="1" indent="0">
              <a:buNone/>
            </a:pPr>
            <a:r>
              <a:rPr kumimoji="1" lang="zh-CN" altLang="en-US" dirty="0"/>
              <a:t>		</a:t>
            </a:r>
            <a:r>
              <a:rPr kumimoji="1" lang="en-US" altLang="zh-CN" dirty="0"/>
              <a:t>- </a:t>
            </a:r>
            <a:r>
              <a:rPr kumimoji="1" lang="zh-CN" altLang="en-US" dirty="0"/>
              <a:t>区分字符串和变量</a:t>
            </a:r>
          </a:p>
          <a:p>
            <a:r>
              <a:rPr kumimoji="1" lang="zh-CN" altLang="en-US" dirty="0"/>
              <a:t>字符串都有索引</a:t>
            </a:r>
          </a:p>
          <a:p>
            <a:r>
              <a:rPr lang="zh-CN" altLang="en-US" dirty="0"/>
              <a:t>字符串拼接</a:t>
            </a:r>
            <a:r>
              <a:rPr lang="en-US" altLang="zh-CN" dirty="0"/>
              <a:t>	</a:t>
            </a:r>
            <a:r>
              <a:rPr lang="zh-CN" altLang="en-US" dirty="0"/>
              <a:t>＋</a:t>
            </a:r>
            <a:endParaRPr lang="en-US" altLang="zh-CN" dirty="0"/>
          </a:p>
          <a:p>
            <a:r>
              <a:rPr lang="zh-CN" altLang="en-US" dirty="0"/>
              <a:t>字符串中常用到的方法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-</a:t>
            </a:r>
            <a:r>
              <a:rPr lang="zh-CN" altLang="en-US" dirty="0"/>
              <a:t>通过索引获取字符</a:t>
            </a:r>
            <a:r>
              <a:rPr lang="en-US" altLang="zh-CN" dirty="0"/>
              <a:t>or</a:t>
            </a:r>
            <a:r>
              <a:rPr lang="zh-CN" altLang="en-US" dirty="0"/>
              <a:t>编码</a:t>
            </a:r>
            <a:r>
              <a:rPr lang="en-US" altLang="zh-CN" dirty="0"/>
              <a:t>2</a:t>
            </a:r>
            <a:r>
              <a:rPr lang="zh-CN" altLang="en-US" dirty="0"/>
              <a:t>，通过字符获取索引</a:t>
            </a:r>
            <a:r>
              <a:rPr lang="zh-CN" altLang="zh-CN" dirty="0"/>
              <a:t>2</a:t>
            </a:r>
            <a:endParaRPr lang="zh-CN" altLang="en-US" dirty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/>
              <a:t>-</a:t>
            </a:r>
            <a:r>
              <a:rPr lang="zh-CN" altLang="en-US" dirty="0"/>
              <a:t>截取字符串</a:t>
            </a:r>
            <a:r>
              <a:rPr lang="en-US" altLang="zh-CN" dirty="0"/>
              <a:t>3,</a:t>
            </a:r>
            <a:r>
              <a:rPr lang="zh-CN" altLang="en-US" dirty="0"/>
              <a:t>拆分</a:t>
            </a:r>
            <a:r>
              <a:rPr lang="en-US" altLang="zh-CN" dirty="0"/>
              <a:t>1</a:t>
            </a:r>
            <a:r>
              <a:rPr lang="zh-CN" altLang="en-US" dirty="0"/>
              <a:t>，替换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kumimoji="1" lang="en-US" altLang="zh-CN" dirty="0"/>
              <a:t>	-</a:t>
            </a:r>
            <a:r>
              <a:rPr kumimoji="1" lang="zh-CN" altLang="en-US" dirty="0"/>
              <a:t>字符串转大小写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基本数据类型－</a:t>
            </a:r>
            <a:r>
              <a:rPr lang="en-US" altLang="zh-CN" i="1" dirty="0"/>
              <a:t>string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andara" charset="0"/>
                <a:ea typeface="华文楷体" charset="0"/>
                <a:cs typeface="华文楷体" charset="0"/>
              </a:rPr>
              <a:t>function是由定义和执行两部分组成</a:t>
            </a:r>
          </a:p>
          <a:p>
            <a:pPr marL="0" indent="0">
              <a:buNone/>
            </a:pPr>
            <a:r>
              <a:rPr lang="en-US" altLang="zh-CN" dirty="0">
                <a:latin typeface="Candara" charset="0"/>
                <a:ea typeface="华文楷体" charset="0"/>
                <a:cs typeface="华文楷体" charset="0"/>
              </a:rPr>
              <a:t>	-</a:t>
            </a:r>
            <a:r>
              <a:rPr lang="zh-CN" altLang="en-US" dirty="0"/>
              <a:t>函数的定义</a:t>
            </a:r>
            <a:endParaRPr lang="zh-CN" altLang="en-US" dirty="0">
              <a:latin typeface="Candara" charset="0"/>
              <a:ea typeface="华文楷体" charset="0"/>
              <a:cs typeface="华文楷体" charset="0"/>
            </a:endParaRPr>
          </a:p>
          <a:p>
            <a:pPr marL="302260" lvl="1" indent="0">
              <a:buNone/>
            </a:pPr>
            <a:r>
              <a:rPr lang="en-US" altLang="zh-CN" dirty="0">
                <a:latin typeface="Candara" charset="0"/>
                <a:ea typeface="华文楷体" charset="0"/>
                <a:cs typeface="华文楷体" charset="0"/>
              </a:rPr>
              <a:t>	-</a:t>
            </a:r>
            <a:r>
              <a:rPr lang="zh-CN" altLang="en-US" dirty="0"/>
              <a:t>方法执行</a:t>
            </a:r>
            <a:endParaRPr lang="zh-CN" altLang="en-US" dirty="0">
              <a:latin typeface="Candara" charset="0"/>
              <a:ea typeface="华文楷体" charset="0"/>
              <a:cs typeface="华文楷体" charset="0"/>
            </a:endParaRPr>
          </a:p>
          <a:p>
            <a:r>
              <a:rPr lang="zh-CN" altLang="en-US" dirty="0">
                <a:latin typeface="Candara" charset="0"/>
                <a:ea typeface="华文楷体" charset="0"/>
                <a:cs typeface="华文楷体" charset="0"/>
              </a:rPr>
              <a:t>形参？</a:t>
            </a:r>
            <a:r>
              <a:rPr lang="en-US" altLang="zh-CN" dirty="0">
                <a:latin typeface="Candara" charset="0"/>
                <a:ea typeface="华文楷体" charset="0"/>
                <a:cs typeface="华文楷体" charset="0"/>
              </a:rPr>
              <a:t>arguments</a:t>
            </a:r>
            <a:r>
              <a:rPr lang="zh-CN" altLang="en-US" dirty="0">
                <a:latin typeface="Candara" charset="0"/>
                <a:ea typeface="华文楷体" charset="0"/>
                <a:cs typeface="华文楷体" charset="0"/>
              </a:rPr>
              <a:t>？</a:t>
            </a:r>
          </a:p>
          <a:p>
            <a:r>
              <a:rPr lang="zh-CN" altLang="en-US" dirty="0">
                <a:latin typeface="Candara" charset="0"/>
                <a:ea typeface="华文楷体" charset="0"/>
                <a:cs typeface="华文楷体" charset="0"/>
              </a:rPr>
              <a:t>return返回值的应用</a:t>
            </a:r>
          </a:p>
          <a:p>
            <a:r>
              <a:rPr lang="zh-CN" altLang="en-US" dirty="0"/>
              <a:t>闭包</a:t>
            </a:r>
          </a:p>
          <a:p>
            <a:r>
              <a:rPr lang="zh-CN" altLang="en-US" dirty="0">
                <a:latin typeface="Candara" charset="0"/>
                <a:ea typeface="华文楷体" charset="0"/>
                <a:cs typeface="华文楷体" charset="0"/>
              </a:rPr>
              <a:t>匿名函数的用法</a:t>
            </a:r>
          </a:p>
          <a:p>
            <a:endParaRPr lang="zh-CN" altLang="en-US" dirty="0">
              <a:latin typeface="Candara" charset="0"/>
              <a:ea typeface="华文楷体" charset="0"/>
              <a:cs typeface="华文楷体" charset="0"/>
            </a:endParaRP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引用数据类型</a:t>
            </a:r>
            <a:r>
              <a:rPr kumimoji="1" lang="en-US" altLang="zh-CN" dirty="0"/>
              <a:t>-</a:t>
            </a:r>
            <a:r>
              <a:rPr kumimoji="1" lang="zh-CN" altLang="en-US" dirty="0"/>
              <a:t>函数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每个对象数据类型都是由多个属性名和属性值组成</a:t>
            </a:r>
            <a:endParaRPr lang="en-US" altLang="zh-CN" dirty="0"/>
          </a:p>
          <a:p>
            <a:r>
              <a:rPr lang="en-US" altLang="zh-CN" dirty="0"/>
              <a:t>JS</a:t>
            </a:r>
            <a:r>
              <a:rPr lang="zh-CN" altLang="en-US" dirty="0"/>
              <a:t>中规定一个对象的属性名是不能够重复的</a:t>
            </a:r>
            <a:r>
              <a:rPr lang="en-US" altLang="zh-CN" dirty="0"/>
              <a:t>,</a:t>
            </a:r>
            <a:r>
              <a:rPr lang="zh-CN" altLang="en-US" dirty="0"/>
              <a:t>如果重复了是以最后一个属性值为主</a:t>
            </a:r>
            <a:endParaRPr lang="en-US" altLang="zh-CN" dirty="0"/>
          </a:p>
          <a:p>
            <a:r>
              <a:rPr lang="zh-CN" altLang="en-US" dirty="0"/>
              <a:t>关于对象的属性名和属性值的 “增、删、改、查”</a:t>
            </a:r>
            <a:endParaRPr lang="en-US" altLang="zh-CN" dirty="0"/>
          </a:p>
          <a:p>
            <a:r>
              <a:rPr lang="zh-CN" altLang="en-US" dirty="0"/>
              <a:t>注意细节：</a:t>
            </a:r>
            <a:endParaRPr lang="en-US" altLang="zh-CN" dirty="0"/>
          </a:p>
          <a:p>
            <a:pPr marL="302260" lvl="1" indent="0">
              <a:buNone/>
            </a:pPr>
            <a:r>
              <a:rPr lang="en-US" altLang="zh-CN" dirty="0"/>
              <a:t>		-</a:t>
            </a:r>
            <a:r>
              <a:rPr lang="zh-CN" altLang="en-US" dirty="0"/>
              <a:t>获取时如果属性名在对象中不存在</a:t>
            </a:r>
            <a:r>
              <a:rPr lang="en-US" altLang="zh-CN" dirty="0"/>
              <a:t>-undefined</a:t>
            </a:r>
          </a:p>
          <a:p>
            <a:pPr marL="302260" lvl="1" indent="0">
              <a:buNone/>
            </a:pPr>
            <a:r>
              <a:rPr lang="en-US" altLang="zh-CN" dirty="0"/>
              <a:t>		-</a:t>
            </a:r>
            <a:r>
              <a:rPr lang="zh-CN" altLang="en-US" dirty="0"/>
              <a:t>一个对象中的属性名可以是纯数字</a:t>
            </a:r>
            <a:r>
              <a:rPr lang="en-US" altLang="zh-CN" dirty="0"/>
              <a:t>?</a:t>
            </a: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引用数据类型</a:t>
            </a:r>
            <a:r>
              <a:rPr kumimoji="1" lang="en-US" altLang="zh-CN" dirty="0"/>
              <a:t>-</a:t>
            </a:r>
            <a:r>
              <a:rPr kumimoji="1" lang="zh-CN" altLang="en-US" dirty="0"/>
              <a:t>对象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创建数组的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种方式</a:t>
            </a:r>
          </a:p>
          <a:p>
            <a:r>
              <a:rPr kumimoji="1" lang="zh-CN" altLang="en-US" dirty="0"/>
              <a:t>数组和对象的关系</a:t>
            </a:r>
          </a:p>
          <a:p>
            <a:r>
              <a:rPr lang="zh-CN" altLang="en-US" dirty="0"/>
              <a:t>学习方法需要注意哪</a:t>
            </a:r>
            <a:r>
              <a:rPr lang="en-US" altLang="zh-CN" dirty="0"/>
              <a:t>4</a:t>
            </a:r>
            <a:r>
              <a:rPr lang="zh-CN" altLang="en-US" dirty="0"/>
              <a:t>点？</a:t>
            </a:r>
          </a:p>
          <a:p>
            <a:r>
              <a:rPr kumimoji="1" lang="zh-CN" altLang="en-US" dirty="0"/>
              <a:t>数组常用的</a:t>
            </a:r>
            <a:r>
              <a:rPr kumimoji="1" lang="en-US" altLang="zh-CN" dirty="0"/>
              <a:t>11</a:t>
            </a:r>
            <a:r>
              <a:rPr kumimoji="1" lang="zh-CN" altLang="en-US" dirty="0"/>
              <a:t>种方法：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/>
              <a:t>-1.</a:t>
            </a:r>
            <a:r>
              <a:rPr lang="zh-CN" altLang="en-US" dirty="0"/>
              <a:t>关于数组的增</a:t>
            </a:r>
            <a:r>
              <a:rPr lang="en-US" altLang="zh-CN" dirty="0"/>
              <a:t>/</a:t>
            </a:r>
            <a:r>
              <a:rPr lang="zh-CN" altLang="en-US" dirty="0"/>
              <a:t>删</a:t>
            </a:r>
            <a:r>
              <a:rPr lang="en-US" altLang="zh-CN" dirty="0"/>
              <a:t>/</a:t>
            </a:r>
            <a:r>
              <a:rPr lang="zh-CN" altLang="en-US" dirty="0"/>
              <a:t>改</a:t>
            </a:r>
            <a:r>
              <a:rPr lang="en-US" altLang="zh-CN" dirty="0"/>
              <a:t>	5</a:t>
            </a:r>
            <a:r>
              <a:rPr lang="zh-CN" altLang="en-US" dirty="0"/>
              <a:t>个</a:t>
            </a:r>
            <a:endParaRPr lang="en-US" altLang="zh-CN" dirty="0"/>
          </a:p>
          <a:p>
            <a:pPr marL="0" indent="0">
              <a:buNone/>
            </a:pPr>
            <a:r>
              <a:rPr kumimoji="1" lang="en-US" altLang="zh-CN" dirty="0"/>
              <a:t>	-2.</a:t>
            </a:r>
            <a:r>
              <a:rPr lang="zh-CN" altLang="en-US" dirty="0"/>
              <a:t>数组的查询和复制		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/>
              <a:t>-3.</a:t>
            </a:r>
            <a:r>
              <a:rPr lang="zh-CN" altLang="en-US" dirty="0"/>
              <a:t>将数组转化成字符串	</a:t>
            </a:r>
            <a:r>
              <a:rPr lang="en-US" altLang="zh-CN" dirty="0"/>
              <a:t>2</a:t>
            </a:r>
            <a:r>
              <a:rPr lang="zh-CN" altLang="en-US" dirty="0"/>
              <a:t>个（</a:t>
            </a:r>
            <a:r>
              <a:rPr lang="en-US" altLang="zh-CN" dirty="0"/>
              <a:t>eval</a:t>
            </a:r>
            <a:r>
              <a:rPr lang="zh-CN" altLang="en-US" dirty="0"/>
              <a:t>和</a:t>
            </a:r>
            <a:r>
              <a:rPr lang="en-US" altLang="zh-CN" dirty="0"/>
              <a:t>join(</a:t>
            </a:r>
            <a:r>
              <a:rPr lang="zh-CN" altLang="en-US" dirty="0"/>
              <a:t>＋</a:t>
            </a:r>
            <a:r>
              <a:rPr lang="en-US" altLang="zh-CN" dirty="0"/>
              <a:t>));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kumimoji="1" lang="en-US" altLang="zh-CN" dirty="0"/>
              <a:t>-4.</a:t>
            </a:r>
            <a:r>
              <a:rPr lang="zh-CN" altLang="en-US" dirty="0"/>
              <a:t>数组的排列和排序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/>
              <a:t>-5.</a:t>
            </a:r>
            <a:r>
              <a:rPr kumimoji="1" lang="zh-CN" altLang="en-US" dirty="0"/>
              <a:t>不兼容的几种：</a:t>
            </a:r>
            <a:r>
              <a:rPr kumimoji="1" lang="en-US" altLang="zh-CN" dirty="0"/>
              <a:t>indexof(), map() ,forEach()</a:t>
            </a:r>
          </a:p>
          <a:p>
            <a:pPr marL="0" indent="0">
              <a:buNone/>
            </a:pPr>
            <a:r>
              <a:rPr kumimoji="1" lang="zh-CN" altLang="en-US" dirty="0"/>
              <a:t>思考：数组去重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引用数据类型</a:t>
            </a:r>
            <a:r>
              <a:rPr kumimoji="1" lang="en-US" altLang="zh-CN" dirty="0"/>
              <a:t>-</a:t>
            </a:r>
            <a:r>
              <a:rPr kumimoji="1" lang="zh-CN" altLang="en-US" dirty="0"/>
              <a:t>数组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基本数据类型也叫做值类型，直接按值来操作</a:t>
            </a:r>
          </a:p>
          <a:p>
            <a:r>
              <a:rPr lang="zh-CN" altLang="en-US" dirty="0"/>
              <a:t>引用数据类型是按引用地址来操作：</a:t>
            </a:r>
          </a:p>
          <a:p>
            <a:pPr marL="302260" lvl="1" indent="0">
              <a:buNone/>
            </a:pPr>
            <a:r>
              <a:rPr kumimoji="1" lang="en-US" altLang="zh-CN" dirty="0"/>
              <a:t>		-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"</a:t>
            </a:r>
            <a:r>
              <a:rPr lang="zh-CN" altLang="en-US" dirty="0"/>
              <a:t>开空间</a:t>
            </a:r>
            <a:r>
              <a:rPr lang="en-US" altLang="zh-CN" dirty="0"/>
              <a:t>,</a:t>
            </a:r>
            <a:r>
              <a:rPr lang="zh-CN" altLang="en-US" dirty="0"/>
              <a:t>分地址</a:t>
            </a:r>
            <a:r>
              <a:rPr lang="en-US" altLang="zh-CN" dirty="0"/>
              <a:t>”</a:t>
            </a:r>
          </a:p>
          <a:p>
            <a:pPr marL="302260" lvl="1" indent="0">
              <a:buNone/>
            </a:pPr>
            <a:r>
              <a:rPr kumimoji="1" lang="en-US" altLang="zh-CN" dirty="0"/>
              <a:t>		-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"</a:t>
            </a:r>
            <a:r>
              <a:rPr lang="zh-CN" altLang="en-US" dirty="0"/>
              <a:t>存内容</a:t>
            </a:r>
            <a:r>
              <a:rPr lang="en-US" altLang="zh-CN" dirty="0"/>
              <a:t>”</a:t>
            </a:r>
          </a:p>
          <a:p>
            <a:pPr marL="302260" lvl="1" indent="0">
              <a:buNone/>
            </a:pPr>
            <a:r>
              <a:rPr kumimoji="1" lang="en-US" altLang="zh-CN" dirty="0"/>
              <a:t>		-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"</a:t>
            </a:r>
            <a:r>
              <a:rPr lang="zh-CN" altLang="en-US" dirty="0"/>
              <a:t>赋值</a:t>
            </a:r>
            <a:r>
              <a:rPr lang="en-US" altLang="zh-CN" dirty="0"/>
              <a:t>"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区分基本和引入数据类型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8553450" cy="3450590"/>
          </a:xfrm>
        </p:spPr>
        <p:txBody>
          <a:bodyPr/>
          <a:lstStyle/>
          <a:p>
            <a:r>
              <a:rPr lang="nb-NO" altLang="zh-CN" dirty="0"/>
              <a:t>if</a:t>
            </a:r>
            <a:r>
              <a:rPr lang="zh-CN" altLang="nb-NO" dirty="0"/>
              <a:t>、</a:t>
            </a:r>
            <a:r>
              <a:rPr lang="nb-NO" altLang="zh-CN" dirty="0"/>
              <a:t>else if</a:t>
            </a:r>
            <a:r>
              <a:rPr lang="zh-CN" altLang="nb-NO" dirty="0"/>
              <a:t>、</a:t>
            </a:r>
            <a:r>
              <a:rPr lang="nb-NO" altLang="zh-CN" dirty="0"/>
              <a:t>else</a:t>
            </a:r>
          </a:p>
          <a:p>
            <a:pPr marL="302260" lvl="1" indent="0">
              <a:buNone/>
            </a:pPr>
            <a:r>
              <a:rPr lang="en-US" altLang="zh-CN" dirty="0"/>
              <a:t>		-</a:t>
            </a:r>
            <a:r>
              <a:rPr lang="zh-CN" altLang="en-US" dirty="0"/>
              <a:t>条件可以是由多个小条件组成的</a:t>
            </a:r>
            <a:r>
              <a:rPr lang="en-US" altLang="zh-CN" dirty="0"/>
              <a:t>,</a:t>
            </a:r>
            <a:r>
              <a:rPr lang="zh-CN" altLang="en-US" dirty="0"/>
              <a:t>中间用</a:t>
            </a:r>
            <a:r>
              <a:rPr lang="en-US" altLang="zh-CN" dirty="0"/>
              <a:t>&amp;&amp; ||</a:t>
            </a:r>
            <a:r>
              <a:rPr lang="zh-CN" altLang="en-US" dirty="0"/>
              <a:t>隔开</a:t>
            </a:r>
          </a:p>
          <a:p>
            <a:pPr marL="302260" lvl="1" indent="0">
              <a:buNone/>
            </a:pPr>
            <a:r>
              <a:rPr lang="zh-CN" altLang="en-US" dirty="0"/>
              <a:t>		</a:t>
            </a:r>
            <a:r>
              <a:rPr lang="en-US" altLang="zh-CN" dirty="0"/>
              <a:t>-if</a:t>
            </a:r>
            <a:r>
              <a:rPr lang="zh-CN" altLang="en-US" dirty="0"/>
              <a:t>条件语句的多种写法</a:t>
            </a:r>
          </a:p>
          <a:p>
            <a:pPr marL="302260" lvl="1" indent="0">
              <a:buNone/>
            </a:pPr>
            <a:r>
              <a:rPr lang="zh-CN" altLang="en-US" dirty="0"/>
              <a:t>		</a:t>
            </a:r>
            <a:r>
              <a:rPr lang="en-US" altLang="zh-CN" dirty="0"/>
              <a:t>-</a:t>
            </a:r>
            <a:r>
              <a:rPr lang="zh-CN" altLang="en-US" dirty="0"/>
              <a:t>案例：</a:t>
            </a:r>
            <a:r>
              <a:rPr lang="zh-CN" altLang="en-US" dirty="0">
                <a:latin typeface="Candara" charset="0"/>
                <a:ea typeface="华文楷体" charset="0"/>
                <a:cs typeface="华文楷体" charset="0"/>
              </a:rPr>
              <a:t>开关灯效果的实现，隔行变色</a:t>
            </a:r>
            <a:endParaRPr lang="nb-NO" altLang="zh-CN" dirty="0"/>
          </a:p>
          <a:p>
            <a:r>
              <a:rPr lang="zh-CN" altLang="en-US" dirty="0"/>
              <a:t>三元运算符</a:t>
            </a:r>
            <a:r>
              <a:rPr lang="en-US" altLang="zh-CN" dirty="0"/>
              <a:t> </a:t>
            </a:r>
            <a:r>
              <a:rPr lang="zh-CN" altLang="en-US" dirty="0"/>
              <a:t>条件？语句</a:t>
            </a:r>
            <a:r>
              <a:rPr lang="en-US" altLang="zh-CN" dirty="0"/>
              <a:t>1</a:t>
            </a:r>
            <a:r>
              <a:rPr lang="zh-CN" altLang="en-US" dirty="0"/>
              <a:t>：语句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switch case </a:t>
            </a:r>
            <a:r>
              <a:rPr lang="zh-CN" altLang="en-US" dirty="0"/>
              <a:t>使用场景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/>
              <a:t>-</a:t>
            </a:r>
            <a:r>
              <a:rPr lang="zh-CN" altLang="en-US" dirty="0"/>
              <a:t>每一种</a:t>
            </a:r>
            <a:r>
              <a:rPr lang="en-US" altLang="zh-CN" dirty="0"/>
              <a:t>case</a:t>
            </a:r>
            <a:r>
              <a:rPr lang="zh-CN" altLang="en-US" dirty="0"/>
              <a:t>情况其实都是相当于在用</a:t>
            </a:r>
            <a:r>
              <a:rPr lang="en-US" altLang="zh-CN" dirty="0"/>
              <a:t>“===”</a:t>
            </a:r>
            <a:r>
              <a:rPr lang="zh-CN" altLang="en-US" dirty="0"/>
              <a:t>进行比较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/>
              <a:t>-</a:t>
            </a:r>
            <a:r>
              <a:rPr kumimoji="1" lang="zh-CN" altLang="en-US" dirty="0"/>
              <a:t>思考：</a:t>
            </a:r>
            <a:r>
              <a:rPr lang="zh-CN" altLang="en-US" dirty="0"/>
              <a:t>不加</a:t>
            </a:r>
            <a:r>
              <a:rPr lang="en-US" altLang="zh-CN" dirty="0"/>
              <a:t>break</a:t>
            </a:r>
            <a:r>
              <a:rPr lang="zh-CN" altLang="en-US" dirty="0"/>
              <a:t>会出现什么样的效果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三个判断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/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算术：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+ 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- 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、* 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/ 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%</a:t>
            </a:r>
          </a:p>
          <a:p>
            <a:pPr marL="0" lvl="1" indent="0">
              <a:buNone/>
            </a:pP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	-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实例：隔行变色、秒转时间</a:t>
            </a:r>
            <a:endParaRPr lang="en-US" altLang="zh-CN" dirty="0">
              <a:solidFill>
                <a:srgbClr val="052E65"/>
              </a:solidFill>
              <a:latin typeface="华文楷体"/>
              <a:cs typeface="华文楷体"/>
              <a:sym typeface="微软雅黑" charset="0"/>
            </a:endParaRPr>
          </a:p>
          <a:p>
            <a:pPr marL="274320" lvl="1"/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赋值：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+=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-=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、*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/=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%=</a:t>
            </a:r>
            <a:endParaRPr kumimoji="1" lang="en-US" altLang="zh-CN" dirty="0">
              <a:solidFill>
                <a:srgbClr val="052E65"/>
              </a:solidFill>
              <a:latin typeface="华文楷体"/>
              <a:cs typeface="华文楷体"/>
              <a:sym typeface="微软雅黑" charset="0"/>
            </a:endParaRPr>
          </a:p>
          <a:p>
            <a:pPr marL="274320" lvl="1"/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比较：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&lt;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&gt;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&lt;=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&gt;=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==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===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!=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!==</a:t>
            </a:r>
          </a:p>
          <a:p>
            <a:pPr marL="274320" lvl="1"/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逻辑：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&amp;&amp; 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与、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|| 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或、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! 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否</a:t>
            </a:r>
          </a:p>
          <a:p>
            <a:pPr marL="0" lvl="1" indent="0">
              <a:buNone/>
            </a:pP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	</a:t>
            </a:r>
            <a:r>
              <a:rPr lang="en-US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-</a:t>
            </a: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实例：全选与反选</a:t>
            </a:r>
          </a:p>
          <a:p>
            <a:pPr marL="0" lvl="1" indent="0">
              <a:buNone/>
            </a:pPr>
            <a:r>
              <a:rPr lang="zh-CN" altLang="zh-CN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运算符的优先级：算术》比较》逻辑》赋值</a:t>
            </a:r>
          </a:p>
          <a:p>
            <a:pPr marL="0" lvl="1" indent="0">
              <a:buNone/>
            </a:pPr>
            <a:r>
              <a:rPr lang="zh-CN" altLang="en-US" dirty="0">
                <a:solidFill>
                  <a:srgbClr val="052E65"/>
                </a:solidFill>
                <a:latin typeface="华文楷体"/>
                <a:cs typeface="华文楷体"/>
                <a:sym typeface="微软雅黑" charset="0"/>
              </a:rPr>
              <a:t>注：混合使用时，赋值一定要加括号；</a:t>
            </a:r>
          </a:p>
          <a:p>
            <a:pPr marL="0" lvl="1" indent="0">
              <a:buNone/>
            </a:pPr>
            <a:endParaRPr kumimoji="1"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华文新魏"/>
                <a:cs typeface="华文新魏"/>
              </a:rPr>
              <a:t>运算符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宋体" charset="0"/>
                <a:ea typeface="宋体" charset="0"/>
                <a:cs typeface="Songti SC Regular"/>
              </a:rPr>
              <a:t>for </a:t>
            </a:r>
            <a:r>
              <a:rPr lang="zh-CN" altLang="en-US" dirty="0">
                <a:latin typeface="宋体" charset="0"/>
                <a:ea typeface="宋体" charset="0"/>
                <a:cs typeface="Songti SC Regular"/>
              </a:rPr>
              <a:t>循环四部曲</a:t>
            </a:r>
          </a:p>
          <a:p>
            <a:pPr marL="302260" lvl="1" indent="0"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Songti SC Regular"/>
              </a:rPr>
              <a:t>		-break/continue</a:t>
            </a:r>
            <a:r>
              <a:rPr lang="zh-CN" altLang="en-US" sz="2400" dirty="0">
                <a:latin typeface="宋体" charset="0"/>
                <a:ea typeface="宋体" charset="0"/>
                <a:cs typeface="Songti SC Regular"/>
              </a:rPr>
              <a:t>的用法</a:t>
            </a:r>
          </a:p>
          <a:p>
            <a:r>
              <a:rPr lang="en-US" altLang="zh-TW" dirty="0">
                <a:latin typeface="宋体" charset="0"/>
                <a:ea typeface="宋体" charset="0"/>
                <a:cs typeface="Songti SC Regular"/>
              </a:rPr>
              <a:t>for in </a:t>
            </a:r>
            <a:r>
              <a:rPr lang="zh-CN" altLang="en-US" dirty="0">
                <a:latin typeface="宋体" charset="0"/>
                <a:ea typeface="宋体" charset="0"/>
                <a:cs typeface="Songti SC Regular"/>
              </a:rPr>
              <a:t>循环</a:t>
            </a:r>
          </a:p>
          <a:p>
            <a:r>
              <a:rPr lang="en-US" altLang="zh-CN" dirty="0">
                <a:latin typeface="宋体" charset="0"/>
                <a:ea typeface="宋体" charset="0"/>
                <a:cs typeface="Songti SC Regular"/>
              </a:rPr>
              <a:t>while </a:t>
            </a:r>
            <a:r>
              <a:rPr lang="zh-CN" altLang="en-US" dirty="0">
                <a:latin typeface="宋体" charset="0"/>
                <a:ea typeface="宋体" charset="0"/>
                <a:cs typeface="Songti SC Regular"/>
              </a:rPr>
              <a:t>循环</a:t>
            </a:r>
            <a:endParaRPr lang="zh-TW" altLang="en-US" dirty="0">
              <a:latin typeface="宋体" charset="0"/>
              <a:ea typeface="宋体" charset="0"/>
              <a:cs typeface="Songti SC Regular"/>
            </a:endParaRPr>
          </a:p>
          <a:p>
            <a:r>
              <a:rPr lang="zh-TW" altLang="en-US" dirty="0">
                <a:latin typeface="宋体" charset="0"/>
                <a:ea typeface="宋体" charset="0"/>
                <a:cs typeface="Songti SC Regular"/>
              </a:rPr>
              <a:t>思考题</a:t>
            </a:r>
            <a:r>
              <a:rPr lang="en-US" altLang="zh-TW" dirty="0">
                <a:latin typeface="宋体" charset="0"/>
                <a:ea typeface="宋体" charset="0"/>
                <a:cs typeface="Songti SC Regular"/>
              </a:rPr>
              <a:t>:</a:t>
            </a:r>
            <a:r>
              <a:rPr lang="zh-CN" altLang="en-US" dirty="0">
                <a:latin typeface="宋体" charset="0"/>
                <a:ea typeface="宋体" charset="0"/>
                <a:cs typeface="Songti SC Regular"/>
              </a:rPr>
              <a:t>我们说一个对象的属性名可以是纯数字，那么，在纯数字属性名情况下，</a:t>
            </a:r>
            <a:r>
              <a:rPr lang="en-US" altLang="zh-CN" dirty="0">
                <a:latin typeface="宋体" charset="0"/>
                <a:ea typeface="宋体" charset="0"/>
                <a:cs typeface="Songti SC Regular"/>
              </a:rPr>
              <a:t>for in</a:t>
            </a:r>
            <a:r>
              <a:rPr lang="zh-CN" altLang="en-US" dirty="0">
                <a:latin typeface="宋体" charset="0"/>
                <a:ea typeface="宋体" charset="0"/>
                <a:cs typeface="Songti SC Regular"/>
              </a:rPr>
              <a:t>会出现什么结果？</a:t>
            </a:r>
          </a:p>
          <a:p>
            <a:r>
              <a:rPr kumimoji="1" lang="zh-CN" altLang="en-US" dirty="0">
                <a:latin typeface="宋体" charset="0"/>
                <a:ea typeface="宋体" charset="0"/>
                <a:cs typeface="Songti SC Regular"/>
              </a:rPr>
              <a:t>第一天实战：选项卡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540454"/>
            <a:ext cx="8229600" cy="1252728"/>
          </a:xfrm>
        </p:spPr>
        <p:txBody>
          <a:bodyPr/>
          <a:lstStyle/>
          <a:p>
            <a:r>
              <a:rPr kumimoji="1" lang="zh-CN" altLang="en-US" dirty="0">
                <a:solidFill>
                  <a:srgbClr val="0293E0"/>
                </a:solidFill>
              </a:rPr>
              <a:t>公开课</a:t>
            </a:r>
            <a:r>
              <a:rPr kumimoji="1" lang="en-US" altLang="zh-CN" dirty="0">
                <a:solidFill>
                  <a:srgbClr val="0293E0"/>
                </a:solidFill>
              </a:rPr>
              <a:t>:</a:t>
            </a:r>
            <a:r>
              <a:rPr kumimoji="1" lang="zh-CN" altLang="en-US" dirty="0">
                <a:solidFill>
                  <a:srgbClr val="0293E0"/>
                </a:solidFill>
              </a:rPr>
              <a:t>第一周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540454"/>
            <a:ext cx="8229600" cy="1252728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公开课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第二周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103755"/>
            <a:ext cx="8077835" cy="4258945"/>
          </a:xfrm>
        </p:spPr>
        <p:txBody>
          <a:bodyPr>
            <a:normAutofit fontScale="97500"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数组常用的方法：</a:t>
            </a:r>
          </a:p>
          <a:p>
            <a:pPr marL="302260" lvl="1" indent="0">
              <a:lnSpc>
                <a:spcPct val="110000"/>
              </a:lnSpc>
              <a:buNone/>
            </a:pPr>
            <a:r>
              <a:rPr lang="en-US" altLang="zh-CN"/>
              <a:t>	- 在数组后面追加一项</a:t>
            </a:r>
          </a:p>
          <a:p>
            <a:pPr marL="302260" lvl="1" indent="0">
              <a:lnSpc>
                <a:spcPct val="110000"/>
              </a:lnSpc>
              <a:buNone/>
            </a:pPr>
            <a:r>
              <a:rPr lang="en-US" altLang="zh-CN"/>
              <a:t>	- 删除数组最后一项</a:t>
            </a:r>
          </a:p>
          <a:p>
            <a:pPr marL="302260" lvl="1" indent="0">
              <a:lnSpc>
                <a:spcPct val="110000"/>
              </a:lnSpc>
              <a:buNone/>
            </a:pPr>
            <a:r>
              <a:rPr lang="en-US" altLang="zh-CN"/>
              <a:t>	- </a:t>
            </a:r>
            <a:r>
              <a:rPr lang="zh-CN" altLang="en-US"/>
              <a:t>数组克隆</a:t>
            </a:r>
          </a:p>
          <a:p>
            <a:pPr marL="302260" lvl="1" indent="0">
              <a:lnSpc>
                <a:spcPct val="110000"/>
              </a:lnSpc>
              <a:buNone/>
            </a:pPr>
            <a:r>
              <a:rPr lang="en-US" altLang="zh-CN"/>
              <a:t>	- </a:t>
            </a:r>
            <a:r>
              <a:rPr lang="zh-CN" altLang="en-US"/>
              <a:t>数组排列和排序</a:t>
            </a:r>
          </a:p>
          <a:p>
            <a:pPr marL="302260" lvl="1" indent="0">
              <a:lnSpc>
                <a:spcPct val="110000"/>
              </a:lnSpc>
              <a:buNone/>
            </a:pPr>
            <a:r>
              <a:rPr lang="zh-CN" altLang="en-US"/>
              <a:t>例：实现找到第n项到第m项(包括n和m)的内容，返回一个新的数组(原有数组不变)</a:t>
            </a:r>
          </a:p>
          <a:p>
            <a:pPr marL="302260" lvl="1" indent="0">
              <a:lnSpc>
                <a:spcPct val="110000"/>
              </a:lnSpc>
              <a:buNone/>
            </a:pPr>
            <a:r>
              <a:rPr lang="zh-CN" altLang="en-US"/>
              <a:t>思考：数组和对象的关系</a:t>
            </a:r>
          </a:p>
          <a:p>
            <a:pPr>
              <a:lnSpc>
                <a:spcPct val="110000"/>
              </a:lnSpc>
            </a:pPr>
            <a:r>
              <a:rPr lang="zh-CN" altLang="en-US"/>
              <a:t>流程控制语句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-</a:t>
            </a:r>
            <a:r>
              <a:rPr lang="zh-CN" altLang="en-US"/>
              <a:t>循环和判断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复习</a:t>
            </a:r>
            <a:r>
              <a:rPr lang="en-US" altLang="zh-CN"/>
              <a:t>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299335"/>
            <a:ext cx="7408545" cy="4147820"/>
          </a:xfrm>
        </p:spPr>
        <p:txBody>
          <a:bodyPr>
            <a:normAutofit lnSpcReduction="10000"/>
          </a:bodyPr>
          <a:lstStyle/>
          <a:p>
            <a:pPr marL="302260" lvl="1" indent="0">
              <a:buNone/>
            </a:pPr>
            <a:endParaRPr lang="zh-CN" altLang="en-US" sz="2400">
              <a:sym typeface="+mn-ea"/>
            </a:endParaRPr>
          </a:p>
          <a:p>
            <a:r>
              <a:rPr lang="zh-CN" altLang="en-US">
                <a:latin typeface="宋体" charset="0"/>
                <a:ea typeface="宋体" charset="0"/>
                <a:sym typeface="+mn-ea"/>
              </a:rPr>
              <a:t>数据类型</a:t>
            </a:r>
          </a:p>
          <a:p>
            <a:pPr marL="302260" lvl="1" indent="0">
              <a:buNone/>
            </a:pPr>
            <a:r>
              <a:rPr lang="en-US" altLang="zh-CN" sz="2400">
                <a:latin typeface="宋体" charset="0"/>
                <a:ea typeface="宋体" charset="0"/>
                <a:sym typeface="+mn-ea"/>
              </a:rPr>
              <a:t>	- </a:t>
            </a:r>
            <a:r>
              <a:rPr lang="zh-CN" altLang="zh-CN" sz="2400">
                <a:latin typeface="宋体" charset="0"/>
                <a:ea typeface="宋体" charset="0"/>
                <a:sym typeface="+mn-ea"/>
              </a:rPr>
              <a:t>如何检测数据类型</a:t>
            </a:r>
          </a:p>
          <a:p>
            <a:pPr marL="627380" lvl="2" indent="0">
              <a:buNone/>
            </a:pPr>
            <a:r>
              <a:rPr lang="en-US" altLang="zh-CN" sz="2400">
                <a:latin typeface="宋体" charset="0"/>
                <a:ea typeface="宋体" charset="0"/>
                <a:sym typeface="+mn-ea"/>
              </a:rPr>
              <a:t>	- 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基本和引用数据类型、区别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627380" lvl="2" indent="0">
              <a:buNone/>
            </a:pPr>
            <a:r>
              <a:rPr lang="en-US" altLang="zh-CN" sz="2400">
                <a:latin typeface="宋体" charset="0"/>
                <a:ea typeface="宋体" charset="0"/>
                <a:sym typeface="+mn-ea"/>
              </a:rPr>
              <a:t>	- 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引用数据类型包含</a:t>
            </a:r>
          </a:p>
          <a:p>
            <a:pPr marL="627380" lvl="2" indent="0">
              <a:buNone/>
            </a:pPr>
            <a:r>
              <a:rPr lang="en-US" altLang="zh-CN" sz="2400">
                <a:latin typeface="宋体" charset="0"/>
                <a:ea typeface="宋体" charset="0"/>
                <a:sym typeface="+mn-ea"/>
              </a:rPr>
              <a:t>	- 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封装任意个参数求和，循环绑定事件</a:t>
            </a:r>
            <a:endParaRPr lang="zh-CN" altLang="en-US">
              <a:latin typeface="宋体" charset="0"/>
              <a:ea typeface="宋体" charset="0"/>
              <a:sym typeface="+mn-ea"/>
            </a:endParaRPr>
          </a:p>
          <a:p>
            <a:r>
              <a:rPr lang="zh-CN" altLang="en-US">
                <a:latin typeface="宋体" charset="0"/>
                <a:ea typeface="宋体" charset="0"/>
                <a:sym typeface="+mn-ea"/>
              </a:rPr>
              <a:t>数据类型转换</a:t>
            </a:r>
          </a:p>
          <a:p>
            <a:pPr marL="0" indent="0">
              <a:buNone/>
            </a:pPr>
            <a:r>
              <a:rPr lang="en-US" altLang="zh-CN">
                <a:latin typeface="宋体" charset="0"/>
                <a:ea typeface="宋体" charset="0"/>
                <a:sym typeface="+mn-ea"/>
              </a:rPr>
              <a:t>	- 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其他数据类型转为</a:t>
            </a:r>
            <a:r>
              <a:rPr lang="en-US" altLang="zh-CN">
                <a:latin typeface="宋体" charset="0"/>
                <a:ea typeface="宋体" charset="0"/>
                <a:sym typeface="+mn-ea"/>
              </a:rPr>
              <a:t>number</a:t>
            </a:r>
            <a:r>
              <a:rPr lang="zh-CN" altLang="zh-CN">
                <a:latin typeface="宋体" charset="0"/>
                <a:ea typeface="宋体" charset="0"/>
                <a:sym typeface="+mn-ea"/>
              </a:rPr>
              <a:t>类型</a:t>
            </a:r>
          </a:p>
          <a:p>
            <a:pPr marL="0" indent="0">
              <a:buNone/>
            </a:pPr>
            <a:r>
              <a:rPr lang="en-US" altLang="zh-CN">
                <a:latin typeface="宋体" charset="0"/>
                <a:ea typeface="宋体" charset="0"/>
                <a:sym typeface="+mn-ea"/>
              </a:rPr>
              <a:t>	- 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其他数据类型转为布尔类型</a:t>
            </a:r>
          </a:p>
          <a:p>
            <a:pPr marL="0" indent="0">
              <a:buNone/>
            </a:pPr>
            <a:r>
              <a:rPr lang="en-US" altLang="zh-CN">
                <a:latin typeface="宋体" charset="0"/>
                <a:ea typeface="宋体" charset="0"/>
                <a:sym typeface="+mn-ea"/>
              </a:rPr>
              <a:t>	- 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两个值进行比较</a:t>
            </a:r>
          </a:p>
          <a:p>
            <a:pPr marL="302260" lvl="1" indent="0"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复习</a:t>
            </a:r>
            <a:r>
              <a:rPr lang="en-US" altLang="zh-CN">
                <a:sym typeface="+mn-ea"/>
              </a:rPr>
              <a:t>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arguments</a:t>
            </a:r>
            <a:r>
              <a:rPr lang="zh-CN" altLang="en-US" dirty="0"/>
              <a:t>及用法复习：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eg</a:t>
            </a:r>
            <a:r>
              <a:rPr lang="en-US" altLang="zh-CN" dirty="0"/>
              <a:t>:</a:t>
            </a:r>
            <a:r>
              <a:rPr lang="zh-CN" altLang="zh-CN" dirty="0"/>
              <a:t>任意个参数求和</a:t>
            </a:r>
          </a:p>
          <a:p>
            <a:r>
              <a:rPr lang="zh-CN" altLang="en-US" dirty="0"/>
              <a:t>循环绑定事件复习</a:t>
            </a:r>
          </a:p>
          <a:p>
            <a:r>
              <a:rPr lang="zh-CN" altLang="en-US" dirty="0"/>
              <a:t>递归思想：用</a:t>
            </a:r>
            <a:r>
              <a:rPr lang="en-US" altLang="zh-CN" dirty="0"/>
              <a:t>setTimeout</a:t>
            </a:r>
            <a:r>
              <a:rPr lang="zh-CN" altLang="zh-CN" dirty="0"/>
              <a:t>实现</a:t>
            </a:r>
            <a:r>
              <a:rPr lang="en-US" altLang="zh-CN" dirty="0" err="1"/>
              <a:t>setInterval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获取一个长度为四位的随机验证码</a:t>
            </a:r>
            <a:r>
              <a:rPr lang="zh-CN" altLang="en-US" dirty="0"/>
              <a:t>（验证码不重复，大小写不算重复）</a:t>
            </a:r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复习</a:t>
            </a:r>
            <a:r>
              <a:rPr lang="en-US" altLang="zh-CN"/>
              <a:t>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8045" y="2313940"/>
            <a:ext cx="7408545" cy="427164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字符串常用方法</a:t>
            </a:r>
          </a:p>
          <a:p>
            <a:pPr>
              <a:lnSpc>
                <a:spcPct val="110000"/>
              </a:lnSpc>
            </a:pPr>
            <a:r>
              <a:rPr lang="zh-CN" altLang="en-US"/>
              <a:t>函数组成部分：定义和调用</a:t>
            </a:r>
          </a:p>
          <a:p>
            <a:pPr>
              <a:lnSpc>
                <a:spcPct val="110000"/>
              </a:lnSpc>
            </a:pPr>
            <a:r>
              <a:rPr lang="zh-CN" altLang="en-US"/>
              <a:t>把函数体中的某个值返回到外面用？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- return</a:t>
            </a:r>
            <a:r>
              <a:rPr lang="zh-CN" altLang="en-US"/>
              <a:t>还有哪些作用？</a:t>
            </a:r>
          </a:p>
          <a:p>
            <a:pPr>
              <a:lnSpc>
                <a:spcPct val="110000"/>
              </a:lnSpc>
            </a:pPr>
            <a:r>
              <a:rPr lang="zh-CN" altLang="en-US"/>
              <a:t>获取元素的方式</a:t>
            </a:r>
          </a:p>
          <a:p>
            <a:pPr>
              <a:lnSpc>
                <a:spcPct val="110000"/>
              </a:lnSpc>
            </a:pPr>
            <a:r>
              <a:rPr lang="zh-CN" altLang="en-US"/>
              <a:t>节点类型和关系</a:t>
            </a:r>
          </a:p>
          <a:p>
            <a:pPr>
              <a:lnSpc>
                <a:spcPct val="110000"/>
              </a:lnSpc>
            </a:pPr>
            <a:r>
              <a:rPr lang="zh-CN" altLang="en-US"/>
              <a:t>获取子节点：不兼容写法 和 兼容写法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zh-CN"/>
              <a:t>获取上一个哥哥元素节点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- </a:t>
            </a:r>
            <a:r>
              <a:rPr lang="zh-CN" altLang="zh-CN"/>
              <a:t>不兼容写法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-</a:t>
            </a:r>
            <a:r>
              <a:rPr lang="zh-CN" altLang="en-US"/>
              <a:t>兼容写法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charset="0"/>
              </a:rPr>
              <a:t>复习</a:t>
            </a:r>
            <a:r>
              <a:rPr lang="en-US" altLang="zh-CN">
                <a:ea typeface="宋体" charset="0"/>
              </a:rPr>
              <a:t>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3700780"/>
          </a:xfrm>
        </p:spPr>
        <p:txBody>
          <a:bodyPr>
            <a:normAutofit/>
          </a:bodyPr>
          <a:lstStyle/>
          <a:p>
            <a:r>
              <a:rPr lang="en-US" altLang="zh-CN"/>
              <a:t>DOM</a:t>
            </a:r>
            <a:r>
              <a:rPr lang="zh-CN" altLang="en-US"/>
              <a:t>的动态操作</a:t>
            </a:r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创建和克隆</a:t>
            </a:r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插入</a:t>
            </a:r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删除</a:t>
            </a:r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替换</a:t>
            </a:r>
          </a:p>
          <a:p>
            <a:r>
              <a:rPr lang="zh-CN" altLang="en-US"/>
              <a:t>属性操作</a:t>
            </a:r>
          </a:p>
          <a:p>
            <a:pPr marL="0" indent="0">
              <a:buNone/>
            </a:pPr>
            <a:r>
              <a:rPr lang="en-US" altLang="zh-CN"/>
              <a:t>	- “.” </a:t>
            </a:r>
            <a:r>
              <a:rPr lang="zh-CN" altLang="en-US"/>
              <a:t>和 </a:t>
            </a:r>
            <a:r>
              <a:rPr lang="en-US" altLang="zh-CN"/>
              <a:t>[]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- attribute</a:t>
            </a:r>
            <a:r>
              <a:rPr lang="zh-CN" altLang="en-US"/>
              <a:t>系列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复习</a:t>
            </a:r>
            <a:r>
              <a:rPr lang="en-US" altLang="zh-CN"/>
              <a:t>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获取页面中元素的方法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-</a:t>
            </a:r>
            <a:r>
              <a:rPr lang="zh-CN" altLang="en-US" dirty="0"/>
              <a:t>获取</a:t>
            </a:r>
            <a:r>
              <a:rPr lang="en-US" altLang="zh-CN" dirty="0"/>
              <a:t>id,tagName,className,name</a:t>
            </a:r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zh-CN" dirty="0"/>
              <a:t>主要应用的场景</a:t>
            </a:r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整个</a:t>
            </a:r>
            <a:r>
              <a:rPr lang="en-US" altLang="zh-CN" dirty="0"/>
              <a:t>html</a:t>
            </a:r>
            <a:r>
              <a:rPr lang="zh-CN" altLang="en-US" dirty="0"/>
              <a:t>页面</a:t>
            </a:r>
            <a:r>
              <a:rPr lang="en-US" altLang="zh-CN" dirty="0"/>
              <a:t>,</a:t>
            </a:r>
            <a:r>
              <a:rPr lang="zh-CN" altLang="en-US" dirty="0"/>
              <a:t>整个</a:t>
            </a:r>
            <a:r>
              <a:rPr lang="en-US" altLang="zh-CN" dirty="0"/>
              <a:t>body</a:t>
            </a:r>
            <a:r>
              <a:rPr lang="zh-CN" altLang="en-US" dirty="0"/>
              <a:t>，获取浏览器宽高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-</a:t>
            </a:r>
            <a:r>
              <a:rPr lang="zh-CN" altLang="en-US" dirty="0"/>
              <a:t>通过选择器来获取一个</a:t>
            </a:r>
            <a:r>
              <a:rPr lang="en-US" altLang="zh-CN" dirty="0"/>
              <a:t>/</a:t>
            </a:r>
            <a:r>
              <a:rPr lang="zh-CN" altLang="en-US" dirty="0"/>
              <a:t>多个元素</a:t>
            </a:r>
            <a:r>
              <a:rPr lang="en-US" altLang="zh-CN" dirty="0"/>
              <a:t>(</a:t>
            </a:r>
            <a:r>
              <a:rPr lang="zh-CN" altLang="en-US" dirty="0"/>
              <a:t>不兼容，主要用于移动端开发</a:t>
            </a:r>
            <a:r>
              <a:rPr lang="en-US" altLang="zh-CN" dirty="0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DOM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宋体" charset="0"/>
                <a:ea typeface="宋体" charset="0"/>
              </a:rPr>
              <a:t>Node</a:t>
            </a:r>
            <a:r>
              <a:rPr lang="zh-TW" altLang="en-US" dirty="0">
                <a:latin typeface="宋体" charset="0"/>
                <a:ea typeface="宋体" charset="0"/>
              </a:rPr>
              <a:t>节点 ：页面中的所有东西都是节点</a:t>
            </a:r>
          </a:p>
          <a:p>
            <a:r>
              <a:rPr lang="zh-TW" altLang="en-US" dirty="0">
                <a:latin typeface="宋体" charset="0"/>
                <a:ea typeface="宋体" charset="0"/>
              </a:rPr>
              <a:t>节点的特征</a:t>
            </a:r>
          </a:p>
          <a:p>
            <a:r>
              <a:rPr lang="zh-CN" altLang="en-US" dirty="0"/>
              <a:t>获取当前元素相关节点：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-childNodes</a:t>
            </a:r>
            <a:r>
              <a:rPr lang="zh-CN" altLang="zh-CN" dirty="0"/>
              <a:t>、</a:t>
            </a:r>
            <a:r>
              <a:rPr lang="en-US" altLang="zh-CN" dirty="0"/>
              <a:t>children</a:t>
            </a:r>
          </a:p>
          <a:p>
            <a:pPr marL="0" indent="0">
              <a:buNone/>
            </a:pPr>
            <a:r>
              <a:rPr lang="zh-TW" altLang="en-US" dirty="0"/>
              <a:t>	</a:t>
            </a:r>
            <a:r>
              <a:rPr lang="en-US" altLang="zh-TW" dirty="0"/>
              <a:t>-</a:t>
            </a:r>
            <a:r>
              <a:rPr lang="en-US" altLang="zh-CN" dirty="0"/>
              <a:t>parentNode</a:t>
            </a:r>
          </a:p>
          <a:p>
            <a:pPr marL="0" indent="0">
              <a:buNone/>
            </a:pPr>
            <a:r>
              <a:rPr lang="zh-TW" altLang="en-US" dirty="0"/>
              <a:t>	</a:t>
            </a:r>
            <a:r>
              <a:rPr lang="en-US" altLang="zh-TW" dirty="0"/>
              <a:t>-</a:t>
            </a:r>
            <a:r>
              <a:rPr lang="en-US" altLang="zh-CN" dirty="0"/>
              <a:t>previousSibling</a:t>
            </a:r>
            <a:r>
              <a:rPr lang="zh-CN" altLang="en-US" dirty="0"/>
              <a:t>、</a:t>
            </a:r>
            <a:r>
              <a:rPr lang="en-US" altLang="zh-CN" dirty="0"/>
              <a:t>nextSibling</a:t>
            </a:r>
          </a:p>
          <a:p>
            <a:pPr marL="0" indent="0">
              <a:buNone/>
            </a:pPr>
            <a:r>
              <a:rPr lang="en-US" altLang="zh-CN" dirty="0"/>
              <a:t>	-firstChild</a:t>
            </a:r>
            <a:r>
              <a:rPr lang="zh-CN" altLang="en-US" dirty="0"/>
              <a:t>、</a:t>
            </a:r>
            <a:r>
              <a:rPr lang="en-US" altLang="zh-CN" dirty="0"/>
              <a:t>lastChild</a:t>
            </a:r>
            <a:endParaRPr lang="zh-TW" altLang="en-US" dirty="0"/>
          </a:p>
          <a:p>
            <a:r>
              <a:rPr lang="zh-CN" altLang="en-US" dirty="0"/>
              <a:t>封装一个getChildren</a:t>
            </a:r>
            <a:r>
              <a:rPr lang="en-US" altLang="zh-CN" dirty="0"/>
              <a:t>()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节点之间关系的属性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8133715" cy="3450590"/>
          </a:xfrm>
        </p:spPr>
        <p:txBody>
          <a:bodyPr/>
          <a:lstStyle/>
          <a:p>
            <a:r>
              <a:rPr lang="zh-CN" altLang="en-US" dirty="0"/>
              <a:t>封装</a:t>
            </a:r>
            <a:r>
              <a:rPr lang="en-US" altLang="zh-CN" dirty="0"/>
              <a:t>queryChildren</a:t>
            </a:r>
            <a:r>
              <a:rPr lang="zh-CN" altLang="en-US" dirty="0"/>
              <a:t>：获取指定元素下的所有的元素子节点</a:t>
            </a:r>
          </a:p>
          <a:p>
            <a:r>
              <a:rPr kumimoji="1" lang="zh-CN" altLang="en-US" dirty="0"/>
              <a:t>封装</a:t>
            </a:r>
            <a:r>
              <a:rPr lang="en-US" altLang="zh-CN" dirty="0"/>
              <a:t>prev</a:t>
            </a:r>
            <a:r>
              <a:rPr lang="zh-CN" altLang="en-US" dirty="0"/>
              <a:t>：获取上一个哥哥元素节点（</a:t>
            </a:r>
            <a:r>
              <a:rPr lang="en-US" altLang="zh-CN" dirty="0"/>
              <a:t>next</a:t>
            </a:r>
            <a:r>
              <a:rPr lang="zh-CN" altLang="en-US" dirty="0"/>
              <a:t>）</a:t>
            </a:r>
          </a:p>
          <a:p>
            <a:r>
              <a:rPr kumimoji="1" lang="zh-CN" altLang="en-US" dirty="0"/>
              <a:t>思考：封装</a:t>
            </a:r>
            <a:r>
              <a:rPr lang="en-US" altLang="zh-CN" dirty="0"/>
              <a:t>prevAll-&gt;</a:t>
            </a:r>
            <a:r>
              <a:rPr lang="zh-CN" altLang="en-US" dirty="0"/>
              <a:t>获取所有的哥哥元素节点（</a:t>
            </a:r>
            <a:r>
              <a:rPr lang="en-US" altLang="zh-CN" dirty="0"/>
              <a:t>nextAll</a:t>
            </a:r>
            <a:r>
              <a:rPr lang="zh-CN" altLang="en-US" dirty="0"/>
              <a:t>）</a:t>
            </a:r>
          </a:p>
          <a:p>
            <a:pPr marL="1234440" lvl="4" indent="0">
              <a:buNone/>
            </a:pPr>
            <a:r>
              <a:rPr lang="zh-CN" altLang="en-US" sz="2400" dirty="0"/>
              <a:t>封装下一个弟弟元素节点</a:t>
            </a:r>
          </a:p>
          <a:p>
            <a:endParaRPr lang="zh-CN" altLang="en-US" i="1" dirty="0"/>
          </a:p>
          <a:p>
            <a:endParaRPr lang="zh-CN" altLang="en-US" i="1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节点封装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父级</a:t>
            </a:r>
            <a:r>
              <a:rPr kumimoji="1" lang="en-US" altLang="zh-CN" dirty="0"/>
              <a:t>.appendChild</a:t>
            </a:r>
          </a:p>
          <a:p>
            <a:r>
              <a:rPr kumimoji="1" lang="zh-CN" altLang="en-US" dirty="0"/>
              <a:t>父级</a:t>
            </a:r>
            <a:r>
              <a:rPr kumimoji="1" lang="en-US" altLang="zh-CN" dirty="0"/>
              <a:t>.insertBefore(new,old)</a:t>
            </a:r>
          </a:p>
          <a:p>
            <a:r>
              <a:rPr kumimoji="1" lang="en-US" altLang="zh-CN" dirty="0"/>
              <a:t>Obj.cloneNode(true/false);</a:t>
            </a:r>
          </a:p>
          <a:p>
            <a:r>
              <a:rPr kumimoji="1" lang="zh-CN" altLang="en-US" dirty="0"/>
              <a:t>父级</a:t>
            </a:r>
            <a:r>
              <a:rPr kumimoji="1" lang="en-US" altLang="zh-CN" dirty="0"/>
              <a:t>.replaceChild(new,old);</a:t>
            </a:r>
          </a:p>
          <a:p>
            <a:r>
              <a:rPr kumimoji="1" lang="zh-CN" altLang="en-US" dirty="0"/>
              <a:t>父级</a:t>
            </a:r>
            <a:r>
              <a:rPr kumimoji="1" lang="en-US" altLang="zh-CN" dirty="0"/>
              <a:t>.removeChild(obj)</a:t>
            </a:r>
          </a:p>
          <a:p>
            <a:r>
              <a:rPr lang="zh-CN" altLang="en-US" dirty="0"/>
              <a:t>操作自定义属性的两种方式</a:t>
            </a:r>
          </a:p>
          <a:p>
            <a:pPr marL="0" indent="0">
              <a:buNone/>
            </a:pPr>
            <a:r>
              <a:rPr kumimoji="1" lang="zh-CN" altLang="en-US" dirty="0"/>
              <a:t>注：</a:t>
            </a:r>
            <a:r>
              <a:rPr lang="zh-CN" altLang="en-US" dirty="0"/>
              <a:t>两种方式不能相互混淆，否则获取不到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DOM</a:t>
            </a:r>
            <a:r>
              <a:rPr kumimoji="1" lang="zh-CN" altLang="en-US" dirty="0"/>
              <a:t>动态操作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551216"/>
            <a:ext cx="7408333" cy="366136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solidFill>
                  <a:srgbClr val="073E87"/>
                </a:solidFill>
                <a:latin typeface="+mj-ea"/>
                <a:ea typeface="+mj-ea"/>
              </a:rPr>
              <a:t>页面是由三部分组成</a:t>
            </a:r>
          </a:p>
          <a:p>
            <a:pPr marL="302260" lvl="1" indent="0">
              <a:buNone/>
            </a:pPr>
            <a:r>
              <a:rPr lang="en-US" altLang="zh-CN" dirty="0">
                <a:solidFill>
                  <a:srgbClr val="073E87"/>
                </a:solidFill>
                <a:latin typeface="+mj-ea"/>
                <a:ea typeface="+mj-ea"/>
              </a:rPr>
              <a:t>		- </a:t>
            </a:r>
            <a:r>
              <a:rPr lang="en-US" altLang="zh-TW" dirty="0">
                <a:solidFill>
                  <a:srgbClr val="073E87"/>
                </a:solidFill>
                <a:latin typeface="+mj-ea"/>
                <a:ea typeface="+mj-ea"/>
              </a:rPr>
              <a:t>HTML</a:t>
            </a:r>
            <a:r>
              <a:rPr lang="zh-TW" altLang="en-US" dirty="0">
                <a:solidFill>
                  <a:srgbClr val="073E87"/>
                </a:solidFill>
                <a:latin typeface="+mj-ea"/>
                <a:ea typeface="+mj-ea"/>
              </a:rPr>
              <a:t>标签</a:t>
            </a:r>
            <a:endParaRPr lang="en-US" altLang="zh-TW" dirty="0">
              <a:solidFill>
                <a:srgbClr val="073E87"/>
              </a:solidFill>
              <a:latin typeface="+mj-ea"/>
              <a:ea typeface="+mj-ea"/>
            </a:endParaRPr>
          </a:p>
          <a:p>
            <a:pPr marL="302260" lvl="1" indent="0">
              <a:buNone/>
            </a:pPr>
            <a:r>
              <a:rPr kumimoji="1" lang="en-US" altLang="zh-TW" dirty="0">
                <a:solidFill>
                  <a:srgbClr val="073E87"/>
                </a:solidFill>
                <a:latin typeface="+mj-ea"/>
                <a:ea typeface="+mj-ea"/>
              </a:rPr>
              <a:t>		- </a:t>
            </a:r>
            <a:r>
              <a:rPr lang="en-US" altLang="zh-TW" dirty="0">
                <a:solidFill>
                  <a:srgbClr val="073E87"/>
                </a:solidFill>
                <a:latin typeface="+mj-ea"/>
                <a:ea typeface="+mj-ea"/>
              </a:rPr>
              <a:t>CSS</a:t>
            </a:r>
            <a:r>
              <a:rPr lang="zh-TW" altLang="en-US" dirty="0">
                <a:solidFill>
                  <a:srgbClr val="073E87"/>
                </a:solidFill>
                <a:latin typeface="+mj-ea"/>
                <a:ea typeface="+mj-ea"/>
              </a:rPr>
              <a:t>样式	</a:t>
            </a:r>
            <a:endParaRPr lang="en-US" altLang="zh-TW" dirty="0">
              <a:solidFill>
                <a:srgbClr val="073E87"/>
              </a:solidFill>
              <a:latin typeface="+mj-ea"/>
              <a:ea typeface="+mj-ea"/>
            </a:endParaRPr>
          </a:p>
          <a:p>
            <a:pPr marL="302260" lvl="1" indent="0">
              <a:buNone/>
            </a:pPr>
            <a:r>
              <a:rPr lang="en-US" altLang="zh-CN" dirty="0">
                <a:solidFill>
                  <a:srgbClr val="073E87"/>
                </a:solidFill>
                <a:latin typeface="+mj-ea"/>
                <a:ea typeface="+mj-ea"/>
              </a:rPr>
              <a:t>		- </a:t>
            </a:r>
            <a:r>
              <a:rPr lang="en-US" altLang="ja-JP" dirty="0">
                <a:solidFill>
                  <a:srgbClr val="073E87"/>
                </a:solidFill>
                <a:latin typeface="+mj-ea"/>
                <a:ea typeface="+mj-ea"/>
              </a:rPr>
              <a:t>JS</a:t>
            </a:r>
            <a:r>
              <a:rPr lang="ja-JP" altLang="en-US" dirty="0">
                <a:solidFill>
                  <a:srgbClr val="073E87"/>
                </a:solidFill>
                <a:latin typeface="+mj-ea"/>
                <a:ea typeface="+mj-ea"/>
              </a:rPr>
              <a:t>脚本</a:t>
            </a:r>
            <a:endParaRPr lang="zh-CN" altLang="en-US" dirty="0">
              <a:solidFill>
                <a:srgbClr val="073E87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073E87"/>
                </a:solidFill>
                <a:latin typeface="+mj-ea"/>
                <a:ea typeface="+mj-ea"/>
              </a:rPr>
              <a:t>JS</a:t>
            </a:r>
            <a:r>
              <a:rPr lang="zh-CN" altLang="en-US" dirty="0">
                <a:solidFill>
                  <a:srgbClr val="073E87"/>
                </a:solidFill>
                <a:latin typeface="+mj-ea"/>
                <a:ea typeface="+mj-ea"/>
              </a:rPr>
              <a:t>引入到页面中的方式（参照</a:t>
            </a:r>
            <a:r>
              <a:rPr lang="en-US" altLang="zh-CN" dirty="0">
                <a:solidFill>
                  <a:srgbClr val="073E87"/>
                </a:solidFill>
                <a:latin typeface="+mj-ea"/>
                <a:ea typeface="+mj-ea"/>
              </a:rPr>
              <a:t>css</a:t>
            </a:r>
            <a:r>
              <a:rPr lang="zh-CN" altLang="en-US" dirty="0">
                <a:solidFill>
                  <a:srgbClr val="073E87"/>
                </a:solidFill>
                <a:latin typeface="+mj-ea"/>
                <a:ea typeface="+mj-ea"/>
              </a:rPr>
              <a:t>）</a:t>
            </a:r>
          </a:p>
          <a:p>
            <a:pPr marL="302260" lvl="1" indent="0">
              <a:buNone/>
            </a:pPr>
            <a:r>
              <a:rPr lang="en-US" altLang="zh-CN" dirty="0">
                <a:solidFill>
                  <a:srgbClr val="073E87"/>
                </a:solidFill>
                <a:latin typeface="+mj-ea"/>
                <a:ea typeface="+mj-ea"/>
              </a:rPr>
              <a:t>	</a:t>
            </a:r>
            <a:endParaRPr lang="zh-CN" altLang="en-US" dirty="0">
              <a:solidFill>
                <a:srgbClr val="073E87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073E87"/>
                </a:solidFill>
                <a:latin typeface="+mj-ea"/>
                <a:ea typeface="+mj-ea"/>
              </a:rPr>
              <a:t>JS</a:t>
            </a:r>
            <a:r>
              <a:rPr lang="zh-CN" altLang="en-US" dirty="0">
                <a:solidFill>
                  <a:srgbClr val="073E87"/>
                </a:solidFill>
                <a:latin typeface="+mj-ea"/>
                <a:ea typeface="+mj-ea"/>
              </a:rPr>
              <a:t>是由三部分组成</a:t>
            </a:r>
          </a:p>
          <a:p>
            <a:pPr marL="302260" lvl="1" indent="0">
              <a:buNone/>
            </a:pPr>
            <a:r>
              <a:rPr lang="en-US" altLang="zh-CN" dirty="0">
                <a:solidFill>
                  <a:srgbClr val="073E87"/>
                </a:solidFill>
                <a:latin typeface="+mj-ea"/>
                <a:ea typeface="+mj-ea"/>
              </a:rPr>
              <a:t>		- ECMAScript </a:t>
            </a:r>
          </a:p>
          <a:p>
            <a:pPr marL="302260" lvl="1" indent="0">
              <a:buNone/>
            </a:pPr>
            <a:r>
              <a:rPr lang="en-US" altLang="zh-CN" dirty="0">
                <a:solidFill>
                  <a:srgbClr val="073E87"/>
                </a:solidFill>
                <a:latin typeface="+mj-ea"/>
                <a:ea typeface="+mj-ea"/>
              </a:rPr>
              <a:t>		- DOM</a:t>
            </a:r>
          </a:p>
          <a:p>
            <a:pPr marL="302260" lvl="1" indent="0">
              <a:buNone/>
            </a:pPr>
            <a:r>
              <a:rPr lang="en-US" altLang="zh-CN" dirty="0">
                <a:solidFill>
                  <a:srgbClr val="073E87"/>
                </a:solidFill>
                <a:latin typeface="+mj-ea"/>
                <a:ea typeface="+mj-ea"/>
              </a:rPr>
              <a:t>		- BOM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ndara" charset="0"/>
                <a:ea typeface="华文新魏" charset="0"/>
                <a:cs typeface="华文新魏" charset="0"/>
              </a:rPr>
              <a:t>J</a:t>
            </a:r>
            <a:r>
              <a:rPr lang="zh-CN" altLang="en-US" dirty="0">
                <a:latin typeface="Candara" charset="0"/>
                <a:ea typeface="华文新魏" charset="0"/>
                <a:cs typeface="华文新魏" charset="0"/>
              </a:rPr>
              <a:t>avascript组成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Math.abs </a:t>
            </a:r>
            <a:r>
              <a:rPr lang="zh-CN" altLang="en-US" dirty="0"/>
              <a:t>获取绝对值</a:t>
            </a:r>
          </a:p>
          <a:p>
            <a:r>
              <a:rPr lang="en-US" altLang="zh-CN" dirty="0"/>
              <a:t>Math.ceil/Math.floor </a:t>
            </a:r>
            <a:r>
              <a:rPr lang="zh-CN" altLang="en-US" dirty="0"/>
              <a:t>向上向下取整</a:t>
            </a:r>
          </a:p>
          <a:p>
            <a:r>
              <a:rPr lang="en-US" altLang="zh-CN" dirty="0"/>
              <a:t>Math.round </a:t>
            </a:r>
            <a:r>
              <a:rPr lang="zh-CN" altLang="en-US" dirty="0"/>
              <a:t>四舍五入</a:t>
            </a:r>
          </a:p>
          <a:p>
            <a:r>
              <a:rPr lang="en-US" altLang="zh-CN" dirty="0"/>
              <a:t>Math.max / Math.min </a:t>
            </a:r>
            <a:r>
              <a:rPr lang="zh-CN" altLang="en-US" dirty="0"/>
              <a:t>获取最大值和最小值</a:t>
            </a:r>
          </a:p>
          <a:p>
            <a:r>
              <a:rPr lang="en-US" altLang="zh-CN" dirty="0"/>
              <a:t>Math.random</a:t>
            </a:r>
            <a:r>
              <a:rPr lang="zh-CN" altLang="en-US" dirty="0"/>
              <a:t>获取</a:t>
            </a:r>
            <a:r>
              <a:rPr lang="en-US" altLang="zh-CN" dirty="0"/>
              <a:t>[0-1)</a:t>
            </a:r>
            <a:r>
              <a:rPr lang="zh-CN" altLang="en-US" dirty="0"/>
              <a:t>之间的随机小数</a:t>
            </a:r>
          </a:p>
          <a:p>
            <a:r>
              <a:rPr kumimoji="1" lang="zh-CN" altLang="en-US" dirty="0"/>
              <a:t>案例：</a:t>
            </a:r>
            <a:r>
              <a:rPr dirty="0"/>
              <a:t>在[0-61]之间随机获取四个不重复的整数</a:t>
            </a:r>
          </a:p>
          <a:p>
            <a:pPr marL="1234440" lvl="4" indent="0">
              <a:buNone/>
            </a:pPr>
            <a:r>
              <a:rPr lang="zh-CN" sz="2400" dirty="0"/>
              <a:t>获取</a:t>
            </a:r>
            <a:r>
              <a:rPr lang="en-US" altLang="zh-CN" sz="2400" dirty="0"/>
              <a:t>4</a:t>
            </a:r>
            <a:r>
              <a:rPr lang="zh-CN" altLang="en-US" sz="2400" dirty="0"/>
              <a:t>位数的随机验证码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Math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1.通过索引查找</a:t>
            </a:r>
          </a:p>
          <a:p>
            <a:r>
              <a:rPr lang="zh-CN" altLang="en-US"/>
              <a:t>2.截取字符串</a:t>
            </a:r>
          </a:p>
          <a:p>
            <a:r>
              <a:rPr lang="zh-CN" altLang="en-US"/>
              <a:t>3.查找字符串</a:t>
            </a:r>
          </a:p>
          <a:p>
            <a:r>
              <a:rPr lang="zh-CN" altLang="en-US"/>
              <a:t>4.字符串替换</a:t>
            </a:r>
          </a:p>
          <a:p>
            <a:r>
              <a:rPr lang="zh-CN" altLang="en-US"/>
              <a:t>5.字符串转大小写</a:t>
            </a:r>
          </a:p>
          <a:p>
            <a:r>
              <a:rPr lang="zh-CN" altLang="en-US"/>
              <a:t>6.</a:t>
            </a:r>
            <a:r>
              <a:rPr lang="zh-CN" altLang="en-US">
                <a:sym typeface="+mn-ea"/>
              </a:rPr>
              <a:t>字符串转数组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字符串常用方法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格林尼治时间</a:t>
            </a:r>
            <a:r>
              <a:rPr lang="en-US" altLang="zh-CN" dirty="0"/>
              <a:t>,</a:t>
            </a:r>
            <a:r>
              <a:rPr lang="zh-CN" altLang="en-US" dirty="0"/>
              <a:t>北京</a:t>
            </a:r>
            <a:r>
              <a:rPr lang="en-US" altLang="zh-CN" dirty="0"/>
              <a:t>-</a:t>
            </a:r>
            <a:r>
              <a:rPr lang="zh-CN" altLang="en-US" dirty="0"/>
              <a:t>东八区</a:t>
            </a:r>
            <a:r>
              <a:rPr lang="en-US" altLang="zh-CN" dirty="0"/>
              <a:t>,</a:t>
            </a:r>
            <a:r>
              <a:rPr lang="zh-CN" altLang="en-US" dirty="0"/>
              <a:t>纽约</a:t>
            </a:r>
            <a:r>
              <a:rPr lang="en-US" altLang="zh-CN" dirty="0"/>
              <a:t>-</a:t>
            </a:r>
            <a:r>
              <a:rPr lang="zh-CN" altLang="en-US" dirty="0"/>
              <a:t>西五区</a:t>
            </a:r>
          </a:p>
          <a:p>
            <a:r>
              <a:rPr lang="zh-CN" altLang="en-US" dirty="0"/>
              <a:t>获取客户端</a:t>
            </a:r>
            <a:r>
              <a:rPr lang="en-US" altLang="zh-CN" dirty="0"/>
              <a:t>(</a:t>
            </a:r>
            <a:r>
              <a:rPr lang="zh-CN" altLang="en-US" dirty="0"/>
              <a:t>自己电脑</a:t>
            </a:r>
            <a:r>
              <a:rPr lang="en-US" altLang="zh-CN" dirty="0"/>
              <a:t>)</a:t>
            </a:r>
            <a:r>
              <a:rPr lang="zh-CN" altLang="en-US" dirty="0"/>
              <a:t>的时间</a:t>
            </a:r>
          </a:p>
          <a:p>
            <a:r>
              <a:rPr lang="zh-CN" altLang="en-US" dirty="0"/>
              <a:t>如何把一个时间字符串转换为时间格式的数据</a:t>
            </a:r>
            <a:r>
              <a:rPr lang="en-US" altLang="zh-CN" dirty="0"/>
              <a:t>?</a:t>
            </a:r>
            <a:r>
              <a:rPr lang="is-IS" altLang="zh-CN" dirty="0"/>
              <a:t> "201</a:t>
            </a:r>
            <a:r>
              <a:rPr lang="en-US" altLang="is-IS" dirty="0"/>
              <a:t>6</a:t>
            </a:r>
            <a:r>
              <a:rPr lang="is-IS" altLang="zh-CN" dirty="0"/>
              <a:t>/</a:t>
            </a:r>
            <a:r>
              <a:rPr lang="en-US" altLang="is-IS" dirty="0"/>
              <a:t>5</a:t>
            </a:r>
            <a:r>
              <a:rPr lang="is-IS" altLang="zh-CN" dirty="0"/>
              <a:t>/</a:t>
            </a:r>
            <a:r>
              <a:rPr lang="en-US" altLang="is-IS" dirty="0"/>
              <a:t>1</a:t>
            </a:r>
            <a:r>
              <a:rPr lang="is-IS" altLang="zh-CN" dirty="0"/>
              <a:t>  9:28:55”</a:t>
            </a:r>
          </a:p>
          <a:p>
            <a:r>
              <a:rPr lang="da-DK" altLang="zh-CN" dirty="0"/>
              <a:t>getTime</a:t>
            </a:r>
            <a:r>
              <a:rPr lang="zh-CN" altLang="da-DK" dirty="0"/>
              <a:t>方法</a:t>
            </a:r>
            <a:endParaRPr lang="zh-CN" altLang="en-US" dirty="0"/>
          </a:p>
          <a:p>
            <a:r>
              <a:rPr lang="zh-CN" altLang="en-US" dirty="0"/>
              <a:t>案例：时钟，倒计时</a:t>
            </a: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Date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设置一个定时器，并且设置一个等待的时间，当到达时间后执行对应的操作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x-none" altLang="zh-CN" dirty="0"/>
              <a:t>-setInterval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-setTimeout</a:t>
            </a:r>
            <a:endParaRPr lang="zh-CN" altLang="en-US" dirty="0"/>
          </a:p>
          <a:p>
            <a:r>
              <a:rPr lang="zh-CN" altLang="en-US" dirty="0"/>
              <a:t>关于定时器的返回值</a:t>
            </a:r>
          </a:p>
          <a:p>
            <a:r>
              <a:rPr kumimoji="1" lang="zh-CN" altLang="en-US" dirty="0"/>
              <a:t>清除定时器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定时器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540454"/>
            <a:ext cx="8229600" cy="1252728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ea typeface="宋体" charset="0"/>
              </a:rPr>
              <a:t>补课系列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function</a:t>
            </a:r>
            <a:r>
              <a:rPr lang="zh-CN" altLang="zh-CN"/>
              <a:t> 组成及步骤</a:t>
            </a:r>
          </a:p>
          <a:p>
            <a:r>
              <a:rPr lang="zh-CN" altLang="en-US"/>
              <a:t>函数的封装及步骤</a:t>
            </a:r>
          </a:p>
          <a:p>
            <a:r>
              <a:rPr lang="zh-CN" altLang="en-US"/>
              <a:t>参数的应用</a:t>
            </a:r>
          </a:p>
          <a:p>
            <a:r>
              <a:rPr lang="en-US" altLang="zh-CN"/>
              <a:t>arguments</a:t>
            </a:r>
            <a:r>
              <a:rPr lang="zh-CN" altLang="zh-CN"/>
              <a:t>的应用</a:t>
            </a:r>
          </a:p>
          <a:p>
            <a:r>
              <a:rPr lang="en-US" altLang="zh-CN"/>
              <a:t>return</a:t>
            </a:r>
            <a:r>
              <a:rPr lang="zh-CN" altLang="en-US"/>
              <a:t>返回值的应用</a:t>
            </a:r>
          </a:p>
          <a:p>
            <a:r>
              <a:rPr lang="zh-CN" altLang="en-US"/>
              <a:t>闭包</a:t>
            </a:r>
          </a:p>
          <a:p>
            <a:r>
              <a:rPr lang="zh-CN" altLang="en-US"/>
              <a:t>实名函数和匿名函数</a:t>
            </a:r>
          </a:p>
          <a:p>
            <a:r>
              <a:rPr lang="zh-CN" altLang="en-US"/>
              <a:t>常用的匿名函数：函数表达式和自执行函数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charset="0"/>
                <a:sym typeface="+mn-ea"/>
              </a:rPr>
              <a:t>补课：</a:t>
            </a:r>
            <a:r>
              <a:rPr lang="zh-CN" altLang="zh-CN">
                <a:ea typeface="宋体" charset="0"/>
              </a:rPr>
              <a:t>函数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常见的循环包含哪些？</a:t>
            </a:r>
          </a:p>
          <a:p>
            <a:r>
              <a:rPr lang="zh-CN" altLang="en-US"/>
              <a:t>循环嵌套是怎么执行？</a:t>
            </a:r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取数据</a:t>
            </a:r>
          </a:p>
          <a:p>
            <a:pPr marL="0" indent="0">
              <a:buNone/>
            </a:pPr>
            <a:r>
              <a:rPr lang="en-US" altLang="zh-CN"/>
              <a:t>	- 99</a:t>
            </a:r>
            <a:r>
              <a:rPr lang="zh-CN" altLang="en-US"/>
              <a:t>乘法表两个例子</a:t>
            </a:r>
          </a:p>
          <a:p>
            <a:r>
              <a:rPr lang="zh-CN" altLang="en-US"/>
              <a:t>关于</a:t>
            </a:r>
            <a:r>
              <a:rPr lang="en-US" altLang="zh-CN"/>
              <a:t>%</a:t>
            </a:r>
            <a:r>
              <a:rPr lang="zh-CN" altLang="en-US"/>
              <a:t>的小技巧：几种情况就</a:t>
            </a:r>
            <a:r>
              <a:rPr lang="en-US" altLang="zh-CN"/>
              <a:t>%</a:t>
            </a:r>
            <a:r>
              <a:rPr lang="zh-CN" altLang="en-US"/>
              <a:t>几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补课：</a:t>
            </a:r>
            <a:r>
              <a:rPr lang="zh-CN" altLang="en-US"/>
              <a:t>循环嵌套</a:t>
            </a:r>
            <a:br>
              <a:rPr lang="zh-CN" altLang="en-US"/>
            </a:br>
            <a:r>
              <a:rPr lang="zh-CN" altLang="en-US"/>
              <a:t>及自定义属性</a:t>
            </a:r>
            <a:r>
              <a:rPr lang="en-US" altLang="zh-CN"/>
              <a:t>-</a:t>
            </a:r>
            <a:r>
              <a:rPr lang="zh-CN" altLang="en-US">
                <a:ea typeface="宋体" charset="0"/>
              </a:rPr>
              <a:t>循环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  <a:cs typeface="Kaiti SC Regular"/>
              </a:rPr>
              <a:t>什么是自定义属性</a:t>
            </a:r>
          </a:p>
          <a:p>
            <a:pPr marL="0" indent="0">
              <a:buNone/>
            </a:pPr>
            <a:r>
              <a:rPr lang="en-US" altLang="zh-CN" sz="2000" dirty="0">
                <a:latin typeface="Kaiti SC Regular"/>
                <a:ea typeface="+mj-ea"/>
                <a:cs typeface="Kaiti SC Regular"/>
              </a:rPr>
              <a:t>	- </a:t>
            </a:r>
            <a:r>
              <a:rPr sz="2000" dirty="0">
                <a:latin typeface="Kaiti SC Regular"/>
                <a:ea typeface="+mj-ea"/>
                <a:cs typeface="Kaiti SC Regular"/>
              </a:rPr>
              <a:t>遇到的问题</a:t>
            </a:r>
          </a:p>
          <a:p>
            <a:pPr marL="0" indent="0">
              <a:buNone/>
            </a:pPr>
            <a:r>
              <a:rPr lang="en-US" altLang="zh-CN" sz="2000" dirty="0">
                <a:latin typeface="Kaiti SC Regular"/>
                <a:ea typeface="+mj-ea"/>
                <a:cs typeface="Kaiti SC Regular"/>
              </a:rPr>
              <a:t>	- 解决</a:t>
            </a:r>
            <a:r>
              <a:rPr lang="zh-CN" altLang="en-US" sz="2000" dirty="0">
                <a:latin typeface="Kaiti SC Regular"/>
                <a:ea typeface="+mj-ea"/>
                <a:cs typeface="Kaiti SC Regular"/>
              </a:rPr>
              <a:t>的</a:t>
            </a:r>
            <a:r>
              <a:rPr lang="en-US" altLang="zh-CN" sz="2000" dirty="0">
                <a:latin typeface="Kaiti SC Regular"/>
                <a:ea typeface="+mj-ea"/>
                <a:cs typeface="Kaiti SC Regular"/>
              </a:rPr>
              <a:t>办法</a:t>
            </a:r>
          </a:p>
          <a:p>
            <a:r>
              <a:rPr lang="zh-CN" altLang="en-US" sz="2000" dirty="0">
                <a:latin typeface="+mn-ea"/>
                <a:cs typeface="Kaiti SC Regular"/>
              </a:rPr>
              <a:t>例子讲解</a:t>
            </a:r>
          </a:p>
          <a:p>
            <a:pPr marL="302260" lvl="1" indent="0">
              <a:buNone/>
            </a:pPr>
            <a:r>
              <a:rPr lang="en-US" altLang="zh-CN" sz="2000" dirty="0">
                <a:latin typeface="Kaiti SC Regular"/>
                <a:ea typeface="+mj-ea"/>
                <a:cs typeface="Kaiti SC Regular"/>
              </a:rPr>
              <a:t>	- </a:t>
            </a:r>
            <a:r>
              <a:rPr sz="2000" dirty="0">
                <a:latin typeface="Kaiti SC Regular"/>
                <a:ea typeface="+mj-ea"/>
                <a:cs typeface="Kaiti SC Regular"/>
              </a:rPr>
              <a:t>需求1：给一组元素添加索引并弹出</a:t>
            </a:r>
          </a:p>
          <a:p>
            <a:pPr marL="302260" lvl="1" indent="0">
              <a:buNone/>
            </a:pPr>
            <a:r>
              <a:rPr lang="en-US" sz="2000" dirty="0">
                <a:latin typeface="Kaiti SC Regular"/>
                <a:ea typeface="+mj-ea"/>
                <a:cs typeface="Kaiti SC Regular"/>
              </a:rPr>
              <a:t>	- 需求2：通过索引变化来控制一组数据</a:t>
            </a:r>
          </a:p>
          <a:p>
            <a:pPr marL="302260" lvl="1" indent="0">
              <a:buNone/>
            </a:pPr>
            <a:r>
              <a:rPr lang="en-US" sz="2000" dirty="0">
                <a:latin typeface="Kaiti SC Regular"/>
                <a:ea typeface="+mj-ea"/>
                <a:cs typeface="Kaiti SC Regular"/>
              </a:rPr>
              <a:t>	- 需求3：给自定义属性添加布尔类型的属性值</a:t>
            </a:r>
          </a:p>
          <a:p>
            <a:pPr marL="302260" lvl="1" indent="0">
              <a:buNone/>
            </a:pPr>
            <a:r>
              <a:rPr lang="en-US" altLang="zh-CN" sz="2000" dirty="0">
                <a:latin typeface="Kaiti SC Regular"/>
                <a:ea typeface="+mj-ea"/>
                <a:cs typeface="Kaiti SC Regular"/>
              </a:rPr>
              <a:t>	- </a:t>
            </a:r>
            <a:r>
              <a:rPr lang="zh-CN" altLang="en-US" sz="2000" dirty="0">
                <a:latin typeface="+mn-ea"/>
                <a:cs typeface="Kaiti SC Regular"/>
              </a:rPr>
              <a:t>综合运用：</a:t>
            </a:r>
            <a:r>
              <a:rPr lang="en-US" altLang="zh-CN" sz="2000" dirty="0">
                <a:latin typeface="+mn-ea"/>
                <a:cs typeface="Kaiti SC Regular"/>
              </a:rPr>
              <a:t>QQ</a:t>
            </a:r>
            <a:r>
              <a:rPr lang="zh-CN" altLang="en-US" sz="2000" dirty="0">
                <a:latin typeface="+mn-ea"/>
                <a:cs typeface="Kaiti SC Regular"/>
              </a:rPr>
              <a:t>列表展示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补课：循环嵌套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及自定义属性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ea typeface="宋体" charset="0"/>
                <a:sym typeface="+mn-ea"/>
              </a:rPr>
              <a:t>自定义属性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464412"/>
            <a:ext cx="8229600" cy="1252728"/>
          </a:xfrm>
        </p:spPr>
        <p:txBody>
          <a:bodyPr/>
          <a:lstStyle/>
          <a:p>
            <a:r>
              <a:rPr kumimoji="1" lang="zh-CN" altLang="zh-CN" dirty="0">
                <a:solidFill>
                  <a:schemeClr val="accent1">
                    <a:lumMod val="75000"/>
                  </a:schemeClr>
                </a:solidFill>
                <a:ea typeface="宋体" charset="0"/>
              </a:rPr>
              <a:t>正式课第一周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118360"/>
            <a:ext cx="8230235" cy="4007485"/>
          </a:xfrm>
        </p:spPr>
        <p:txBody>
          <a:bodyPr>
            <a:normAutofit fontScale="90000" lnSpcReduction="20000"/>
          </a:bodyPr>
          <a:lstStyle/>
          <a:p>
            <a:r>
              <a:rPr lang="en-US" altLang="zh-CN" dirty="0" err="1"/>
              <a:t>git</a:t>
            </a:r>
            <a:r>
              <a:rPr lang="zh-CN" altLang="zh-CN" dirty="0"/>
              <a:t>的作用：</a:t>
            </a:r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记录历史及回到过去</a:t>
            </a:r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多终端访问</a:t>
            </a:r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团队协作</a:t>
            </a:r>
          </a:p>
          <a:p>
            <a:r>
              <a:rPr lang="en-US" altLang="zh-CN" dirty="0"/>
              <a:t>github </a:t>
            </a:r>
            <a:r>
              <a:rPr lang="zh-CN" altLang="zh-CN" dirty="0"/>
              <a:t>用户注册：用户名，邮箱，密码</a:t>
            </a:r>
          </a:p>
          <a:p>
            <a:r>
              <a:rPr lang="en-US" altLang="zh-CN" dirty="0"/>
              <a:t>git</a:t>
            </a:r>
            <a:r>
              <a:rPr lang="zh-CN" altLang="zh-CN" dirty="0"/>
              <a:t>配置</a:t>
            </a:r>
            <a:r>
              <a:rPr lang="en-US" altLang="zh-CN" dirty="0"/>
              <a:t>--</a:t>
            </a:r>
            <a:r>
              <a:rPr lang="zh-CN" altLang="en-US" dirty="0"/>
              <a:t>配置</a:t>
            </a:r>
            <a:r>
              <a:rPr lang="en-US" altLang="zh-CN" dirty="0"/>
              <a:t>git</a:t>
            </a:r>
            <a:r>
              <a:rPr lang="zh-CN" altLang="zh-CN" dirty="0"/>
              <a:t>用户名和邮箱：</a:t>
            </a:r>
          </a:p>
          <a:p>
            <a:pPr marL="0" indent="0">
              <a:buNone/>
            </a:pPr>
            <a:r>
              <a:rPr lang="en-US" altLang="zh-CN" dirty="0"/>
              <a:t>	- git config --global user.name "</a:t>
            </a:r>
            <a:r>
              <a:rPr lang="zh-CN" altLang="zh-CN" dirty="0"/>
              <a:t>你的</a:t>
            </a:r>
            <a:r>
              <a:rPr lang="en-US" altLang="zh-CN" dirty="0"/>
              <a:t>github</a:t>
            </a:r>
            <a:r>
              <a:rPr lang="zh-CN" altLang="zh-CN" dirty="0"/>
              <a:t>用户名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	- git config --global </a:t>
            </a:r>
            <a:r>
              <a:rPr lang="en-US" altLang="zh-CN" dirty="0" err="1"/>
              <a:t>user.email</a:t>
            </a:r>
            <a:r>
              <a:rPr lang="en-US" altLang="zh-CN" dirty="0"/>
              <a:t> "</a:t>
            </a:r>
            <a:r>
              <a:rPr lang="zh-CN" altLang="zh-CN" dirty="0">
                <a:sym typeface="+mn-ea"/>
              </a:rPr>
              <a:t>你的</a:t>
            </a:r>
            <a:r>
              <a:rPr lang="en-US" altLang="zh-CN" dirty="0">
                <a:sym typeface="+mn-ea"/>
              </a:rPr>
              <a:t>github</a:t>
            </a:r>
            <a:r>
              <a:rPr lang="zh-CN" altLang="en-US" dirty="0">
                <a:sym typeface="+mn-ea"/>
              </a:rPr>
              <a:t>邮箱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注：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）不配置用户名和邮箱的话，无法提交；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       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）注意各个部分之间的空格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0"/>
                <a:sym typeface="+mn-ea"/>
              </a:rPr>
              <a:t>Git</a:t>
            </a:r>
            <a:r>
              <a:rPr lang="zh-CN" altLang="en-US" dirty="0">
                <a:ea typeface="宋体" charset="0"/>
              </a:rPr>
              <a:t>和</a:t>
            </a:r>
            <a:r>
              <a:rPr lang="en-US" altLang="zh-CN" dirty="0">
                <a:ea typeface="宋体" charset="0"/>
                <a:sym typeface="+mn-ea"/>
              </a:rPr>
              <a:t>Git</a:t>
            </a:r>
            <a:r>
              <a:rPr lang="en-US" altLang="zh-CN" dirty="0">
                <a:ea typeface="宋体" charset="0"/>
              </a:rPr>
              <a:t>hub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网页特效原理分析</a:t>
            </a:r>
          </a:p>
          <a:p>
            <a:r>
              <a:rPr kumimoji="1" lang="zh-CN" altLang="en-US" dirty="0"/>
              <a:t>编写</a:t>
            </a:r>
            <a:r>
              <a:rPr kumimoji="1" lang="en-US" altLang="zh-CN" dirty="0"/>
              <a:t>js</a:t>
            </a:r>
            <a:r>
              <a:rPr kumimoji="1" lang="zh-CN" altLang="en-US" dirty="0"/>
              <a:t>的流程</a:t>
            </a:r>
          </a:p>
          <a:p>
            <a:r>
              <a:rPr kumimoji="1" lang="zh-CN" altLang="en-US" dirty="0"/>
              <a:t>编程思路形成：</a:t>
            </a:r>
          </a:p>
          <a:p>
            <a:pPr marL="302260" lvl="1" indent="0">
              <a:buNone/>
            </a:pPr>
            <a:r>
              <a:rPr kumimoji="1" lang="en-US" altLang="zh-CN" dirty="0"/>
              <a:t>		- </a:t>
            </a:r>
            <a:r>
              <a:rPr kumimoji="1" lang="zh-CN" altLang="en-US" dirty="0"/>
              <a:t>排除</a:t>
            </a:r>
            <a:r>
              <a:rPr kumimoji="1" lang="en-US" altLang="zh-CN" dirty="0"/>
              <a:t>html+css</a:t>
            </a:r>
            <a:r>
              <a:rPr kumimoji="1" lang="zh-CN" altLang="en-US" dirty="0"/>
              <a:t>兼容性问题</a:t>
            </a:r>
          </a:p>
          <a:p>
            <a:pPr marL="302260" lvl="1" indent="0">
              <a:buNone/>
            </a:pPr>
            <a:r>
              <a:rPr kumimoji="1" lang="en-US" altLang="zh-CN" dirty="0"/>
              <a:t>		- </a:t>
            </a:r>
            <a:r>
              <a:rPr kumimoji="1" lang="zh-CN" altLang="zh-CN" dirty="0"/>
              <a:t>编程思想</a:t>
            </a:r>
          </a:p>
          <a:p>
            <a:pPr marL="302260" lvl="1" indent="0">
              <a:buNone/>
            </a:pPr>
            <a:r>
              <a:rPr kumimoji="1" lang="zh-CN" altLang="en-US" dirty="0"/>
              <a:t>		</a:t>
            </a:r>
            <a:r>
              <a:rPr kumimoji="1" lang="en-US" altLang="zh-CN" dirty="0"/>
              <a:t>- js</a:t>
            </a:r>
            <a:r>
              <a:rPr kumimoji="1" lang="zh-CN" altLang="en-US" dirty="0"/>
              <a:t>入门三步曲：找到谁，加什么事件，发生什么事</a:t>
            </a:r>
          </a:p>
          <a:p>
            <a:r>
              <a:rPr kumimoji="1" lang="zh-CN" altLang="en-US" dirty="0"/>
              <a:t>第一个</a:t>
            </a:r>
            <a:r>
              <a:rPr kumimoji="1" lang="en-US" altLang="zh-CN" dirty="0"/>
              <a:t>js</a:t>
            </a:r>
            <a:r>
              <a:rPr kumimoji="1" lang="zh-CN" altLang="en-US" dirty="0"/>
              <a:t>特效实例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/>
              <a:t>- </a:t>
            </a:r>
            <a:r>
              <a:rPr kumimoji="1" lang="zh-CN" altLang="en-US" dirty="0"/>
              <a:t>从这个实例中学到了什么？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ndara" charset="0"/>
                <a:ea typeface="华文新魏" charset="0"/>
                <a:cs typeface="华文新魏" charset="0"/>
              </a:rPr>
              <a:t>J</a:t>
            </a:r>
            <a:r>
              <a:rPr lang="zh-CN" altLang="en-US" dirty="0">
                <a:latin typeface="Candara" charset="0"/>
                <a:ea typeface="华文新魏" charset="0"/>
                <a:cs typeface="华文新魏" charset="0"/>
              </a:rPr>
              <a:t>avascript入门感知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charset="0"/>
                <a:sym typeface="+mn-ea"/>
              </a:rPr>
              <a:t>创建版本库</a:t>
            </a:r>
          </a:p>
          <a:p>
            <a:pPr marL="0" indent="0">
              <a:buNone/>
            </a:pPr>
            <a:r>
              <a:rPr lang="en-US" altLang="zh-CN" dirty="0">
                <a:ea typeface="宋体" charset="0"/>
              </a:rPr>
              <a:t>	1.</a:t>
            </a:r>
            <a:r>
              <a:rPr lang="zh-CN" altLang="en-US" dirty="0">
                <a:ea typeface="宋体" charset="0"/>
              </a:rPr>
              <a:t>创建一个空目录，然后进入此目录</a:t>
            </a:r>
          </a:p>
          <a:p>
            <a:pPr marL="0" indent="0">
              <a:buNone/>
            </a:pPr>
            <a:r>
              <a:rPr lang="en-US" altLang="zh-CN" dirty="0">
                <a:ea typeface="宋体" charset="0"/>
              </a:rPr>
              <a:t>	2.</a:t>
            </a:r>
            <a:r>
              <a:rPr lang="zh-CN" altLang="en-US" dirty="0">
                <a:ea typeface="宋体" charset="0"/>
              </a:rPr>
              <a:t>点击右键选择</a:t>
            </a:r>
            <a:r>
              <a:rPr lang="en-US" altLang="zh-CN" dirty="0">
                <a:ea typeface="宋体" charset="0"/>
              </a:rPr>
              <a:t>Git-Bash</a:t>
            </a:r>
            <a:r>
              <a:rPr lang="zh-CN" altLang="zh-CN" dirty="0">
                <a:ea typeface="宋体" charset="0"/>
              </a:rPr>
              <a:t>打开命令行</a:t>
            </a:r>
          </a:p>
          <a:p>
            <a:pPr marL="0" indent="0">
              <a:buNone/>
            </a:pPr>
            <a:r>
              <a:rPr lang="en-US" altLang="zh-CN" dirty="0">
                <a:ea typeface="宋体" charset="0"/>
              </a:rPr>
              <a:t>	3.</a:t>
            </a:r>
            <a:r>
              <a:rPr lang="zh-CN" altLang="en-US" dirty="0">
                <a:ea typeface="宋体" charset="0"/>
              </a:rPr>
              <a:t>输入</a:t>
            </a:r>
            <a:r>
              <a:rPr lang="en-US" altLang="zh-CN" dirty="0">
                <a:ea typeface="宋体" charset="0"/>
              </a:rPr>
              <a:t>git </a:t>
            </a:r>
            <a:r>
              <a:rPr lang="en-US" altLang="zh-CN" dirty="0" err="1">
                <a:ea typeface="宋体" charset="0"/>
              </a:rPr>
              <a:t>init</a:t>
            </a:r>
            <a:r>
              <a:rPr lang="zh-CN" altLang="en-US" dirty="0">
                <a:ea typeface="宋体" charset="0"/>
                <a:sym typeface="+mn-ea"/>
              </a:rPr>
              <a:t>命名把这个目录变成</a:t>
            </a:r>
            <a:r>
              <a:rPr lang="en-US" altLang="zh-CN" dirty="0">
                <a:ea typeface="宋体" charset="0"/>
                <a:sym typeface="+mn-ea"/>
              </a:rPr>
              <a:t>Git</a:t>
            </a:r>
            <a:r>
              <a:rPr lang="zh-CN" altLang="zh-CN" dirty="0">
                <a:ea typeface="宋体" charset="0"/>
                <a:sym typeface="+mn-ea"/>
              </a:rPr>
              <a:t>可以管理的仓库；</a:t>
            </a:r>
          </a:p>
          <a:p>
            <a:pPr marL="0" indent="0">
              <a:buNone/>
            </a:pPr>
            <a:r>
              <a:rPr lang="zh-CN" altLang="zh-CN" dirty="0">
                <a:solidFill>
                  <a:srgbClr val="FF0000"/>
                </a:solidFill>
                <a:ea typeface="宋体" charset="0"/>
                <a:sym typeface="+mn-ea"/>
              </a:rPr>
              <a:t>注：如果你没看到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sym typeface="+mn-ea"/>
              </a:rPr>
              <a:t>.git</a:t>
            </a:r>
            <a:r>
              <a:rPr lang="zh-CN" altLang="zh-CN" dirty="0">
                <a:solidFill>
                  <a:srgbClr val="FF0000"/>
                </a:solidFill>
                <a:ea typeface="宋体" charset="0"/>
                <a:sym typeface="+mn-ea"/>
              </a:rPr>
              <a:t>目录，那是因为这个目录默认是隐藏的；用</a:t>
            </a:r>
            <a:r>
              <a:rPr lang="en-US" altLang="zh-CN" dirty="0">
                <a:solidFill>
                  <a:srgbClr val="FF0000"/>
                </a:solidFill>
                <a:ea typeface="宋体" charset="0"/>
                <a:sym typeface="+mn-ea"/>
              </a:rPr>
              <a:t>ls    -al</a:t>
            </a:r>
            <a:r>
              <a:rPr lang="zh-CN" altLang="zh-CN" dirty="0">
                <a:solidFill>
                  <a:srgbClr val="FF0000"/>
                </a:solidFill>
                <a:ea typeface="宋体" charset="0"/>
                <a:sym typeface="+mn-ea"/>
              </a:rPr>
              <a:t>命令就可以看见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charset="0"/>
              </a:rPr>
              <a:t>创建版本库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47015" y="2689225"/>
            <a:ext cx="8439785" cy="3645535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zh-CN" dirty="0"/>
              <a:t> 分三个区域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zh-CN" altLang="en-US" dirty="0">
                <a:sym typeface="+mn-ea"/>
              </a:rPr>
              <a:t>工作区              暂存区                                      历史区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                 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git add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                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git commit -m”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注释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”                   git push origin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zh-CN" dirty="0">
                <a:ea typeface="宋体" charset="0"/>
              </a:rPr>
              <a:t>工作流</a:t>
            </a:r>
          </a:p>
        </p:txBody>
      </p:sp>
      <p:sp>
        <p:nvSpPr>
          <p:cNvPr id="6" name="矩形 5"/>
          <p:cNvSpPr/>
          <p:nvPr/>
        </p:nvSpPr>
        <p:spPr>
          <a:xfrm>
            <a:off x="888365" y="4027805"/>
            <a:ext cx="808355" cy="2098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就是刚才建立的空目录</a:t>
            </a:r>
          </a:p>
        </p:txBody>
      </p:sp>
      <p:sp>
        <p:nvSpPr>
          <p:cNvPr id="8" name="矩形 7"/>
          <p:cNvSpPr/>
          <p:nvPr/>
        </p:nvSpPr>
        <p:spPr>
          <a:xfrm>
            <a:off x="2673985" y="4027805"/>
            <a:ext cx="864235" cy="2098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临时存放文件的一个目录</a:t>
            </a:r>
          </a:p>
        </p:txBody>
      </p:sp>
      <p:sp>
        <p:nvSpPr>
          <p:cNvPr id="9" name="矩形 8"/>
          <p:cNvSpPr/>
          <p:nvPr/>
        </p:nvSpPr>
        <p:spPr>
          <a:xfrm>
            <a:off x="6083935" y="4027805"/>
            <a:ext cx="892175" cy="209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里面存放各个版本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367915"/>
            <a:ext cx="7408545" cy="432943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Fork</a:t>
            </a:r>
            <a:r>
              <a:rPr lang="zh-CN" altLang="en-US" dirty="0" smtClean="0"/>
              <a:t>培训讲师</a:t>
            </a:r>
            <a:r>
              <a:rPr lang="zh-CN" altLang="en-US" dirty="0"/>
              <a:t>的仓库</a:t>
            </a:r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登录自己的</a:t>
            </a:r>
            <a:r>
              <a:rPr lang="en-US" altLang="zh-CN" dirty="0"/>
              <a:t>github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把讲师仓库地址复制到地址栏</a:t>
            </a:r>
          </a:p>
          <a:p>
            <a:pPr marL="0" indent="0">
              <a:buNone/>
            </a:pPr>
            <a:r>
              <a:rPr lang="en-US" altLang="zh-CN" dirty="0"/>
              <a:t>	- fork</a:t>
            </a:r>
          </a:p>
          <a:p>
            <a:r>
              <a:rPr lang="zh-CN" altLang="en-US" dirty="0"/>
              <a:t>把自己的仓库下载到本地</a:t>
            </a:r>
          </a:p>
          <a:p>
            <a:pPr marL="0" indent="0">
              <a:buNone/>
            </a:pPr>
            <a:r>
              <a:rPr lang="en-US" altLang="zh-CN" dirty="0"/>
              <a:t>	-  git clone </a:t>
            </a:r>
            <a:r>
              <a:rPr lang="zh-CN" altLang="zh-CN" dirty="0"/>
              <a:t>自己的地址</a:t>
            </a:r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en-US" altLang="zh-CN" dirty="0">
                <a:sym typeface="+mn-ea"/>
              </a:rPr>
              <a:t>git remote -v </a:t>
            </a:r>
            <a:r>
              <a:rPr lang="zh-CN" altLang="zh-CN" dirty="0">
                <a:sym typeface="+mn-ea"/>
              </a:rPr>
              <a:t>查看当前本地都和哪些远程仓库保持了链接 </a:t>
            </a:r>
            <a:r>
              <a:rPr lang="en-US" altLang="zh-CN" dirty="0">
                <a:sym typeface="+mn-ea"/>
              </a:rPr>
              <a:t>(git remote rm origin</a:t>
            </a:r>
            <a:r>
              <a:rPr lang="zh-CN" altLang="zh-CN" dirty="0">
                <a:sym typeface="+mn-ea"/>
              </a:rPr>
              <a:t>名字</a:t>
            </a:r>
            <a:r>
              <a:rPr lang="en-US" altLang="zh-CN" dirty="0">
                <a:sym typeface="+mn-ea"/>
              </a:rPr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charset="0"/>
              </a:rPr>
              <a:t>学员更新老师讲义</a:t>
            </a:r>
            <a:r>
              <a:rPr lang="en-US" altLang="zh-CN" dirty="0">
                <a:ea typeface="宋体" charset="0"/>
              </a:rPr>
              <a:t>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568575"/>
            <a:ext cx="7814310" cy="367411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在本地增加和讲师仓库链接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- git remote add </a:t>
            </a:r>
            <a:r>
              <a:rPr lang="en-US" altLang="zh-CN" dirty="0" smtClean="0">
                <a:sym typeface="+mn-ea"/>
              </a:rPr>
              <a:t>yuanmeng(</a:t>
            </a:r>
            <a:r>
              <a:rPr lang="zh-CN" altLang="zh-CN" dirty="0">
                <a:sym typeface="+mn-ea"/>
              </a:rPr>
              <a:t>名字</a:t>
            </a:r>
            <a:r>
              <a:rPr lang="en-US" altLang="zh-CN" dirty="0">
                <a:sym typeface="+mn-ea"/>
              </a:rPr>
              <a:t>)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- git remote -v  (git remote rm </a:t>
            </a:r>
            <a:r>
              <a:rPr lang="en-US" altLang="zh-CN" dirty="0" smtClean="0">
                <a:sym typeface="+mn-ea"/>
              </a:rPr>
              <a:t>yuanmeng)</a:t>
            </a:r>
            <a:endParaRPr lang="en-US" altLang="zh-CN" dirty="0">
              <a:sym typeface="+mn-ea"/>
            </a:endParaRPr>
          </a:p>
          <a:p>
            <a:r>
              <a:rPr lang="zh-CN" altLang="en-US" dirty="0"/>
              <a:t>拉取老师的最新讲义信息</a:t>
            </a:r>
          </a:p>
          <a:p>
            <a:pPr marL="302260" lvl="1" indent="0">
              <a:buNone/>
            </a:pPr>
            <a:r>
              <a:rPr lang="en-US" altLang="zh-CN" sz="2400" dirty="0">
                <a:sym typeface="+mn-ea"/>
              </a:rPr>
              <a:t>	- git remote update </a:t>
            </a:r>
            <a:r>
              <a:rPr lang="en-US" altLang="zh-CN" sz="2400" dirty="0" smtClean="0">
                <a:sym typeface="+mn-ea"/>
              </a:rPr>
              <a:t>yuanmeng</a:t>
            </a:r>
            <a:r>
              <a:rPr lang="zh-CN" altLang="en-US" sz="2400" dirty="0" smtClean="0">
                <a:sym typeface="+mn-ea"/>
              </a:rPr>
              <a:t>（</a:t>
            </a:r>
            <a:r>
              <a:rPr lang="zh-CN" altLang="en-US" sz="2400" dirty="0">
                <a:sym typeface="+mn-ea"/>
              </a:rPr>
              <a:t>可变的）</a:t>
            </a:r>
            <a:endParaRPr lang="en-US" altLang="zh-CN" sz="2400" dirty="0"/>
          </a:p>
          <a:p>
            <a:pPr marL="302260" lvl="1" indent="0">
              <a:buNone/>
            </a:pPr>
            <a:r>
              <a:rPr lang="en-US" altLang="zh-CN" sz="2400" dirty="0">
                <a:sym typeface="+mn-ea"/>
              </a:rPr>
              <a:t>	- git pull </a:t>
            </a:r>
            <a:r>
              <a:rPr lang="en-US" altLang="zh-CN" sz="2400" dirty="0" smtClean="0">
                <a:sym typeface="+mn-ea"/>
              </a:rPr>
              <a:t>yuanmeng master</a:t>
            </a:r>
            <a:endParaRPr lang="zh-CN" altLang="en-US" dirty="0"/>
          </a:p>
          <a:p>
            <a:r>
              <a:rPr lang="zh-CN" altLang="en-US" dirty="0"/>
              <a:t>把本地拉取的最新讲义更新到自己的仓库中</a:t>
            </a:r>
          </a:p>
          <a:p>
            <a:pPr marL="302260" lvl="1" indent="0">
              <a:buNone/>
            </a:pPr>
            <a:r>
              <a:rPr lang="en-US" altLang="zh-CN" sz="2200" dirty="0"/>
              <a:t>	- git add ./-A, git commit -m”</a:t>
            </a:r>
            <a:r>
              <a:rPr lang="zh-CN" altLang="zh-CN" sz="2200" dirty="0"/>
              <a:t>注释</a:t>
            </a:r>
            <a:r>
              <a:rPr lang="en-US" altLang="zh-CN" sz="2200" dirty="0"/>
              <a:t>”,git push origin master</a:t>
            </a:r>
          </a:p>
          <a:p>
            <a:pPr marL="302260" lvl="1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>
                <a:ea typeface="宋体" charset="0"/>
                <a:sym typeface="+mn-ea"/>
              </a:rPr>
              <a:t>学员更新老师讲义</a:t>
            </a:r>
            <a:r>
              <a:rPr lang="en-US" altLang="zh-CN">
                <a:ea typeface="宋体" charset="0"/>
                <a:sym typeface="+mn-ea"/>
              </a:rPr>
              <a:t>2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把本组作业提交到自己的仓库</a:t>
            </a:r>
          </a:p>
          <a:p>
            <a:r>
              <a:rPr lang="zh-CN" altLang="en-US"/>
              <a:t>把本组作业提交给老师</a:t>
            </a:r>
            <a:br>
              <a:rPr lang="zh-CN" altLang="en-US"/>
            </a:br>
            <a:r>
              <a:rPr lang="en-US" altLang="zh-CN"/>
              <a:t>	- </a:t>
            </a:r>
            <a:r>
              <a:rPr lang="zh-CN" altLang="en-US"/>
              <a:t>左边是老师仓库地址，右边是自己仓库地址</a:t>
            </a:r>
          </a:p>
          <a:p>
            <a:pPr marL="0" indent="0">
              <a:buNone/>
            </a:pPr>
            <a:r>
              <a:rPr lang="en-US" altLang="zh-CN"/>
              <a:t>	- New pull request</a:t>
            </a:r>
          </a:p>
          <a:p>
            <a:pPr marL="0" indent="0">
              <a:buNone/>
            </a:pPr>
            <a:r>
              <a:rPr lang="zh-CN" altLang="en-US"/>
              <a:t>注意：为了防止冲突，不要修改除了自己的以外的他人的代码；</a:t>
            </a:r>
          </a:p>
          <a:p>
            <a:pPr marL="0" indent="0">
              <a:buNone/>
            </a:pPr>
            <a:r>
              <a:rPr lang="zh-CN" altLang="en-US"/>
              <a:t>以后</a:t>
            </a:r>
            <a:r>
              <a:rPr lang="en-US" altLang="zh-CN"/>
              <a:t>node</a:t>
            </a:r>
            <a:r>
              <a:rPr lang="zh-CN" altLang="en-US"/>
              <a:t>会讲更详细的防止冲突的处理；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charset="0"/>
              </a:rPr>
              <a:t>组长提交作业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预解释</a:t>
            </a:r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当前作用域？？</a:t>
            </a:r>
          </a:p>
          <a:p>
            <a:r>
              <a:rPr lang="zh-CN" altLang="zh-CN" dirty="0"/>
              <a:t>作用域：全局作用域和私有作用域</a:t>
            </a:r>
          </a:p>
          <a:p>
            <a:r>
              <a:rPr lang="zh-CN" altLang="en-US" dirty="0"/>
              <a:t>什么是声明和定义？</a:t>
            </a:r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带</a:t>
            </a:r>
            <a:r>
              <a:rPr lang="en-US" altLang="zh-CN" dirty="0"/>
              <a:t>var</a:t>
            </a:r>
            <a:r>
              <a:rPr lang="zh-CN" altLang="zh-CN" dirty="0"/>
              <a:t>和带</a:t>
            </a:r>
            <a:r>
              <a:rPr lang="en-US" altLang="zh-CN" dirty="0"/>
              <a:t>function</a:t>
            </a:r>
            <a:r>
              <a:rPr lang="zh-CN" altLang="en-US" dirty="0"/>
              <a:t>的在预解释阶段的不同</a:t>
            </a:r>
          </a:p>
          <a:p>
            <a:r>
              <a:rPr lang="zh-CN" altLang="en-US" dirty="0"/>
              <a:t>函数定义和执行阶段的步骤</a:t>
            </a:r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函数的变量有</a:t>
            </a:r>
            <a:r>
              <a:rPr lang="en-US" altLang="zh-CN" dirty="0"/>
              <a:t>2</a:t>
            </a:r>
            <a:r>
              <a:rPr lang="zh-CN" altLang="en-US" dirty="0"/>
              <a:t>部分；</a:t>
            </a:r>
          </a:p>
          <a:p>
            <a:r>
              <a:rPr lang="zh-CN" altLang="en-US" dirty="0"/>
              <a:t>内存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</a:rPr>
              <a:t>day1:</a:t>
            </a:r>
            <a:r>
              <a:rPr lang="zh-CN" altLang="en-US"/>
              <a:t>预解释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什么是作用域链？</a:t>
            </a:r>
          </a:p>
          <a:p>
            <a:r>
              <a:rPr lang="zh-CN" altLang="en-US" dirty="0"/>
              <a:t>带</a:t>
            </a:r>
            <a:r>
              <a:rPr lang="en-US" altLang="zh-CN" dirty="0"/>
              <a:t>var </a:t>
            </a:r>
            <a:r>
              <a:rPr lang="zh-CN" altLang="zh-CN" dirty="0"/>
              <a:t>和不带</a:t>
            </a:r>
            <a:r>
              <a:rPr lang="en-US" altLang="zh-CN" dirty="0"/>
              <a:t>var</a:t>
            </a:r>
            <a:r>
              <a:rPr lang="zh-CN" altLang="en-US" dirty="0"/>
              <a:t>的区别？</a:t>
            </a:r>
          </a:p>
          <a:p>
            <a:r>
              <a:rPr lang="zh-CN" altLang="en-US" dirty="0"/>
              <a:t>什么是上级作用域：</a:t>
            </a:r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上级作用域，只跟在哪里定义有关，跟在哪里执行没有关系；</a:t>
            </a:r>
          </a:p>
          <a:p>
            <a:r>
              <a:rPr lang="zh-CN" altLang="zh-CN" dirty="0"/>
              <a:t>函数预解释无节操：</a:t>
            </a:r>
            <a:r>
              <a:rPr lang="en-US" altLang="zh-CN" dirty="0"/>
              <a:t>if,=,</a:t>
            </a:r>
            <a:r>
              <a:rPr lang="zh-CN" altLang="zh-CN" dirty="0"/>
              <a:t>自执行，</a:t>
            </a:r>
            <a:r>
              <a:rPr lang="en-US" altLang="zh-CN" dirty="0"/>
              <a:t>return</a:t>
            </a:r>
            <a:r>
              <a:rPr lang="zh-CN" altLang="en-US" dirty="0"/>
              <a:t>，重复声明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day1:</a:t>
            </a:r>
            <a:r>
              <a:rPr lang="zh-CN" altLang="zh-CN">
                <a:ea typeface="宋体" charset="0"/>
              </a:rPr>
              <a:t>作用域链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闭包的作用</a:t>
            </a:r>
          </a:p>
          <a:p>
            <a:r>
              <a:rPr lang="zh-CN" altLang="en-US" dirty="0"/>
              <a:t>如果外面想用里面的变量：window.变量名</a:t>
            </a:r>
          </a:p>
          <a:p>
            <a:r>
              <a:rPr lang="zh-CN" altLang="en-US" dirty="0"/>
              <a:t>内存释放：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- </a:t>
            </a:r>
            <a:r>
              <a:rPr lang="zh-CN" altLang="en-US" dirty="0">
                <a:sym typeface="+mn-ea"/>
              </a:rPr>
              <a:t>堆内存释放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- </a:t>
            </a:r>
            <a:r>
              <a:rPr lang="zh-CN" altLang="en-US" dirty="0">
                <a:sym typeface="+mn-ea"/>
              </a:rPr>
              <a:t>栈内存释放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1</a:t>
            </a:r>
            <a:r>
              <a:rPr lang="zh-CN" altLang="en-US" dirty="0">
                <a:sym typeface="+mn-ea"/>
              </a:rPr>
              <a:t>）全局作用域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	2</a:t>
            </a:r>
            <a:r>
              <a:rPr lang="zh-CN" altLang="en-US" dirty="0">
                <a:sym typeface="+mn-ea"/>
              </a:rPr>
              <a:t>）私有作用域</a:t>
            </a:r>
            <a:endParaRPr lang="zh-CN" altLang="en-US" dirty="0"/>
          </a:p>
          <a:p>
            <a:r>
              <a:rPr lang="en-US" altLang="zh-CN" dirty="0"/>
              <a:t>this</a:t>
            </a:r>
            <a:r>
              <a:rPr lang="zh-CN" altLang="en-US" dirty="0"/>
              <a:t>的使用规则</a:t>
            </a:r>
          </a:p>
          <a:p>
            <a:r>
              <a:rPr lang="zh-CN" altLang="en-US" dirty="0"/>
              <a:t>实战操练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day1:</a:t>
            </a:r>
            <a:r>
              <a:rPr lang="zh-CN" altLang="en-US"/>
              <a:t>闭包和内存释放</a:t>
            </a:r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什么是面向对象？对象？</a:t>
            </a:r>
          </a:p>
          <a:p>
            <a:r>
              <a:rPr lang="zh-CN" altLang="en-US" dirty="0"/>
              <a:t>对象的组成：方法</a:t>
            </a:r>
            <a:r>
              <a:rPr lang="en-US" altLang="zh-CN" dirty="0"/>
              <a:t>(</a:t>
            </a:r>
            <a:r>
              <a:rPr lang="zh-CN" altLang="zh-CN" dirty="0"/>
              <a:t>函数</a:t>
            </a:r>
            <a:r>
              <a:rPr lang="en-US" altLang="zh-CN" dirty="0"/>
              <a:t>)</a:t>
            </a:r>
            <a:r>
              <a:rPr lang="zh-CN" altLang="en-US" dirty="0"/>
              <a:t>和属性</a:t>
            </a:r>
            <a:r>
              <a:rPr lang="en-US" altLang="zh-CN" dirty="0"/>
              <a:t>(</a:t>
            </a:r>
            <a:r>
              <a:rPr lang="zh-CN" altLang="en-US" dirty="0"/>
              <a:t>变量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面向对象和面向过程的区别？</a:t>
            </a:r>
          </a:p>
          <a:p>
            <a:r>
              <a:rPr lang="en-US" altLang="zh-CN" dirty="0"/>
              <a:t>JS</a:t>
            </a:r>
            <a:r>
              <a:rPr lang="zh-CN" altLang="en-US" dirty="0"/>
              <a:t>中面向对象编程（</a:t>
            </a:r>
            <a:r>
              <a:rPr lang="en-US" altLang="zh-CN" dirty="0"/>
              <a:t>OOP</a:t>
            </a:r>
            <a:r>
              <a:rPr lang="zh-CN" altLang="en-US" dirty="0"/>
              <a:t>）的特点：</a:t>
            </a:r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封装：低耦合高内聚</a:t>
            </a:r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继承：子类继承父类中的属性和方法；</a:t>
            </a:r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多态：当前方法的多种形态（重载和重写）；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day2:</a:t>
            </a:r>
            <a:r>
              <a:rPr lang="zh-CN" altLang="en-US">
                <a:ea typeface="宋体" charset="0"/>
              </a:rPr>
              <a:t>什么是面向对象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单例模式</a:t>
            </a:r>
            <a:r>
              <a:rPr lang="en-US" altLang="zh-CN"/>
              <a:t>-</a:t>
            </a:r>
            <a:r>
              <a:rPr lang="zh-CN" altLang="en-US"/>
              <a:t>实质：对象</a:t>
            </a:r>
          </a:p>
          <a:p>
            <a:r>
              <a:rPr lang="zh-CN" altLang="en-US"/>
              <a:t>命名空间</a:t>
            </a:r>
          </a:p>
          <a:p>
            <a:r>
              <a:rPr lang="zh-CN" altLang="en-US"/>
              <a:t>模块化开发</a:t>
            </a:r>
          </a:p>
          <a:p>
            <a:pPr marL="0" indent="0">
              <a:buNone/>
            </a:pPr>
            <a:r>
              <a:rPr lang="en-US" altLang="zh-CN"/>
              <a:t>	- 用单例模式实现模块化开发</a:t>
            </a:r>
          </a:p>
          <a:p>
            <a:pPr marL="0" indent="0">
              <a:buNone/>
            </a:pPr>
            <a:r>
              <a:rPr lang="en-US" altLang="zh-CN"/>
              <a:t>	- 各模块之间的相互调用</a:t>
            </a:r>
          </a:p>
          <a:p>
            <a:pPr marL="0" indent="0">
              <a:buNone/>
            </a:pPr>
            <a:r>
              <a:rPr lang="en-US" altLang="zh-CN"/>
              <a:t>  	- 在一个模块中，实现各个方法之间的相互调用</a:t>
            </a:r>
          </a:p>
          <a:p>
            <a:r>
              <a:rPr lang="zh-CN" altLang="en-US"/>
              <a:t>单例模式优缺点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day2:</a:t>
            </a:r>
            <a:r>
              <a:rPr lang="zh-CN" altLang="en-US"/>
              <a:t>单例模式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固有的特征就叫属性 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华文楷体"/>
              <a:cs typeface="华文楷体"/>
            </a:endParaRPr>
          </a:p>
          <a:p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能够完成一个动作或功能的叫方法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，方法后面有括号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()</a:t>
            </a:r>
            <a:r>
              <a:rPr lang="zh-CN" altLang="zh-CN" sz="20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 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  <a:latin typeface="华文楷体"/>
              <a:cs typeface="华文楷体"/>
            </a:endParaRPr>
          </a:p>
          <a:p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改变基本的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css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样式</a:t>
            </a:r>
            <a:r>
              <a:rPr lang="zh-CN" altLang="zh-CN" sz="20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 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  <a:latin typeface="华文楷体"/>
              <a:cs typeface="华文楷体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kumimoji="1" lang="en-US" altLang="zh-CN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.style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就表示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元素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的行内样式属性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华文楷体"/>
              <a:cs typeface="华文楷体"/>
            </a:endParaRPr>
          </a:p>
          <a:p>
            <a:pPr marL="0" lvl="1" indent="0">
              <a:buNone/>
            </a:pPr>
            <a:r>
              <a:rPr kumimoji="1" lang="zh-CN" altLang="en-US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	</a:t>
            </a:r>
            <a:r>
              <a:rPr kumimoji="1" lang="en-US" altLang="zh-CN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-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JS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中</a:t>
            </a:r>
            <a:r>
              <a:rPr lang="zh-CN" altLang="zh-CN" sz="24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复合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CSS</a:t>
            </a:r>
            <a:r>
              <a:rPr lang="zh-CN" altLang="zh-CN" sz="24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样式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的写法</a:t>
            </a:r>
            <a:r>
              <a:rPr lang="zh-CN" altLang="zh-CN" sz="2400" dirty="0">
                <a:solidFill>
                  <a:schemeClr val="tx2">
                    <a:lumMod val="75000"/>
                  </a:schemeClr>
                </a:solidFill>
                <a:latin typeface="华文楷体"/>
                <a:cs typeface="华文楷体"/>
              </a:rPr>
              <a:t> 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华文楷体"/>
              <a:cs typeface="华文楷体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华文新魏"/>
                <a:cs typeface="华文新魏"/>
              </a:rPr>
              <a:t>关于属性和方法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工厂模式作用</a:t>
            </a:r>
            <a:r>
              <a:rPr lang="en-US" altLang="zh-CN" dirty="0"/>
              <a:t>-</a:t>
            </a:r>
            <a:r>
              <a:rPr lang="zh-CN" altLang="en-US" dirty="0"/>
              <a:t>实质：</a:t>
            </a:r>
            <a:r>
              <a:rPr lang="zh-CN" altLang="zh-CN" dirty="0"/>
              <a:t>封装</a:t>
            </a:r>
          </a:p>
          <a:p>
            <a:r>
              <a:rPr lang="zh-CN" altLang="zh-CN" dirty="0"/>
              <a:t>构造函数模式：类？对象？</a:t>
            </a:r>
          </a:p>
          <a:p>
            <a:r>
              <a:rPr lang="zh-CN" altLang="zh-CN" dirty="0"/>
              <a:t>工厂模式和构造函数模式的区别</a:t>
            </a:r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执行的时候</a:t>
            </a:r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函数执行的时候</a:t>
            </a:r>
          </a:p>
          <a:p>
            <a:r>
              <a:rPr lang="zh-CN" altLang="zh-CN" dirty="0"/>
              <a:t>构造函数的小细节知识点</a:t>
            </a:r>
          </a:p>
          <a:p>
            <a:pPr marL="0" indent="0">
              <a:buNone/>
            </a:pPr>
            <a:r>
              <a:rPr lang="en-US" altLang="zh-CN" dirty="0"/>
              <a:t>	- ()</a:t>
            </a:r>
            <a:r>
              <a:rPr lang="zh-CN" altLang="zh-CN" dirty="0"/>
              <a:t>可省略； </a:t>
            </a:r>
            <a:r>
              <a:rPr lang="en-US" altLang="zh-CN" dirty="0"/>
              <a:t>this</a:t>
            </a:r>
            <a:r>
              <a:rPr lang="zh-CN" altLang="en-US" dirty="0"/>
              <a:t>；里面写变量；自动返回对象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day2:工厂模式</a:t>
            </a:r>
            <a:r>
              <a:rPr lang="zh-CN" altLang="en-US">
                <a:ea typeface="宋体" charset="0"/>
              </a:rPr>
              <a:t>和构造函数模式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对象数据类型检测：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>
                <a:sym typeface="+mn-ea"/>
              </a:rPr>
              <a:t>	- instanceOf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对象属性的判断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</a:t>
            </a:r>
            <a:r>
              <a:rPr lang="en-US" altLang="zh-CN">
                <a:sym typeface="+mn-ea"/>
              </a:rPr>
              <a:t>- in</a:t>
            </a: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>
                <a:sym typeface="+mn-ea"/>
              </a:rPr>
              <a:t>	- hasOwnProperty</a:t>
            </a: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>
                <a:sym typeface="+mn-ea"/>
              </a:rPr>
              <a:t>	- </a:t>
            </a:r>
            <a:r>
              <a:rPr lang="zh-CN" altLang="zh-CN">
                <a:sym typeface="+mn-ea"/>
              </a:rPr>
              <a:t>写一个</a:t>
            </a:r>
            <a:r>
              <a:rPr lang="en-US" altLang="zh-CN">
                <a:sym typeface="+mn-ea"/>
              </a:rPr>
              <a:t>hasPubProperty;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zh-CN"/>
              <a:t>构造函数的问题：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每个方法都要在每个实例上重新创建一遍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day2:</a:t>
            </a:r>
            <a:r>
              <a:rPr lang="zh-CN" altLang="zh-CN">
                <a:ea typeface="宋体" charset="0"/>
              </a:rPr>
              <a:t>对象数据类型检测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基于构造函数模式的原型模式主要解决问题？</a:t>
            </a:r>
          </a:p>
          <a:p>
            <a:r>
              <a:rPr lang="zh-CN" altLang="en-US"/>
              <a:t>原型链模式的基础知识（</a:t>
            </a:r>
            <a:r>
              <a:rPr lang="en-US" altLang="zh-CN"/>
              <a:t>3</a:t>
            </a:r>
            <a:r>
              <a:rPr lang="zh-CN" altLang="en-US"/>
              <a:t>句话）</a:t>
            </a:r>
          </a:p>
          <a:p>
            <a:r>
              <a:rPr lang="zh-CN" altLang="en-US"/>
              <a:t>Object是JS中所有对象数据类型的基类</a:t>
            </a:r>
          </a:p>
          <a:p>
            <a:r>
              <a:rPr lang="zh-CN" altLang="en-US"/>
              <a:t>原型链模式？</a:t>
            </a:r>
            <a:r>
              <a:rPr lang="en-US" altLang="zh-CN"/>
              <a:t>IE</a:t>
            </a:r>
            <a:r>
              <a:rPr lang="zh-CN" altLang="en-US"/>
              <a:t>需要注意什么？</a:t>
            </a:r>
          </a:p>
          <a:p>
            <a:r>
              <a:rPr lang="zh-CN" altLang="en-US"/>
              <a:t>学习原型链模式的好处？</a:t>
            </a:r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学习，扩展，链式操作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day2:</a:t>
            </a:r>
            <a:r>
              <a:rPr lang="zh-CN" altLang="en-US">
                <a:ea typeface="宋体" charset="0"/>
              </a:rPr>
              <a:t>原型链模式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327910"/>
            <a:ext cx="7408545" cy="429958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继承：子类继承父类的属性和方法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- </a:t>
            </a:r>
            <a:r>
              <a:rPr lang="zh-CN" altLang="en-US" dirty="0">
                <a:sym typeface="+mn-ea"/>
              </a:rPr>
              <a:t>必须是两个对象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- </a:t>
            </a:r>
            <a:r>
              <a:rPr lang="zh-CN" altLang="en-US" dirty="0">
                <a:sym typeface="+mn-ea"/>
              </a:rPr>
              <a:t>子类不影响父类</a:t>
            </a:r>
          </a:p>
          <a:p>
            <a:r>
              <a:rPr lang="zh-CN" altLang="en-US" dirty="0">
                <a:sym typeface="+mn-ea"/>
              </a:rPr>
              <a:t>拷贝继承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jquery</a:t>
            </a:r>
            <a:r>
              <a:rPr lang="zh-CN" altLang="zh-CN" dirty="0">
                <a:sym typeface="+mn-ea"/>
              </a:rPr>
              <a:t>用此法</a:t>
            </a:r>
            <a:r>
              <a:rPr lang="en-US" altLang="zh-CN" dirty="0">
                <a:sym typeface="+mn-ea"/>
              </a:rPr>
              <a:t>) </a:t>
            </a:r>
            <a:r>
              <a:rPr lang="zh-CN" altLang="en-US" dirty="0">
                <a:sym typeface="+mn-ea"/>
              </a:rPr>
              <a:t>有</a:t>
            </a:r>
            <a:r>
              <a:rPr lang="en-US" altLang="zh-CN" dirty="0">
                <a:sym typeface="+mn-ea"/>
              </a:rPr>
              <a:t>new</a:t>
            </a:r>
            <a:r>
              <a:rPr lang="zh-CN" altLang="zh-CN" dirty="0">
                <a:sym typeface="+mn-ea"/>
              </a:rPr>
              <a:t>无</a:t>
            </a:r>
            <a:r>
              <a:rPr lang="en-US" altLang="zh-CN" dirty="0">
                <a:sym typeface="+mn-ea"/>
              </a:rPr>
              <a:t>new</a:t>
            </a:r>
            <a:r>
              <a:rPr lang="zh-CN" altLang="zh-CN" dirty="0" smtClean="0">
                <a:sym typeface="+mn-ea"/>
              </a:rPr>
              <a:t>都可以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冒充继承</a:t>
            </a:r>
            <a:r>
              <a:rPr lang="en-US" altLang="zh-CN" dirty="0" smtClean="0">
                <a:sym typeface="+mn-ea"/>
              </a:rPr>
              <a:t> </a:t>
            </a:r>
          </a:p>
          <a:p>
            <a:r>
              <a:rPr lang="zh-CN" altLang="en-US" dirty="0" smtClean="0">
                <a:sym typeface="+mn-ea"/>
              </a:rPr>
              <a:t>原型继承  </a:t>
            </a:r>
            <a:r>
              <a:rPr lang="zh-CN" altLang="en-US" dirty="0">
                <a:sym typeface="+mn-ea"/>
              </a:rPr>
              <a:t>无</a:t>
            </a:r>
            <a:r>
              <a:rPr lang="en-US" altLang="zh-CN" dirty="0">
                <a:sym typeface="+mn-ea"/>
              </a:rPr>
              <a:t>new</a:t>
            </a:r>
            <a:r>
              <a:rPr lang="zh-CN" altLang="en-US" dirty="0" smtClean="0">
                <a:sym typeface="+mn-ea"/>
              </a:rPr>
              <a:t>的对象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寄生组合式继承</a:t>
            </a: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day2</a:t>
            </a:r>
            <a:r>
              <a:rPr lang="zh-CN" altLang="en-US" dirty="0"/>
              <a:t>原型继承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数组常用方法及总结</a:t>
            </a:r>
          </a:p>
          <a:p>
            <a:r>
              <a:rPr lang="zh-CN" altLang="en-US"/>
              <a:t>字符串常用方法及总结</a:t>
            </a:r>
          </a:p>
          <a:p>
            <a:r>
              <a:rPr lang="en-US" altLang="zh-CN"/>
              <a:t>Math</a:t>
            </a:r>
            <a:r>
              <a:rPr lang="zh-CN" altLang="zh-CN"/>
              <a:t>常用方法及涉及的一定范围取整数的公式</a:t>
            </a:r>
          </a:p>
          <a:p>
            <a:r>
              <a:rPr lang="zh-CN" altLang="en-US"/>
              <a:t>获取元素的方式</a:t>
            </a:r>
            <a:r>
              <a:rPr lang="en-US" altLang="zh-CN"/>
              <a:t>7</a:t>
            </a:r>
            <a:r>
              <a:rPr lang="zh-CN" altLang="en-US"/>
              <a:t>种</a:t>
            </a:r>
          </a:p>
          <a:p>
            <a:r>
              <a:rPr lang="zh-CN" altLang="en-US"/>
              <a:t>节点类型，节点关系及涉及的封装</a:t>
            </a:r>
          </a:p>
          <a:p>
            <a:r>
              <a:rPr lang="zh-CN" altLang="en-US"/>
              <a:t>数据类型包含？数据类型转换和比较？</a:t>
            </a:r>
          </a:p>
          <a:p>
            <a:r>
              <a:rPr lang="zh-CN" altLang="en-US"/>
              <a:t>循环绑定事件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第一周及之前知识复习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464412"/>
            <a:ext cx="8229600" cy="1252728"/>
          </a:xfrm>
        </p:spPr>
        <p:txBody>
          <a:bodyPr/>
          <a:lstStyle/>
          <a:p>
            <a:r>
              <a:rPr kumimoji="1" lang="zh-CN" altLang="zh-CN" dirty="0">
                <a:solidFill>
                  <a:schemeClr val="accent1">
                    <a:lumMod val="75000"/>
                  </a:schemeClr>
                </a:solidFill>
                <a:ea typeface="宋体" charset="0"/>
              </a:rPr>
              <a:t>正式课第二周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画图复习原型</a:t>
            </a:r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构造函数 原型 实例 原型链 </a:t>
            </a:r>
            <a:r>
              <a:rPr lang="en-US" altLang="zh-CN" dirty="0"/>
              <a:t>---</a:t>
            </a:r>
            <a:r>
              <a:rPr lang="zh-CN" altLang="en-US" dirty="0"/>
              <a:t>关系</a:t>
            </a:r>
          </a:p>
          <a:p>
            <a:pPr marL="0" indent="0">
              <a:buNone/>
            </a:pPr>
            <a:r>
              <a:rPr lang="en-US" altLang="zh-CN" dirty="0"/>
              <a:t>	- prototype</a:t>
            </a:r>
            <a:r>
              <a:rPr lang="zh-CN" altLang="en-US" dirty="0"/>
              <a:t>，</a:t>
            </a:r>
            <a:r>
              <a:rPr lang="en-US" altLang="zh-CN" dirty="0"/>
              <a:t>__</a:t>
            </a:r>
            <a:r>
              <a:rPr lang="en-US" altLang="zh-CN" dirty="0" err="1"/>
              <a:t>ptoto</a:t>
            </a:r>
            <a:r>
              <a:rPr lang="en-US" altLang="zh-CN" dirty="0"/>
              <a:t>__</a:t>
            </a:r>
            <a:r>
              <a:rPr lang="zh-CN" altLang="zh-CN" dirty="0"/>
              <a:t>各自的作用</a:t>
            </a:r>
          </a:p>
          <a:p>
            <a:r>
              <a:rPr lang="zh-CN" altLang="en-US" dirty="0"/>
              <a:t>函数的三种角色</a:t>
            </a:r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普通函数</a:t>
            </a:r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构造函数</a:t>
            </a:r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普通对象</a:t>
            </a:r>
          </a:p>
          <a:p>
            <a:r>
              <a:rPr lang="zh-CN" altLang="en-US" dirty="0"/>
              <a:t>原型继承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复习原型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call , apply , bind</a:t>
            </a:r>
            <a:r>
              <a:rPr lang="zh-CN" altLang="en-US" dirty="0"/>
              <a:t>的功能和区别（</a:t>
            </a:r>
            <a:r>
              <a:rPr lang="en-US" altLang="zh-CN" dirty="0"/>
              <a:t>'</a:t>
            </a:r>
            <a:r>
              <a:rPr lang="zh-CN" altLang="en-US" dirty="0">
                <a:sym typeface="+mn-ea"/>
              </a:rPr>
              <a:t>use strict</a:t>
            </a:r>
            <a:r>
              <a:rPr lang="en-US" altLang="zh-CN" dirty="0"/>
              <a:t>'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call</a:t>
            </a:r>
            <a:r>
              <a:rPr lang="zh-CN" altLang="zh-CN" dirty="0"/>
              <a:t> 和 </a:t>
            </a:r>
            <a:r>
              <a:rPr lang="en-US" altLang="zh-CN" dirty="0"/>
              <a:t>apply</a:t>
            </a:r>
            <a:r>
              <a:rPr lang="zh-CN" altLang="zh-CN" dirty="0"/>
              <a:t>的应用</a:t>
            </a:r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求平均值</a:t>
            </a:r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求最大值和最小值</a:t>
            </a:r>
          </a:p>
          <a:p>
            <a:r>
              <a:rPr lang="zh-CN" altLang="en-US" dirty="0"/>
              <a:t>如何把类数组转为数组</a:t>
            </a:r>
          </a:p>
          <a:p>
            <a:pPr marL="0" indent="0">
              <a:buNone/>
            </a:pPr>
            <a:r>
              <a:rPr lang="en-US" altLang="zh-CN" dirty="0"/>
              <a:t>	- arguments</a:t>
            </a:r>
            <a:r>
              <a:rPr lang="zh-CN" altLang="en-US" dirty="0"/>
              <a:t>转为数组</a:t>
            </a:r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元素</a:t>
            </a:r>
            <a:r>
              <a:rPr lang="en-US" altLang="zh-CN" dirty="0"/>
              <a:t>(</a:t>
            </a:r>
            <a:r>
              <a:rPr lang="zh-CN" altLang="zh-CN" dirty="0"/>
              <a:t>节点</a:t>
            </a:r>
            <a:r>
              <a:rPr lang="en-US" altLang="zh-CN" dirty="0"/>
              <a:t>)</a:t>
            </a:r>
            <a:r>
              <a:rPr lang="zh-CN" altLang="en-US" dirty="0"/>
              <a:t>集合转为数组</a:t>
            </a:r>
          </a:p>
          <a:p>
            <a:r>
              <a:rPr lang="zh-CN" altLang="en-US" dirty="0"/>
              <a:t>浏览器异常信息捕获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charset="0"/>
              </a:rPr>
              <a:t>改变</a:t>
            </a:r>
            <a:r>
              <a:rPr lang="en-US" altLang="zh-CN">
                <a:ea typeface="宋体" charset="0"/>
              </a:rPr>
              <a:t>this</a:t>
            </a:r>
            <a:r>
              <a:rPr lang="zh-CN" altLang="en-US">
                <a:ea typeface="宋体" charset="0"/>
              </a:rPr>
              <a:t>指向的东东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313305"/>
            <a:ext cx="8119110" cy="381254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sort</a:t>
            </a:r>
            <a:r>
              <a:rPr lang="zh-CN" altLang="en-US" dirty="0"/>
              <a:t>深入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表格排序</a:t>
            </a:r>
            <a:r>
              <a:rPr lang="en-US" altLang="zh-CN" dirty="0"/>
              <a:t>3</a:t>
            </a:r>
            <a:r>
              <a:rPr lang="zh-CN" altLang="en-US" dirty="0"/>
              <a:t>步骤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数据绑定及</a:t>
            </a:r>
            <a:r>
              <a:rPr lang="en-US" altLang="zh-CN" dirty="0"/>
              <a:t>DOM</a:t>
            </a:r>
            <a:r>
              <a:rPr lang="zh-CN" altLang="en-US" dirty="0"/>
              <a:t>回流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JSON</a:t>
            </a:r>
            <a:r>
              <a:rPr lang="zh-CN" altLang="en-US" dirty="0"/>
              <a:t>解析及封装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前后台交互及</a:t>
            </a:r>
            <a:r>
              <a:rPr lang="en-US" altLang="zh-CN" dirty="0" err="1"/>
              <a:t>ajax</a:t>
            </a:r>
            <a:r>
              <a:rPr lang="zh-CN" altLang="en-US" dirty="0"/>
              <a:t>初识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- </a:t>
            </a:r>
            <a:r>
              <a:rPr lang="en-US" altLang="zh-CN" dirty="0" err="1"/>
              <a:t>ajax</a:t>
            </a:r>
            <a:r>
              <a:rPr lang="en-US" altLang="zh-CN" dirty="0"/>
              <a:t> (Asynchronous </a:t>
            </a:r>
            <a:r>
              <a:rPr lang="en-US" altLang="zh-CN" dirty="0" err="1"/>
              <a:t>Javascript</a:t>
            </a:r>
            <a:r>
              <a:rPr lang="en-US" altLang="zh-CN" dirty="0"/>
              <a:t> And XML)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000" dirty="0">
                <a:solidFill>
                  <a:srgbClr val="FF0000"/>
                </a:solidFill>
              </a:rPr>
              <a:t>优点：</a:t>
            </a:r>
            <a:r>
              <a:rPr lang="en-US" altLang="zh-CN" sz="2000" dirty="0" err="1">
                <a:solidFill>
                  <a:srgbClr val="FF0000"/>
                </a:solidFill>
              </a:rPr>
              <a:t>在不重新加载整个页面的情况下,与服务器交换数据并更新部分网页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项目实战：隔行换色的表格排序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表格排序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zh-CN"/>
              <a:t>为什么学正则？--数字查找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正则的作用：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- </a:t>
            </a:r>
            <a:r>
              <a:rPr lang="zh-CN" altLang="en-US"/>
              <a:t>捕获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- </a:t>
            </a:r>
            <a:r>
              <a:rPr lang="zh-CN" altLang="zh-CN"/>
              <a:t>匹配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/>
              <a:t>正则由元字符和修饰符两部分构成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- </a:t>
            </a:r>
            <a:r>
              <a:rPr lang="zh-CN" altLang="en-US"/>
              <a:t>元字符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- </a:t>
            </a:r>
            <a:r>
              <a:rPr lang="zh-CN" altLang="en-US"/>
              <a:t>修饰符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正则表达式基础</a:t>
            </a:r>
            <a:r>
              <a:rPr lang="en-US" altLang="zh-CN"/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8" y="2284942"/>
            <a:ext cx="7814732" cy="345069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页面中弹出框显示	</a:t>
            </a:r>
          </a:p>
          <a:p>
            <a:pPr marL="302260" lvl="1" indent="0">
              <a:buNone/>
            </a:pPr>
            <a:r>
              <a:rPr kumimoji="1" lang="en-US" altLang="zh-CN" dirty="0"/>
              <a:t>		- alert(</a:t>
            </a:r>
            <a:r>
              <a:rPr kumimoji="1" lang="zh-CN" altLang="en-US" dirty="0"/>
              <a:t>内容</a:t>
            </a:r>
            <a:r>
              <a:rPr kumimoji="1" lang="en-US" altLang="zh-CN" dirty="0"/>
              <a:t>) </a:t>
            </a:r>
            <a:r>
              <a:rPr kumimoji="1" lang="zh-CN" altLang="en-US" dirty="0"/>
              <a:t>直接在页面中输出</a:t>
            </a:r>
          </a:p>
          <a:p>
            <a:pPr marL="302260" lvl="1" indent="0">
              <a:buNone/>
            </a:pPr>
            <a:r>
              <a:rPr lang="en-US" altLang="zh-CN" i="1" dirty="0"/>
              <a:t>		- document.write(</a:t>
            </a:r>
            <a:r>
              <a:rPr kumimoji="1" lang="zh-CN" altLang="en-US" dirty="0"/>
              <a:t>内容</a:t>
            </a:r>
            <a:r>
              <a:rPr lang="en-US" altLang="zh-CN" i="1" dirty="0"/>
              <a:t>) </a:t>
            </a:r>
          </a:p>
          <a:p>
            <a:pPr marL="302260" lvl="1" indent="0">
              <a:buNone/>
            </a:pPr>
            <a:r>
              <a:rPr lang="en-US" altLang="zh-CN" i="1" dirty="0"/>
              <a:t>		- obj.innerHTML()</a:t>
            </a:r>
            <a:r>
              <a:rPr kumimoji="1" lang="en-US" altLang="zh-CN" dirty="0"/>
              <a:t> </a:t>
            </a:r>
            <a:r>
              <a:rPr kumimoji="1" lang="zh-CN" altLang="en-US" dirty="0"/>
              <a:t>	</a:t>
            </a:r>
          </a:p>
          <a:p>
            <a:r>
              <a:rPr kumimoji="1" lang="zh-CN" altLang="en-US" dirty="0"/>
              <a:t>控制台输出</a:t>
            </a:r>
          </a:p>
          <a:p>
            <a:pPr marL="302260" lvl="1" indent="0">
              <a:buNone/>
            </a:pPr>
            <a:r>
              <a:rPr kumimoji="1" lang="en-US" altLang="zh-CN" dirty="0"/>
              <a:t>		- </a:t>
            </a:r>
            <a:r>
              <a:rPr kumimoji="1" lang="en-US" altLang="zh-CN" sz="2000" dirty="0"/>
              <a:t>console.log(</a:t>
            </a:r>
            <a:r>
              <a:rPr kumimoji="1" lang="zh-CN" altLang="en-US" sz="2000" dirty="0"/>
              <a:t>内容</a:t>
            </a:r>
            <a:r>
              <a:rPr kumimoji="1" lang="en-US" altLang="zh-CN" sz="2000" dirty="0"/>
              <a:t>) 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console.dir(</a:t>
            </a:r>
            <a:r>
              <a:rPr kumimoji="1" lang="zh-CN" altLang="en-US" sz="2000" dirty="0"/>
              <a:t>内容</a:t>
            </a:r>
            <a:r>
              <a:rPr kumimoji="1" lang="en-US" altLang="zh-CN" sz="2000" dirty="0"/>
              <a:t>) 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console.table(</a:t>
            </a:r>
            <a:r>
              <a:rPr kumimoji="1" lang="zh-CN" altLang="en-US" sz="2000" dirty="0"/>
              <a:t>内容</a:t>
            </a:r>
            <a:r>
              <a:rPr kumimoji="1" lang="en-US" altLang="zh-CN" sz="2000" dirty="0"/>
              <a:t>)</a:t>
            </a:r>
          </a:p>
          <a:p>
            <a:pPr marL="302260" lvl="1" indent="0">
              <a:buNone/>
            </a:pPr>
            <a:r>
              <a:rPr kumimoji="1" lang="en-US" altLang="zh-CN" dirty="0"/>
              <a:t>		- </a:t>
            </a:r>
            <a:r>
              <a:rPr kumimoji="1" lang="zh-CN" altLang="en-US" dirty="0"/>
              <a:t>控制台可直接输入和执行</a:t>
            </a:r>
            <a:r>
              <a:rPr kumimoji="1" lang="zh-CN" altLang="zh-CN" dirty="0"/>
              <a:t>－</a:t>
            </a:r>
            <a:r>
              <a:rPr kumimoji="1" lang="zh-CN" altLang="en-US" dirty="0"/>
              <a:t>－调试和测试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</a:t>
            </a:r>
            <a:r>
              <a:rPr kumimoji="1" lang="zh-CN" altLang="en-US" dirty="0"/>
              <a:t>中常用的输出方式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什么是正则表达式</a:t>
            </a:r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规则、模式</a:t>
            </a:r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强大的字符串匹配工具</a:t>
            </a:r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火星文</a:t>
            </a:r>
          </a:p>
          <a:p>
            <a:r>
              <a:rPr lang="zh-CN" altLang="en-US"/>
              <a:t>正则的两种写法</a:t>
            </a:r>
          </a:p>
          <a:p>
            <a:pPr marL="0" indent="0">
              <a:buNone/>
            </a:pPr>
            <a:r>
              <a:rPr lang="en-US" altLang="zh-CN"/>
              <a:t>	- JS</a:t>
            </a:r>
            <a:r>
              <a:rPr lang="zh-CN" altLang="en-US"/>
              <a:t>风格</a:t>
            </a:r>
            <a:r>
              <a:rPr lang="en-US" altLang="zh-CN"/>
              <a:t>-— new RegExp('a','i');	</a:t>
            </a:r>
            <a:r>
              <a:rPr lang="zh-CN" altLang="zh-CN"/>
              <a:t>实例</a:t>
            </a:r>
            <a:r>
              <a:rPr lang="zh-CN" altLang="zh-CN">
                <a:sym typeface="+mn-ea"/>
              </a:rPr>
              <a:t>创建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- perl</a:t>
            </a:r>
            <a:r>
              <a:rPr lang="zh-CN" altLang="zh-CN"/>
              <a:t>风格</a:t>
            </a:r>
            <a:r>
              <a:rPr lang="en-US" altLang="zh-CN"/>
              <a:t>—/a/i	</a:t>
            </a:r>
            <a:r>
              <a:rPr lang="zh-CN" altLang="en-US"/>
              <a:t>字面量方式</a:t>
            </a:r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zh-CN">
                <a:sym typeface="+mn-ea"/>
              </a:rPr>
              <a:t>创建正则的方式及区别？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正则表达式基础</a:t>
            </a:r>
            <a:r>
              <a:rPr lang="en-US" altLang="zh-CN"/>
              <a:t>2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8257" y="2368762"/>
            <a:ext cx="7408333" cy="345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/>
          </a:p>
          <a:p>
            <a:r>
              <a:rPr lang="en-US" altLang="zh-CN"/>
              <a:t>match</a:t>
            </a:r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获取匹配的项目</a:t>
            </a:r>
          </a:p>
          <a:p>
            <a:pPr marL="0" indent="0">
              <a:buNone/>
            </a:pPr>
            <a:r>
              <a:rPr lang="en-US" altLang="zh-CN"/>
              <a:t>		-</a:t>
            </a:r>
            <a:r>
              <a:rPr lang="zh-CN" altLang="zh-CN"/>
              <a:t> 量词 </a:t>
            </a:r>
            <a:r>
              <a:rPr lang="en-US" altLang="zh-CN"/>
              <a:t>+</a:t>
            </a:r>
          </a:p>
          <a:p>
            <a:pPr marL="0" indent="0">
              <a:buNone/>
            </a:pPr>
            <a:r>
              <a:rPr lang="en-US" altLang="zh-CN"/>
              <a:t>		-  </a:t>
            </a:r>
            <a:r>
              <a:rPr lang="zh-CN" altLang="en-US"/>
              <a:t>量词变化：</a:t>
            </a:r>
            <a:r>
              <a:rPr lang="en-US" altLang="zh-CN"/>
              <a:t>\d,\d+</a:t>
            </a:r>
          </a:p>
          <a:p>
            <a:pPr marL="0" indent="0">
              <a:buNone/>
            </a:pPr>
            <a:r>
              <a:rPr lang="en-US" altLang="zh-CN"/>
              <a:t>		-  </a:t>
            </a:r>
            <a:r>
              <a:rPr lang="zh-CN" altLang="zh-CN"/>
              <a:t>全局匹配：</a:t>
            </a:r>
            <a:r>
              <a:rPr lang="en-US" altLang="zh-CN"/>
              <a:t>g—global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字符串与正则配合</a:t>
            </a:r>
            <a:endParaRPr lang="en-US" altLang="zh-C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正则捕获的特性</a:t>
            </a:r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懒惰</a:t>
            </a:r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贪婪</a:t>
            </a:r>
          </a:p>
          <a:p>
            <a:r>
              <a:t>exec和match的区别</a:t>
            </a:r>
            <a:r>
              <a:rPr lang="zh-CN"/>
              <a:t>？</a:t>
            </a:r>
          </a:p>
          <a:p>
            <a:r>
              <a:rPr lang="zh-CN"/>
              <a:t>exec的封装 和 match封装</a:t>
            </a:r>
          </a:p>
          <a:p>
            <a:r>
              <a:rPr lang="zh-CN"/>
              <a:t>replace的实现原理和exec是一样的；</a:t>
            </a:r>
          </a:p>
          <a:p>
            <a:r>
              <a:rPr lang="en-US" altLang="zh-CN"/>
              <a:t>replace</a:t>
            </a:r>
            <a:r>
              <a:rPr lang="zh-CN" altLang="en-US"/>
              <a:t>实战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正则捕获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464412"/>
            <a:ext cx="8229600" cy="1252728"/>
          </a:xfrm>
        </p:spPr>
        <p:txBody>
          <a:bodyPr/>
          <a:lstStyle/>
          <a:p>
            <a:r>
              <a:rPr kumimoji="1" lang="zh-CN" altLang="zh-CN" dirty="0">
                <a:solidFill>
                  <a:schemeClr val="accent1">
                    <a:lumMod val="75000"/>
                  </a:schemeClr>
                </a:solidFill>
                <a:ea typeface="宋体" charset="0"/>
              </a:rPr>
              <a:t>正式课第三周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zh-CN"/>
              <a:t>盒子模型</a:t>
            </a:r>
          </a:p>
          <a:p>
            <a:r>
              <a:rPr lang="zh-CN" altLang="zh-CN"/>
              <a:t>JS盒子模型</a:t>
            </a:r>
          </a:p>
          <a:p>
            <a:pPr marL="0" indent="0">
              <a:buNone/>
            </a:pPr>
            <a:r>
              <a:rPr lang="en-US" altLang="zh-CN"/>
              <a:t>	- client系列</a:t>
            </a:r>
          </a:p>
          <a:p>
            <a:pPr marL="0" indent="0">
              <a:buNone/>
            </a:pPr>
            <a:r>
              <a:rPr lang="en-US" altLang="zh-CN"/>
              <a:t>	- offset系列</a:t>
            </a:r>
          </a:p>
          <a:p>
            <a:pPr marL="0" indent="0">
              <a:buNone/>
            </a:pPr>
            <a:r>
              <a:rPr lang="en-US" altLang="zh-CN"/>
              <a:t>	- scroll系列</a:t>
            </a:r>
          </a:p>
          <a:p>
            <a:r>
              <a:rPr lang="zh-CN" altLang="zh-CN"/>
              <a:t>对JS盒子模型中属性和方法的详细解释</a:t>
            </a:r>
          </a:p>
          <a:p>
            <a:r>
              <a:rPr lang="zh-CN" altLang="en-US">
                <a:sym typeface="+mn-ea"/>
              </a:rPr>
              <a:t>盒子模型的问题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个</a:t>
            </a:r>
            <a:endParaRPr lang="zh-CN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charset="0"/>
              </a:rPr>
              <a:t>盒子模型</a:t>
            </a:r>
            <a:r>
              <a:rPr lang="en-US" altLang="zh-CN">
                <a:ea typeface="宋体" charset="0"/>
              </a:rPr>
              <a:t>1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58097" y="2299547"/>
            <a:ext cx="7408333" cy="3450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盒子模型涉及的封装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- win</a:t>
            </a:r>
            <a:r>
              <a:rPr lang="zh-CN" altLang="zh-CN"/>
              <a:t>封装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- getCss</a:t>
            </a:r>
            <a:r>
              <a:rPr lang="zh-CN" altLang="zh-CN"/>
              <a:t>封装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- offset</a:t>
            </a:r>
            <a:r>
              <a:rPr lang="zh-CN" altLang="zh-CN"/>
              <a:t>封装</a:t>
            </a:r>
          </a:p>
          <a:p>
            <a:pPr>
              <a:lnSpc>
                <a:spcPct val="110000"/>
              </a:lnSpc>
            </a:pPr>
            <a:r>
              <a:rPr lang="zh-CN" altLang="en-US"/>
              <a:t>JS常用的</a:t>
            </a:r>
            <a:r>
              <a:rPr lang="en-US" altLang="zh-CN"/>
              <a:t>3</a:t>
            </a:r>
            <a:r>
              <a:rPr lang="zh-CN" altLang="en-US"/>
              <a:t>中兼容思想</a:t>
            </a:r>
          </a:p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JS两种编程思想：同步编程和异步编程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实战演练：回到顶部 跑马灯 图片延迟加载  瀑布流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盒子模型</a:t>
            </a:r>
            <a:r>
              <a:rPr lang="en-US" altLang="zh-CN"/>
              <a:t>2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464412"/>
            <a:ext cx="8229600" cy="1252728"/>
          </a:xfrm>
        </p:spPr>
        <p:txBody>
          <a:bodyPr/>
          <a:lstStyle/>
          <a:p>
            <a:r>
              <a:rPr kumimoji="1" lang="zh-CN" altLang="zh-CN" dirty="0">
                <a:solidFill>
                  <a:schemeClr val="accent1">
                    <a:lumMod val="75000"/>
                  </a:schemeClr>
                </a:solidFill>
                <a:ea typeface="宋体" charset="0"/>
              </a:rPr>
              <a:t>正式课第四周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不设定总时间，设定固定步长实现运动</a:t>
            </a:r>
          </a:p>
          <a:p>
            <a:r>
              <a:rPr lang="zh-CN" altLang="en-US"/>
              <a:t>设定总时间，通过条件求出步长的运动</a:t>
            </a:r>
          </a:p>
          <a:p>
            <a:r>
              <a:rPr lang="zh-CN" altLang="en-US"/>
              <a:t>通过累加时间实现运动</a:t>
            </a:r>
          </a:p>
          <a:p>
            <a:pPr marL="0" indent="0">
              <a:buNone/>
            </a:pPr>
            <a:r>
              <a:rPr lang="en-US" altLang="zh-CN"/>
              <a:t>	- Linear:c*t/d+b;</a:t>
            </a:r>
          </a:p>
          <a:p>
            <a:r>
              <a:rPr lang="en-US" altLang="zh-CN"/>
              <a:t>固定步长+steTimeout实现左右切换的运动</a:t>
            </a:r>
          </a:p>
          <a:p>
            <a:r>
              <a:rPr lang="zh-CN" altLang="zh-CN"/>
              <a:t>总结运动优化小技巧：</a:t>
            </a:r>
          </a:p>
          <a:p>
            <a:pPr marL="0" indent="0">
              <a:buNone/>
            </a:pPr>
            <a:r>
              <a:rPr lang="en-US" altLang="zh-CN"/>
              <a:t>	- +step,</a:t>
            </a:r>
            <a:r>
              <a:rPr lang="zh-CN" altLang="en-US"/>
              <a:t>清除无用</a:t>
            </a:r>
            <a:r>
              <a:rPr lang="en-US" altLang="zh-CN"/>
              <a:t>,_move,</a:t>
            </a:r>
            <a:r>
              <a:rPr lang="zh-CN" altLang="zh-CN"/>
              <a:t>返回值存自定义属性</a:t>
            </a:r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charset="0"/>
              </a:rPr>
              <a:t>运动基础</a:t>
            </a:r>
            <a:endParaRPr lang="en-US" altLang="zh-CN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4322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一个物体上同时完成的多运动</a:t>
            </a:r>
          </a:p>
          <a:p>
            <a:r>
              <a:rPr lang="zh-CN" altLang="en-US" dirty="0"/>
              <a:t>运动普通封装</a:t>
            </a:r>
          </a:p>
          <a:p>
            <a:r>
              <a:rPr lang="zh-CN" altLang="en-US" dirty="0"/>
              <a:t>左右切换轮播图案例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- </a:t>
            </a:r>
            <a:r>
              <a:rPr lang="zh-CN" altLang="en-US" dirty="0">
                <a:sym typeface="+mn-ea"/>
              </a:rPr>
              <a:t>基础版轮播图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- </a:t>
            </a:r>
            <a:r>
              <a:rPr lang="zh-CN" altLang="en-US" dirty="0">
                <a:sym typeface="+mn-ea"/>
              </a:rPr>
              <a:t>获取数据及延迟加载版轮播图</a:t>
            </a:r>
            <a:endParaRPr lang="zh-CN" altLang="en-US" dirty="0"/>
          </a:p>
          <a:p>
            <a:r>
              <a:rPr lang="zh-CN" altLang="en-US" dirty="0"/>
              <a:t>构造函数封装：左右切换轮播图</a:t>
            </a:r>
          </a:p>
          <a:p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运动封装及实例</a:t>
            </a:r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145852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渐隐渐现轮播图案例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- </a:t>
            </a:r>
            <a:r>
              <a:rPr lang="zh-CN" altLang="en-US" dirty="0">
                <a:sym typeface="+mn-ea"/>
              </a:rPr>
              <a:t>基础版轮播图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- </a:t>
            </a:r>
            <a:r>
              <a:rPr lang="zh-CN" altLang="en-US" dirty="0">
                <a:sym typeface="+mn-ea"/>
              </a:rPr>
              <a:t>获取数据及延迟加载版轮播图</a:t>
            </a:r>
          </a:p>
          <a:p>
            <a:r>
              <a:rPr lang="zh-CN" altLang="en-US" dirty="0">
                <a:sym typeface="+mn-ea"/>
              </a:rPr>
              <a:t>构造函数封装：渐隐渐现轮播图</a:t>
            </a:r>
          </a:p>
          <a:p>
            <a:r>
              <a:rPr lang="en-US" altLang="zh-CN" dirty="0"/>
              <a:t>this </a:t>
            </a:r>
            <a:r>
              <a:rPr lang="zh-CN" altLang="en-US" dirty="0"/>
              <a:t>和 异步的复习</a:t>
            </a:r>
          </a:p>
          <a:p>
            <a:r>
              <a:rPr lang="zh-CN" altLang="en-US" dirty="0"/>
              <a:t>所有思路的总结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运动封装及实例</a:t>
            </a:r>
            <a:r>
              <a:rPr lang="en-US" altLang="zh-CN">
                <a:sym typeface="+mn-e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1436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eaLnBrk="0" hangingPunct="0">
              <a:spcBef>
                <a:spcPct val="20000"/>
              </a:spcBef>
              <a:buClr>
                <a:srgbClr val="F50A64"/>
              </a:buClr>
              <a:buFont typeface="Wingdings" charset="2"/>
              <a:buNone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宋体" charset="0"/>
                <a:ea typeface="宋体" charset="0"/>
                <a:sym typeface="微软雅黑" charset="0"/>
              </a:rPr>
              <a:t>命名规范及必要性</a:t>
            </a:r>
          </a:p>
          <a:p>
            <a:pPr marL="742950" lvl="2" indent="-342900" eaLnBrk="0" hangingPunct="0">
              <a:spcBef>
                <a:spcPct val="20000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宋体" charset="0"/>
                <a:ea typeface="宋体" charset="0"/>
                <a:sym typeface="微软雅黑" charset="0"/>
              </a:rPr>
              <a:t>可读性</a:t>
            </a:r>
            <a:r>
              <a:rPr lang="en-US" altLang="x-none" sz="2400" dirty="0">
                <a:solidFill>
                  <a:schemeClr val="accent2">
                    <a:lumMod val="75000"/>
                  </a:schemeClr>
                </a:solidFill>
                <a:latin typeface="宋体" charset="0"/>
                <a:ea typeface="宋体" charset="0"/>
                <a:sym typeface="微软雅黑" charset="0"/>
              </a:rPr>
              <a:t>——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宋体" charset="0"/>
                <a:ea typeface="宋体" charset="0"/>
                <a:sym typeface="微软雅黑" charset="0"/>
              </a:rPr>
              <a:t>能看懂</a:t>
            </a:r>
          </a:p>
          <a:p>
            <a:pPr marL="742950" lvl="2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宋体" charset="0"/>
                <a:ea typeface="宋体" charset="0"/>
                <a:sym typeface="微软雅黑" charset="0"/>
              </a:rPr>
              <a:t>规范性</a:t>
            </a:r>
            <a:r>
              <a:rPr lang="en-US" altLang="x-none" sz="2400" dirty="0">
                <a:solidFill>
                  <a:schemeClr val="accent2">
                    <a:lumMod val="75000"/>
                  </a:schemeClr>
                </a:solidFill>
                <a:latin typeface="宋体" charset="0"/>
                <a:ea typeface="宋体" charset="0"/>
                <a:sym typeface="微软雅黑" charset="0"/>
              </a:rPr>
              <a:t>——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宋体" charset="0"/>
                <a:ea typeface="宋体" charset="0"/>
                <a:sym typeface="微软雅黑" charset="0"/>
              </a:rPr>
              <a:t>符合规则</a:t>
            </a:r>
          </a:p>
          <a:p>
            <a:pPr marL="0" lvl="1" indent="0" eaLnBrk="0" hangingPunct="0">
              <a:spcBef>
                <a:spcPct val="20000"/>
              </a:spcBef>
              <a:buClr>
                <a:srgbClr val="F50A64"/>
              </a:buClr>
              <a:buFont typeface="Wingdings" charset="2"/>
              <a:buNone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宋体" charset="0"/>
                <a:ea typeface="宋体" charset="0"/>
                <a:sym typeface="微软雅黑" charset="0"/>
              </a:rPr>
              <a:t>匈牙利命名法</a:t>
            </a:r>
          </a:p>
          <a:p>
            <a:pPr marL="742950" lvl="2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宋体" charset="0"/>
                <a:ea typeface="宋体" charset="0"/>
                <a:sym typeface="微软雅黑" charset="0"/>
              </a:rPr>
              <a:t>类型前缀</a:t>
            </a:r>
          </a:p>
          <a:p>
            <a:pPr marL="742950" lvl="2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宋体" charset="0"/>
                <a:ea typeface="宋体" charset="0"/>
                <a:sym typeface="微软雅黑" charset="0"/>
              </a:rPr>
              <a:t>首字母大写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</a:t>
            </a:r>
            <a:r>
              <a:rPr lang="zh-CN" altLang="en-US">
                <a:ea typeface="宋体" charset="0"/>
              </a:rPr>
              <a:t>命名规则</a:t>
            </a:r>
            <a:r>
              <a:rPr lang="en-US" altLang="zh-CN">
                <a:ea typeface="宋体" charset="0"/>
              </a:rPr>
              <a:t>1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02005" y="2688590"/>
            <a:ext cx="9484995" cy="375729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原则：先写成轮播图然后改成面向对象的写法</a:t>
            </a:r>
          </a:p>
          <a:p>
            <a:pPr marL="0" indent="0">
              <a:buNone/>
            </a:pPr>
            <a:r>
              <a:rPr lang="en-US" altLang="zh-CN" dirty="0"/>
              <a:t>	1. </a:t>
            </a:r>
            <a:r>
              <a:rPr lang="zh-CN" altLang="en-US" dirty="0"/>
              <a:t>把全局变量都变成私有属性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--私有属性都在构造函数里</a:t>
            </a:r>
          </a:p>
          <a:p>
            <a:pPr marL="0" indent="0">
              <a:buNone/>
            </a:pPr>
            <a:r>
              <a:rPr lang="en-US" altLang="zh-CN" dirty="0"/>
              <a:t>	2. 把全局函数都变成公有方法--</a:t>
            </a:r>
            <a:r>
              <a:rPr lang="en-US" altLang="zh-CN" dirty="0" err="1"/>
              <a:t>prototype上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3. 如果</a:t>
            </a:r>
            <a:r>
              <a:rPr lang="zh-CN" altLang="en-US" dirty="0"/>
              <a:t>自己给原型添加对象 如：</a:t>
            </a:r>
            <a:r>
              <a:rPr lang="en-US" altLang="zh-CN" dirty="0"/>
              <a:t>prototype={}</a:t>
            </a:r>
          </a:p>
          <a:p>
            <a:pPr marL="0" indent="0">
              <a:buNone/>
            </a:pPr>
            <a:r>
              <a:rPr lang="en-US" altLang="zh-CN" dirty="0"/>
              <a:t>		--</a:t>
            </a:r>
            <a:r>
              <a:rPr lang="en-US" altLang="zh-CN" dirty="0" err="1"/>
              <a:t>注意constructor指向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4.  init：初始化函数；</a:t>
            </a:r>
          </a:p>
          <a:p>
            <a:pPr marL="0" indent="0">
              <a:buNone/>
            </a:pPr>
            <a:r>
              <a:rPr lang="en-US" altLang="zh-CN" dirty="0"/>
              <a:t>		--</a:t>
            </a:r>
            <a:r>
              <a:rPr lang="en-US" altLang="zh-CN" dirty="0" err="1"/>
              <a:t>这里面放的就是函数调用的思路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5. this</a:t>
            </a:r>
            <a:r>
              <a:rPr lang="zh-CN" altLang="en-US" dirty="0"/>
              <a:t>的修改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如何改写面向对象？</a:t>
            </a:r>
          </a:p>
        </p:txBody>
      </p:sp>
    </p:spTree>
    <p:extLst>
      <p:ext uri="{BB962C8B-B14F-4D97-AF65-F5344CB8AC3E}">
        <p14:creationId xmlns:p14="http://schemas.microsoft.com/office/powerpoint/2010/main" val="12059385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什么是JQ?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一个优秀的JS库，大型开发必备</a:t>
            </a:r>
          </a:p>
          <a:p>
            <a:r>
              <a:rPr lang="zh-CN" altLang="en-US" dirty="0"/>
              <a:t>JQ的好处：</a:t>
            </a:r>
          </a:p>
          <a:p>
            <a:pPr marL="0" indent="0">
              <a:buNone/>
            </a:pPr>
            <a:r>
              <a:rPr lang="en-US" altLang="zh-CN" dirty="0"/>
              <a:t>	- 简化JS复杂操作</a:t>
            </a:r>
          </a:p>
          <a:p>
            <a:pPr marL="0" indent="0">
              <a:buNone/>
            </a:pPr>
            <a:r>
              <a:rPr lang="en-US" altLang="zh-CN" dirty="0"/>
              <a:t>	- 不再需要关心兼容</a:t>
            </a:r>
          </a:p>
          <a:p>
            <a:pPr marL="0" indent="0">
              <a:buNone/>
            </a:pPr>
            <a:r>
              <a:rPr lang="en-US" altLang="zh-CN" dirty="0"/>
              <a:t>	- 提供大量实用方法</a:t>
            </a:r>
          </a:p>
          <a:p>
            <a:r>
              <a:rPr lang="zh-CN" altLang="en-US" dirty="0"/>
              <a:t>如何学习JQ？</a:t>
            </a:r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en-US" altLang="zh-CN" dirty="0" err="1"/>
              <a:t>查阅API库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en-US" altLang="zh-CN" dirty="0" err="1"/>
              <a:t>JQ只是辅助工具，关键要有编程思想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0"/>
              </a:rPr>
              <a:t>jQuery</a:t>
            </a:r>
            <a:r>
              <a:rPr lang="zh-CN" altLang="zh-CN" dirty="0">
                <a:ea typeface="宋体" charset="0"/>
              </a:rPr>
              <a:t>简介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选择网页元素</a:t>
            </a:r>
          </a:p>
          <a:p>
            <a:pPr marL="0" indent="0">
              <a:buNone/>
            </a:pPr>
            <a:r>
              <a:rPr lang="en-US" altLang="zh-CN" dirty="0"/>
              <a:t>	- 模拟CSS选择元素</a:t>
            </a:r>
          </a:p>
          <a:p>
            <a:pPr marL="0" indent="0">
              <a:buNone/>
            </a:pPr>
            <a:r>
              <a:rPr lang="en-US" altLang="zh-CN" dirty="0"/>
              <a:t>	- 独有表达式选择</a:t>
            </a:r>
          </a:p>
          <a:p>
            <a:pPr marL="0" indent="0">
              <a:buNone/>
            </a:pPr>
            <a:r>
              <a:rPr lang="en-US" altLang="zh-CN" dirty="0"/>
              <a:t>	- 多种筛选方法</a:t>
            </a:r>
          </a:p>
          <a:p>
            <a:r>
              <a:rPr lang="zh-CN" altLang="en-US" dirty="0"/>
              <a:t>JQ写法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- 方法函数化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- </a:t>
            </a:r>
            <a:r>
              <a:rPr lang="zh-CN" altLang="en-US" dirty="0">
                <a:sym typeface="+mn-ea"/>
              </a:rPr>
              <a:t>链式</a:t>
            </a:r>
            <a:r>
              <a:rPr lang="en-US" altLang="zh-CN" dirty="0">
                <a:sym typeface="+mn-ea"/>
              </a:rPr>
              <a:t>操作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- 取值赋值合体</a:t>
            </a:r>
            <a:endParaRPr lang="zh-CN" altLang="en-US" dirty="0"/>
          </a:p>
          <a:p>
            <a:r>
              <a:rPr lang="zh-CN" altLang="en-US" dirty="0"/>
              <a:t>JQ与JS关系：可以共存，不能混淆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JQ设计思想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7515" y="2675255"/>
            <a:ext cx="9180195" cy="378460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DOM</a:t>
            </a:r>
            <a:r>
              <a:rPr lang="zh-CN" altLang="en-US" dirty="0"/>
              <a:t>节点关系</a:t>
            </a:r>
            <a:r>
              <a:rPr lang="zh-CN" altLang="zh-CN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	parent; parents; children; next; nextAll; prev,prevAll;</a:t>
            </a:r>
          </a:p>
          <a:p>
            <a:pPr marL="0" indent="0">
              <a:buNone/>
            </a:pPr>
            <a:r>
              <a:rPr lang="en-US" altLang="zh-CN" dirty="0"/>
              <a:t>	index;  siblings; </a:t>
            </a:r>
          </a:p>
          <a:p>
            <a:pPr marL="0" indent="0">
              <a:buNone/>
            </a:pPr>
            <a:r>
              <a:rPr lang="en-US" altLang="zh-CN" dirty="0"/>
              <a:t>     DOM</a:t>
            </a:r>
            <a:r>
              <a:rPr lang="zh-CN" altLang="en-US" dirty="0"/>
              <a:t>动态操作：</a:t>
            </a:r>
          </a:p>
          <a:p>
            <a:pPr marL="0" indent="0">
              <a:buNone/>
            </a:pPr>
            <a:r>
              <a:rPr lang="en-US" altLang="zh-CN" dirty="0"/>
              <a:t>	$('&lt;div&gt;&lt;/div&gt;') ;clone()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>
                <a:latin typeface="+mj-ea"/>
                <a:ea typeface="+mj-ea"/>
                <a:sym typeface="+mn-ea"/>
              </a:rPr>
              <a:t>insertBefore()  before() 区别：后续操作变了</a:t>
            </a:r>
            <a:endParaRPr lang="zh-CN" altLang="en-US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zh-CN" altLang="en-US" dirty="0">
                <a:latin typeface="+mj-ea"/>
                <a:ea typeface="+mj-ea"/>
                <a:sym typeface="+mn-ea"/>
              </a:rPr>
              <a:t>insertAfter()   after()</a:t>
            </a:r>
            <a:endParaRPr lang="zh-CN" altLang="en-US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zh-CN" altLang="en-US" dirty="0">
                <a:latin typeface="+mj-ea"/>
                <a:ea typeface="+mj-ea"/>
                <a:sym typeface="+mn-ea"/>
              </a:rPr>
              <a:t>appendTo()  append();</a:t>
            </a:r>
            <a:endParaRPr lang="zh-CN" altLang="en-US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zh-CN" altLang="en-US" dirty="0">
                <a:latin typeface="+mj-ea"/>
                <a:ea typeface="+mj-ea"/>
                <a:sym typeface="+mn-ea"/>
              </a:rPr>
              <a:t>prependTo()  prepend();</a:t>
            </a:r>
            <a:endParaRPr lang="zh-CN" altLang="en-US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zh-CN" altLang="en-US" dirty="0">
                <a:latin typeface="+mj-ea"/>
                <a:ea typeface="+mj-ea"/>
                <a:sym typeface="+mn-ea"/>
              </a:rPr>
              <a:t>remove();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jQ常用DOM方法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8412480" cy="345059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ym typeface="+mn-ea"/>
              </a:rPr>
              <a:t>jQ</a:t>
            </a:r>
            <a:r>
              <a:rPr lang="zh-CN" altLang="zh-CN" dirty="0">
                <a:sym typeface="+mn-ea"/>
              </a:rPr>
              <a:t>属性方法 </a:t>
            </a:r>
            <a:r>
              <a:rPr lang="en-US" altLang="zh-CN" dirty="0">
                <a:sym typeface="+mn-ea"/>
              </a:rPr>
              <a:t>attr </a:t>
            </a:r>
            <a:r>
              <a:rPr lang="zh-CN" altLang="en-US" dirty="0">
                <a:sym typeface="+mn-ea"/>
              </a:rPr>
              <a:t>， </a:t>
            </a:r>
            <a:r>
              <a:rPr lang="en-US" altLang="zh-CN" dirty="0">
                <a:sym typeface="+mn-ea"/>
              </a:rPr>
              <a:t>val</a:t>
            </a:r>
          </a:p>
          <a:p>
            <a:r>
              <a:rPr lang="en-US" altLang="zh-CN" dirty="0"/>
              <a:t>jQ常用</a:t>
            </a:r>
            <a:r>
              <a:rPr lang="zh-CN" altLang="en-US" dirty="0"/>
              <a:t>数据交互</a:t>
            </a:r>
          </a:p>
          <a:p>
            <a:pPr marL="0" indent="0">
              <a:buNone/>
            </a:pPr>
            <a:r>
              <a:rPr lang="en-US" altLang="zh-CN" dirty="0"/>
              <a:t>	- $.ajax()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latin typeface="+mj-ea"/>
                <a:ea typeface="+mj-ea"/>
              </a:rPr>
              <a:t>-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  <a:cs typeface="微软雅黑"/>
                <a:sym typeface="+mn-ea"/>
              </a:rPr>
              <a:t>serialize()    serializeArray() 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  <a:cs typeface="微软雅黑"/>
                <a:sym typeface="+mn-ea"/>
              </a:rPr>
              <a:t>参数序列化</a:t>
            </a:r>
          </a:p>
          <a:p>
            <a:r>
              <a:rPr lang="en-US" altLang="zh-CN" dirty="0"/>
              <a:t>jQ常用事件方法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ym typeface="+mn-ea"/>
              </a:rPr>
              <a:t>- on, off , one</a:t>
            </a:r>
            <a:endParaRPr lang="en-US" altLang="zh-CN" dirty="0"/>
          </a:p>
          <a:p>
            <a:r>
              <a:rPr lang="en-US" altLang="zh-CN" dirty="0"/>
              <a:t>j</a:t>
            </a:r>
            <a:r>
              <a:rPr lang="en-US" altLang="zh-CN" dirty="0">
                <a:sym typeface="+mn-ea"/>
              </a:rPr>
              <a:t>Q </a:t>
            </a:r>
            <a:r>
              <a:rPr lang="zh-CN" altLang="zh-CN" dirty="0">
                <a:sym typeface="+mn-ea"/>
              </a:rPr>
              <a:t>操作值：获取和操作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jQ</a:t>
            </a:r>
            <a:r>
              <a:rPr lang="zh-CN" altLang="zh-CN" dirty="0">
                <a:sym typeface="+mn-ea"/>
              </a:rPr>
              <a:t>动画操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$()</a:t>
            </a:r>
            <a:r>
              <a:rPr lang="zh-CN" altLang="zh-CN" dirty="0">
                <a:ea typeface="宋体" charset="0"/>
              </a:rPr>
              <a:t>下的常用方法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855" y="2675255"/>
            <a:ext cx="7408545" cy="3715385"/>
          </a:xfrm>
        </p:spPr>
        <p:txBody>
          <a:bodyPr>
            <a:normAutofit fontScale="87500" lnSpcReduction="20000"/>
          </a:bodyPr>
          <a:lstStyle/>
          <a:p>
            <a:r>
              <a:rPr lang="zh-CN" altLang="en-US" dirty="0"/>
              <a:t>向jQuery属性名上扩展(把它当做一个对象) -&gt;完善类库,给类库增加核心的方法</a:t>
            </a:r>
          </a:p>
          <a:p>
            <a:pPr marL="0" indent="0">
              <a:buNone/>
            </a:pPr>
            <a:r>
              <a:rPr lang="en-US" altLang="zh-CN" dirty="0"/>
              <a:t>	jQuery.extend({attr:fn})</a:t>
            </a:r>
          </a:p>
          <a:p>
            <a:pPr marL="0" indent="0">
              <a:buNone/>
            </a:pPr>
            <a:r>
              <a:rPr lang="en-US" altLang="zh-CN" dirty="0"/>
              <a:t>	$.extend</a:t>
            </a:r>
            <a:r>
              <a:rPr lang="en-US" altLang="zh-CN" dirty="0">
                <a:sym typeface="+mn-ea"/>
              </a:rPr>
              <a:t>({attr:fn})</a:t>
            </a:r>
            <a:endParaRPr lang="en-US" altLang="zh-CN" dirty="0"/>
          </a:p>
          <a:p>
            <a:r>
              <a:rPr lang="en-US" altLang="zh-CN" dirty="0"/>
              <a:t>向jQuery原型上扩展(把它当做一个类) -&gt;编写一些基于jQuery插件</a:t>
            </a:r>
          </a:p>
          <a:p>
            <a:pPr marL="0" indent="0">
              <a:buNone/>
            </a:pPr>
            <a:r>
              <a:rPr lang="en-US" altLang="zh-CN" dirty="0"/>
              <a:t>	jQuery.fn.extend({</a:t>
            </a:r>
            <a:r>
              <a:rPr lang="en-US" altLang="zh-CN" dirty="0">
                <a:sym typeface="+mn-ea"/>
              </a:rPr>
              <a:t>attr:fn</a:t>
            </a:r>
            <a:r>
              <a:rPr lang="en-US" altLang="zh-CN" dirty="0"/>
              <a:t>})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$.fn.extend({attr:fn})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区分</a:t>
            </a:r>
          </a:p>
          <a:p>
            <a:pPr marL="0" indent="0">
              <a:buNone/>
            </a:pPr>
            <a:r>
              <a:rPr lang="en-US" altLang="zh-CN" dirty="0"/>
              <a:t>$.xxx(); -</a:t>
            </a:r>
            <a:r>
              <a:rPr lang="zh-CN" altLang="en-US" dirty="0"/>
              <a:t>原生</a:t>
            </a:r>
            <a:r>
              <a:rPr lang="en-US" altLang="zh-CN" dirty="0"/>
              <a:t>+</a:t>
            </a:r>
            <a:r>
              <a:rPr lang="en-US" altLang="zh-CN" dirty="0">
                <a:sym typeface="+mn-ea"/>
              </a:rPr>
              <a:t>jQuery.</a:t>
            </a:r>
          </a:p>
          <a:p>
            <a:pPr marL="0" indent="0">
              <a:buNone/>
            </a:pPr>
            <a:r>
              <a:rPr lang="en-US" altLang="zh-CN" dirty="0"/>
              <a:t>$().xxx()-</a:t>
            </a:r>
            <a:r>
              <a:rPr lang="zh-CN" altLang="en-US" dirty="0"/>
              <a:t>只能给原生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extend:扩展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464412"/>
            <a:ext cx="8229600" cy="1252728"/>
          </a:xfrm>
        </p:spPr>
        <p:txBody>
          <a:bodyPr/>
          <a:lstStyle/>
          <a:p>
            <a:r>
              <a:rPr kumimoji="1" lang="zh-CN" altLang="zh-CN" dirty="0">
                <a:solidFill>
                  <a:schemeClr val="accent1">
                    <a:lumMod val="75000"/>
                  </a:schemeClr>
                </a:solidFill>
                <a:ea typeface="宋体" charset="0"/>
              </a:rPr>
              <a:t>正式课第五周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什么是事件? </a:t>
            </a:r>
          </a:p>
          <a:p>
            <a:pPr marL="0" indent="0">
              <a:buNone/>
            </a:pPr>
            <a:r>
              <a:rPr lang="en-US" altLang="zh-CN"/>
              <a:t>	- DOM</a:t>
            </a:r>
            <a:r>
              <a:rPr lang="en-US" altLang="zh-CN" sz="3200"/>
              <a:t>0</a:t>
            </a:r>
            <a:r>
              <a:rPr lang="zh-CN" altLang="zh-CN"/>
              <a:t>级事件</a:t>
            </a:r>
          </a:p>
          <a:p>
            <a:pPr marL="0" indent="0">
              <a:buNone/>
            </a:pPr>
            <a:r>
              <a:rPr lang="en-US" altLang="zh-CN"/>
              <a:t>	- DOM</a:t>
            </a:r>
            <a:r>
              <a:rPr lang="en-US" altLang="zh-CN" sz="3200"/>
              <a:t>2</a:t>
            </a:r>
            <a:r>
              <a:rPr lang="zh-CN" altLang="en-US"/>
              <a:t>级事件</a:t>
            </a:r>
          </a:p>
          <a:p>
            <a:r>
              <a:rPr lang="zh-CN" altLang="en-US"/>
              <a:t>事件对象及兼容处理：</a:t>
            </a:r>
          </a:p>
          <a:p>
            <a:pPr marL="0" indent="0">
              <a:buNone/>
            </a:pPr>
            <a:r>
              <a:rPr lang="en-US" altLang="zh-CN"/>
              <a:t>	- e||window.event</a:t>
            </a:r>
          </a:p>
          <a:p>
            <a:r>
              <a:rPr lang="zh-CN" altLang="en-US"/>
              <a:t>事件源的兼容处理？</a:t>
            </a:r>
          </a:p>
          <a:p>
            <a:pPr marL="302260" lvl="1" indent="0">
              <a:buNone/>
            </a:pPr>
            <a:r>
              <a:rPr lang="en-US" altLang="zh-CN"/>
              <a:t>	</a:t>
            </a:r>
            <a:r>
              <a:rPr lang="en-US" altLang="zh-CN">
                <a:sym typeface="+mn-ea"/>
              </a:rPr>
              <a:t>- e.target||e.srcElement</a:t>
            </a:r>
            <a:endParaRPr lang="en-US" altLang="zh-CN"/>
          </a:p>
          <a:p>
            <a:r>
              <a:rPr lang="en-US" altLang="zh-CN"/>
              <a:t>pageX和pageY的兼容处理</a:t>
            </a:r>
          </a:p>
          <a:p>
            <a:pPr marL="302260" lvl="1" indent="0"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charset="0"/>
              </a:rPr>
              <a:t>事件和事件对象</a:t>
            </a:r>
            <a:r>
              <a:rPr lang="en-US" altLang="zh-CN">
                <a:ea typeface="宋体" charset="0"/>
              </a:rPr>
              <a:t>1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阻止默认事件的兼容处理 </a:t>
            </a:r>
          </a:p>
          <a:p>
            <a:pPr marL="0" indent="0">
              <a:buNone/>
            </a:pPr>
            <a:r>
              <a:rPr lang="en-US" altLang="zh-CN"/>
              <a:t>	- e.preventDefault()</a:t>
            </a:r>
          </a:p>
          <a:p>
            <a:pPr marL="0" indent="0">
              <a:buNone/>
            </a:pPr>
            <a:r>
              <a:rPr lang="en-US" altLang="zh-CN"/>
              <a:t>	- e.returnValue=false</a:t>
            </a:r>
          </a:p>
          <a:p>
            <a:pPr marL="0" indent="0">
              <a:buNone/>
            </a:pPr>
            <a:r>
              <a:rPr lang="en-US" altLang="zh-CN"/>
              <a:t>	- return false;</a:t>
            </a:r>
          </a:p>
          <a:p>
            <a:r>
              <a:rPr lang="zh-CN" altLang="en-US"/>
              <a:t>取消冒泡的兼容处理：</a:t>
            </a:r>
          </a:p>
          <a:p>
            <a:pPr marL="0" indent="0">
              <a:buNone/>
            </a:pPr>
            <a:r>
              <a:rPr lang="en-US" altLang="zh-CN"/>
              <a:t>	- e.stopPropagation();</a:t>
            </a:r>
          </a:p>
          <a:p>
            <a:pPr marL="0" indent="0">
              <a:buNone/>
            </a:pPr>
            <a:r>
              <a:rPr lang="en-US" altLang="zh-CN"/>
              <a:t>	- e.cancelBubble=true;</a:t>
            </a:r>
          </a:p>
          <a:p>
            <a:r>
              <a:rPr lang="zh-CN" altLang="en-US"/>
              <a:t>事件传播</a:t>
            </a:r>
          </a:p>
          <a:p>
            <a:pPr marL="302260" lvl="1" indent="0"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charset="0"/>
              </a:rPr>
              <a:t>事件和事件对象</a:t>
            </a:r>
            <a:r>
              <a:rPr lang="en-US" altLang="zh-CN">
                <a:ea typeface="宋体" charset="0"/>
              </a:rPr>
              <a:t>2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 鼠标跟随 </a:t>
            </a:r>
            <a:r>
              <a:rPr lang="en-US" altLang="zh-CN" dirty="0"/>
              <a:t>--</a:t>
            </a:r>
            <a:r>
              <a:rPr lang="en-US" altLang="zh-CN" dirty="0" err="1"/>
              <a:t>jquery</a:t>
            </a:r>
            <a:endParaRPr lang="en-US" altLang="zh-CN" dirty="0"/>
          </a:p>
          <a:p>
            <a:r>
              <a:rPr lang="en-US" altLang="zh-CN" dirty="0" err="1"/>
              <a:t>mouseOver</a:t>
            </a:r>
            <a:r>
              <a:rPr lang="en-US" altLang="zh-CN" dirty="0"/>
              <a:t> </a:t>
            </a:r>
            <a:r>
              <a:rPr lang="zh-CN" altLang="zh-CN" dirty="0"/>
              <a:t>和 </a:t>
            </a:r>
            <a:r>
              <a:rPr lang="en-US" altLang="zh-CN" dirty="0" err="1"/>
              <a:t>mouseenter</a:t>
            </a:r>
            <a:endParaRPr lang="en-US" altLang="zh-CN" dirty="0"/>
          </a:p>
          <a:p>
            <a:r>
              <a:rPr lang="en-US" altLang="zh-CN" dirty="0" err="1"/>
              <a:t>mouseenter</a:t>
            </a:r>
            <a:r>
              <a:rPr lang="zh-CN" altLang="zh-CN" dirty="0"/>
              <a:t>的运用</a:t>
            </a:r>
          </a:p>
          <a:p>
            <a:pPr marL="302260" lvl="1" indent="0">
              <a:buNone/>
            </a:pPr>
            <a:r>
              <a:rPr lang="zh-CN" altLang="zh-CN" dirty="0"/>
              <a:t>          </a:t>
            </a:r>
            <a:r>
              <a:rPr lang="en-US" altLang="zh-CN" dirty="0"/>
              <a:t>-  </a:t>
            </a:r>
            <a:r>
              <a:rPr lang="zh-CN" altLang="en-US" dirty="0"/>
              <a:t>例子：小米购物车</a:t>
            </a:r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zh-CN" dirty="0"/>
              <a:t> </a:t>
            </a:r>
            <a:r>
              <a:rPr lang="zh-CN" altLang="zh-CN" dirty="0">
                <a:sym typeface="+mn-ea"/>
              </a:rPr>
              <a:t>例子：放大镜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固定比例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zh-CN" dirty="0">
                <a:sym typeface="+mn-ea"/>
              </a:rPr>
              <a:t>例子：放大镜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不固定比例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事件传播实例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9" name="内容占位符 92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550384"/>
              </p:ext>
            </p:extLst>
          </p:nvPr>
        </p:nvGraphicFramePr>
        <p:xfrm>
          <a:off x="1134745" y="2275840"/>
          <a:ext cx="6993890" cy="3732758"/>
        </p:xfrm>
        <a:graphic>
          <a:graphicData uri="http://schemas.openxmlformats.org/drawingml/2006/table">
            <a:tbl>
              <a:tblPr/>
              <a:tblGrid>
                <a:gridCol w="18313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106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b="1" dirty="0">
                          <a:solidFill>
                            <a:schemeClr val="tx2"/>
                          </a:solidFill>
                          <a:latin typeface="Calibri" charset="0"/>
                          <a:sym typeface="宋体" charset="-122"/>
                        </a:rPr>
                        <a:t>类型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b="1" dirty="0">
                          <a:solidFill>
                            <a:schemeClr val="tx2"/>
                          </a:solidFill>
                          <a:latin typeface="Calibri" charset="0"/>
                          <a:sym typeface="宋体" charset="-122"/>
                        </a:rPr>
                        <a:t>前缀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b="1" dirty="0">
                          <a:solidFill>
                            <a:schemeClr val="tx2"/>
                          </a:solidFill>
                          <a:latin typeface="Calibri" charset="0"/>
                          <a:sym typeface="宋体" charset="-122"/>
                        </a:rPr>
                        <a:t>类型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b="1" dirty="0">
                          <a:solidFill>
                            <a:schemeClr val="tx2"/>
                          </a:solidFill>
                          <a:latin typeface="Calibri" charset="0"/>
                          <a:sym typeface="宋体" charset="-122"/>
                        </a:rPr>
                        <a:t>实例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868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Calibri" charset="0"/>
                          <a:sym typeface="宋体" charset="-122"/>
                        </a:rPr>
                        <a:t>数组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宋体" charset="-122"/>
                          <a:sym typeface="宋体" charset="-122"/>
                        </a:rPr>
                        <a:t>a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宋体" charset="-122"/>
                          <a:sym typeface="宋体" charset="-122"/>
                        </a:rPr>
                        <a:t>Array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宋体" charset="-122"/>
                          <a:sym typeface="宋体" charset="-122"/>
                        </a:rPr>
                        <a:t>aItems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9118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Calibri" charset="0"/>
                          <a:sym typeface="宋体" charset="-122"/>
                        </a:rPr>
                        <a:t>布尔值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宋体" charset="-122"/>
                          <a:sym typeface="宋体" charset="-122"/>
                        </a:rPr>
                        <a:t>b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宋体" charset="-122"/>
                          <a:sym typeface="宋体" charset="-122"/>
                        </a:rPr>
                        <a:t>Boolean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宋体" charset="-122"/>
                          <a:sym typeface="宋体" charset="-122"/>
                        </a:rPr>
                        <a:t>bIsComplete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26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Calibri" charset="0"/>
                          <a:sym typeface="宋体" charset="-122"/>
                        </a:rPr>
                        <a:t>浮点数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宋体" charset="-122"/>
                          <a:sym typeface="宋体" charset="-122"/>
                        </a:rPr>
                        <a:t>f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宋体" charset="-122"/>
                          <a:sym typeface="宋体" charset="-122"/>
                        </a:rPr>
                        <a:t>Float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宋体" charset="-122"/>
                          <a:sym typeface="宋体" charset="-122"/>
                        </a:rPr>
                        <a:t>fPrice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106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Calibri" charset="0"/>
                          <a:sym typeface="宋体" charset="-122"/>
                        </a:rPr>
                        <a:t>函数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宋体" charset="-122"/>
                          <a:sym typeface="宋体" charset="-122"/>
                        </a:rPr>
                        <a:t>fn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宋体" charset="-122"/>
                          <a:sym typeface="宋体" charset="-122"/>
                        </a:rPr>
                        <a:t>Function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宋体" charset="-122"/>
                          <a:sym typeface="宋体" charset="-122"/>
                        </a:rPr>
                        <a:t>fnHandler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106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Calibri" charset="0"/>
                          <a:sym typeface="宋体" charset="-122"/>
                        </a:rPr>
                        <a:t>整数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宋体" charset="-122"/>
                          <a:sym typeface="宋体" charset="-122"/>
                        </a:rPr>
                        <a:t>i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宋体" charset="-122"/>
                          <a:sym typeface="宋体" charset="-122"/>
                        </a:rPr>
                        <a:t>Integer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宋体" charset="-122"/>
                          <a:sym typeface="宋体" charset="-122"/>
                        </a:rPr>
                        <a:t>iItemCount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2868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Calibri" charset="0"/>
                          <a:sym typeface="宋体" charset="-122"/>
                        </a:rPr>
                        <a:t>对象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宋体" charset="-122"/>
                          <a:sym typeface="宋体" charset="-122"/>
                        </a:rPr>
                        <a:t>o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宋体" charset="-122"/>
                          <a:sym typeface="宋体" charset="-122"/>
                        </a:rPr>
                        <a:t>Object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宋体" charset="-122"/>
                          <a:sym typeface="宋体" charset="-122"/>
                        </a:rPr>
                        <a:t>oDiv1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19118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Calibri" charset="0"/>
                          <a:sym typeface="宋体" charset="-122"/>
                        </a:rPr>
                        <a:t>正则表达式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宋体" charset="-122"/>
                          <a:sym typeface="宋体" charset="-122"/>
                        </a:rPr>
                        <a:t>re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宋体" charset="-122"/>
                          <a:sym typeface="宋体" charset="-122"/>
                        </a:rPr>
                        <a:t>RegExp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宋体" charset="-122"/>
                          <a:sym typeface="宋体" charset="-122"/>
                        </a:rPr>
                        <a:t>reEmailCheck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226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Calibri" charset="0"/>
                          <a:sym typeface="宋体" charset="-122"/>
                        </a:rPr>
                        <a:t>字符串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宋体" charset="-122"/>
                          <a:sym typeface="宋体" charset="-122"/>
                        </a:rPr>
                        <a:t>s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宋体" charset="-122"/>
                          <a:sym typeface="宋体" charset="-122"/>
                        </a:rPr>
                        <a:t>String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宋体" charset="-122"/>
                          <a:sym typeface="宋体" charset="-122"/>
                        </a:rPr>
                        <a:t>sUserName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106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Calibri" charset="0"/>
                          <a:sym typeface="宋体" charset="-122"/>
                        </a:rPr>
                        <a:t>变体变量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宋体" charset="-122"/>
                          <a:sym typeface="宋体" charset="-122"/>
                        </a:rPr>
                        <a:t>v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宋体" charset="-122"/>
                          <a:sym typeface="宋体" charset="-122"/>
                        </a:rPr>
                        <a:t>Variant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2"/>
                          </a:solidFill>
                          <a:latin typeface="宋体" charset="-122"/>
                          <a:sym typeface="宋体" charset="-122"/>
                        </a:rPr>
                        <a:t>vAnything</a:t>
                      </a:r>
                    </a:p>
                  </a:txBody>
                  <a:tcPr marL="161298" marR="16129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</a:t>
            </a:r>
            <a:r>
              <a:rPr lang="zh-CN" altLang="en-US">
                <a:ea typeface="宋体" charset="0"/>
              </a:rPr>
              <a:t>命名规则</a:t>
            </a:r>
            <a:r>
              <a:rPr lang="en-US" altLang="zh-CN">
                <a:ea typeface="宋体" charset="0"/>
              </a:rPr>
              <a:t>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事件委托</a:t>
            </a:r>
            <a:r>
              <a:rPr lang="en-US" altLang="zh-CN" dirty="0"/>
              <a:t>-</a:t>
            </a:r>
            <a:r>
              <a:rPr lang="zh-CN" altLang="en-US" dirty="0"/>
              <a:t>对事件冒泡的运用；</a:t>
            </a:r>
          </a:p>
          <a:p>
            <a:r>
              <a:rPr lang="zh-CN" altLang="en-US" dirty="0"/>
              <a:t>事件委托举例：</a:t>
            </a:r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事件委托三原色举例</a:t>
            </a:r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>
                <a:sym typeface="+mn-ea"/>
              </a:rPr>
              <a:t>购物车事件委托版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- </a:t>
            </a:r>
            <a:r>
              <a:rPr lang="zh-CN" altLang="en-US" dirty="0">
                <a:sym typeface="+mn-ea"/>
              </a:rPr>
              <a:t>百度搜索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- </a:t>
            </a:r>
            <a:r>
              <a:rPr lang="zh-CN" altLang="en-US" dirty="0">
                <a:sym typeface="+mn-ea"/>
              </a:rPr>
              <a:t>多级菜单</a:t>
            </a:r>
            <a:r>
              <a:rPr lang="en-US" altLang="zh-CN" dirty="0" err="1">
                <a:sym typeface="+mn-ea"/>
              </a:rPr>
              <a:t>js</a:t>
            </a:r>
            <a:r>
              <a:rPr lang="zh-CN" altLang="zh-CN" dirty="0">
                <a:sym typeface="+mn-ea"/>
              </a:rPr>
              <a:t> 和 </a:t>
            </a:r>
            <a:r>
              <a:rPr lang="en-US" altLang="zh-CN" dirty="0" err="1">
                <a:sym typeface="+mn-ea"/>
              </a:rPr>
              <a:t>jq</a:t>
            </a:r>
            <a:r>
              <a:rPr lang="zh-CN" altLang="zh-CN" dirty="0">
                <a:sym typeface="+mn-ea"/>
              </a:rPr>
              <a:t>版本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charset="0"/>
              </a:rPr>
              <a:t>事件委托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DOM2</a:t>
            </a:r>
            <a:r>
              <a:rPr lang="zh-CN" altLang="en-US" dirty="0"/>
              <a:t>级的优势</a:t>
            </a:r>
          </a:p>
          <a:p>
            <a:r>
              <a:rPr lang="en-US" altLang="zh-CN" dirty="0"/>
              <a:t>$(document).ready()</a:t>
            </a:r>
            <a:r>
              <a:rPr lang="zh-CN" altLang="zh-CN" dirty="0"/>
              <a:t>的实现原理</a:t>
            </a:r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zh-CN" dirty="0"/>
              <a:t>多次加载此事件</a:t>
            </a:r>
            <a:r>
              <a:rPr lang="en-US" altLang="zh-CN" dirty="0"/>
              <a:t>--addEventListener</a:t>
            </a:r>
          </a:p>
          <a:p>
            <a:pPr marL="0" indent="0">
              <a:buNone/>
            </a:pPr>
            <a:r>
              <a:rPr lang="en-US" altLang="zh-CN" dirty="0"/>
              <a:t>	- html</a:t>
            </a:r>
            <a:r>
              <a:rPr lang="zh-CN" altLang="en-US" dirty="0"/>
              <a:t>结构加载完成 </a:t>
            </a:r>
            <a:r>
              <a:rPr lang="en-US" altLang="zh-CN" dirty="0"/>
              <a:t>-- DOMContentLoaded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DOM2的 绑定和解除绑定</a:t>
            </a:r>
          </a:p>
          <a:p>
            <a:pPr marL="0" indent="0">
              <a:buNone/>
            </a:pPr>
            <a:r>
              <a:rPr lang="en-US" altLang="zh-CN" dirty="0"/>
              <a:t>	- addEventListener , removeEventListener</a:t>
            </a:r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en-US" altLang="zh-CN" dirty="0" err="1"/>
              <a:t>attachEvent,detachEvent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DOM2级事件兼容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DOM2</a:t>
            </a:r>
            <a:r>
              <a:rPr lang="zh-CN" altLang="en-US"/>
              <a:t>级事件机制</a:t>
            </a:r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元素相同行为触发相同方法，只保留</a:t>
            </a:r>
            <a:r>
              <a:rPr lang="en-US" altLang="zh-CN"/>
              <a:t>1</a:t>
            </a:r>
            <a:r>
              <a:rPr lang="zh-CN" altLang="en-US"/>
              <a:t>个</a:t>
            </a:r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按绑定先后顺序，执行绑定的方法</a:t>
            </a:r>
          </a:p>
          <a:p>
            <a:pPr marL="0" indent="0">
              <a:buNone/>
            </a:pPr>
            <a:r>
              <a:rPr lang="en-US" altLang="zh-CN"/>
              <a:t>	- this</a:t>
            </a:r>
            <a:r>
              <a:rPr lang="zh-CN" altLang="en-US"/>
              <a:t>指向当前元素</a:t>
            </a:r>
          </a:p>
          <a:p>
            <a:r>
              <a:rPr lang="zh-CN" altLang="en-US"/>
              <a:t>事件池：浏览器自带的池子</a:t>
            </a:r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存储当前元素行为绑定的方法</a:t>
            </a:r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保存方式：类型，方法，事件流阶段</a:t>
            </a:r>
          </a:p>
          <a:p>
            <a:pPr marL="0" indent="0">
              <a:buNone/>
            </a:pPr>
            <a:r>
              <a:rPr lang="en-US" altLang="zh-CN"/>
              <a:t>	- </a:t>
            </a:r>
            <a:r>
              <a:rPr lang="zh-CN" altLang="en-US"/>
              <a:t>关于重复问题，浏览器事件池的处理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DOM2级事件兼容</a:t>
            </a:r>
            <a:r>
              <a:rPr lang="en-US" altLang="zh-CN"/>
              <a:t>2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1" y="2201545"/>
            <a:ext cx="7823200" cy="4244975"/>
          </a:xfrm>
        </p:spPr>
        <p:txBody>
          <a:bodyPr>
            <a:normAutofit fontScale="97500"/>
          </a:bodyPr>
          <a:lstStyle/>
          <a:p>
            <a:r>
              <a:rPr lang="en-US" altLang="zh-CN" dirty="0"/>
              <a:t>attachEvent</a:t>
            </a:r>
            <a:r>
              <a:rPr lang="zh-CN" altLang="zh-CN" dirty="0"/>
              <a:t>的兼容问题：</a:t>
            </a:r>
          </a:p>
          <a:p>
            <a:pPr marL="0" indent="0">
              <a:buNone/>
            </a:pPr>
            <a:r>
              <a:rPr lang="en-US" altLang="zh-CN" dirty="0"/>
              <a:t>	- this</a:t>
            </a:r>
            <a:r>
              <a:rPr lang="zh-CN" altLang="en-US" dirty="0"/>
              <a:t>问题</a:t>
            </a:r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dirty="0">
                <a:sym typeface="+mn-ea"/>
              </a:rPr>
              <a:t>重复问题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-</a:t>
            </a:r>
            <a:r>
              <a:rPr lang="zh-CN" altLang="en-US" dirty="0">
                <a:sym typeface="+mn-ea"/>
              </a:rPr>
              <a:t>顺序问题</a:t>
            </a:r>
          </a:p>
          <a:p>
            <a:r>
              <a:rPr lang="zh-CN" altLang="zh-CN" dirty="0"/>
              <a:t>拖拽效果</a:t>
            </a:r>
          </a:p>
          <a:p>
            <a:r>
              <a:rPr lang="en-US" altLang="zh-CN" dirty="0"/>
              <a:t>DomReady</a:t>
            </a:r>
            <a:r>
              <a:rPr lang="zh-CN" altLang="zh-CN" dirty="0"/>
              <a:t>方法：</a:t>
            </a:r>
          </a:p>
          <a:p>
            <a:pPr marL="302260" lvl="1" indent="0">
              <a:buNone/>
            </a:pPr>
            <a:r>
              <a:rPr lang="zh-CN" altLang="zh-CN" dirty="0"/>
              <a:t> </a:t>
            </a:r>
            <a:r>
              <a:rPr lang="en-US" altLang="zh-CN" dirty="0"/>
              <a:t>	- DOMContentLoaded</a:t>
            </a:r>
          </a:p>
          <a:p>
            <a:pPr marL="302260" lvl="1" indent="0">
              <a:buNone/>
            </a:pPr>
            <a:r>
              <a:rPr lang="en-US" altLang="zh-CN" dirty="0"/>
              <a:t>	- onreadystatechange-</a:t>
            </a:r>
            <a:r>
              <a:rPr lang="zh-CN" altLang="zh-CN" dirty="0"/>
              <a:t>当页面加载状态改变时执行此方法</a:t>
            </a:r>
          </a:p>
          <a:p>
            <a:pPr marL="302260" lvl="1" indent="0">
              <a:buNone/>
            </a:pPr>
            <a:r>
              <a:rPr lang="zh-CN" altLang="zh-CN" dirty="0"/>
              <a:t>说明 ：onreadystatechange 事件能辨识readyState 属性的改变。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DOM2</a:t>
            </a:r>
            <a:r>
              <a:rPr lang="zh-CN" altLang="en-US">
                <a:ea typeface="宋体" charset="0"/>
              </a:rPr>
              <a:t>级事件兼容</a:t>
            </a:r>
            <a:r>
              <a:rPr lang="en-US" altLang="zh-CN">
                <a:ea typeface="宋体" charset="0"/>
              </a:rPr>
              <a:t>3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464412"/>
            <a:ext cx="8229600" cy="1252728"/>
          </a:xfrm>
        </p:spPr>
        <p:txBody>
          <a:bodyPr/>
          <a:lstStyle/>
          <a:p>
            <a:r>
              <a:rPr kumimoji="1" lang="zh-CN" altLang="zh-CN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正式课第六周</a:t>
            </a:r>
          </a:p>
        </p:txBody>
      </p:sp>
    </p:spTree>
    <p:extLst>
      <p:ext uri="{BB962C8B-B14F-4D97-AF65-F5344CB8AC3E}">
        <p14:creationId xmlns:p14="http://schemas.microsoft.com/office/powerpoint/2010/main" val="39407680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拖拽</a:t>
            </a:r>
            <a:r>
              <a:rPr lang="en-US" altLang="zh-CN" dirty="0"/>
              <a:t>+</a:t>
            </a:r>
            <a:r>
              <a:rPr lang="zh-CN" altLang="en-US" dirty="0"/>
              <a:t>弹性运动</a:t>
            </a:r>
          </a:p>
          <a:p>
            <a:r>
              <a:rPr lang="zh-CN" altLang="en-US" dirty="0"/>
              <a:t>面向对象的拖拽</a:t>
            </a:r>
          </a:p>
          <a:p>
            <a:r>
              <a:rPr lang="zh-CN" altLang="en-US" dirty="0"/>
              <a:t>订阅发布模式</a:t>
            </a:r>
          </a:p>
          <a:p>
            <a:r>
              <a:rPr lang="en-US" altLang="zh-CN" dirty="0"/>
              <a:t>Drag</a:t>
            </a:r>
            <a:r>
              <a:rPr lang="zh-CN" altLang="zh-CN" dirty="0"/>
              <a:t>产品的开发文档和使用说明书</a:t>
            </a:r>
          </a:p>
          <a:p>
            <a:pPr marL="302260" lvl="1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产品基本用法</a:t>
            </a:r>
          </a:p>
          <a:p>
            <a:pPr marL="302260" lvl="1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产品基本构成</a:t>
            </a:r>
            <a:r>
              <a:rPr lang="en-US" altLang="zh-CN" dirty="0"/>
              <a:t>+</a:t>
            </a:r>
            <a:r>
              <a:rPr lang="zh-CN" altLang="en-US" dirty="0"/>
              <a:t>属性</a:t>
            </a:r>
          </a:p>
          <a:p>
            <a:pPr marL="302260" lvl="1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产品扩展新功能</a:t>
            </a:r>
          </a:p>
          <a:p>
            <a:pPr marL="302260" lvl="1" indent="0">
              <a:buNone/>
            </a:pPr>
            <a:r>
              <a:rPr lang="en-US" altLang="zh-CN" dirty="0"/>
              <a:t>Drag</a:t>
            </a:r>
            <a:r>
              <a:rPr lang="zh-CN" altLang="en-US" dirty="0"/>
              <a:t>产品版本升级；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面向对象和订阅发布</a:t>
            </a:r>
          </a:p>
        </p:txBody>
      </p:sp>
    </p:spTree>
    <p:extLst>
      <p:ext uri="{BB962C8B-B14F-4D97-AF65-F5344CB8AC3E}">
        <p14:creationId xmlns:p14="http://schemas.microsoft.com/office/powerpoint/2010/main" val="30257506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Drag</a:t>
            </a:r>
            <a:r>
              <a:rPr lang="zh-CN" altLang="en-US" dirty="0"/>
              <a:t>产品的开发</a:t>
            </a:r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面向对象的拖拽</a:t>
            </a:r>
            <a:r>
              <a:rPr lang="en-US" altLang="zh-CN" dirty="0"/>
              <a:t>+</a:t>
            </a:r>
            <a:r>
              <a:rPr lang="zh-CN" altLang="en-US" dirty="0"/>
              <a:t>设计模式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产品升级</a:t>
            </a:r>
            <a:r>
              <a:rPr lang="en-US" altLang="zh-CN" dirty="0"/>
              <a:t>1</a:t>
            </a:r>
            <a:r>
              <a:rPr lang="zh-CN" altLang="en-US" dirty="0"/>
              <a:t>：增加边界设置功能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产品升级</a:t>
            </a:r>
            <a:r>
              <a:rPr lang="en-US" altLang="zh-CN" dirty="0"/>
              <a:t>2</a:t>
            </a:r>
            <a:r>
              <a:rPr lang="zh-CN" altLang="en-US" dirty="0"/>
              <a:t>：增加边框功能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产品升级</a:t>
            </a:r>
            <a:r>
              <a:rPr lang="en-US" altLang="zh-CN" dirty="0"/>
              <a:t>3</a:t>
            </a:r>
            <a:r>
              <a:rPr lang="zh-CN" altLang="en-US" dirty="0"/>
              <a:t>：增加弹</a:t>
            </a:r>
            <a:r>
              <a:rPr lang="zh-CN" altLang="en-US" dirty="0" smtClean="0"/>
              <a:t>性运动功能</a:t>
            </a:r>
          </a:p>
          <a:p>
            <a:r>
              <a:rPr lang="zh-CN" altLang="en-US" dirty="0" smtClean="0"/>
              <a:t>碰撞检测实战</a:t>
            </a:r>
            <a:r>
              <a:rPr lang="en-US" altLang="zh-CN" dirty="0" smtClean="0"/>
              <a:t>-</a:t>
            </a:r>
            <a:r>
              <a:rPr lang="zh-CN" altLang="en-US" dirty="0" smtClean="0"/>
              <a:t>照片墙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产品开发</a:t>
            </a:r>
          </a:p>
        </p:txBody>
      </p:sp>
    </p:spTree>
    <p:extLst>
      <p:ext uri="{BB962C8B-B14F-4D97-AF65-F5344CB8AC3E}">
        <p14:creationId xmlns:p14="http://schemas.microsoft.com/office/powerpoint/2010/main" val="16766618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鼠标滚轮浏览器兼容：</a:t>
            </a:r>
            <a:endParaRPr lang="en-US" altLang="zh-CN" dirty="0"/>
          </a:p>
          <a:p>
            <a:pPr marL="302260" lvl="1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标准浏览器：</a:t>
            </a:r>
            <a:r>
              <a:rPr lang="en-US" altLang="zh-CN" dirty="0"/>
              <a:t>DOMMouseScroll</a:t>
            </a:r>
            <a:endParaRPr lang="zh-CN" altLang="en-US" dirty="0"/>
          </a:p>
          <a:p>
            <a:pPr marL="302260" lvl="1" indent="0">
              <a:buNone/>
            </a:pPr>
            <a:r>
              <a:rPr lang="en-US" altLang="zh-CN" dirty="0"/>
              <a:t>	- IE</a:t>
            </a:r>
            <a:r>
              <a:rPr lang="zh-CN" altLang="en-US" dirty="0"/>
              <a:t>：</a:t>
            </a:r>
            <a:r>
              <a:rPr lang="en-US" altLang="zh-CN" dirty="0"/>
              <a:t>onmousewheel</a:t>
            </a:r>
          </a:p>
          <a:p>
            <a:r>
              <a:rPr lang="zh-CN" altLang="en-US" dirty="0"/>
              <a:t>滚轮滚动方向的属性：</a:t>
            </a:r>
            <a:endParaRPr lang="en-US" altLang="zh-CN" dirty="0"/>
          </a:p>
          <a:p>
            <a:pPr marL="627380" lvl="2" indent="0">
              <a:buNone/>
            </a:pPr>
            <a:r>
              <a:rPr lang="en-US" altLang="zh-CN" dirty="0"/>
              <a:t>	- e.wheelDelta</a:t>
            </a:r>
          </a:p>
          <a:p>
            <a:pPr marL="627380" lvl="2" indent="0">
              <a:buNone/>
            </a:pPr>
            <a:r>
              <a:rPr lang="en-US" altLang="zh-CN" dirty="0"/>
              <a:t>	- e.detail</a:t>
            </a:r>
          </a:p>
          <a:p>
            <a:r>
              <a:rPr lang="zh-CN" altLang="en-US" dirty="0"/>
              <a:t>实战：整屏切换实战</a:t>
            </a:r>
            <a:r>
              <a:rPr lang="en-US" altLang="zh-CN" dirty="0"/>
              <a:t>—</a:t>
            </a:r>
            <a:r>
              <a:rPr lang="zh-CN" altLang="en-US" dirty="0"/>
              <a:t>利用定时器</a:t>
            </a:r>
            <a:r>
              <a:rPr lang="en-US" altLang="zh-CN" dirty="0"/>
              <a:t>(setTimeout)</a:t>
            </a:r>
            <a:r>
              <a:rPr lang="zh-CN" altLang="en-US" dirty="0"/>
              <a:t>解决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鼠标滚轮封装</a:t>
            </a:r>
          </a:p>
        </p:txBody>
      </p:sp>
    </p:spTree>
    <p:extLst>
      <p:ext uri="{BB962C8B-B14F-4D97-AF65-F5344CB8AC3E}">
        <p14:creationId xmlns:p14="http://schemas.microsoft.com/office/powerpoint/2010/main" val="108453681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199" y="2675467"/>
            <a:ext cx="8397923" cy="345069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标准浏览器：</a:t>
            </a:r>
            <a:r>
              <a:rPr lang="en-US" altLang="zh-CN" dirty="0" smtClean="0"/>
              <a:t>new XMLHTTPRequest()</a:t>
            </a:r>
          </a:p>
          <a:p>
            <a:pPr lvl="1"/>
            <a:r>
              <a:rPr lang="en-US" altLang="zh-CN" dirty="0" err="1" smtClean="0"/>
              <a:t>Ie</a:t>
            </a:r>
            <a:r>
              <a:rPr lang="zh-CN" altLang="en-US" dirty="0" smtClean="0"/>
              <a:t>低级浏览器：</a:t>
            </a:r>
            <a:endParaRPr lang="en-US" altLang="zh-CN" dirty="0" smtClean="0"/>
          </a:p>
          <a:p>
            <a:pPr marL="301943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 new ActiveXObject(‘Microsoft.XMLHTTP’)</a:t>
            </a:r>
            <a:endParaRPr lang="zh-CN" altLang="en-US" dirty="0"/>
          </a:p>
          <a:p>
            <a:r>
              <a:rPr lang="en-US" altLang="zh-CN" dirty="0" smtClean="0"/>
              <a:t>Post</a:t>
            </a:r>
            <a:r>
              <a:rPr lang="zh-CN" altLang="en-US" dirty="0" smtClean="0"/>
              <a:t>请求需要的东西</a:t>
            </a:r>
            <a:endParaRPr lang="en-US" altLang="zh-CN" dirty="0"/>
          </a:p>
          <a:p>
            <a:pPr lvl="1"/>
            <a:r>
              <a:rPr lang="zh-CN" altLang="en-US" dirty="0" smtClean="0"/>
              <a:t>请求头：</a:t>
            </a:r>
            <a:endParaRPr lang="en-US" altLang="zh-CN" dirty="0" smtClean="0"/>
          </a:p>
          <a:p>
            <a:pPr lvl="1"/>
            <a:r>
              <a:rPr lang="en-US" altLang="zh-CN" sz="2000" dirty="0" smtClean="0"/>
              <a:t>xml.setRequestHeader</a:t>
            </a:r>
            <a:r>
              <a:rPr lang="en-US" altLang="zh-CN" sz="2000" dirty="0"/>
              <a:t>("Content-Type","application/x-www-form-urlencoded")</a:t>
            </a:r>
            <a:endParaRPr lang="en-US" altLang="zh-CN" sz="2000" dirty="0" smtClean="0"/>
          </a:p>
          <a:p>
            <a:pPr lvl="1"/>
            <a:r>
              <a:rPr lang="zh-CN" altLang="en-US" dirty="0" smtClean="0"/>
              <a:t>请求体：</a:t>
            </a:r>
            <a:r>
              <a:rPr lang="en-US" altLang="zh-CN" dirty="0"/>
              <a:t>xml.send(</a:t>
            </a:r>
            <a:r>
              <a:rPr lang="en-US" altLang="zh-CN" i="1" dirty="0"/>
              <a:t>json2url</a:t>
            </a:r>
            <a:r>
              <a:rPr lang="en-US" altLang="zh-CN" dirty="0"/>
              <a:t>(json.data))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Ajax</a:t>
            </a:r>
            <a:r>
              <a:rPr lang="zh-CN" altLang="en-US" dirty="0" smtClean="0"/>
              <a:t>封装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356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464412"/>
            <a:ext cx="8229600" cy="1252728"/>
          </a:xfrm>
        </p:spPr>
        <p:txBody>
          <a:bodyPr/>
          <a:lstStyle/>
          <a:p>
            <a:r>
              <a:rPr kumimoji="1" lang="zh-CN" altLang="zh-CN" dirty="0" smtClean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正式课第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七</a:t>
            </a:r>
            <a:r>
              <a:rPr kumimoji="1" lang="zh-CN" altLang="zh-CN" dirty="0" smtClean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周</a:t>
            </a:r>
            <a:endParaRPr kumimoji="1" lang="zh-CN" altLang="zh-CN" dirty="0">
              <a:solidFill>
                <a:schemeClr val="accent1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97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变量 ：可变的量（松散类型）</a:t>
            </a:r>
          </a:p>
          <a:p>
            <a:r>
              <a:rPr lang="en-US" altLang="zh-CN" dirty="0"/>
              <a:t>JS</a:t>
            </a:r>
            <a:r>
              <a:rPr lang="zh-CN" altLang="en-US" dirty="0"/>
              <a:t>中的数据类型</a:t>
            </a:r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基本数据类型</a:t>
            </a:r>
            <a:r>
              <a:rPr lang="en-US" altLang="zh-CN" dirty="0"/>
              <a:t>(</a:t>
            </a:r>
            <a:r>
              <a:rPr lang="zh-CN" altLang="en-US" dirty="0"/>
              <a:t>值类型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引用数据类型</a:t>
            </a:r>
          </a:p>
          <a:p>
            <a:r>
              <a:rPr lang="zh-CN" altLang="en-US" dirty="0"/>
              <a:t>数据类型检测</a:t>
            </a:r>
          </a:p>
          <a:p>
            <a:pPr marL="627380" lvl="2" indent="0">
              <a:buNone/>
            </a:pPr>
            <a:r>
              <a:rPr lang="en-US" altLang="zh-CN" dirty="0"/>
              <a:t>     - typeof </a:t>
            </a:r>
            <a:r>
              <a:rPr lang="zh-CN" altLang="en-US" dirty="0"/>
              <a:t>局限性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	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变量和数据类型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97364"/>
            <a:ext cx="7408333" cy="435316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基础架构：目录文件创建</a:t>
            </a:r>
            <a:endParaRPr lang="en-US" altLang="zh-CN" dirty="0" smtClean="0"/>
          </a:p>
          <a:p>
            <a:r>
              <a:rPr lang="zh-CN" altLang="en-US" dirty="0" smtClean="0"/>
              <a:t>任务自动化：</a:t>
            </a:r>
            <a:r>
              <a:rPr lang="en-US" altLang="zh-CN" dirty="0" err="1" smtClean="0"/>
              <a:t>gulp,webpack-stream,babel</a:t>
            </a:r>
            <a:endParaRPr lang="en-US" altLang="zh-CN" dirty="0" smtClean="0"/>
          </a:p>
          <a:p>
            <a:r>
              <a:rPr lang="zh-CN" altLang="en-US" dirty="0" smtClean="0"/>
              <a:t>服务接口</a:t>
            </a:r>
            <a:r>
              <a:rPr lang="en-US" altLang="zh-CN" dirty="0" smtClean="0"/>
              <a:t>: express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e .</a:t>
            </a:r>
            <a:endParaRPr lang="zh-CN" altLang="en-US" dirty="0" smtClean="0"/>
          </a:p>
          <a:p>
            <a:r>
              <a:rPr lang="zh-CN" altLang="en-US" dirty="0" smtClean="0"/>
              <a:t>根目录文件配置：</a:t>
            </a:r>
            <a:r>
              <a:rPr lang="en-US" altLang="zh-CN" dirty="0" smtClean="0"/>
              <a:t>.babelrc  gulpfile.babel.js</a:t>
            </a:r>
          </a:p>
          <a:p>
            <a:r>
              <a:rPr lang="en-US" altLang="zh-CN" dirty="0"/>
              <a:t>gulp</a:t>
            </a:r>
            <a:r>
              <a:rPr lang="zh-CN" altLang="en-US" dirty="0"/>
              <a:t>中需要</a:t>
            </a:r>
            <a:r>
              <a:rPr lang="zh-CN" altLang="en-US" dirty="0" smtClean="0"/>
              <a:t>添加的任务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 scripts: gulp,gulp-if,gulp-concat,gulp-plumber,vinyl-name,webpack-stream,gulp-rename,gulp-uglify,gulp-livereload</a:t>
            </a:r>
          </a:p>
          <a:p>
            <a:pPr marL="0" indent="0">
              <a:buNone/>
            </a:pPr>
            <a:r>
              <a:rPr lang="en-US" altLang="zh-CN" dirty="0"/>
              <a:t>	- pages/</a:t>
            </a:r>
            <a:r>
              <a:rPr lang="en-US" altLang="zh-CN" dirty="0" err="1"/>
              <a:t>css</a:t>
            </a:r>
            <a:r>
              <a:rPr lang="en-US" altLang="zh-CN" dirty="0"/>
              <a:t>/browser/server(gulp-live-server)/clean(del)/build(gulp-sequence)/</a:t>
            </a:r>
            <a:r>
              <a:rPr lang="en-US" altLang="zh-CN" dirty="0" smtClean="0"/>
              <a:t>default</a:t>
            </a:r>
          </a:p>
          <a:p>
            <a:r>
              <a:rPr lang="zh-CN" altLang="en-US" dirty="0" smtClean="0"/>
              <a:t>配置文件</a:t>
            </a:r>
            <a:r>
              <a:rPr lang="en-US" altLang="zh-CN" dirty="0" smtClean="0"/>
              <a:t>gulpfile.babel.js(require-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服务器连接刷新插件：</a:t>
            </a:r>
            <a:r>
              <a:rPr lang="en-US" altLang="zh-CN" dirty="0" smtClean="0"/>
              <a:t>connect-</a:t>
            </a:r>
            <a:r>
              <a:rPr lang="en-US" altLang="zh-CN" dirty="0" err="1" smtClean="0"/>
              <a:t>livereload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0"/>
              </a:rPr>
              <a:t>ES6-</a:t>
            </a:r>
            <a:r>
              <a:rPr lang="zh-CN" altLang="en-US" dirty="0" smtClean="0">
                <a:ea typeface="宋体" charset="0"/>
              </a:rPr>
              <a:t>项目构建</a:t>
            </a:r>
            <a:endParaRPr lang="en-US" altLang="zh-CN" dirty="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10382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324746"/>
            <a:ext cx="7408333" cy="4025779"/>
          </a:xfrm>
        </p:spPr>
        <p:txBody>
          <a:bodyPr>
            <a:normAutofit lnSpcReduction="10000"/>
          </a:bodyPr>
          <a:lstStyle/>
          <a:p>
            <a:r>
              <a:rPr lang="mr-IN" altLang="zh-CN" dirty="0"/>
              <a:t>let/const</a:t>
            </a:r>
            <a:r>
              <a:rPr lang="zh-CN" altLang="mr-IN" dirty="0"/>
              <a:t>的</a:t>
            </a:r>
            <a:r>
              <a:rPr lang="zh-CN" altLang="mr-IN" dirty="0" smtClean="0"/>
              <a:t>用法</a:t>
            </a:r>
            <a:r>
              <a:rPr lang="zh-CN" altLang="zh-CN" dirty="0" smtClean="0"/>
              <a:t>；</a:t>
            </a:r>
            <a:endParaRPr lang="zh-CN" altLang="en-US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解构赋值</a:t>
            </a:r>
          </a:p>
          <a:p>
            <a:pPr lvl="1"/>
            <a:r>
              <a:rPr lang="zh-CN" altLang="en-US" dirty="0" smtClean="0"/>
              <a:t>数组解构：</a:t>
            </a:r>
            <a:r>
              <a:rPr lang="en-US" altLang="zh-TW" dirty="0"/>
              <a:t>...rest</a:t>
            </a:r>
            <a:r>
              <a:rPr lang="zh-TW" altLang="en-US" dirty="0" smtClean="0"/>
              <a:t>赋值，</a:t>
            </a:r>
            <a:r>
              <a:rPr lang="zh-CN" altLang="en-US" dirty="0" smtClean="0"/>
              <a:t>默认赋值，</a:t>
            </a:r>
            <a:r>
              <a:rPr lang="zh-CN" altLang="en-US" dirty="0"/>
              <a:t>，，</a:t>
            </a:r>
            <a:r>
              <a:rPr lang="zh-CN" altLang="en-US" dirty="0" smtClean="0"/>
              <a:t>逗号占</a:t>
            </a:r>
            <a:r>
              <a:rPr lang="zh-CN" altLang="en-US" dirty="0"/>
              <a:t>位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pPr marL="627063" lvl="2" indent="0">
              <a:buNone/>
            </a:pPr>
            <a:r>
              <a:rPr lang="en-US" altLang="zh-CN" dirty="0" smtClean="0"/>
              <a:t>     </a:t>
            </a:r>
            <a:r>
              <a:rPr lang="zh-CN" altLang="zh-CN" dirty="0" smtClean="0"/>
              <a:t>-</a:t>
            </a:r>
            <a:r>
              <a:rPr lang="en-US" altLang="zh-CN" dirty="0" smtClean="0"/>
              <a:t> </a:t>
            </a:r>
            <a:r>
              <a:rPr lang="zh-CN" altLang="en-US" dirty="0" smtClean="0"/>
              <a:t>场景：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）变量交换</a:t>
            </a:r>
            <a:r>
              <a:rPr lang="en-US" altLang="zh-CN" dirty="0" smtClean="0"/>
              <a:t>  2</a:t>
            </a:r>
            <a:r>
              <a:rPr lang="zh-CN" altLang="en-US" dirty="0" smtClean="0"/>
              <a:t>）解构函数返回值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对象解构：对象简写，默认</a:t>
            </a:r>
            <a:r>
              <a:rPr lang="en-US" altLang="zh-CN" dirty="0" smtClean="0"/>
              <a:t>=</a:t>
            </a:r>
            <a:r>
              <a:rPr lang="zh-CN" altLang="en-US" dirty="0" smtClean="0"/>
              <a:t>号赋值，对象深度取值</a:t>
            </a:r>
            <a:endParaRPr lang="en-US" altLang="zh-CN" dirty="0" smtClean="0"/>
          </a:p>
          <a:p>
            <a:pPr marL="301943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- </a:t>
            </a:r>
            <a:r>
              <a:rPr lang="zh-CN" altLang="en-US" dirty="0" smtClean="0"/>
              <a:t>场景：前端从后台获取数据</a:t>
            </a:r>
          </a:p>
          <a:p>
            <a:r>
              <a:rPr lang="zh-CN" altLang="en-US" dirty="0" smtClean="0"/>
              <a:t>正则扩展</a:t>
            </a:r>
            <a:endParaRPr lang="en-US" altLang="zh-CN" dirty="0" smtClean="0"/>
          </a:p>
          <a:p>
            <a:pPr marL="301943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- </a:t>
            </a:r>
            <a:r>
              <a:rPr lang="zh-CN" altLang="en-US" dirty="0" smtClean="0"/>
              <a:t>写法：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两个参数，一个参数</a:t>
            </a:r>
            <a:endParaRPr lang="en-US" altLang="zh-CN" dirty="0" smtClean="0"/>
          </a:p>
          <a:p>
            <a:pPr marL="301943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-  </a:t>
            </a:r>
            <a:r>
              <a:rPr lang="zh-CN" altLang="en-US" dirty="0" smtClean="0"/>
              <a:t>正则方法扩展：</a:t>
            </a:r>
            <a:r>
              <a:rPr lang="en-US" altLang="zh-CN" dirty="0" smtClean="0"/>
              <a:t>flags</a:t>
            </a:r>
          </a:p>
          <a:p>
            <a:pPr marL="301943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- </a:t>
            </a:r>
            <a:r>
              <a:rPr lang="zh-CN" altLang="en-US" dirty="0" smtClean="0"/>
              <a:t>新增修饰符：</a:t>
            </a:r>
            <a:r>
              <a:rPr lang="en-US" altLang="zh-CN" dirty="0" err="1" smtClean="0"/>
              <a:t>u,y</a:t>
            </a:r>
            <a:r>
              <a:rPr lang="en-US" altLang="zh-CN" dirty="0" smtClean="0"/>
              <a:t>(sticky)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0"/>
              </a:rPr>
              <a:t>ES6-</a:t>
            </a:r>
            <a:r>
              <a:rPr lang="zh-CN" altLang="en-US" dirty="0" smtClean="0">
                <a:ea typeface="宋体" charset="0"/>
              </a:rPr>
              <a:t>变量，正则和解构赋值</a:t>
            </a:r>
            <a:endParaRPr lang="en-US" altLang="zh-CN" dirty="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0567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45126"/>
            <a:ext cx="7408333" cy="462279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for</a:t>
            </a:r>
            <a:r>
              <a:rPr lang="mr-IN" altLang="zh-CN" dirty="0" smtClean="0"/>
              <a:t>…of</a:t>
            </a:r>
            <a:r>
              <a:rPr lang="zh-CN" altLang="en-US" dirty="0" smtClean="0"/>
              <a:t>遍历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编码；</a:t>
            </a:r>
            <a:endParaRPr lang="en-US" altLang="zh-CN" dirty="0" smtClean="0"/>
          </a:p>
          <a:p>
            <a:r>
              <a:rPr lang="zh-CN" altLang="en-US" dirty="0" smtClean="0"/>
              <a:t>模板字符串</a:t>
            </a:r>
          </a:p>
          <a:p>
            <a:r>
              <a:rPr lang="zh-CN" altLang="en-US" dirty="0" smtClean="0"/>
              <a:t>标签模版：获取字符串中的变量</a:t>
            </a:r>
            <a:endParaRPr lang="en-US" altLang="zh-CN" dirty="0"/>
          </a:p>
          <a:p>
            <a:pPr marL="301943" lvl="1" indent="0">
              <a:buNone/>
            </a:pPr>
            <a:r>
              <a:rPr lang="en-US" altLang="zh-CN" dirty="0" err="1" smtClean="0"/>
              <a:t>abc</a:t>
            </a:r>
            <a:r>
              <a:rPr lang="en-US" altLang="zh-CN" dirty="0" err="1"/>
              <a:t>`i</a:t>
            </a:r>
            <a:r>
              <a:rPr lang="en-US" altLang="zh-CN" dirty="0"/>
              <a:t> am ${</a:t>
            </a:r>
            <a:r>
              <a:rPr lang="en-US" altLang="zh-CN" dirty="0" err="1"/>
              <a:t>user.name</a:t>
            </a:r>
            <a:r>
              <a:rPr lang="en-US" altLang="zh-CN" dirty="0"/>
              <a:t>},${</a:t>
            </a:r>
            <a:r>
              <a:rPr lang="en-US" altLang="zh-CN" dirty="0" err="1"/>
              <a:t>user.info</a:t>
            </a:r>
            <a:r>
              <a:rPr lang="en-US" altLang="zh-CN" dirty="0"/>
              <a:t>}`;</a:t>
            </a:r>
          </a:p>
          <a:p>
            <a:pPr marL="301943" lvl="1" indent="0">
              <a:buNone/>
            </a:pPr>
            <a:r>
              <a:rPr lang="en-US" altLang="zh-CN" dirty="0"/>
              <a:t>function </a:t>
            </a:r>
            <a:r>
              <a:rPr lang="en-US" altLang="zh-CN" dirty="0" err="1"/>
              <a:t>abc</a:t>
            </a:r>
            <a:r>
              <a:rPr lang="en-US" altLang="zh-CN" dirty="0"/>
              <a:t>(s,v1,v2) {</a:t>
            </a:r>
          </a:p>
          <a:p>
            <a:pPr marL="301943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console.log</a:t>
            </a:r>
            <a:r>
              <a:rPr lang="en-US" altLang="zh-CN" dirty="0"/>
              <a:t>(s,v1,v2)</a:t>
            </a:r>
          </a:p>
          <a:p>
            <a:pPr marL="301943" lvl="1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字符串新增方法：（兼容问题：</a:t>
            </a:r>
            <a:r>
              <a:rPr lang="en-US" altLang="zh-CN" dirty="0" smtClean="0"/>
              <a:t>babel</a:t>
            </a:r>
            <a:r>
              <a:rPr lang="en-US" altLang="zh-CN" dirty="0"/>
              <a:t>-</a:t>
            </a:r>
            <a:r>
              <a:rPr lang="en-US" altLang="zh-CN" dirty="0" err="1"/>
              <a:t>polyfill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smtClean="0"/>
              <a:t>Unicode</a:t>
            </a:r>
            <a:r>
              <a:rPr lang="zh-CN" altLang="en-US" dirty="0" smtClean="0"/>
              <a:t>编码获取和转换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smtClean="0"/>
              <a:t>Includes </a:t>
            </a:r>
            <a:r>
              <a:rPr lang="zh-CN" altLang="en-US" dirty="0" smtClean="0"/>
              <a:t>判断是否包含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mr-IN" altLang="zh-CN" dirty="0" smtClean="0"/>
              <a:t>“</a:t>
            </a:r>
            <a:r>
              <a:rPr lang="en-US" altLang="zh-CN" dirty="0" smtClean="0"/>
              <a:t>xx</a:t>
            </a:r>
            <a:r>
              <a:rPr lang="mr-IN" altLang="zh-CN" dirty="0" smtClean="0"/>
              <a:t>”</a:t>
            </a:r>
            <a:r>
              <a:rPr lang="mr-IN" altLang="zh-CN" dirty="0"/>
              <a:t>.startWidth(</a:t>
            </a:r>
            <a:r>
              <a:rPr lang="mr-IN" altLang="zh-CN" dirty="0" smtClean="0"/>
              <a:t>“xx”</a:t>
            </a:r>
            <a:r>
              <a:rPr lang="mr-IN" altLang="zh-CN" dirty="0"/>
              <a:t>) </a:t>
            </a:r>
            <a:r>
              <a:rPr lang="zh-CN" altLang="en-US" dirty="0" smtClean="0"/>
              <a:t>／</a:t>
            </a:r>
            <a:r>
              <a:rPr lang="en-US" altLang="zh-CN" dirty="0" err="1"/>
              <a:t>endWidth</a:t>
            </a:r>
            <a:r>
              <a:rPr lang="zh-CN" altLang="mr-IN" dirty="0" smtClean="0"/>
              <a:t>判断是否开头</a:t>
            </a:r>
            <a:r>
              <a:rPr lang="en-US" altLang="zh-CN" dirty="0" smtClean="0"/>
              <a:t>,</a:t>
            </a:r>
            <a:r>
              <a:rPr lang="zh-CN" altLang="en-US" dirty="0" smtClean="0"/>
              <a:t>结束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smtClean="0"/>
              <a:t>‘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’.</a:t>
            </a:r>
            <a:r>
              <a:rPr lang="en-US" altLang="zh-CN" dirty="0"/>
              <a:t>repeat(2</a:t>
            </a:r>
            <a:r>
              <a:rPr lang="en-US" altLang="zh-CN" dirty="0" smtClean="0"/>
              <a:t>) </a:t>
            </a:r>
            <a:r>
              <a:rPr lang="zh-CN" altLang="en-US" dirty="0" smtClean="0"/>
              <a:t>字符串复制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zh-CN" altLang="en-US" dirty="0"/>
              <a:t>字符串补</a:t>
            </a:r>
            <a:r>
              <a:rPr lang="zh-CN" altLang="en-US" dirty="0" smtClean="0"/>
              <a:t>白：</a:t>
            </a:r>
            <a:r>
              <a:rPr lang="en-US" altLang="zh-CN" dirty="0" err="1" smtClean="0"/>
              <a:t>padStart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padEnd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/>
              <a:t>raw</a:t>
            </a:r>
            <a:r>
              <a:rPr lang="zh-CN" altLang="en-US" dirty="0"/>
              <a:t>对所有”</a:t>
            </a:r>
            <a:r>
              <a:rPr lang="en-US" altLang="zh-CN" dirty="0"/>
              <a:t>\”</a:t>
            </a:r>
            <a:r>
              <a:rPr lang="zh-CN" altLang="en-US" dirty="0" smtClean="0"/>
              <a:t>可以进行转义</a:t>
            </a:r>
            <a:endParaRPr lang="en-US" altLang="zh-CN" dirty="0" smtClean="0"/>
          </a:p>
          <a:p>
            <a:pPr lvl="1">
              <a:buFontTx/>
              <a:buChar char="-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0"/>
              </a:rPr>
              <a:t>ES6-</a:t>
            </a:r>
            <a:r>
              <a:rPr lang="zh-CN" altLang="en-US" dirty="0" smtClean="0">
                <a:ea typeface="宋体" charset="0"/>
              </a:rPr>
              <a:t>字符串</a:t>
            </a:r>
            <a:endParaRPr lang="en-US" altLang="zh-CN" dirty="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6911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324746"/>
            <a:ext cx="7408333" cy="402577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Number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isFinite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：是否为有限数据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isInteger</a:t>
            </a:r>
            <a:r>
              <a:rPr lang="zh-CN" altLang="en-US" dirty="0" smtClean="0"/>
              <a:t>：是否为整数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- </a:t>
            </a:r>
            <a:r>
              <a:rPr lang="zh-CN" altLang="en-US" dirty="0" smtClean="0"/>
              <a:t>最大上限和最小下限	</a:t>
            </a:r>
          </a:p>
          <a:p>
            <a:pPr marL="0" indent="0">
              <a:buNone/>
            </a:pPr>
            <a:r>
              <a:rPr lang="en-US" altLang="zh-CN" dirty="0" smtClean="0"/>
              <a:t>	-</a:t>
            </a:r>
            <a:r>
              <a:rPr lang="zh-CN" altLang="en-US" dirty="0"/>
              <a:t>判断是否在有效范围内：</a:t>
            </a:r>
            <a:r>
              <a:rPr lang="en-US" altLang="zh-CN" dirty="0" err="1"/>
              <a:t>isSafeInteger</a:t>
            </a:r>
            <a:endParaRPr lang="en-US" altLang="zh-CN" dirty="0" smtClean="0"/>
          </a:p>
          <a:p>
            <a:r>
              <a:rPr lang="en-US" altLang="zh-CN" dirty="0" smtClean="0"/>
              <a:t>Math</a:t>
            </a:r>
          </a:p>
          <a:p>
            <a:pPr marL="0" indent="0">
              <a:buNone/>
            </a:pPr>
            <a:r>
              <a:rPr lang="en-US" altLang="zh-CN" dirty="0" smtClean="0"/>
              <a:t>	-</a:t>
            </a:r>
            <a:r>
              <a:rPr lang="zh-CN" altLang="en-US" dirty="0" smtClean="0"/>
              <a:t>只拿出整数</a:t>
            </a:r>
            <a:r>
              <a:rPr lang="en-US" altLang="zh-CN" dirty="0" err="1" smtClean="0"/>
              <a:t>Math.trunc</a:t>
            </a:r>
            <a:r>
              <a:rPr lang="en-US" altLang="zh-CN" dirty="0" smtClean="0"/>
              <a:t>(4.9) </a:t>
            </a:r>
          </a:p>
          <a:p>
            <a:pPr marL="0" indent="0">
              <a:buNone/>
            </a:pPr>
            <a:r>
              <a:rPr lang="en-US" altLang="zh-CN" dirty="0" smtClean="0"/>
              <a:t>	- </a:t>
            </a:r>
            <a:r>
              <a:rPr lang="en-US" altLang="zh-CN" dirty="0" err="1"/>
              <a:t>Math.sign</a:t>
            </a:r>
            <a:r>
              <a:rPr lang="zh-CN" altLang="en-US" dirty="0"/>
              <a:t>判断整数／负数／</a:t>
            </a:r>
            <a:r>
              <a:rPr lang="en-US" altLang="zh-CN" dirty="0" smtClean="0"/>
              <a:t>0</a:t>
            </a:r>
          </a:p>
          <a:p>
            <a:pPr marL="301943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- </a:t>
            </a:r>
            <a:r>
              <a:rPr lang="zh-CN" altLang="en-US" dirty="0" smtClean="0"/>
              <a:t>立方根：</a:t>
            </a:r>
            <a:r>
              <a:rPr lang="en-US" altLang="zh-CN" dirty="0" err="1" smtClean="0"/>
              <a:t>Math.cbrt</a:t>
            </a:r>
            <a:r>
              <a:rPr lang="en-US" altLang="zh-CN" dirty="0" smtClean="0"/>
              <a:t>(8)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0"/>
              </a:rPr>
              <a:t>ES6-</a:t>
            </a:r>
            <a:r>
              <a:rPr lang="zh-CN" altLang="en-US" dirty="0" smtClean="0">
                <a:ea typeface="宋体" charset="0"/>
              </a:rPr>
              <a:t>数据和</a:t>
            </a:r>
            <a:r>
              <a:rPr lang="en-US" altLang="zh-CN" dirty="0" smtClean="0">
                <a:ea typeface="宋体" charset="0"/>
              </a:rPr>
              <a:t>Math</a:t>
            </a:r>
            <a:endParaRPr lang="en-US" altLang="zh-CN" dirty="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786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9703" y="1835727"/>
            <a:ext cx="7408333" cy="5010727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Array.of</a:t>
            </a:r>
            <a:r>
              <a:rPr lang="en-US" altLang="zh-CN" sz="2000" dirty="0"/>
              <a:t>(3,4,7,9) </a:t>
            </a:r>
            <a:r>
              <a:rPr lang="zh-CN" altLang="en-US" sz="2000" dirty="0"/>
              <a:t>把一组数据变量转成一组数据类型；如果不传参，就是</a:t>
            </a:r>
            <a:r>
              <a:rPr lang="en-US" altLang="zh-CN" sz="2000" dirty="0"/>
              <a:t>[</a:t>
            </a:r>
            <a:r>
              <a:rPr lang="en-US" altLang="zh-CN" sz="2000" dirty="0" smtClean="0"/>
              <a:t>]</a:t>
            </a:r>
          </a:p>
          <a:p>
            <a:r>
              <a:rPr lang="en-US" altLang="zh-TW" sz="2000" dirty="0" err="1"/>
              <a:t>Array.from</a:t>
            </a:r>
            <a:r>
              <a:rPr lang="en-US" altLang="zh-TW" sz="2000" dirty="0"/>
              <a:t>()</a:t>
            </a:r>
            <a:r>
              <a:rPr lang="zh-TW" altLang="en-US" sz="2000" dirty="0"/>
              <a:t>两个</a:t>
            </a:r>
            <a:r>
              <a:rPr lang="zh-TW" altLang="en-US" sz="2000" dirty="0" smtClean="0"/>
              <a:t>作用：</a:t>
            </a:r>
            <a:endParaRPr lang="en-US" altLang="zh-TW" sz="2000" dirty="0"/>
          </a:p>
          <a:p>
            <a:pPr lvl="3">
              <a:buFontTx/>
              <a:buChar char="-"/>
            </a:pPr>
            <a:r>
              <a:rPr lang="zh-CN" altLang="en-US" sz="2000" dirty="0"/>
              <a:t>一个参数：类数组转数组</a:t>
            </a:r>
            <a:endParaRPr lang="en-US" altLang="zh-CN" sz="2000" dirty="0"/>
          </a:p>
          <a:p>
            <a:pPr lvl="3">
              <a:buFontTx/>
              <a:buChar char="-"/>
            </a:pPr>
            <a:r>
              <a:rPr lang="zh-CN" altLang="en-US" sz="2000" dirty="0"/>
              <a:t>两个参数：参</a:t>
            </a:r>
            <a:r>
              <a:rPr lang="en-US" altLang="zh-CN" sz="2000" dirty="0"/>
              <a:t>1:</a:t>
            </a:r>
            <a:r>
              <a:rPr lang="zh-CN" altLang="en-US" sz="2000" dirty="0"/>
              <a:t>数组 参</a:t>
            </a:r>
            <a:r>
              <a:rPr lang="en-US" altLang="zh-CN" sz="2000" dirty="0"/>
              <a:t>2:</a:t>
            </a:r>
            <a:r>
              <a:rPr lang="zh-CN" altLang="en-US" sz="2000" dirty="0"/>
              <a:t>遍历前面数组</a:t>
            </a:r>
            <a:r>
              <a:rPr lang="zh-CN" altLang="en-US" sz="2000" dirty="0" smtClean="0"/>
              <a:t>中的每一项</a:t>
            </a:r>
            <a:endParaRPr lang="en-US" altLang="zh-TW" sz="2000" dirty="0" smtClean="0"/>
          </a:p>
          <a:p>
            <a:r>
              <a:rPr lang="en-US" altLang="zh-TW" sz="2000" dirty="0"/>
              <a:t>fill</a:t>
            </a:r>
            <a:r>
              <a:rPr lang="zh-TW" altLang="en-US" sz="2000" dirty="0"/>
              <a:t>两个</a:t>
            </a:r>
            <a:r>
              <a:rPr lang="zh-TW" altLang="en-US" sz="2000" dirty="0" smtClean="0"/>
              <a:t>作用：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CN" sz="2000" dirty="0"/>
              <a:t>	- </a:t>
            </a:r>
            <a:r>
              <a:rPr lang="zh-CN" altLang="en-US" sz="2000" dirty="0"/>
              <a:t>数组填充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- </a:t>
            </a:r>
            <a:r>
              <a:rPr lang="zh-TW" altLang="en-US" sz="2000" dirty="0"/>
              <a:t>替换 </a:t>
            </a:r>
            <a:r>
              <a:rPr lang="en-US" altLang="zh-TW" sz="2000" dirty="0" err="1"/>
              <a:t>ary.fill</a:t>
            </a:r>
            <a:r>
              <a:rPr lang="en-US" altLang="zh-TW" sz="2000" dirty="0"/>
              <a:t>(7,1,3)arg1:</a:t>
            </a:r>
            <a:r>
              <a:rPr lang="zh-TW" altLang="en-US" sz="2000" dirty="0"/>
              <a:t>填充， </a:t>
            </a:r>
            <a:r>
              <a:rPr lang="en-US" altLang="zh-TW" sz="2000" dirty="0"/>
              <a:t>arg2:</a:t>
            </a:r>
            <a:r>
              <a:rPr lang="zh-TW" altLang="en-US" sz="2000" dirty="0"/>
              <a:t>从索引</a:t>
            </a:r>
            <a:r>
              <a:rPr lang="en-US" altLang="zh-TW" sz="2000" dirty="0"/>
              <a:t>1</a:t>
            </a:r>
            <a:r>
              <a:rPr lang="zh-TW" altLang="en-US" sz="2000" dirty="0"/>
              <a:t>开始 </a:t>
            </a:r>
            <a:r>
              <a:rPr lang="en-US" altLang="zh-TW" sz="2000" dirty="0"/>
              <a:t>arg3:</a:t>
            </a:r>
            <a:r>
              <a:rPr lang="zh-TW" altLang="en-US" sz="2000" dirty="0"/>
              <a:t>都替换为</a:t>
            </a:r>
            <a:r>
              <a:rPr lang="en-US" altLang="zh-TW" sz="2000" dirty="0"/>
              <a:t>arg1; </a:t>
            </a:r>
            <a:r>
              <a:rPr lang="zh-TW" altLang="en-US" sz="2000" dirty="0"/>
              <a:t>即索引为</a:t>
            </a:r>
            <a:r>
              <a:rPr lang="en-US" altLang="zh-TW" sz="2000" dirty="0"/>
              <a:t>0</a:t>
            </a:r>
            <a:r>
              <a:rPr lang="zh-TW" altLang="en-US" sz="2000" dirty="0"/>
              <a:t>的</a:t>
            </a:r>
            <a:r>
              <a:rPr lang="zh-TW" altLang="en-US" sz="2000" dirty="0" smtClean="0"/>
              <a:t>不替换</a:t>
            </a:r>
            <a:endParaRPr lang="en-US" altLang="zh-TW" sz="2000" dirty="0" smtClean="0"/>
          </a:p>
          <a:p>
            <a:r>
              <a:rPr lang="zh-CN" altLang="en-US" sz="2000" dirty="0"/>
              <a:t>数组遍历</a:t>
            </a:r>
            <a:r>
              <a:rPr lang="zh-CN" altLang="en-US" sz="2000" dirty="0" smtClean="0"/>
              <a:t>的几种新增：</a:t>
            </a:r>
            <a:r>
              <a:rPr lang="en-US" altLang="zh-CN" sz="2000" dirty="0" smtClean="0"/>
              <a:t>keys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values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entries(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err="1"/>
              <a:t>copyWithin</a:t>
            </a:r>
            <a:r>
              <a:rPr lang="en-US" altLang="zh-CN" sz="2000" dirty="0"/>
              <a:t>(0,3,6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arg1:</a:t>
            </a:r>
            <a:r>
              <a:rPr lang="zh-CN" altLang="en-US" sz="2000" dirty="0"/>
              <a:t>从索引</a:t>
            </a:r>
            <a:r>
              <a:rPr lang="en-US" altLang="zh-CN" sz="2000" dirty="0"/>
              <a:t>0</a:t>
            </a:r>
            <a:r>
              <a:rPr lang="zh-CN" altLang="en-US" sz="2000" dirty="0" smtClean="0"/>
              <a:t>开始替换，</a:t>
            </a:r>
            <a:r>
              <a:rPr lang="en-US" altLang="zh-CN" sz="2000" dirty="0"/>
              <a:t>arg2/3</a:t>
            </a:r>
            <a:r>
              <a:rPr lang="zh-CN" altLang="en-US" sz="2000" dirty="0"/>
              <a:t>：替换的值从索引开始到索引</a:t>
            </a:r>
            <a:r>
              <a:rPr lang="en-US" altLang="zh-CN" sz="2000" dirty="0"/>
              <a:t>6</a:t>
            </a:r>
            <a:r>
              <a:rPr lang="zh-CN" altLang="en-US" sz="2000" dirty="0"/>
              <a:t>，包前不包后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zh-CN" altLang="en-US" sz="2000" dirty="0" smtClean="0"/>
              <a:t>查找：</a:t>
            </a:r>
            <a:r>
              <a:rPr lang="en-US" altLang="zh-CN" sz="2000" dirty="0" err="1" smtClean="0"/>
              <a:t>find,findIndex,filter,includes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0"/>
              </a:rPr>
              <a:t>ES6-</a:t>
            </a:r>
            <a:r>
              <a:rPr lang="zh-CN" altLang="en-US" dirty="0" smtClean="0">
                <a:ea typeface="宋体" charset="0"/>
              </a:rPr>
              <a:t>数组新增特性</a:t>
            </a:r>
            <a:endParaRPr lang="en-US" altLang="zh-CN" dirty="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039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9703" y="1835727"/>
            <a:ext cx="7408333" cy="501072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默认参数，等号赋值</a:t>
            </a:r>
            <a:endParaRPr lang="en-US" altLang="zh-CN" dirty="0" smtClean="0"/>
          </a:p>
          <a:p>
            <a:r>
              <a:rPr lang="en-US" altLang="zh-CN" dirty="0" smtClean="0"/>
              <a:t>Rest</a:t>
            </a:r>
            <a:r>
              <a:rPr lang="zh-CN" altLang="en-US" dirty="0" smtClean="0"/>
              <a:t>参数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zh-CN" dirty="0" smtClean="0"/>
              <a:t>-</a:t>
            </a:r>
            <a:r>
              <a:rPr lang="en-US" altLang="zh-CN" dirty="0" smtClean="0"/>
              <a:t> </a:t>
            </a:r>
            <a:r>
              <a:rPr lang="zh-CN" altLang="en-US" dirty="0" smtClean="0"/>
              <a:t>给函数传不确</a:t>
            </a:r>
            <a:r>
              <a:rPr lang="zh-CN" altLang="en-US" dirty="0"/>
              <a:t>定的参数用</a:t>
            </a:r>
            <a:r>
              <a:rPr lang="en-US" altLang="zh-CN" dirty="0"/>
              <a:t>...</a:t>
            </a:r>
            <a:r>
              <a:rPr lang="en-US" altLang="zh-CN" dirty="0" err="1" smtClean="0"/>
              <a:t>arg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rest</a:t>
            </a:r>
            <a:r>
              <a:rPr lang="zh-CN" altLang="en-US" dirty="0"/>
              <a:t>参数之后不能再有其他参数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zh-CN" dirty="0"/>
              <a:t>-</a:t>
            </a:r>
            <a:r>
              <a:rPr lang="en-US" altLang="zh-CN" dirty="0"/>
              <a:t> </a:t>
            </a:r>
            <a:r>
              <a:rPr lang="zh-CN" altLang="en-US" dirty="0"/>
              <a:t>扩展运算符求最大值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mr-IN" altLang="zh-CN" dirty="0" smtClean="0"/>
              <a:t>console.log</a:t>
            </a:r>
            <a:r>
              <a:rPr lang="mr-IN" altLang="zh-CN" dirty="0"/>
              <a:t>(...[1,2,4]</a:t>
            </a:r>
            <a:r>
              <a:rPr lang="mr-IN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箭头函数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zh-CN" dirty="0" smtClean="0"/>
              <a:t>-</a:t>
            </a:r>
            <a:r>
              <a:rPr lang="zh-CN" altLang="en-US" dirty="0"/>
              <a:t>表达式</a:t>
            </a:r>
            <a:r>
              <a:rPr lang="zh-CN" altLang="en-US" dirty="0" smtClean="0"/>
              <a:t>写法和</a:t>
            </a:r>
            <a:r>
              <a:rPr lang="zh-CN" altLang="en-US" dirty="0"/>
              <a:t>函数体写法</a:t>
            </a:r>
            <a:endParaRPr lang="en-US" altLang="zh-CN" dirty="0" smtClean="0"/>
          </a:p>
          <a:p>
            <a:r>
              <a:rPr lang="en-US" altLang="zh-CN" dirty="0"/>
              <a:t>this</a:t>
            </a:r>
            <a:r>
              <a:rPr lang="zh-CN" altLang="en-US" dirty="0"/>
              <a:t>绑</a:t>
            </a:r>
            <a:r>
              <a:rPr lang="zh-CN" altLang="en-US" dirty="0" smtClean="0"/>
              <a:t>定：</a:t>
            </a:r>
            <a:r>
              <a:rPr lang="zh-CN" altLang="en-US" dirty="0"/>
              <a:t>箭头函数中</a:t>
            </a:r>
            <a:r>
              <a:rPr lang="en-US" altLang="zh-CN" dirty="0"/>
              <a:t>this</a:t>
            </a:r>
            <a:r>
              <a:rPr lang="zh-CN" altLang="en-US" dirty="0"/>
              <a:t>指的是父级所在的</a:t>
            </a:r>
            <a:r>
              <a:rPr lang="en-US" altLang="zh-CN" dirty="0"/>
              <a:t>this</a:t>
            </a:r>
            <a:r>
              <a:rPr lang="zh-CN" altLang="en-US" dirty="0"/>
              <a:t>；也就是定义时候的</a:t>
            </a:r>
            <a:r>
              <a:rPr lang="en-US" altLang="zh-CN" dirty="0"/>
              <a:t>this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0"/>
              </a:rPr>
              <a:t>ES6-</a:t>
            </a:r>
            <a:r>
              <a:rPr lang="zh-CN" altLang="en-US" dirty="0" smtClean="0">
                <a:ea typeface="宋体" charset="0"/>
              </a:rPr>
              <a:t>函数新增特性</a:t>
            </a:r>
            <a:endParaRPr lang="en-US" altLang="zh-CN" dirty="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93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9703" y="1835727"/>
            <a:ext cx="7408333" cy="501072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简洁表示法：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对象中属性名</a:t>
            </a:r>
            <a:r>
              <a:rPr lang="en-US" altLang="zh-CN" dirty="0"/>
              <a:t>==</a:t>
            </a:r>
            <a:r>
              <a:rPr lang="zh-CN" altLang="en-US" dirty="0"/>
              <a:t>属性值的时候，只写一个即可；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对象中函数的</a:t>
            </a:r>
            <a:r>
              <a:rPr lang="zh-CN" altLang="en-US" dirty="0" smtClean="0"/>
              <a:t>写法</a:t>
            </a:r>
            <a:endParaRPr lang="en-US" altLang="zh-CN" dirty="0" smtClean="0"/>
          </a:p>
          <a:p>
            <a:r>
              <a:rPr lang="zh-CN" altLang="en-US" dirty="0" smtClean="0"/>
              <a:t>属性表达式：</a:t>
            </a:r>
            <a:r>
              <a:rPr lang="zh-CN" altLang="en-US" dirty="0"/>
              <a:t>对象中</a:t>
            </a:r>
            <a:r>
              <a:rPr lang="zh-CN" altLang="en-US" dirty="0" smtClean="0"/>
              <a:t>属性名可以为变量</a:t>
            </a:r>
            <a:endParaRPr lang="en-US" altLang="zh-CN" dirty="0" smtClean="0"/>
          </a:p>
          <a:p>
            <a:r>
              <a:rPr lang="zh-CN" altLang="en-US" dirty="0"/>
              <a:t>扩展运算</a:t>
            </a:r>
            <a:r>
              <a:rPr lang="zh-CN" altLang="en-US" dirty="0" smtClean="0"/>
              <a:t>符：</a:t>
            </a:r>
            <a:r>
              <a:rPr lang="zh-CN" altLang="en-US" dirty="0"/>
              <a:t>注意：</a:t>
            </a:r>
            <a:r>
              <a:rPr lang="en-US" altLang="zh-CN" dirty="0"/>
              <a:t>babel</a:t>
            </a:r>
            <a:r>
              <a:rPr lang="zh-CN" altLang="en-US" dirty="0"/>
              <a:t>对他支持不好，</a:t>
            </a:r>
            <a:r>
              <a:rPr lang="zh-CN" altLang="en-US" dirty="0" smtClean="0"/>
              <a:t>会报错</a:t>
            </a:r>
            <a:endParaRPr lang="en-US" altLang="zh-CN" dirty="0" smtClean="0"/>
          </a:p>
          <a:p>
            <a:r>
              <a:rPr lang="fr-FR" altLang="zh-CN" dirty="0"/>
              <a:t>Object</a:t>
            </a:r>
            <a:r>
              <a:rPr lang="zh-CN" altLang="fr-FR" dirty="0"/>
              <a:t>新增</a:t>
            </a:r>
            <a:r>
              <a:rPr lang="zh-CN" altLang="fr-FR" dirty="0" smtClean="0"/>
              <a:t>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mr-IN" altLang="zh-CN" sz="1800" dirty="0"/>
              <a:t>Object.is('abc','</a:t>
            </a:r>
            <a:r>
              <a:rPr lang="mr-IN" altLang="zh-CN" sz="1800" dirty="0" smtClean="0"/>
              <a:t>abc’)</a:t>
            </a:r>
            <a:r>
              <a:rPr lang="zh-CN" altLang="mr-IN" sz="1800" dirty="0" smtClean="0"/>
              <a:t>相当于</a:t>
            </a:r>
            <a:r>
              <a:rPr lang="zh-CN" altLang="mr-IN" sz="1800" dirty="0"/>
              <a:t>“</a:t>
            </a:r>
            <a:r>
              <a:rPr lang="mr-IN" altLang="zh-CN" sz="1800" dirty="0"/>
              <a:t>===</a:t>
            </a:r>
            <a:r>
              <a:rPr lang="mr-IN" altLang="zh-CN" sz="1800" dirty="0" smtClean="0"/>
              <a:t>”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- </a:t>
            </a:r>
            <a:r>
              <a:rPr lang="mr-IN" altLang="zh-CN" sz="1800" dirty="0"/>
              <a:t>Object.assign({a:'a'},{b:'b'}</a:t>
            </a:r>
            <a:r>
              <a:rPr lang="mr-IN" altLang="zh-CN" sz="1800" dirty="0" smtClean="0"/>
              <a:t>)</a:t>
            </a:r>
            <a:r>
              <a:rPr lang="zh-CN" altLang="mr-IN" sz="1800" dirty="0" smtClean="0"/>
              <a:t>参</a:t>
            </a:r>
            <a:r>
              <a:rPr lang="zh-CN" altLang="mr-IN" sz="1800" dirty="0"/>
              <a:t>数</a:t>
            </a:r>
            <a:r>
              <a:rPr lang="mr-IN" altLang="zh-CN" sz="1800" dirty="0"/>
              <a:t>1</a:t>
            </a:r>
            <a:r>
              <a:rPr lang="zh-CN" altLang="mr-IN" sz="1800" dirty="0"/>
              <a:t>拷贝了参数</a:t>
            </a:r>
            <a:r>
              <a:rPr lang="mr-IN" altLang="zh-CN" sz="1800" dirty="0" smtClean="0"/>
              <a:t>2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属于浅拷贝，</a:t>
            </a:r>
            <a:r>
              <a:rPr lang="zh-CN" altLang="en-US" sz="1800" dirty="0"/>
              <a:t>这个方法只拷贝自身对象，无法拷贝该对象继承的属性</a:t>
            </a:r>
            <a:endParaRPr lang="en-US" altLang="zh-CN" sz="1800" dirty="0" smtClean="0"/>
          </a:p>
          <a:p>
            <a:r>
              <a:rPr lang="en-US" altLang="zh-CN" dirty="0" err="1"/>
              <a:t>Object.entries</a:t>
            </a:r>
            <a:r>
              <a:rPr lang="en-US" altLang="zh-CN" dirty="0"/>
              <a:t>(</a:t>
            </a:r>
            <a:r>
              <a:rPr lang="en-US" altLang="zh-CN" dirty="0" smtClean="0"/>
              <a:t>)</a:t>
            </a:r>
            <a:r>
              <a:rPr lang="zh-CN" altLang="en-US" dirty="0" smtClean="0"/>
              <a:t>遍历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0"/>
              </a:rPr>
              <a:t>ES6-</a:t>
            </a:r>
            <a:r>
              <a:rPr lang="zh-CN" altLang="en-US" dirty="0" smtClean="0">
                <a:ea typeface="宋体" charset="0"/>
              </a:rPr>
              <a:t>对象扩展</a:t>
            </a:r>
            <a:endParaRPr lang="en-US" altLang="zh-CN" dirty="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9683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9703" y="2320636"/>
            <a:ext cx="7408333" cy="386772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Symbol:</a:t>
            </a:r>
            <a:r>
              <a:rPr lang="zh-CN" altLang="en-US" dirty="0" smtClean="0"/>
              <a:t>给这种数据提供一个独一无二的值</a:t>
            </a:r>
            <a:endParaRPr lang="en-US" altLang="zh-CN" dirty="0" smtClean="0"/>
          </a:p>
          <a:p>
            <a:r>
              <a:rPr lang="en-US" altLang="zh-CN" dirty="0" err="1" smtClean="0"/>
              <a:t>Symbol.for</a:t>
            </a:r>
            <a:r>
              <a:rPr lang="en-US" altLang="zh-CN" dirty="0" smtClean="0"/>
              <a:t>(xxx)</a:t>
            </a:r>
            <a:r>
              <a:rPr lang="zh-CN" altLang="en-US" dirty="0" smtClean="0"/>
              <a:t>可以帮助变量实现“相等”</a:t>
            </a:r>
            <a:endParaRPr lang="en-US" altLang="zh-CN" dirty="0" smtClean="0"/>
          </a:p>
          <a:p>
            <a:pPr marL="301943" lvl="1" indent="0">
              <a:buNone/>
            </a:pPr>
            <a:r>
              <a:rPr lang="zh-CN" altLang="zh-CN" dirty="0" smtClean="0"/>
              <a:t>-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使用场景：让对象属性名相同的时候，不会覆盖；</a:t>
            </a:r>
            <a:endParaRPr lang="en-US" altLang="zh-CN" dirty="0" smtClean="0"/>
          </a:p>
          <a:p>
            <a:r>
              <a:rPr lang="zh-CN" altLang="en-US" dirty="0" smtClean="0"/>
              <a:t>在含有</a:t>
            </a:r>
            <a:r>
              <a:rPr lang="en-US" altLang="zh-CN" dirty="0" smtClean="0"/>
              <a:t>Symbol</a:t>
            </a:r>
            <a:r>
              <a:rPr lang="zh-CN" altLang="en-US" dirty="0" smtClean="0"/>
              <a:t>变量的对象的遍历：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Let</a:t>
            </a:r>
            <a:r>
              <a:rPr lang="mr-IN" altLang="zh-CN" dirty="0" smtClean="0"/>
              <a:t>…of</a:t>
            </a:r>
            <a:r>
              <a:rPr lang="zh-CN" altLang="en-US" dirty="0" smtClean="0"/>
              <a:t>无法遍历到</a:t>
            </a:r>
            <a:r>
              <a:rPr lang="en-US" altLang="zh-CN" dirty="0" smtClean="0"/>
              <a:t>Symbol</a:t>
            </a:r>
            <a:r>
              <a:rPr lang="zh-CN" altLang="en-US" dirty="0" smtClean="0"/>
              <a:t>的变量值；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解决：</a:t>
            </a:r>
            <a:r>
              <a:rPr lang="en-US" altLang="zh-CN" dirty="0" err="1" smtClean="0"/>
              <a:t>Object.getOwnPropertySymbols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).each(item=&gt;</a:t>
            </a:r>
            <a:r>
              <a:rPr lang="mr-IN" altLang="zh-CN" dirty="0" smtClean="0"/>
              <a:t>…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亦可以通过</a:t>
            </a:r>
            <a:r>
              <a:rPr lang="en-US" altLang="zh-CN" dirty="0" err="1" smtClean="0"/>
              <a:t>Reflect.ownKeys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).each(item=&gt;</a:t>
            </a:r>
            <a:r>
              <a:rPr lang="mr-IN" altLang="zh-CN" dirty="0" smtClean="0"/>
              <a:t>….);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0"/>
              </a:rPr>
              <a:t>ES6-Symbol</a:t>
            </a:r>
            <a:endParaRPr lang="en-US" altLang="zh-CN" dirty="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20940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9703" y="1766455"/>
            <a:ext cx="7408333" cy="5080000"/>
          </a:xfrm>
        </p:spPr>
        <p:txBody>
          <a:bodyPr>
            <a:normAutofit/>
          </a:bodyPr>
          <a:lstStyle/>
          <a:p>
            <a:r>
              <a:rPr lang="zh-CN" altLang="en-US" dirty="0"/>
              <a:t>创建</a:t>
            </a:r>
            <a:r>
              <a:rPr lang="en-US" altLang="zh-CN" dirty="0"/>
              <a:t>set</a:t>
            </a:r>
            <a:r>
              <a:rPr lang="zh-CN" altLang="en-US" dirty="0"/>
              <a:t>实例对象，并添加值</a:t>
            </a:r>
            <a:r>
              <a:rPr lang="zh-CN" altLang="en-US" dirty="0" smtClean="0"/>
              <a:t>；</a:t>
            </a:r>
          </a:p>
          <a:p>
            <a:r>
              <a:rPr lang="en-US" altLang="zh-CN" dirty="0"/>
              <a:t>set</a:t>
            </a:r>
            <a:r>
              <a:rPr lang="zh-CN" altLang="en-US" dirty="0"/>
              <a:t>可以定义的时候传值</a:t>
            </a:r>
            <a:r>
              <a:rPr lang="zh-CN" altLang="en-US" dirty="0" smtClean="0"/>
              <a:t>；</a:t>
            </a:r>
          </a:p>
          <a:p>
            <a:r>
              <a:rPr lang="en-US" altLang="zh-CN" dirty="0"/>
              <a:t>set</a:t>
            </a:r>
            <a:r>
              <a:rPr lang="zh-CN" altLang="en-US" dirty="0"/>
              <a:t>集合中的元素</a:t>
            </a:r>
            <a:r>
              <a:rPr lang="zh-CN" altLang="en-US" dirty="0" smtClean="0"/>
              <a:t>不重复</a:t>
            </a:r>
            <a:r>
              <a:rPr lang="en-US" altLang="zh-CN" dirty="0" smtClean="0"/>
              <a:t>-</a:t>
            </a:r>
            <a:r>
              <a:rPr lang="zh-CN" altLang="en-US" dirty="0" smtClean="0"/>
              <a:t>做数组去重</a:t>
            </a:r>
          </a:p>
          <a:p>
            <a:r>
              <a:rPr lang="en-US" altLang="zh-CN" dirty="0"/>
              <a:t>set</a:t>
            </a:r>
            <a:r>
              <a:rPr lang="zh-CN" altLang="en-US" dirty="0" smtClean="0"/>
              <a:t>可用于类数组转数组</a:t>
            </a:r>
          </a:p>
          <a:p>
            <a:r>
              <a:rPr lang="en-US" altLang="zh-CN" dirty="0" smtClean="0"/>
              <a:t>set</a:t>
            </a:r>
            <a:r>
              <a:rPr lang="zh-CN" altLang="en-US" dirty="0" smtClean="0"/>
              <a:t>中的增加，</a:t>
            </a:r>
            <a:r>
              <a:rPr lang="zh-CN" altLang="en-US" dirty="0"/>
              <a:t>删除，包含，清</a:t>
            </a:r>
            <a:r>
              <a:rPr lang="zh-CN" altLang="en-US" dirty="0" smtClean="0"/>
              <a:t>空</a:t>
            </a:r>
          </a:p>
          <a:p>
            <a:r>
              <a:rPr lang="en-US" altLang="zh-CN" dirty="0"/>
              <a:t>set</a:t>
            </a:r>
            <a:r>
              <a:rPr lang="zh-CN" altLang="en-US" dirty="0"/>
              <a:t>实例的遍历</a:t>
            </a:r>
            <a:r>
              <a:rPr lang="zh-CN" altLang="en-US" dirty="0" smtClean="0"/>
              <a:t>；</a:t>
            </a:r>
          </a:p>
          <a:p>
            <a:pPr marL="301943" lvl="1" indent="0">
              <a:buNone/>
            </a:pPr>
            <a:r>
              <a:rPr lang="en-US" altLang="zh-CN" dirty="0" smtClean="0"/>
              <a:t> - let</a:t>
            </a:r>
            <a:r>
              <a:rPr lang="mr-IN" altLang="zh-CN" dirty="0"/>
              <a:t>…of </a:t>
            </a:r>
            <a:r>
              <a:rPr lang="zh-CN" altLang="zh-CN" dirty="0" smtClean="0"/>
              <a:t>；</a:t>
            </a:r>
            <a:r>
              <a:rPr lang="en-US" altLang="zh-CN" dirty="0" err="1" smtClean="0"/>
              <a:t>keys,values,entries,forEach</a:t>
            </a:r>
            <a:r>
              <a:rPr lang="en-US" altLang="zh-CN" dirty="0" smtClean="0"/>
              <a:t>()</a:t>
            </a:r>
          </a:p>
          <a:p>
            <a:pPr marL="301943" lvl="1" indent="0">
              <a:buNone/>
            </a:pPr>
            <a:r>
              <a:rPr lang="en-US" altLang="zh-CN" dirty="0" smtClean="0"/>
              <a:t>- </a:t>
            </a:r>
            <a:r>
              <a:rPr lang="zh-CN" altLang="en-US" dirty="0" smtClean="0"/>
              <a:t>如果使用</a:t>
            </a:r>
            <a:r>
              <a:rPr lang="en-US" altLang="zh-CN" dirty="0" err="1" smtClean="0"/>
              <a:t>map,filter</a:t>
            </a:r>
            <a:r>
              <a:rPr lang="zh-CN" altLang="en-US" dirty="0" smtClean="0"/>
              <a:t>等需要</a:t>
            </a:r>
            <a:r>
              <a:rPr lang="en-US" altLang="zh-CN" dirty="0" smtClean="0"/>
              <a:t>[</a:t>
            </a:r>
            <a:r>
              <a:rPr lang="mr-IN" altLang="zh-CN" dirty="0" smtClean="0"/>
              <a:t>…set</a:t>
            </a:r>
            <a:r>
              <a:rPr lang="en-US" altLang="zh-CN" dirty="0" smtClean="0"/>
              <a:t>]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</a:t>
            </a:r>
            <a:r>
              <a:rPr lang="en-US" altLang="zh-CN" dirty="0" err="1"/>
              <a:t>A</a:t>
            </a:r>
            <a:r>
              <a:rPr lang="en-US" altLang="zh-CN" dirty="0" err="1" smtClean="0"/>
              <a:t>rray.from</a:t>
            </a:r>
            <a:endParaRPr lang="zh-CN" altLang="en-US" dirty="0" smtClean="0"/>
          </a:p>
          <a:p>
            <a:r>
              <a:rPr lang="en-US" altLang="zh-CN" dirty="0" err="1" smtClean="0"/>
              <a:t>WeakSet</a:t>
            </a:r>
            <a:r>
              <a:rPr lang="en-US" altLang="zh-CN" dirty="0" smtClean="0"/>
              <a:t> </a:t>
            </a:r>
            <a:r>
              <a:rPr lang="zh-CN" altLang="en-US" dirty="0" smtClean="0"/>
              <a:t>弱类型：支持对象传参，其他不支持；</a:t>
            </a:r>
            <a:endParaRPr lang="en-US" altLang="zh-CN" dirty="0" smtClean="0"/>
          </a:p>
          <a:p>
            <a:r>
              <a:rPr lang="en-US" altLang="zh-CN" dirty="0" smtClean="0"/>
              <a:t>Map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weakMap</a:t>
            </a:r>
            <a:r>
              <a:rPr lang="zh-CN" altLang="en-US" dirty="0" smtClean="0"/>
              <a:t>类似</a:t>
            </a:r>
            <a:r>
              <a:rPr lang="en-US" altLang="zh-CN" dirty="0" smtClean="0"/>
              <a:t>;</a:t>
            </a:r>
            <a:r>
              <a:rPr lang="zh-CN" altLang="en-US" dirty="0" smtClean="0"/>
              <a:t>具体方法看原型</a:t>
            </a:r>
            <a:endParaRPr lang="mr-IN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0"/>
              </a:rPr>
              <a:t>ES6-</a:t>
            </a:r>
            <a:r>
              <a:rPr lang="zh-CN" altLang="en-US" dirty="0" smtClean="0">
                <a:ea typeface="宋体" charset="0"/>
              </a:rPr>
              <a:t>数据结构</a:t>
            </a:r>
            <a:endParaRPr lang="en-US" altLang="zh-CN" dirty="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85636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9703" y="1674091"/>
            <a:ext cx="7408333" cy="5172364"/>
          </a:xfrm>
        </p:spPr>
        <p:txBody>
          <a:bodyPr>
            <a:normAutofit/>
          </a:bodyPr>
          <a:lstStyle/>
          <a:p>
            <a:r>
              <a:rPr lang="mr-IN" altLang="zh-CN" dirty="0" smtClean="0"/>
              <a:t>Proxy:</a:t>
            </a:r>
            <a:r>
              <a:rPr lang="zh-CN" altLang="en-US" dirty="0" smtClean="0"/>
              <a:t>可以对外界的访问进行过滤和改写；“代理器”</a:t>
            </a:r>
            <a:endParaRPr lang="en-US" altLang="zh-CN" dirty="0" smtClean="0"/>
          </a:p>
          <a:p>
            <a:r>
              <a:rPr lang="zh-CN" altLang="en-US" dirty="0" smtClean="0"/>
              <a:t>基本写法：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let proxy=new Proxy(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,{</a:t>
            </a:r>
            <a:r>
              <a:rPr lang="mr-IN" altLang="zh-CN" dirty="0" smtClean="0"/>
              <a:t>…</a:t>
            </a:r>
            <a:r>
              <a:rPr lang="en-US" altLang="zh-CN" dirty="0" smtClean="0"/>
              <a:t>})</a:t>
            </a:r>
          </a:p>
          <a:p>
            <a:r>
              <a:rPr lang="zh-CN" altLang="en-US" dirty="0" smtClean="0"/>
              <a:t>常见的设置</a:t>
            </a: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smtClean="0"/>
              <a:t>get(</a:t>
            </a:r>
            <a:r>
              <a:rPr lang="en-US" altLang="zh-CN" dirty="0" err="1" smtClean="0"/>
              <a:t>target,key</a:t>
            </a:r>
            <a:r>
              <a:rPr lang="en-US" altLang="zh-CN" dirty="0" smtClean="0"/>
              <a:t>)</a:t>
            </a:r>
          </a:p>
          <a:p>
            <a:pPr lvl="1">
              <a:buFontTx/>
              <a:buChar char="-"/>
            </a:pPr>
            <a:r>
              <a:rPr lang="en-US" altLang="zh-CN" dirty="0" smtClean="0"/>
              <a:t>set(</a:t>
            </a:r>
            <a:r>
              <a:rPr lang="en-US" altLang="zh-CN" dirty="0" err="1" smtClean="0"/>
              <a:t>target,key,value</a:t>
            </a:r>
            <a:r>
              <a:rPr lang="en-US" altLang="zh-CN" dirty="0" smtClean="0"/>
              <a:t>)</a:t>
            </a:r>
          </a:p>
          <a:p>
            <a:pPr lvl="1">
              <a:buFontTx/>
              <a:buChar char="-"/>
            </a:pPr>
            <a:r>
              <a:rPr lang="en-US" altLang="zh-CN" dirty="0" smtClean="0"/>
              <a:t>has(target,key)</a:t>
            </a:r>
          </a:p>
          <a:p>
            <a:pPr lvl="1">
              <a:buFontTx/>
              <a:buChar char="-"/>
            </a:pPr>
            <a:r>
              <a:rPr lang="en-US" altLang="zh-CN" dirty="0" smtClean="0"/>
              <a:t>deleteProperty(target,key)</a:t>
            </a:r>
          </a:p>
          <a:p>
            <a:pPr lvl="1">
              <a:buFontTx/>
              <a:buChar char="-"/>
            </a:pPr>
            <a:r>
              <a:rPr lang="mr-IN" altLang="zh-CN" dirty="0" smtClean="0"/>
              <a:t>ownKeys</a:t>
            </a:r>
            <a:r>
              <a:rPr lang="en-US" altLang="zh-CN" dirty="0" smtClean="0"/>
              <a:t>(target)</a:t>
            </a:r>
          </a:p>
          <a:p>
            <a:pPr marL="301943" lvl="1" indent="0">
              <a:buNone/>
            </a:pPr>
            <a:r>
              <a:rPr lang="en-US" altLang="zh-CN" dirty="0" err="1" smtClean="0"/>
              <a:t>ownKeys</a:t>
            </a:r>
            <a:r>
              <a:rPr lang="en-US" altLang="zh-CN" dirty="0" smtClean="0"/>
              <a:t>(target){</a:t>
            </a:r>
          </a:p>
          <a:p>
            <a:pPr marL="301943" lvl="1" indent="0">
              <a:buNone/>
            </a:pPr>
            <a:r>
              <a:rPr lang="en-US" altLang="zh-CN" dirty="0" smtClean="0"/>
              <a:t>		return </a:t>
            </a:r>
            <a:r>
              <a:rPr lang="en-US" altLang="zh-CN" dirty="0" err="1" smtClean="0"/>
              <a:t>Object.keys</a:t>
            </a:r>
            <a:r>
              <a:rPr lang="en-US" altLang="zh-CN" dirty="0" smtClean="0"/>
              <a:t>(target).filter(item=&gt;item!=xxx)</a:t>
            </a:r>
          </a:p>
          <a:p>
            <a:pPr marL="301943" lvl="1" indent="0">
              <a:buNone/>
            </a:pPr>
            <a:r>
              <a:rPr lang="en-US" altLang="zh-CN" dirty="0" smtClean="0"/>
              <a:t>}</a:t>
            </a:r>
            <a:endParaRPr lang="mr-IN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0"/>
              </a:rPr>
              <a:t>ES6-</a:t>
            </a:r>
            <a:r>
              <a:rPr lang="zh-CN" altLang="en-US" dirty="0" smtClean="0">
                <a:ea typeface="宋体" charset="0"/>
              </a:rPr>
              <a:t>代理器</a:t>
            </a:r>
            <a:r>
              <a:rPr lang="en-US" altLang="zh-CN" dirty="0" smtClean="0">
                <a:ea typeface="宋体" charset="0"/>
              </a:rPr>
              <a:t>Proxy</a:t>
            </a:r>
            <a:endParaRPr lang="en-US" altLang="zh-CN" dirty="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877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6880</TotalTime>
  <Words>2095</Words>
  <Application>Microsoft Macintosh PowerPoint</Application>
  <PresentationFormat>全屏显示(4:3)</PresentationFormat>
  <Paragraphs>909</Paragraphs>
  <Slides>110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110</vt:i4>
      </vt:variant>
    </vt:vector>
  </HeadingPairs>
  <TitlesOfParts>
    <vt:vector size="111" baseType="lpstr">
      <vt:lpstr>波形</vt:lpstr>
      <vt:lpstr>全栈javascript</vt:lpstr>
      <vt:lpstr>公开课:第一周</vt:lpstr>
      <vt:lpstr>Javascript组成</vt:lpstr>
      <vt:lpstr>Javascript入门感知</vt:lpstr>
      <vt:lpstr>关于属性和方法</vt:lpstr>
      <vt:lpstr>JS中常用的输出方式</vt:lpstr>
      <vt:lpstr>JS命名规则1</vt:lpstr>
      <vt:lpstr>JS命名规则2</vt:lpstr>
      <vt:lpstr>变量和数据类型</vt:lpstr>
      <vt:lpstr>基本数据类型-number</vt:lpstr>
      <vt:lpstr>基本数据类型－Boolean</vt:lpstr>
      <vt:lpstr>基本数据类型－string</vt:lpstr>
      <vt:lpstr>引用数据类型-函数</vt:lpstr>
      <vt:lpstr>引用数据类型-对象</vt:lpstr>
      <vt:lpstr>引用数据类型-数组</vt:lpstr>
      <vt:lpstr>区分基本和引入数据类型</vt:lpstr>
      <vt:lpstr>三个判断</vt:lpstr>
      <vt:lpstr>运算符</vt:lpstr>
      <vt:lpstr>循环</vt:lpstr>
      <vt:lpstr>公开课:第二周</vt:lpstr>
      <vt:lpstr>复习1</vt:lpstr>
      <vt:lpstr>复习2</vt:lpstr>
      <vt:lpstr>复习3</vt:lpstr>
      <vt:lpstr>复习4</vt:lpstr>
      <vt:lpstr>复习5</vt:lpstr>
      <vt:lpstr>DOM</vt:lpstr>
      <vt:lpstr>节点之间关系的属性</vt:lpstr>
      <vt:lpstr>节点封装</vt:lpstr>
      <vt:lpstr>DOM动态操作</vt:lpstr>
      <vt:lpstr>Math</vt:lpstr>
      <vt:lpstr>字符串常用方法</vt:lpstr>
      <vt:lpstr>Date</vt:lpstr>
      <vt:lpstr>定时器</vt:lpstr>
      <vt:lpstr>补课系列</vt:lpstr>
      <vt:lpstr>补课：函数</vt:lpstr>
      <vt:lpstr>补课：循环嵌套 及自定义属性-循环</vt:lpstr>
      <vt:lpstr>补课：循环嵌套 及自定义属性-自定义属性</vt:lpstr>
      <vt:lpstr>正式课第一周</vt:lpstr>
      <vt:lpstr>Git和Github</vt:lpstr>
      <vt:lpstr>创建版本库</vt:lpstr>
      <vt:lpstr>Git工作流</vt:lpstr>
      <vt:lpstr>学员更新老师讲义1</vt:lpstr>
      <vt:lpstr>学员更新老师讲义2</vt:lpstr>
      <vt:lpstr>组长提交作业</vt:lpstr>
      <vt:lpstr>day1:预解释</vt:lpstr>
      <vt:lpstr>day1:作用域链</vt:lpstr>
      <vt:lpstr>day1:闭包和内存释放</vt:lpstr>
      <vt:lpstr>day2:什么是面向对象</vt:lpstr>
      <vt:lpstr>day2:单例模式</vt:lpstr>
      <vt:lpstr>day2:工厂模式和构造函数模式</vt:lpstr>
      <vt:lpstr>day2:对象数据类型检测</vt:lpstr>
      <vt:lpstr>day2:原型链模式</vt:lpstr>
      <vt:lpstr>day2原型继承</vt:lpstr>
      <vt:lpstr>第一周及之前知识复习</vt:lpstr>
      <vt:lpstr>正式课第二周</vt:lpstr>
      <vt:lpstr>复习原型</vt:lpstr>
      <vt:lpstr>改变this指向的东东</vt:lpstr>
      <vt:lpstr>表格排序</vt:lpstr>
      <vt:lpstr>正则表达式基础1</vt:lpstr>
      <vt:lpstr>正则表达式基础2</vt:lpstr>
      <vt:lpstr>字符串与正则配合</vt:lpstr>
      <vt:lpstr>正则捕获</vt:lpstr>
      <vt:lpstr>正式课第三周</vt:lpstr>
      <vt:lpstr>盒子模型1</vt:lpstr>
      <vt:lpstr>盒子模型2</vt:lpstr>
      <vt:lpstr>正式课第四周</vt:lpstr>
      <vt:lpstr>运动基础</vt:lpstr>
      <vt:lpstr>运动封装及实例1</vt:lpstr>
      <vt:lpstr>运动封装及实例2</vt:lpstr>
      <vt:lpstr>如何改写面向对象？</vt:lpstr>
      <vt:lpstr>jQuery简介</vt:lpstr>
      <vt:lpstr>JQ设计思想</vt:lpstr>
      <vt:lpstr>jQ常用DOM方法</vt:lpstr>
      <vt:lpstr>$()下的常用方法</vt:lpstr>
      <vt:lpstr>extend:扩展</vt:lpstr>
      <vt:lpstr>正式课第五周</vt:lpstr>
      <vt:lpstr>事件和事件对象1</vt:lpstr>
      <vt:lpstr>事件和事件对象2</vt:lpstr>
      <vt:lpstr>事件传播实例</vt:lpstr>
      <vt:lpstr>事件委托</vt:lpstr>
      <vt:lpstr>DOM2级事件兼容1</vt:lpstr>
      <vt:lpstr>DOM2级事件兼容2</vt:lpstr>
      <vt:lpstr>DOM2级事件兼容3</vt:lpstr>
      <vt:lpstr>正式课第六周</vt:lpstr>
      <vt:lpstr>面向对象和订阅发布</vt:lpstr>
      <vt:lpstr>产品开发</vt:lpstr>
      <vt:lpstr>鼠标滚轮封装</vt:lpstr>
      <vt:lpstr>Ajax封装</vt:lpstr>
      <vt:lpstr>正式课第七周</vt:lpstr>
      <vt:lpstr>ES6-项目构建</vt:lpstr>
      <vt:lpstr>ES6-变量，正则和解构赋值</vt:lpstr>
      <vt:lpstr>ES6-字符串</vt:lpstr>
      <vt:lpstr>ES6-数据和Math</vt:lpstr>
      <vt:lpstr>ES6-数组新增特性</vt:lpstr>
      <vt:lpstr>ES6-函数新增特性</vt:lpstr>
      <vt:lpstr>ES6-对象扩展</vt:lpstr>
      <vt:lpstr>ES6-Symbol</vt:lpstr>
      <vt:lpstr>ES6-数据结构</vt:lpstr>
      <vt:lpstr>ES6-代理器Proxy</vt:lpstr>
      <vt:lpstr>ES6-Reflect反射</vt:lpstr>
      <vt:lpstr>ES6-箭头函数，创建类</vt:lpstr>
      <vt:lpstr>Es6-类的继承</vt:lpstr>
      <vt:lpstr>ES6-promise和Iterator</vt:lpstr>
      <vt:lpstr>ES6-Generator</vt:lpstr>
      <vt:lpstr>ES6-Decorator</vt:lpstr>
      <vt:lpstr>Less浏览器监听配置</vt:lpstr>
      <vt:lpstr>Less语法1</vt:lpstr>
      <vt:lpstr>Less语法2</vt:lpstr>
      <vt:lpstr>Less语法3</vt:lpstr>
      <vt:lpstr>跨域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蕾 张</dc:creator>
  <cp:lastModifiedBy>蕾 张</cp:lastModifiedBy>
  <cp:revision>500</cp:revision>
  <dcterms:created xsi:type="dcterms:W3CDTF">2016-04-03T23:44:00Z</dcterms:created>
  <dcterms:modified xsi:type="dcterms:W3CDTF">2017-09-13T07:38:37Z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