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  <p:embeddedFont>
      <p:font typeface="Roboto Medium"/>
      <p:regular r:id="rId42"/>
      <p:bold r:id="rId43"/>
      <p:italic r:id="rId44"/>
      <p:boldItalic r:id="rId45"/>
    </p:embeddedFont>
    <p:embeddedFont>
      <p:font typeface="Roboto Light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432">
          <p15:clr>
            <a:srgbClr val="747775"/>
          </p15:clr>
        </p15:guide>
      </p15:sldGuideLst>
    </p:ext>
    <p:ext uri="GoogleSlidesCustomDataVersion2">
      <go:slidesCustomData xmlns:go="http://customooxmlschemas.google.com/" r:id="rId50" roundtripDataSignature="AMtx7mipVZL57QqETxzSYchl+4R9Odo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43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RobotoMedium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RobotoMedium-italic.fntdata"/><Relationship Id="rId43" Type="http://schemas.openxmlformats.org/officeDocument/2006/relationships/font" Target="fonts/RobotoMedium-bold.fntdata"/><Relationship Id="rId46" Type="http://schemas.openxmlformats.org/officeDocument/2006/relationships/font" Target="fonts/RobotoLight-regular.fntdata"/><Relationship Id="rId45" Type="http://schemas.openxmlformats.org/officeDocument/2006/relationships/font" Target="fonts/Roboto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italic.fntdata"/><Relationship Id="rId47" Type="http://schemas.openxmlformats.org/officeDocument/2006/relationships/font" Target="fonts/RobotoLight-bold.fntdata"/><Relationship Id="rId49" Type="http://schemas.openxmlformats.org/officeDocument/2006/relationships/font" Target="fonts/Robot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668d9910e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6668d9910e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668d9910e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36668d9910e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6668d99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6668d99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6668d9910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6668d9910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668d9910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6668d9910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6668d9910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6668d9910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2" name="Google Shape;41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68d9910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668d9910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668d9910e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6668d9910e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668d9910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668d9910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668d9910e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6668d9910e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1216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ctrTitle"/>
          </p:nvPr>
        </p:nvSpPr>
        <p:spPr>
          <a:xfrm>
            <a:off x="585216" y="1929550"/>
            <a:ext cx="66303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5"/>
          <p:cNvSpPr txBox="1"/>
          <p:nvPr>
            <p:ph idx="1" type="subTitle"/>
          </p:nvPr>
        </p:nvSpPr>
        <p:spPr>
          <a:xfrm>
            <a:off x="585266" y="309220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2" type="subTitle"/>
          </p:nvPr>
        </p:nvSpPr>
        <p:spPr>
          <a:xfrm>
            <a:off x="585216" y="372515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 Light"/>
              <a:buNone/>
              <a:defRPr sz="16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3" name="Google Shape;13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1449" y="624450"/>
            <a:ext cx="2926079" cy="458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432">
          <p15:clr>
            <a:srgbClr val="E46962"/>
          </p15:clr>
        </p15:guide>
        <p15:guide id="3" pos="5495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2 Light">
  <p:cSld name="CUSTOM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4"/>
          <p:cNvSpPr/>
          <p:nvPr>
            <p:ph idx="2" type="pic"/>
          </p:nvPr>
        </p:nvSpPr>
        <p:spPr>
          <a:xfrm>
            <a:off x="9144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34"/>
          <p:cNvSpPr/>
          <p:nvPr>
            <p:ph idx="3" type="pic"/>
          </p:nvPr>
        </p:nvSpPr>
        <p:spPr>
          <a:xfrm>
            <a:off x="48006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1 Dark">
  <p:cSld name="CUSTOM_1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35"/>
          <p:cNvSpPr/>
          <p:nvPr>
            <p:ph idx="2" type="pic"/>
          </p:nvPr>
        </p:nvSpPr>
        <p:spPr>
          <a:xfrm>
            <a:off x="297175" y="285750"/>
            <a:ext cx="4572000" cy="457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2 Dark">
  <p:cSld name="CUSTOM_1_1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36"/>
          <p:cNvSpPr/>
          <p:nvPr>
            <p:ph idx="2" type="pic"/>
          </p:nvPr>
        </p:nvSpPr>
        <p:spPr>
          <a:xfrm>
            <a:off x="9144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36"/>
          <p:cNvSpPr/>
          <p:nvPr>
            <p:ph idx="3" type="pic"/>
          </p:nvPr>
        </p:nvSpPr>
        <p:spPr>
          <a:xfrm>
            <a:off x="4800600" y="365750"/>
            <a:ext cx="3200400" cy="320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Text Right">
  <p:cSld name="TITLE_AND_BODY_3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7"/>
          <p:cNvSpPr txBox="1"/>
          <p:nvPr>
            <p:ph type="title"/>
          </p:nvPr>
        </p:nvSpPr>
        <p:spPr>
          <a:xfrm>
            <a:off x="3230425" y="305850"/>
            <a:ext cx="5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3358950" y="1152475"/>
            <a:ext cx="5380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37"/>
          <p:cNvCxnSpPr/>
          <p:nvPr/>
        </p:nvCxnSpPr>
        <p:spPr>
          <a:xfrm>
            <a:off x="3358825" y="994275"/>
            <a:ext cx="53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7"/>
          <p:cNvSpPr/>
          <p:nvPr>
            <p:ph idx="2" type="pic"/>
          </p:nvPr>
        </p:nvSpPr>
        <p:spPr>
          <a:xfrm>
            <a:off x="0" y="-8350"/>
            <a:ext cx="3045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Small Text White">
  <p:cSld name="TITLE_AND_BODY_3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8"/>
          <p:cNvSpPr txBox="1"/>
          <p:nvPr>
            <p:ph type="title"/>
          </p:nvPr>
        </p:nvSpPr>
        <p:spPr>
          <a:xfrm>
            <a:off x="7051850" y="484632"/>
            <a:ext cx="18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3" name="Google Shape;73;p38"/>
          <p:cNvSpPr txBox="1"/>
          <p:nvPr>
            <p:ph idx="1" type="body"/>
          </p:nvPr>
        </p:nvSpPr>
        <p:spPr>
          <a:xfrm>
            <a:off x="7051775" y="1371600"/>
            <a:ext cx="18297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74" name="Google Shape;7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8"/>
          <p:cNvSpPr/>
          <p:nvPr>
            <p:ph idx="2" type="pic"/>
          </p:nvPr>
        </p:nvSpPr>
        <p:spPr>
          <a:xfrm>
            <a:off x="0" y="-8350"/>
            <a:ext cx="68514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7">
          <p15:clr>
            <a:srgbClr val="E46962"/>
          </p15:clr>
        </p15:guide>
        <p15:guide id="2" pos="4507">
          <p15:clr>
            <a:srgbClr val="E46962"/>
          </p15:clr>
        </p15:guide>
        <p15:guide id="3" pos="561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Image Small Text Dark">
  <p:cSld name="TITLE_AND_BODY_3_2_3"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>
            <p:ph type="title"/>
          </p:nvPr>
        </p:nvSpPr>
        <p:spPr>
          <a:xfrm>
            <a:off x="7051850" y="484632"/>
            <a:ext cx="18297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" type="body"/>
          </p:nvPr>
        </p:nvSpPr>
        <p:spPr>
          <a:xfrm>
            <a:off x="7051775" y="1371600"/>
            <a:ext cx="18297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9"/>
          <p:cNvSpPr/>
          <p:nvPr>
            <p:ph idx="2" type="pic"/>
          </p:nvPr>
        </p:nvSpPr>
        <p:spPr>
          <a:xfrm>
            <a:off x="0" y="-8350"/>
            <a:ext cx="68514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4510">
          <p15:clr>
            <a:srgbClr val="E46962"/>
          </p15:clr>
        </p15:guide>
        <p15:guide id="3" pos="5612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alf Text White">
  <p:cSld name="TITLE_AND_BODY_3_2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>
            <p:ph type="title"/>
          </p:nvPr>
        </p:nvSpPr>
        <p:spPr>
          <a:xfrm>
            <a:off x="5029200" y="305850"/>
            <a:ext cx="34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40"/>
          <p:cNvSpPr txBox="1"/>
          <p:nvPr>
            <p:ph idx="1" type="body"/>
          </p:nvPr>
        </p:nvSpPr>
        <p:spPr>
          <a:xfrm>
            <a:off x="5109450" y="1645975"/>
            <a:ext cx="33630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86" name="Google Shape;8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40"/>
          <p:cNvCxnSpPr/>
          <p:nvPr/>
        </p:nvCxnSpPr>
        <p:spPr>
          <a:xfrm>
            <a:off x="5118723" y="1462150"/>
            <a:ext cx="3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40"/>
          <p:cNvSpPr/>
          <p:nvPr>
            <p:ph idx="2" type="pic"/>
          </p:nvPr>
        </p:nvSpPr>
        <p:spPr>
          <a:xfrm>
            <a:off x="0" y="-8350"/>
            <a:ext cx="4572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332">
          <p15:clr>
            <a:srgbClr val="E46962"/>
          </p15:clr>
        </p15:guide>
        <p15:guide id="3" pos="3224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alf Text Dark">
  <p:cSld name="TITLE_AND_BODY_3_2_1"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5029200" y="305850"/>
            <a:ext cx="344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" type="body"/>
          </p:nvPr>
        </p:nvSpPr>
        <p:spPr>
          <a:xfrm>
            <a:off x="5109450" y="1645975"/>
            <a:ext cx="3363000" cy="29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34350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1"/>
          <p:cNvSpPr/>
          <p:nvPr>
            <p:ph idx="2" type="pic"/>
          </p:nvPr>
        </p:nvSpPr>
        <p:spPr>
          <a:xfrm>
            <a:off x="0" y="-8350"/>
            <a:ext cx="4572000" cy="51519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95" name="Google Shape;95;p41"/>
          <p:cNvCxnSpPr/>
          <p:nvPr/>
        </p:nvCxnSpPr>
        <p:spPr>
          <a:xfrm>
            <a:off x="5118723" y="1462150"/>
            <a:ext cx="334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3224">
          <p15:clr>
            <a:srgbClr val="E46962"/>
          </p15:clr>
        </p15:guide>
        <p15:guide id="3" pos="5337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Text Left">
  <p:cSld name="TITLE_AND_BODY_3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2"/>
          <p:cNvSpPr txBox="1"/>
          <p:nvPr>
            <p:ph type="title"/>
          </p:nvPr>
        </p:nvSpPr>
        <p:spPr>
          <a:xfrm>
            <a:off x="310896" y="305850"/>
            <a:ext cx="550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" type="body"/>
          </p:nvPr>
        </p:nvSpPr>
        <p:spPr>
          <a:xfrm>
            <a:off x="457196" y="1152475"/>
            <a:ext cx="550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99" name="Google Shape;9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42"/>
          <p:cNvCxnSpPr/>
          <p:nvPr/>
        </p:nvCxnSpPr>
        <p:spPr>
          <a:xfrm>
            <a:off x="420624" y="994275"/>
            <a:ext cx="53808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/>
          <p:nvPr>
            <p:ph idx="2" type="pic"/>
          </p:nvPr>
        </p:nvSpPr>
        <p:spPr>
          <a:xfrm>
            <a:off x="6099000" y="-8350"/>
            <a:ext cx="3045000" cy="515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Medium">
  <p:cSld name="TITLE_AND_BODY_2_1_1">
    <p:bg>
      <p:bgPr>
        <a:solidFill>
          <a:schemeClr val="dk2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3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43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43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8" name="Google Shape;108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80">
          <p15:clr>
            <a:srgbClr val="E46962"/>
          </p15:clr>
        </p15:guide>
        <p15:guide id="2" pos="265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Dark">
  <p:cSld name="TITLE_AND_BODY_2_1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▪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26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" name="Google Shape;2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-col">
  <p:cSld name="TITLE_AND_BODY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4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44"/>
          <p:cNvSpPr txBox="1"/>
          <p:nvPr>
            <p:ph idx="1" type="body"/>
          </p:nvPr>
        </p:nvSpPr>
        <p:spPr>
          <a:xfrm>
            <a:off x="685800" y="1152475"/>
            <a:ext cx="366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0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2" name="Google Shape;11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44"/>
          <p:cNvSpPr txBox="1"/>
          <p:nvPr>
            <p:ph idx="2" type="body"/>
          </p:nvPr>
        </p:nvSpPr>
        <p:spPr>
          <a:xfrm>
            <a:off x="4686700" y="1152475"/>
            <a:ext cx="3661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2921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▪"/>
              <a:defRPr sz="1000">
                <a:solidFill>
                  <a:schemeClr val="dk1"/>
                </a:solidFill>
              </a:defRPr>
            </a:lvl3pPr>
            <a:lvl4pPr indent="-2921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cxnSp>
        <p:nvCxnSpPr>
          <p:cNvPr id="114" name="Google Shape;114;p44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5" name="Google Shape;115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-col">
  <p:cSld name="TITLE_AND_BODY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5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45"/>
          <p:cNvSpPr txBox="1"/>
          <p:nvPr>
            <p:ph idx="1" type="body"/>
          </p:nvPr>
        </p:nvSpPr>
        <p:spPr>
          <a:xfrm>
            <a:off x="753775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19" name="Google Shape;11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0" name="Google Shape;120;p45"/>
          <p:cNvSpPr txBox="1"/>
          <p:nvPr>
            <p:ph idx="2" type="body"/>
          </p:nvPr>
        </p:nvSpPr>
        <p:spPr>
          <a:xfrm>
            <a:off x="3352500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121" name="Google Shape;121;p45"/>
          <p:cNvSpPr txBox="1"/>
          <p:nvPr>
            <p:ph idx="3" type="body"/>
          </p:nvPr>
        </p:nvSpPr>
        <p:spPr>
          <a:xfrm>
            <a:off x="5951225" y="1152475"/>
            <a:ext cx="2439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cxnSp>
        <p:nvCxnSpPr>
          <p:cNvPr id="122" name="Google Shape;122;p45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3" name="Google Shape;12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  <p15:guide id="2" pos="549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Slide Image">
  <p:cSld name="CAPTION_ONLY"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et 3 images">
  <p:cSld name="CAPTION_ONLY_1_1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47"/>
          <p:cNvSpPr/>
          <p:nvPr>
            <p:ph idx="2" type="pic"/>
          </p:nvPr>
        </p:nvSpPr>
        <p:spPr>
          <a:xfrm>
            <a:off x="456400" y="543520"/>
            <a:ext cx="4431900" cy="40539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47"/>
          <p:cNvSpPr/>
          <p:nvPr>
            <p:ph idx="3" type="pic"/>
          </p:nvPr>
        </p:nvSpPr>
        <p:spPr>
          <a:xfrm>
            <a:off x="5115800" y="543525"/>
            <a:ext cx="3573900" cy="18774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47"/>
          <p:cNvSpPr/>
          <p:nvPr>
            <p:ph idx="4" type="pic"/>
          </p:nvPr>
        </p:nvSpPr>
        <p:spPr>
          <a:xfrm>
            <a:off x="5115800" y="2626000"/>
            <a:ext cx="3573900" cy="197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287">
          <p15:clr>
            <a:srgbClr val="E46962"/>
          </p15:clr>
        </p15:guide>
        <p15:guide id="2" pos="3079">
          <p15:clr>
            <a:srgbClr val="E46962"/>
          </p15:clr>
        </p15:guide>
        <p15:guide id="3" pos="3223">
          <p15:clr>
            <a:srgbClr val="E46962"/>
          </p15:clr>
        </p15:guide>
        <p15:guide id="4" pos="5474">
          <p15:clr>
            <a:srgbClr val="E46962"/>
          </p15:clr>
        </p15:guide>
        <p15:guide id="5" orient="horz" pos="344">
          <p15:clr>
            <a:srgbClr val="E46962"/>
          </p15:clr>
        </p15:guide>
        <p15:guide id="6" orient="horz" pos="1525">
          <p15:clr>
            <a:srgbClr val="E46962"/>
          </p15:clr>
        </p15:guide>
        <p15:guide id="7" orient="horz" pos="1654">
          <p15:clr>
            <a:srgbClr val="E46962"/>
          </p15:clr>
        </p15:guide>
        <p15:guide id="8" orient="horz" pos="2896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Summary">
  <p:cSld name="CAPTION_ONLY_1_1_1"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8"/>
          <p:cNvSpPr txBox="1"/>
          <p:nvPr>
            <p:ph idx="1" type="body"/>
          </p:nvPr>
        </p:nvSpPr>
        <p:spPr>
          <a:xfrm>
            <a:off x="2599525" y="1951300"/>
            <a:ext cx="1860600" cy="12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▪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■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●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○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edium"/>
              <a:buChar char="■"/>
              <a:defRPr sz="18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36" name="Google Shape;136;p48"/>
          <p:cNvSpPr/>
          <p:nvPr>
            <p:ph idx="2" type="pic"/>
          </p:nvPr>
        </p:nvSpPr>
        <p:spPr>
          <a:xfrm>
            <a:off x="0" y="549000"/>
            <a:ext cx="2374500" cy="4048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48"/>
          <p:cNvSpPr/>
          <p:nvPr>
            <p:ph idx="3" type="pic"/>
          </p:nvPr>
        </p:nvSpPr>
        <p:spPr>
          <a:xfrm>
            <a:off x="6770400" y="549000"/>
            <a:ext cx="2374500" cy="4048200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48"/>
          <p:cNvSpPr/>
          <p:nvPr>
            <p:ph idx="4" type="pic"/>
          </p:nvPr>
        </p:nvSpPr>
        <p:spPr>
          <a:xfrm>
            <a:off x="2598988" y="549000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48"/>
          <p:cNvSpPr/>
          <p:nvPr>
            <p:ph idx="5" type="pic"/>
          </p:nvPr>
        </p:nvSpPr>
        <p:spPr>
          <a:xfrm>
            <a:off x="4685300" y="549000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8"/>
          <p:cNvSpPr/>
          <p:nvPr>
            <p:ph idx="6" type="pic"/>
          </p:nvPr>
        </p:nvSpPr>
        <p:spPr>
          <a:xfrm>
            <a:off x="2598988" y="3344225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48"/>
          <p:cNvSpPr/>
          <p:nvPr>
            <p:ph idx="7" type="pic"/>
          </p:nvPr>
        </p:nvSpPr>
        <p:spPr>
          <a:xfrm>
            <a:off x="4685300" y="3344225"/>
            <a:ext cx="1860600" cy="12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48"/>
          <p:cNvSpPr/>
          <p:nvPr>
            <p:ph idx="8" type="pic"/>
          </p:nvPr>
        </p:nvSpPr>
        <p:spPr>
          <a:xfrm>
            <a:off x="4685300" y="1946613"/>
            <a:ext cx="1860600" cy="12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1496">
          <p15:clr>
            <a:srgbClr val="E46962"/>
          </p15:clr>
        </p15:guide>
        <p15:guide id="2" pos="1636">
          <p15:clr>
            <a:srgbClr val="E46962"/>
          </p15:clr>
        </p15:guide>
        <p15:guide id="3" pos="2810">
          <p15:clr>
            <a:srgbClr val="E46962"/>
          </p15:clr>
        </p15:guide>
        <p15:guide id="4" pos="5474">
          <p15:clr>
            <a:srgbClr val="E46962"/>
          </p15:clr>
        </p15:guide>
        <p15:guide id="5" orient="horz" pos="344">
          <p15:clr>
            <a:srgbClr val="E46962"/>
          </p15:clr>
        </p15:guide>
        <p15:guide id="6" orient="horz" pos="1125">
          <p15:clr>
            <a:srgbClr val="E46962"/>
          </p15:clr>
        </p15:guide>
        <p15:guide id="7" orient="horz" pos="1225">
          <p15:clr>
            <a:srgbClr val="E46962"/>
          </p15:clr>
        </p15:guide>
        <p15:guide id="8" orient="horz" pos="2896">
          <p15:clr>
            <a:srgbClr val="E46962"/>
          </p15:clr>
        </p15:guide>
        <p15:guide id="9" pos="2951">
          <p15:clr>
            <a:srgbClr val="E46962"/>
          </p15:clr>
        </p15:guide>
        <p15:guide id="10" pos="4264">
          <p15:clr>
            <a:srgbClr val="E46962"/>
          </p15:clr>
        </p15:guide>
        <p15:guide id="11" pos="4123">
          <p15:clr>
            <a:srgbClr val="E46962"/>
          </p15:clr>
        </p15:guide>
        <p15:guide id="12" orient="horz" pos="2107">
          <p15:clr>
            <a:srgbClr val="E46962"/>
          </p15:clr>
        </p15:guide>
        <p15:guide id="13" orient="horz" pos="2006">
          <p15:clr>
            <a:srgbClr val="E46962"/>
          </p15:clr>
        </p15:guide>
        <p15:guide id="14" pos="265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hite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pos="266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k Blue">
  <p:cSld name="BLANK_1"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3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BLANK_1_1"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51"/>
          <p:cNvPicPr preferRelativeResize="0"/>
          <p:nvPr/>
        </p:nvPicPr>
        <p:blipFill rotWithShape="1">
          <a:blip r:embed="rId2">
            <a:alphaModFix/>
          </a:blip>
          <a:srcRect b="2807" l="328" r="0" t="0"/>
          <a:stretch/>
        </p:blipFill>
        <p:spPr>
          <a:xfrm>
            <a:off x="4572000" y="0"/>
            <a:ext cx="4571999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500" y="2209804"/>
            <a:ext cx="2784200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5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Dark" type="secHead">
  <p:cSld name="SECTION_HEADER">
    <p:bg>
      <p:bgPr>
        <a:solidFill>
          <a:schemeClr val="dk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27"/>
          <p:cNvSpPr txBox="1"/>
          <p:nvPr>
            <p:ph idx="1" type="subTitle"/>
          </p:nvPr>
        </p:nvSpPr>
        <p:spPr>
          <a:xfrm>
            <a:off x="589325" y="2880360"/>
            <a:ext cx="570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Light"/>
              <a:buNone/>
              <a:defRPr sz="1800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5" name="Google Shape;25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4">
          <p15:clr>
            <a:srgbClr val="E46962"/>
          </p15:clr>
        </p15:guide>
        <p15:guide id="2" orient="horz" pos="3103">
          <p15:clr>
            <a:srgbClr val="E46962"/>
          </p15:clr>
        </p15:guide>
        <p15:guide id="3" pos="549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White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▪"/>
              <a:defRPr sz="1200"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2921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●"/>
              <a:defRPr sz="1000">
                <a:solidFill>
                  <a:srgbClr val="666666"/>
                </a:solidFill>
              </a:defRPr>
            </a:lvl7pPr>
            <a:lvl8pPr indent="-2921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○"/>
              <a:defRPr sz="1000">
                <a:solidFill>
                  <a:srgbClr val="666666"/>
                </a:solidFill>
              </a:defRPr>
            </a:lvl8pPr>
            <a:lvl9pPr indent="-2921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000"/>
              <a:buChar char="■"/>
              <a:defRPr sz="1000"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29" name="Google Shape;2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28"/>
          <p:cNvCxnSpPr/>
          <p:nvPr/>
        </p:nvCxnSpPr>
        <p:spPr>
          <a:xfrm flipH="1" rot="10800000">
            <a:off x="420624" y="723765"/>
            <a:ext cx="2286000" cy="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1" name="Google Shape;31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68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Medium">
  <p:cSld name="SECTION_HEADER_1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29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29"/>
          <p:cNvSpPr txBox="1"/>
          <p:nvPr>
            <p:ph idx="1" type="subTitle"/>
          </p:nvPr>
        </p:nvSpPr>
        <p:spPr>
          <a:xfrm>
            <a:off x="589325" y="2880360"/>
            <a:ext cx="5709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None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6" name="Google Shape;3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48200"/>
            <a:ext cx="1463040" cy="19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3103">
          <p15:clr>
            <a:srgbClr val="E46962"/>
          </p15:clr>
        </p15:guide>
        <p15:guide id="3" pos="5498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-col" type="tx">
  <p:cSld name="TITLE_AND_BOD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  <a:defRPr>
                <a:solidFill>
                  <a:srgbClr val="666666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○"/>
              <a:defRPr>
                <a:solidFill>
                  <a:srgbClr val="666666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■"/>
              <a:defRPr>
                <a:solidFill>
                  <a:srgbClr val="666666"/>
                </a:solidFill>
              </a:defRPr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" name="Google Shape;42;p30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5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body">
  <p:cSld name="TITLE_AND_BODY_4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1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0624" y="4736592"/>
            <a:ext cx="1463040" cy="190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47;p31"/>
          <p:cNvCxnSpPr/>
          <p:nvPr/>
        </p:nvCxnSpPr>
        <p:spPr>
          <a:xfrm>
            <a:off x="420624" y="1005840"/>
            <a:ext cx="831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ge Number Only">
  <p:cSld name="TITLE_AND_BODY_4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4">
          <p15:clr>
            <a:srgbClr val="E46962"/>
          </p15:clr>
        </p15:guide>
        <p15:guide id="2" pos="5495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 1 Light">
  <p:cSld name="CUSTOM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3"/>
          <p:cNvSpPr/>
          <p:nvPr>
            <p:ph idx="2" type="pic"/>
          </p:nvPr>
        </p:nvSpPr>
        <p:spPr>
          <a:xfrm>
            <a:off x="297175" y="285750"/>
            <a:ext cx="4572000" cy="45720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311700" y="305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685800" y="1152475"/>
            <a:ext cx="778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▪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9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38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png"/><Relationship Id="rId4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Relationship Id="rId5" Type="http://schemas.openxmlformats.org/officeDocument/2006/relationships/image" Target="../media/image28.png"/><Relationship Id="rId6" Type="http://schemas.openxmlformats.org/officeDocument/2006/relationships/image" Target="../media/image19.png"/><Relationship Id="rId7" Type="http://schemas.openxmlformats.org/officeDocument/2006/relationships/image" Target="../media/image12.png"/><Relationship Id="rId8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"/>
          <p:cNvSpPr txBox="1"/>
          <p:nvPr>
            <p:ph type="ctrTitle"/>
          </p:nvPr>
        </p:nvSpPr>
        <p:spPr>
          <a:xfrm>
            <a:off x="585226" y="1929550"/>
            <a:ext cx="7177800" cy="11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Module 4: Modern Deep Learning Architectures - Part 1</a:t>
            </a:r>
            <a:endParaRPr/>
          </a:p>
        </p:txBody>
      </p:sp>
      <p:sp>
        <p:nvSpPr>
          <p:cNvPr id="154" name="Google Shape;154;p1"/>
          <p:cNvSpPr txBox="1"/>
          <p:nvPr>
            <p:ph idx="2" type="subTitle"/>
          </p:nvPr>
        </p:nvSpPr>
        <p:spPr>
          <a:xfrm>
            <a:off x="585216" y="3344150"/>
            <a:ext cx="48048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2200">
                <a:solidFill>
                  <a:schemeClr val="lt1"/>
                </a:solidFill>
              </a:rPr>
              <a:t>Fall 2025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155" name="Google Shape;155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322450" y="781050"/>
            <a:ext cx="2880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Tensors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3514725" y="400050"/>
            <a:ext cx="5484000" cy="4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Each element of a </a:t>
            </a:r>
            <a:r>
              <a:rPr b="1" lang="en"/>
              <a:t>vector</a:t>
            </a:r>
            <a:r>
              <a:rPr lang="en"/>
              <a:t> is indexed by </a:t>
            </a:r>
            <a:r>
              <a:rPr b="1" lang="en"/>
              <a:t>one</a:t>
            </a:r>
            <a:r>
              <a:rPr lang="en"/>
              <a:t> number.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Each element of a </a:t>
            </a:r>
            <a:r>
              <a:rPr b="1" lang="en"/>
              <a:t>matrix</a:t>
            </a:r>
            <a:r>
              <a:rPr lang="en"/>
              <a:t> is indexed by </a:t>
            </a:r>
            <a:r>
              <a:rPr b="1" lang="en"/>
              <a:t>two</a:t>
            </a:r>
            <a:r>
              <a:rPr lang="en"/>
              <a:t> numbers: </a:t>
            </a:r>
            <a:r>
              <a:rPr b="1" lang="en">
                <a:solidFill>
                  <a:schemeClr val="accent6"/>
                </a:solidFill>
              </a:rPr>
              <a:t>[row, column]</a:t>
            </a:r>
            <a:endParaRPr b="1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An </a:t>
            </a:r>
            <a:r>
              <a:rPr b="1" lang="en"/>
              <a:t>n-dimensional tensor</a:t>
            </a:r>
            <a:r>
              <a:rPr lang="en"/>
              <a:t> is indexed by </a:t>
            </a:r>
            <a:r>
              <a:rPr b="1" lang="en"/>
              <a:t>n</a:t>
            </a:r>
            <a:r>
              <a:rPr lang="en"/>
              <a:t> numbers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In </a:t>
            </a:r>
            <a:r>
              <a:rPr b="1" lang="en"/>
              <a:t>image processing</a:t>
            </a:r>
            <a:r>
              <a:rPr lang="en"/>
              <a:t>, typically each input represents a color value of a pixel corresponding to </a:t>
            </a:r>
            <a:r>
              <a:rPr b="1" lang="en">
                <a:solidFill>
                  <a:schemeClr val="accent6"/>
                </a:solidFill>
              </a:rPr>
              <a:t>[channel, row, column]</a:t>
            </a:r>
            <a:r>
              <a:rPr lang="en"/>
              <a:t>, where channel contains pixel intensities of red, green, and blue channels.</a:t>
            </a:r>
            <a:endParaRPr b="1"/>
          </a:p>
          <a:p>
            <a:pPr indent="-330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/>
              <a:t>Batch dimension gives a 4D tensor indexed by:</a:t>
            </a:r>
            <a:br>
              <a:rPr lang="en"/>
            </a:br>
            <a:r>
              <a:rPr lang="en"/>
              <a:t>        </a:t>
            </a:r>
            <a:r>
              <a:rPr b="1" lang="en">
                <a:solidFill>
                  <a:schemeClr val="accent1"/>
                </a:solidFill>
              </a:rPr>
              <a:t>[index in batch, channel, row, column]</a:t>
            </a:r>
            <a:endParaRPr b="1"/>
          </a:p>
          <a:p>
            <a:pPr indent="457200" lvl="0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or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</a:rPr>
              <a:t>        </a:t>
            </a:r>
            <a:r>
              <a:rPr b="1" lang="en">
                <a:solidFill>
                  <a:schemeClr val="accent1"/>
                </a:solidFill>
              </a:rPr>
              <a:t>[index in batch, row, column, channel]</a:t>
            </a:r>
            <a:r>
              <a:rPr b="1" lang="en"/>
              <a:t> 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6" title="Screenshot 2025-03-14 at 1.38.03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00" y="2429300"/>
            <a:ext cx="3473824" cy="213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ot of a 3 by 9 cell grid representing the French flag." id="240" name="Google Shape;240;p6" title="Screenshot 2025-03-14 at 1.43.14 P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725" y="1567550"/>
            <a:ext cx="2048151" cy="7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Visualizing 4D Tensors</a:t>
            </a:r>
            <a:endParaRPr/>
          </a:p>
        </p:txBody>
      </p:sp>
      <p:sp>
        <p:nvSpPr>
          <p:cNvPr id="246" name="Google Shape;246;p7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visualize this: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Imagine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matrix of pixel values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representing an image of a specific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height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width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Each pixel has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three channel values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(red, green, and blue), which can be visualized as 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depth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of the tensor.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batch dimension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allows modern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GPUs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to process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multiple images at once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, effectively stacking these 3D image tensors into a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4D structure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This structure is essential for handling image data in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deep learning models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47" name="Google Shape;2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iagram visualizing red, green, and blue channels of a rectangular image." id="248" name="Google Shape;248;p7" title="Screenshot 2025-03-14 at 4.30.39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75" y="1729425"/>
            <a:ext cx="1799901" cy="282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7"/>
          <p:cNvSpPr txBox="1"/>
          <p:nvPr/>
        </p:nvSpPr>
        <p:spPr>
          <a:xfrm>
            <a:off x="2941950" y="4324350"/>
            <a:ext cx="598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Foster, D. (2024). Generative deep learning: Teaching machines to paint, write, compose, and play (2nd ed.). O'Reilly Media.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668d9910e_1_8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Visualizing 4D Tensors</a:t>
            </a:r>
            <a:endParaRPr/>
          </a:p>
        </p:txBody>
      </p:sp>
      <p:sp>
        <p:nvSpPr>
          <p:cNvPr id="255" name="Google Shape;255;g36668d9910e_1_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iagram visualizing red, green, and blue channels of a rectangular image." id="256" name="Google Shape;256;g36668d9910e_1_88" title="Screenshot 2025-03-14 at 4.30.39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175" y="1729425"/>
            <a:ext cx="1799901" cy="282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6668d9910e_1_88" title="Screenshot 2025-09-28 at 10.24.1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350" y="152400"/>
            <a:ext cx="6024870" cy="4358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g36668d9910e_1_88" title="Screenshot 2025-09-28 at 10.24.2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7850" y="152400"/>
            <a:ext cx="1405518" cy="4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Tensor Operations</a:t>
            </a:r>
            <a:endParaRPr/>
          </a:p>
        </p:txBody>
      </p:sp>
      <p:sp>
        <p:nvSpPr>
          <p:cNvPr id="264" name="Google Shape;264;p8"/>
          <p:cNvSpPr txBox="1"/>
          <p:nvPr>
            <p:ph idx="1" type="body"/>
          </p:nvPr>
        </p:nvSpPr>
        <p:spPr>
          <a:xfrm>
            <a:off x="3209925" y="7810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</a:rPr>
              <a:t>squeeze / unsqueeze </a:t>
            </a:r>
            <a:r>
              <a:rPr b="1" lang="en"/>
              <a:t>– Adjusting Dimensionality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squeeze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removes dimensions of size </a:t>
            </a:r>
            <a:r>
              <a:rPr b="1" lang="en"/>
              <a:t>1</a:t>
            </a:r>
            <a:r>
              <a:rPr lang="en"/>
              <a:t> (useful for eliminating unnecessary axes).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unsqueeze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adds a new dimension at a specified position.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</a:rPr>
              <a:t>flatten</a:t>
            </a:r>
            <a:r>
              <a:rPr b="1" lang="en">
                <a:solidFill>
                  <a:srgbClr val="000000"/>
                </a:solidFill>
              </a:rPr>
              <a:t> </a:t>
            </a:r>
            <a:r>
              <a:rPr b="1" lang="en"/>
              <a:t>– Converting a Multi-Dimensional Tensor into a 1D Tensor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Useful for preparing data before passing it into a fully connected (dense) layer in a neural network.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65" name="Google Shape;26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Common Tensor Operations</a:t>
            </a:r>
            <a:endParaRPr/>
          </a:p>
        </p:txBody>
      </p:sp>
      <p:sp>
        <p:nvSpPr>
          <p:cNvPr id="271" name="Google Shape;271;p9"/>
          <p:cNvSpPr txBox="1"/>
          <p:nvPr>
            <p:ph idx="1" type="body"/>
          </p:nvPr>
        </p:nvSpPr>
        <p:spPr>
          <a:xfrm>
            <a:off x="3209925" y="3238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Data Manipulation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permute</a:t>
            </a:r>
            <a:r>
              <a:rPr b="1" lang="en"/>
              <a:t> -</a:t>
            </a:r>
            <a:r>
              <a:rPr b="1" lang="en">
                <a:solidFill>
                  <a:schemeClr val="accent6"/>
                </a:solidFill>
              </a:rPr>
              <a:t> </a:t>
            </a:r>
            <a:r>
              <a:rPr b="1" lang="en"/>
              <a:t>changes the order </a:t>
            </a:r>
            <a:r>
              <a:rPr lang="en"/>
              <a:t>of dimensions (e.g. to move the channel from the second dimension to the fourth). </a:t>
            </a:r>
            <a:r>
              <a:rPr b="1" lang="en"/>
              <a:t>No data copy</a:t>
            </a:r>
            <a:r>
              <a:rPr lang="en"/>
              <a:t>, just changes how we index it.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view</a:t>
            </a:r>
            <a:r>
              <a:rPr b="1" lang="en"/>
              <a:t> -</a:t>
            </a:r>
            <a:r>
              <a:rPr lang="en"/>
              <a:t> </a:t>
            </a:r>
            <a:r>
              <a:rPr b="1" lang="en"/>
              <a:t>modifies the tensor shape</a:t>
            </a:r>
            <a:r>
              <a:rPr lang="en"/>
              <a:t> while keeping the same number of elements - </a:t>
            </a:r>
            <a:r>
              <a:rPr b="1" lang="en"/>
              <a:t>no copying of data.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reshape</a:t>
            </a:r>
            <a:r>
              <a:rPr b="1" lang="en"/>
              <a:t> - </a:t>
            </a:r>
            <a:r>
              <a:rPr lang="en"/>
              <a:t>similar to view, but works even when memory is not contiguous - </a:t>
            </a:r>
            <a:r>
              <a:rPr b="1" lang="en"/>
              <a:t>might copy data.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6"/>
                </a:solidFill>
              </a:rPr>
              <a:t>to(device)</a:t>
            </a:r>
            <a:r>
              <a:rPr b="1" lang="en"/>
              <a:t> – Moving Tensors to CPU/GPU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Deep learning models often run on </a:t>
            </a:r>
            <a:r>
              <a:rPr b="1" lang="en"/>
              <a:t>GPUs</a:t>
            </a:r>
            <a:r>
              <a:rPr lang="en"/>
              <a:t> for faster computation.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>
                <a:solidFill>
                  <a:schemeClr val="accent6"/>
                </a:solidFill>
              </a:rPr>
              <a:t>to(device)</a:t>
            </a:r>
            <a:r>
              <a:rPr lang="en">
                <a:solidFill>
                  <a:srgbClr val="000000"/>
                </a:solidFill>
              </a:rPr>
              <a:t> </a:t>
            </a:r>
            <a:r>
              <a:rPr lang="en"/>
              <a:t>moves a tensor to </a:t>
            </a:r>
            <a:r>
              <a:rPr b="1" lang="en"/>
              <a:t>CPU</a:t>
            </a:r>
            <a:r>
              <a:rPr lang="en"/>
              <a:t> or </a:t>
            </a:r>
            <a:r>
              <a:rPr b="1" lang="en"/>
              <a:t>GPU</a:t>
            </a:r>
            <a:r>
              <a:rPr lang="en"/>
              <a:t> based on availability.</a:t>
            </a:r>
            <a:endParaRPr b="1">
              <a:solidFill>
                <a:srgbClr val="188038"/>
              </a:solidFill>
            </a:endParaRPr>
          </a:p>
        </p:txBody>
      </p:sp>
      <p:sp>
        <p:nvSpPr>
          <p:cNvPr id="272" name="Google Shape;27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Loss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0" lang="en" sz="1600"/>
              <a:t>To train a neural network, we need to measure how well its output </a:t>
            </a:r>
            <a:r>
              <a:rPr lang="en" sz="1600"/>
              <a:t>approximates the correct label</a:t>
            </a:r>
            <a:r>
              <a:rPr b="0" lang="en" sz="1600"/>
              <a:t> from the dataset.</a:t>
            </a:r>
            <a:endParaRPr/>
          </a:p>
        </p:txBody>
      </p:sp>
      <p:sp>
        <p:nvSpPr>
          <p:cNvPr id="278" name="Google Shape;278;p11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This is achieved using a </a:t>
            </a:r>
            <a:r>
              <a:rPr b="1" lang="en"/>
              <a:t>loss function</a:t>
            </a:r>
            <a:r>
              <a:rPr lang="en"/>
              <a:t>, which quantifies the difference between the predicted and actual values.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For </a:t>
            </a:r>
            <a:r>
              <a:rPr b="1" lang="en"/>
              <a:t>regression problems</a:t>
            </a:r>
            <a:r>
              <a:rPr lang="en"/>
              <a:t>, a common choice is the </a:t>
            </a:r>
            <a:r>
              <a:rPr b="1" lang="en"/>
              <a:t>Mean Squared Error (MSE)</a:t>
            </a:r>
            <a:r>
              <a:rPr lang="en"/>
              <a:t> loss, which calculates the average squared difference between predictions and true values.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For </a:t>
            </a:r>
            <a:r>
              <a:rPr b="1" lang="en"/>
              <a:t>classification problems</a:t>
            </a:r>
            <a:r>
              <a:rPr lang="en"/>
              <a:t>, we often use the </a:t>
            </a:r>
            <a:r>
              <a:rPr b="1" lang="en"/>
              <a:t>Cross-Entropy Loss</a:t>
            </a:r>
            <a:r>
              <a:rPr lang="en"/>
              <a:t>, which measures how well the predicted probability distribution aligns with the actual labels.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9" name="Google Shape;2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negative average of the sum over samples and over categories of the category indicator function times the logarithm of the softmax predictions for each category." id="280" name="Google Shape;280;p11" title="Screenshot 2025-03-14 at 3.57.10 A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550" y="4248150"/>
            <a:ext cx="3328147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verage of the square of the difference of the predictions and true values." id="281" name="Google Shape;281;p11" title="Screenshot 2025-03-14 at 3.57.04 A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48250" y="2371725"/>
            <a:ext cx="2105550" cy="6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Optimization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800"/>
              <a:buNone/>
            </a:pPr>
            <a:r>
              <a:rPr b="0" lang="en" sz="1600"/>
              <a:t>Optimization is the process of adjusting model parameters (</a:t>
            </a:r>
            <a:r>
              <a:rPr lang="en" sz="1600"/>
              <a:t>weights</a:t>
            </a:r>
            <a:r>
              <a:rPr b="0" lang="en" sz="1600"/>
              <a:t> and </a:t>
            </a:r>
            <a:r>
              <a:rPr lang="en" sz="1600"/>
              <a:t>biases</a:t>
            </a:r>
            <a:r>
              <a:rPr b="0" lang="en" sz="1600"/>
              <a:t>) to minimize the loss function.</a:t>
            </a:r>
            <a:endParaRPr/>
          </a:p>
        </p:txBody>
      </p:sp>
      <p:sp>
        <p:nvSpPr>
          <p:cNvPr id="287" name="Google Shape;287;p12"/>
          <p:cNvSpPr txBox="1"/>
          <p:nvPr>
            <p:ph idx="1" type="body"/>
          </p:nvPr>
        </p:nvSpPr>
        <p:spPr>
          <a:xfrm>
            <a:off x="3209925" y="7048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Mathematically, to understand how a </a:t>
            </a:r>
            <a:r>
              <a:rPr b="1" lang="en"/>
              <a:t>small change in the weights</a:t>
            </a:r>
            <a:r>
              <a:rPr lang="en"/>
              <a:t> influences the </a:t>
            </a:r>
            <a:r>
              <a:rPr b="1" lang="en"/>
              <a:t>loss function</a:t>
            </a:r>
            <a:r>
              <a:rPr lang="en"/>
              <a:t>, we use the concept of the </a:t>
            </a:r>
            <a:r>
              <a:rPr b="1" lang="en"/>
              <a:t>gradient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/>
              <a:t>Simply put, the gradient measures the </a:t>
            </a:r>
            <a:r>
              <a:rPr b="1" lang="en"/>
              <a:t>rate of change</a:t>
            </a:r>
            <a:r>
              <a:rPr lang="en"/>
              <a:t> of the </a:t>
            </a:r>
            <a:r>
              <a:rPr b="1" lang="en"/>
              <a:t>loss</a:t>
            </a:r>
            <a:r>
              <a:rPr lang="en"/>
              <a:t> function with respect to the </a:t>
            </a:r>
            <a:r>
              <a:rPr b="1" lang="en"/>
              <a:t>weights</a:t>
            </a:r>
            <a:r>
              <a:rPr lang="en"/>
              <a:t>. It tells us how much the loss will change if we make a small adjustment to the weights.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12" title="Screenshot 2025-09-28 at 10.44.1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3052800"/>
            <a:ext cx="3221125" cy="181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6668d9910e_1_9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Optimization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2800"/>
              <a:buNone/>
            </a:pPr>
            <a:r>
              <a:rPr b="0" lang="en" sz="1600"/>
              <a:t>Optimization is the process of adjusting model parameters (</a:t>
            </a:r>
            <a:r>
              <a:rPr lang="en" sz="1600"/>
              <a:t>weights</a:t>
            </a:r>
            <a:r>
              <a:rPr b="0" lang="en" sz="1600"/>
              <a:t> and </a:t>
            </a:r>
            <a:r>
              <a:rPr lang="en" sz="1600"/>
              <a:t>biases</a:t>
            </a:r>
            <a:r>
              <a:rPr b="0" lang="en" sz="1600"/>
              <a:t>) to minimize the loss function.</a:t>
            </a:r>
            <a:endParaRPr/>
          </a:p>
        </p:txBody>
      </p:sp>
      <p:sp>
        <p:nvSpPr>
          <p:cNvPr id="295" name="Google Shape;295;g36668d9910e_1_98"/>
          <p:cNvSpPr txBox="1"/>
          <p:nvPr>
            <p:ph idx="1" type="body"/>
          </p:nvPr>
        </p:nvSpPr>
        <p:spPr>
          <a:xfrm>
            <a:off x="3209925" y="7048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Gradient is a vector consisting of </a:t>
            </a:r>
            <a:r>
              <a:rPr b="1" lang="en"/>
              <a:t>partial derivatives</a:t>
            </a:r>
            <a:r>
              <a:rPr lang="en"/>
              <a:t> of the loss function with respect to the weights. Changing the weights in the direction </a:t>
            </a:r>
            <a:r>
              <a:rPr b="1" lang="en"/>
              <a:t>opposite</a:t>
            </a:r>
            <a:r>
              <a:rPr lang="en"/>
              <a:t> to the gradient makes the loss smaller.</a:t>
            </a:r>
            <a:endParaRPr/>
          </a:p>
        </p:txBody>
      </p:sp>
      <p:sp>
        <p:nvSpPr>
          <p:cNvPr id="296" name="Google Shape;296;g36668d9910e_1_9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Training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0" lang="en" sz="1600"/>
              <a:t>Initialization and Forward Propagation</a:t>
            </a:r>
            <a:endParaRPr/>
          </a:p>
        </p:txBody>
      </p:sp>
      <p:sp>
        <p:nvSpPr>
          <p:cNvPr id="302" name="Google Shape;302;p13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Initialization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Initialize network weights and biases (typically randomly or using specialized methods like Xavier initialization or He initialization).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Forward Propagation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Pass the input data through the network layer-by-layer, computing linear combinations and activations through each hidden neuron.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Loss Computation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Calculate the loss function (e.g., MSE, Cross Entropy) by comparing predicted output to true labels.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3" name="Google Shape;30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4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Training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rPr b="0" lang="en" sz="1600"/>
              <a:t>Backward Propagation</a:t>
            </a:r>
            <a:endParaRPr/>
          </a:p>
        </p:txBody>
      </p:sp>
      <p:sp>
        <p:nvSpPr>
          <p:cNvPr id="309" name="Google Shape;309;p14"/>
          <p:cNvSpPr txBox="1"/>
          <p:nvPr>
            <p:ph idx="1" type="body"/>
          </p:nvPr>
        </p:nvSpPr>
        <p:spPr>
          <a:xfrm>
            <a:off x="3209925" y="4762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"/>
              <a:t>Backpropagation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Compute gradients of loss with respect to each weight/bias using the </a:t>
            </a:r>
            <a:r>
              <a:rPr b="1" lang="en"/>
              <a:t>chain rule</a:t>
            </a:r>
            <a:r>
              <a:rPr lang="en"/>
              <a:t> (backward pass).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Optimization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Update weights and biases using </a:t>
            </a:r>
            <a:r>
              <a:rPr b="1" lang="en"/>
              <a:t>gradients</a:t>
            </a:r>
            <a:r>
              <a:rPr lang="en"/>
              <a:t> from the backward pass.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Common optimizers: Gradient Descent, Stochastic Gradient Descent (SGD), Adam, RMSprop.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Iteration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Repeat forward and backward passes iteratively through multiple epochs until convergence or stopping criterion.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0" name="Google Shape;31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"/>
          <p:cNvSpPr txBox="1"/>
          <p:nvPr>
            <p:ph type="title"/>
          </p:nvPr>
        </p:nvSpPr>
        <p:spPr>
          <a:xfrm>
            <a:off x="32004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61" name="Google Shape;161;p2"/>
          <p:cNvSpPr txBox="1"/>
          <p:nvPr>
            <p:ph idx="1" type="body"/>
          </p:nvPr>
        </p:nvSpPr>
        <p:spPr>
          <a:xfrm>
            <a:off x="3057525" y="552450"/>
            <a:ext cx="5484000" cy="35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Fully Connected Neural Networks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Theory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Practical Example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Convolutional Neural Networks (CNN)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Theory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Convolution Practical Example</a:t>
            </a:r>
            <a:endParaRPr sz="2200"/>
          </a:p>
          <a:p>
            <a:pPr indent="-36830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CNN Practical Example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Class Activity: Adding a CNN model to the reusable codebase</a:t>
            </a:r>
            <a:endParaRPr sz="2200"/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 sz="1000">
                <a:solidFill>
                  <a:schemeClr val="accent4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sz="1000">
              <a:solidFill>
                <a:schemeClr val="accent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 Evaluation and Deployment</a:t>
            </a:r>
            <a:endParaRPr/>
          </a:p>
        </p:txBody>
      </p:sp>
      <p:sp>
        <p:nvSpPr>
          <p:cNvPr id="316" name="Google Shape;316;p15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Evaluation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Evaluate performance on validation/test data to assess generalization and prevent overfitting.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Hyperparameter Tuning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Adjust hyperparameters (learning rate, epochs, batch size, layers, etc.) based on validation performance.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Evaluation and Deployment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Evaluate performance on unseen test data.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</a:pPr>
            <a:r>
              <a:rPr lang="en"/>
              <a:t>Deploy the trained model into production or for practical use.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Deep Learning Frameworks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Practical: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Fully Connected Neural Networks (FCNN)</a:t>
            </a:r>
            <a:endParaRPr sz="1600"/>
          </a:p>
        </p:txBody>
      </p:sp>
      <p:sp>
        <p:nvSpPr>
          <p:cNvPr id="323" name="Google Shape;323;p16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Luckily we don’t have to implement all of this from scratch. Frameworks like </a:t>
            </a:r>
            <a:r>
              <a:rPr b="1" lang="en"/>
              <a:t>TensorFlow</a:t>
            </a:r>
            <a:r>
              <a:rPr lang="en"/>
              <a:t> (Google) and </a:t>
            </a:r>
            <a:r>
              <a:rPr b="1" lang="en"/>
              <a:t>Torch</a:t>
            </a:r>
            <a:r>
              <a:rPr lang="en"/>
              <a:t> (Meta) abstract away a lot of the complexity.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To get practice with both TensorFlow and PyTorch: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Textbook code is implemented in TensorFlow.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 class we will use PyTorch.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24" name="Google Shape;3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Convolutional Neural Networks</a:t>
            </a:r>
            <a:endParaRPr/>
          </a:p>
        </p:txBody>
      </p:sp>
      <p:sp>
        <p:nvSpPr>
          <p:cNvPr id="330" name="Google Shape;3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668d9910e_0_0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Example: Classifying X’s and O’s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lang="en" sz="1600"/>
              <a:t>Says whether a picture is of an X or an O</a:t>
            </a:r>
            <a:endParaRPr/>
          </a:p>
        </p:txBody>
      </p:sp>
      <p:sp>
        <p:nvSpPr>
          <p:cNvPr id="336" name="Google Shape;336;g36668d9910e_0_0"/>
          <p:cNvSpPr txBox="1"/>
          <p:nvPr>
            <p:ph idx="1" type="body"/>
          </p:nvPr>
        </p:nvSpPr>
        <p:spPr>
          <a:xfrm>
            <a:off x="3209925" y="5524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far, our </a:t>
            </a:r>
            <a:r>
              <a:rPr b="1" lang="en"/>
              <a:t>neural networks</a:t>
            </a:r>
            <a:r>
              <a:rPr lang="en"/>
              <a:t> have relied on two fundamental mathematical operations: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/>
              <a:t>Linear combinations</a:t>
            </a:r>
            <a:r>
              <a:rPr lang="en"/>
              <a:t> (tensor multiplication) – Used to transform input data through weighted sums.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lang="en"/>
              <a:t>Nonlinear activations</a:t>
            </a:r>
            <a:r>
              <a:rPr lang="en"/>
              <a:t> – Functions like </a:t>
            </a:r>
            <a:r>
              <a:rPr b="1" lang="en"/>
              <a:t>ReLU</a:t>
            </a:r>
            <a:r>
              <a:rPr lang="en"/>
              <a:t> or </a:t>
            </a:r>
            <a:r>
              <a:rPr b="1" lang="en"/>
              <a:t>S</a:t>
            </a:r>
            <a:r>
              <a:rPr b="1" lang="en"/>
              <a:t>igmoid</a:t>
            </a:r>
            <a:r>
              <a:rPr lang="en"/>
              <a:t> that introduce non-linearity, allowing the model to learn complex patterns.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37" name="Google Shape;337;g36668d9910e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g36668d9910e_0_0" title="Screenshot 2025-09-28 at 6.08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50" y="3159350"/>
            <a:ext cx="2681424" cy="86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6668d9910e_0_0" title="Screenshot 2025-09-28 at 6.10.5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4675" y="3004318"/>
            <a:ext cx="3691326" cy="201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668d9910e_0_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Example: Classifying X’s and O’s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0" lang="en" sz="1600"/>
              <a:t>Says whether a picture is of an X or an O</a:t>
            </a:r>
            <a:endParaRPr/>
          </a:p>
        </p:txBody>
      </p:sp>
      <p:sp>
        <p:nvSpPr>
          <p:cNvPr id="345" name="Google Shape;345;g36668d9910e_0_8"/>
          <p:cNvSpPr txBox="1"/>
          <p:nvPr>
            <p:ph idx="1" type="body"/>
          </p:nvPr>
        </p:nvSpPr>
        <p:spPr>
          <a:xfrm>
            <a:off x="3209925" y="5524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Flattening the image matrix into a long vector has several undesirable effects: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"/>
              <a:t>Must learn too many parameters: </a:t>
            </a:r>
            <a:r>
              <a:rPr lang="en" sz="1600"/>
              <a:t>Flattening a 3024 × 3024 pixel color image (HD resolution) and connecting it to a single 100-neuron dense layer results in approximately </a:t>
            </a:r>
            <a:r>
              <a:rPr b="1" lang="en" sz="1600"/>
              <a:t>2.7 billion</a:t>
            </a:r>
            <a:r>
              <a:rPr lang="en" sz="1600"/>
              <a:t> parameters</a:t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The local spatial connections between pixels, which are crucial for defining image features, are lost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n"/>
              <a:t>Not robust to changes or distortions in the image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46" name="Google Shape;346;g36668d9910e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7" name="Google Shape;347;g36668d9910e_0_8" title="Screenshot 2025-09-28 at 6.10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88" y="3061175"/>
            <a:ext cx="2729025" cy="14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6668d9910e_0_8" title="Screenshot 2025-09-28 at 6.15.4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1275" y="3308000"/>
            <a:ext cx="814175" cy="7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6668d9910e_1_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Example: Classifying X’s and O’s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0" lang="en" sz="1600"/>
              <a:t>Says whether a picture is of an X or an O</a:t>
            </a:r>
            <a:endParaRPr/>
          </a:p>
        </p:txBody>
      </p:sp>
      <p:sp>
        <p:nvSpPr>
          <p:cNvPr id="354" name="Google Shape;354;g36668d9910e_1_1"/>
          <p:cNvSpPr txBox="1"/>
          <p:nvPr>
            <p:ph idx="1" type="body"/>
          </p:nvPr>
        </p:nvSpPr>
        <p:spPr>
          <a:xfrm>
            <a:off x="3209925" y="5524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Challenging X’s and O’s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the computer sees: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55" name="Google Shape;355;g36668d9910e_1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g36668d9910e_1_1" title="Screenshot 2025-09-28 at 6.10.5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88" y="3061175"/>
            <a:ext cx="2729025" cy="1491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6668d9910e_1_1" title="Screenshot 2025-09-28 at 6.18.3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92" y="1016250"/>
            <a:ext cx="2861546" cy="204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6668d9910e_1_1" title="Screenshot 2025-09-28 at 6.19.35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07249" y="3708128"/>
            <a:ext cx="3182425" cy="113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New Operations</a:t>
            </a:r>
            <a:endParaRPr/>
          </a:p>
        </p:txBody>
      </p:sp>
      <p:sp>
        <p:nvSpPr>
          <p:cNvPr id="364" name="Google Shape;364;p18"/>
          <p:cNvSpPr txBox="1"/>
          <p:nvPr>
            <p:ph idx="1" type="body"/>
          </p:nvPr>
        </p:nvSpPr>
        <p:spPr>
          <a:xfrm>
            <a:off x="3209925" y="552450"/>
            <a:ext cx="5484000" cy="4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/>
              <a:t>Convolutional Neural Network (CNN)</a:t>
            </a:r>
            <a:r>
              <a:rPr lang="en"/>
              <a:t> were developed to address these shortcomings: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Capture spatial dependencies: pixel position and neighborhood have semantic meaning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Handle Translations: elements of interest can appear anywhere in the image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"/>
              <a:t>There are 3 main steps in CNNs: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Feature Extraction (Convolution + Activation)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Downsampling (Pooling)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Classification (Fully Connected Layers)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Now, we introduce </a:t>
            </a:r>
            <a:r>
              <a:rPr b="1" lang="en"/>
              <a:t>two additional operations</a:t>
            </a:r>
            <a:r>
              <a:rPr lang="en"/>
              <a:t> that are crucial for processing spatial data, especially in </a:t>
            </a:r>
            <a:r>
              <a:rPr b="1" lang="en"/>
              <a:t>CNNs.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9"/>
          <p:cNvSpPr txBox="1"/>
          <p:nvPr>
            <p:ph type="title"/>
          </p:nvPr>
        </p:nvSpPr>
        <p:spPr>
          <a:xfrm>
            <a:off x="322450" y="781050"/>
            <a:ext cx="2431500" cy="23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Convolutions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Note that the weights are shared as the kernel “slides” across the original tensor.</a:t>
            </a:r>
            <a:endParaRPr b="0"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Practical: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Convolutions</a:t>
            </a:r>
            <a:endParaRPr b="0" sz="1600"/>
          </a:p>
        </p:txBody>
      </p:sp>
      <p:sp>
        <p:nvSpPr>
          <p:cNvPr id="371" name="Google Shape;371;p19"/>
          <p:cNvSpPr txBox="1"/>
          <p:nvPr>
            <p:ph idx="1" type="body"/>
          </p:nvPr>
        </p:nvSpPr>
        <p:spPr>
          <a:xfrm>
            <a:off x="3209925" y="657525"/>
            <a:ext cx="54840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Convolution operations</a:t>
            </a:r>
            <a:r>
              <a:rPr lang="en"/>
              <a:t> – These apply </a:t>
            </a:r>
            <a:r>
              <a:rPr b="1" lang="en"/>
              <a:t>filters (kernels) </a:t>
            </a:r>
            <a:r>
              <a:rPr lang="en"/>
              <a:t>with parameter weights to extract local patterns such as edges, textures, or shapes from input data. Unlike fully connected layers, convolution preserves spatial structure.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Diagram showing convolution of a two dimensional feature map with a two by two kernel." id="373" name="Google Shape;373;p19" title="Screenshot 2025-03-14 at 2.00.38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5" y="2228750"/>
            <a:ext cx="5192674" cy="224799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9"/>
          <p:cNvSpPr txBox="1"/>
          <p:nvPr/>
        </p:nvSpPr>
        <p:spPr>
          <a:xfrm>
            <a:off x="3556863" y="4502725"/>
            <a:ext cx="40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Bishop, C. M., &amp; Bishop, H. (2024).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Learning: Foundations and Concepts. Springer.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/>
          <p:nvPr>
            <p:ph type="title"/>
          </p:nvPr>
        </p:nvSpPr>
        <p:spPr>
          <a:xfrm>
            <a:off x="343300" y="781050"/>
            <a:ext cx="25632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Multi-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Dimensional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Convolutions</a:t>
            </a:r>
            <a:endParaRPr/>
          </a:p>
        </p:txBody>
      </p:sp>
      <p:sp>
        <p:nvSpPr>
          <p:cNvPr id="380" name="Google Shape;380;p20"/>
          <p:cNvSpPr txBox="1"/>
          <p:nvPr>
            <p:ph idx="1" type="body"/>
          </p:nvPr>
        </p:nvSpPr>
        <p:spPr>
          <a:xfrm>
            <a:off x="3209925" y="781050"/>
            <a:ext cx="5484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None/>
            </a:pPr>
            <a:r>
              <a:rPr lang="en"/>
              <a:t>Here the kernel is a 3 x 3 x 3 tensor.</a:t>
            </a:r>
            <a:endParaRPr/>
          </a:p>
        </p:txBody>
      </p:sp>
      <p:sp>
        <p:nvSpPr>
          <p:cNvPr id="381" name="Google Shape;3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iagram visualizing the convolution of a multidimensional feature map tensor with a three by three by three kernel tensor." id="382" name="Google Shape;382;p20" title="Screenshot 2025-03-14 at 2.09.47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8450" y="1456875"/>
            <a:ext cx="5457763" cy="3138767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20"/>
          <p:cNvSpPr txBox="1"/>
          <p:nvPr/>
        </p:nvSpPr>
        <p:spPr>
          <a:xfrm>
            <a:off x="3333575" y="4502725"/>
            <a:ext cx="40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Bishop, C. M., &amp; Bishop, H. (2024).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Learning: Foundations and Concepts. Springer.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Pooling</a:t>
            </a:r>
            <a:endParaRPr b="0" sz="1600"/>
          </a:p>
        </p:txBody>
      </p:sp>
      <p:sp>
        <p:nvSpPr>
          <p:cNvPr id="389" name="Google Shape;389;p21"/>
          <p:cNvSpPr txBox="1"/>
          <p:nvPr>
            <p:ph idx="1" type="body"/>
          </p:nvPr>
        </p:nvSpPr>
        <p:spPr>
          <a:xfrm>
            <a:off x="3209925" y="552450"/>
            <a:ext cx="54840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b="1" lang="en"/>
              <a:t>Pooling layers</a:t>
            </a:r>
            <a:r>
              <a:rPr lang="en"/>
              <a:t> – These </a:t>
            </a:r>
            <a:r>
              <a:rPr b="1" lang="en"/>
              <a:t>downsample</a:t>
            </a:r>
            <a:r>
              <a:rPr lang="en"/>
              <a:t> feature maps, reducing dimensionality while retaining important information. Common pooling techniques include </a:t>
            </a:r>
            <a:r>
              <a:rPr b="1" lang="en"/>
              <a:t>max pooling</a:t>
            </a:r>
            <a:r>
              <a:rPr lang="en"/>
              <a:t> (which keeps the highest value in a region) and </a:t>
            </a:r>
            <a:r>
              <a:rPr b="1" lang="en"/>
              <a:t>average pooling</a:t>
            </a:r>
            <a:r>
              <a:rPr lang="en"/>
              <a:t> (which takes the average value).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iagram showing a pooling operation that takes the maximum of value from each two by two subsquare of the four by four feature map." id="391" name="Google Shape;391;p21" title="Screenshot 2025-03-14 at 2.01.42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2025" y="2291525"/>
            <a:ext cx="4347526" cy="219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1"/>
          <p:cNvSpPr txBox="1"/>
          <p:nvPr/>
        </p:nvSpPr>
        <p:spPr>
          <a:xfrm>
            <a:off x="3351976" y="4502725"/>
            <a:ext cx="4246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Bishop, C. M., &amp; Bishop, H. (2024).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Learning: Foundations and Concepts. Springer.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"/>
          <p:cNvSpPr txBox="1"/>
          <p:nvPr>
            <p:ph type="title"/>
          </p:nvPr>
        </p:nvSpPr>
        <p:spPr>
          <a:xfrm>
            <a:off x="586925" y="1970725"/>
            <a:ext cx="662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Fully Connected Neural Networks</a:t>
            </a:r>
            <a:endParaRPr/>
          </a:p>
        </p:txBody>
      </p:sp>
      <p:sp>
        <p:nvSpPr>
          <p:cNvPr id="168" name="Google Shape;16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668d9910e_1_1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Example: Classifying X’s and O’s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8" name="Google Shape;398;g36668d9910e_1_12"/>
          <p:cNvSpPr txBox="1"/>
          <p:nvPr>
            <p:ph idx="1" type="body"/>
          </p:nvPr>
        </p:nvSpPr>
        <p:spPr>
          <a:xfrm>
            <a:off x="3209925" y="552450"/>
            <a:ext cx="54840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Designing the architecture of your network includes </a:t>
            </a:r>
            <a:r>
              <a:rPr lang="en"/>
              <a:t>deciding</a:t>
            </a:r>
            <a:r>
              <a:rPr lang="en"/>
              <a:t> how many of each type of layer to have and in what order: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Convolution (number of filters, size of filters)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Pooling (window size, window stride)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Fully Connected Layer (number of neurons)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99" name="Google Shape;399;g36668d9910e_1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g36668d9910e_1_12" title="Screenshot 2025-09-28 at 6.29.4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921" y="2665078"/>
            <a:ext cx="6938175" cy="20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Modern CNN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600"/>
              <a:t>Practical: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0" lang="en" sz="1600"/>
              <a:t>Convolutional Neural Networks (CNN)</a:t>
            </a:r>
            <a:endParaRPr/>
          </a:p>
        </p:txBody>
      </p:sp>
      <p:sp>
        <p:nvSpPr>
          <p:cNvPr id="406" name="Google Shape;406;p22"/>
          <p:cNvSpPr txBox="1"/>
          <p:nvPr>
            <p:ph idx="1" type="body"/>
          </p:nvPr>
        </p:nvSpPr>
        <p:spPr>
          <a:xfrm>
            <a:off x="3209925" y="781050"/>
            <a:ext cx="5484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600"/>
              <a:buNone/>
            </a:pPr>
            <a:r>
              <a:rPr lang="en"/>
              <a:t>Typical CNN (VGG-16)</a:t>
            </a:r>
            <a:endParaRPr/>
          </a:p>
        </p:txBody>
      </p:sp>
      <p:sp>
        <p:nvSpPr>
          <p:cNvPr id="407" name="Google Shape;40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diagram showing the VGG-16 convolutional neural network." id="408" name="Google Shape;408;p22" title="Screenshot 2025-03-14 at 2.03.14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97325" y="1659850"/>
            <a:ext cx="5622475" cy="292717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2"/>
          <p:cNvSpPr txBox="1"/>
          <p:nvPr/>
        </p:nvSpPr>
        <p:spPr>
          <a:xfrm>
            <a:off x="3556863" y="4502725"/>
            <a:ext cx="40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Image source: Bishop, C. M., &amp; Bishop, H. (2024). 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Deep Learning: Foundations and Concepts. Springer.</a:t>
            </a:r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3"/>
          <p:cNvSpPr txBox="1"/>
          <p:nvPr>
            <p:ph type="title"/>
          </p:nvPr>
        </p:nvSpPr>
        <p:spPr>
          <a:xfrm>
            <a:off x="313450" y="1647725"/>
            <a:ext cx="86346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Convolutional Neural Network in PyTorch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600"/>
              <a:t>Class Activity: Adding a CNN model to the reusable codebase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600"/>
          </a:p>
        </p:txBody>
      </p:sp>
      <p:sp>
        <p:nvSpPr>
          <p:cNvPr id="415" name="Google Shape;41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6668d9910e_1_21" title="Screenshot 2025-09-28 at 7.34.0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25" y="3143025"/>
            <a:ext cx="5510754" cy="16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668d9910e_1_2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The Neuron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175" name="Google Shape;175;g36668d9910e_1_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g36668d9910e_1_21"/>
          <p:cNvSpPr txBox="1"/>
          <p:nvPr/>
        </p:nvSpPr>
        <p:spPr>
          <a:xfrm>
            <a:off x="3062150" y="459950"/>
            <a:ext cx="5882100" cy="3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ach artificial neuron consists of a linear combination of its inputs followed by a nonlinear activation function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Weights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determine the influence of each input feature on the output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Activation function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determines the output of a neuron, allowing the network to model complex patterns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g36668d9910e_1_21" title="Screenshot 2025-09-28 at 7.32.0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400" y="3143025"/>
            <a:ext cx="39975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6668d9910e_1_21" title="Screenshot 2025-09-28 at 7.32.2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7625" y="3168507"/>
            <a:ext cx="399750" cy="342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36668d9910e_1_21" title="Screenshot 2025-09-28 at 7.32.55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0800" y="3136733"/>
            <a:ext cx="399750" cy="406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6668d9910e_1_21" title="Screenshot 2025-09-28 at 9.21.09 PM.png"/>
          <p:cNvPicPr preferRelativeResize="0"/>
          <p:nvPr/>
        </p:nvPicPr>
        <p:blipFill rotWithShape="1">
          <a:blip r:embed="rId7">
            <a:alphaModFix/>
          </a:blip>
          <a:srcRect b="26691" l="0" r="0" t="0"/>
          <a:stretch/>
        </p:blipFill>
        <p:spPr>
          <a:xfrm>
            <a:off x="4739150" y="1671174"/>
            <a:ext cx="3867824" cy="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668d9910e_1_35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186" name="Google Shape;186;g36668d9910e_1_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7" name="Google Shape;187;g36668d9910e_1_35" title="Screenshot 2025-09-28 at 7.58.1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350" y="829604"/>
            <a:ext cx="2119225" cy="1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6668d9910e_1_35" title="Screenshot 2025-09-28 at 8.00.1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6600" y="2613229"/>
            <a:ext cx="2904968" cy="18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6668d9910e_1_35" title="Screenshot 2025-09-28 at 8.02.15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350" y="2613229"/>
            <a:ext cx="2119225" cy="189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36668d9910e_1_35"/>
          <p:cNvSpPr/>
          <p:nvPr/>
        </p:nvSpPr>
        <p:spPr>
          <a:xfrm>
            <a:off x="5181388" y="3277765"/>
            <a:ext cx="677400" cy="57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668d9910e_1_51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196" name="Google Shape;196;g36668d9910e_1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g36668d9910e_1_51" title="Screenshot 2025-09-28 at 8.00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600" y="2613229"/>
            <a:ext cx="2904968" cy="189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6668d9910e_1_51" title="Screenshot 2025-09-28 at 8.02.1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350" y="2613229"/>
            <a:ext cx="2119225" cy="189939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36668d9910e_1_51"/>
          <p:cNvSpPr/>
          <p:nvPr/>
        </p:nvSpPr>
        <p:spPr>
          <a:xfrm>
            <a:off x="5181388" y="3277765"/>
            <a:ext cx="677400" cy="57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0" name="Google Shape;200;g36668d9910e_1_51" title="Screenshot 2025-09-28 at 8.04.13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4350" y="623061"/>
            <a:ext cx="2119226" cy="199016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6668d9910e_1_51"/>
          <p:cNvSpPr txBox="1"/>
          <p:nvPr/>
        </p:nvSpPr>
        <p:spPr>
          <a:xfrm>
            <a:off x="4627700" y="1316975"/>
            <a:ext cx="136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mis-classify</a:t>
            </a:r>
            <a:endParaRPr/>
          </a:p>
        </p:txBody>
      </p:sp>
      <p:sp>
        <p:nvSpPr>
          <p:cNvPr id="202" name="Google Shape;202;g36668d9910e_1_51"/>
          <p:cNvSpPr/>
          <p:nvPr/>
        </p:nvSpPr>
        <p:spPr>
          <a:xfrm>
            <a:off x="4241325" y="1504072"/>
            <a:ext cx="386370" cy="290358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668d9910e_1_66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Classification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208" name="Google Shape;208;g36668d9910e_1_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9" name="Google Shape;209;g36668d9910e_1_66" title="Screenshot 2025-09-28 at 8.04.1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350" y="623061"/>
            <a:ext cx="2119226" cy="199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668d9910e_1_66" title="Screenshot 2025-09-28 at 8.08.2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4350" y="543600"/>
            <a:ext cx="2119225" cy="206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668d9910e_1_66" title="Screenshot 2025-09-28 at 8.08.56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7801" y="543600"/>
            <a:ext cx="2617394" cy="297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g36668d9910e_1_66" title="Screenshot 2025-09-28 at 8.10.54 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7800" y="3516575"/>
            <a:ext cx="3079250" cy="8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g36668d9910e_1_66" title="Screenshot 2025-09-28 at 8.12.25 PM.png"/>
          <p:cNvPicPr preferRelativeResize="0"/>
          <p:nvPr/>
        </p:nvPicPr>
        <p:blipFill rotWithShape="1">
          <a:blip r:embed="rId7">
            <a:alphaModFix/>
          </a:blip>
          <a:srcRect b="0" l="16931" r="20242" t="0"/>
          <a:stretch/>
        </p:blipFill>
        <p:spPr>
          <a:xfrm>
            <a:off x="8425200" y="540025"/>
            <a:ext cx="461850" cy="297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36668d9910e_1_66" title="Screenshot 2025-09-28 at 8.13.38 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4142" y="2854500"/>
            <a:ext cx="4149431" cy="180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Fully Connected Network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Inputs to a fully connected neural network can be represented as a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1D vector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, for example: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x = [18.7, 78.3, 1008.5].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220" name="Google Shape;2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4"/>
          <p:cNvSpPr txBox="1"/>
          <p:nvPr/>
        </p:nvSpPr>
        <p:spPr>
          <a:xfrm>
            <a:off x="3062150" y="459950"/>
            <a:ext cx="60663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 structure of a fully connected neural network: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A diagram showing a neural network predicting whether the day is going to be story, rainy, or sunny based on the pressure, humidity, and temperature." id="222" name="Google Shape;222;p4" title="Screenshot 2025-03-13 at 2.41.01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8250" y="944650"/>
            <a:ext cx="6283351" cy="300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4"/>
          <p:cNvSpPr txBox="1"/>
          <p:nvPr/>
        </p:nvSpPr>
        <p:spPr>
          <a:xfrm>
            <a:off x="3106525" y="3855325"/>
            <a:ext cx="56196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 that we represent the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bias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term using an extra “fake” feature with a value 1, so that the mapping can be represented as a linear operation using only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(or more generally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tensor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multiplications.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4"/>
          <p:cNvSpPr/>
          <p:nvPr/>
        </p:nvSpPr>
        <p:spPr>
          <a:xfrm>
            <a:off x="7747300" y="1449402"/>
            <a:ext cx="548694" cy="1703052"/>
          </a:xfrm>
          <a:prstGeom prst="flowChartTerminato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322450" y="781050"/>
            <a:ext cx="24315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Batches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However, neural networks typically process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training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 examples in 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batches</a:t>
            </a:r>
            <a:r>
              <a:rPr b="0" lang="en" sz="16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sz="1200">
              <a:solidFill>
                <a:schemeClr val="dk2"/>
              </a:solidFill>
            </a:endParaRPr>
          </a:p>
        </p:txBody>
      </p:sp>
      <p:sp>
        <p:nvSpPr>
          <p:cNvPr id="230" name="Google Shape;2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1" name="Google Shape;231;p5"/>
          <p:cNvSpPr txBox="1"/>
          <p:nvPr/>
        </p:nvSpPr>
        <p:spPr>
          <a:xfrm>
            <a:off x="2985950" y="536150"/>
            <a:ext cx="60663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batch consisting of three training examples and three labels: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				[[28.5, 45.0, 1015.2],</a:t>
            </a:r>
            <a:endParaRPr b="1" i="0" sz="1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				 [18.7, 78.3, 1008.5],</a:t>
            </a:r>
            <a:endParaRPr b="1" i="0" sz="1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  				 [22.1, 85.6, 998.7  ]], </a:t>
            </a:r>
            <a:endParaRPr b="1" i="0" sz="1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  				["Sunny", "Rainy", "Stormy"]</a:t>
            </a:r>
            <a:endParaRPr b="1" i="0" sz="1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input above can be represented with two indices: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 [index of the example in the batch, feature] </a:t>
            </a:r>
            <a:endParaRPr b="1" i="0" sz="1600" u="none" cap="none" strike="noStrike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Notice the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structure.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more complicated inputs, we need to deal with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tensors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which are multidimensional structures that generalize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vectors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matrices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S Theme Recruiting">
  <a:themeElements>
    <a:clrScheme name="Simple Light">
      <a:dk1>
        <a:srgbClr val="012169"/>
      </a:dk1>
      <a:lt1>
        <a:srgbClr val="FFFFFF"/>
      </a:lt1>
      <a:dk2>
        <a:srgbClr val="009EFF"/>
      </a:dk2>
      <a:lt2>
        <a:srgbClr val="EEEEEE"/>
      </a:lt2>
      <a:accent1>
        <a:srgbClr val="259B9A"/>
      </a:accent1>
      <a:accent2>
        <a:srgbClr val="D4285B"/>
      </a:accent2>
      <a:accent3>
        <a:srgbClr val="7B2A8D"/>
      </a:accent3>
      <a:accent4>
        <a:srgbClr val="6CACE4"/>
      </a:accent4>
      <a:accent5>
        <a:srgbClr val="BFC7D9"/>
      </a:accent5>
      <a:accent6>
        <a:srgbClr val="259B9A"/>
      </a:accent6>
      <a:hlink>
        <a:srgbClr val="259B9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