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Roboto Medium"/>
      <p:regular r:id="rId32"/>
      <p:bold r:id="rId33"/>
      <p:italic r:id="rId34"/>
      <p:boldItalic r:id="rId35"/>
    </p:embeddedFont>
    <p:embeddedFont>
      <p:font typeface="Roboto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  <p15:guide id="3" pos="432">
          <p15:clr>
            <a:srgbClr val="747775"/>
          </p15:clr>
        </p15:guide>
      </p15:sldGuideLst>
    </p:ext>
    <p:ext uri="GoogleSlidesCustomDataVersion2">
      <go:slidesCustomData xmlns:go="http://customooxmlschemas.google.com/" r:id="rId40" roundtripDataSignature="AMtx7mjI6H54AaZjHSQR/154NkYDfVoW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3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RobotoMedium-bold.fntdata"/><Relationship Id="rId10" Type="http://schemas.openxmlformats.org/officeDocument/2006/relationships/slide" Target="slides/slide5.xml"/><Relationship Id="rId32" Type="http://schemas.openxmlformats.org/officeDocument/2006/relationships/font" Target="fonts/RobotoMedium-regular.fntdata"/><Relationship Id="rId13" Type="http://schemas.openxmlformats.org/officeDocument/2006/relationships/slide" Target="slides/slide8.xml"/><Relationship Id="rId35" Type="http://schemas.openxmlformats.org/officeDocument/2006/relationships/font" Target="fonts/RobotoMedium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edium-italic.fntdata"/><Relationship Id="rId15" Type="http://schemas.openxmlformats.org/officeDocument/2006/relationships/slide" Target="slides/slide10.xml"/><Relationship Id="rId37" Type="http://schemas.openxmlformats.org/officeDocument/2006/relationships/font" Target="fonts/RobotoLight-bold.fntdata"/><Relationship Id="rId14" Type="http://schemas.openxmlformats.org/officeDocument/2006/relationships/slide" Target="slides/slide9.xml"/><Relationship Id="rId36" Type="http://schemas.openxmlformats.org/officeDocument/2006/relationships/font" Target="fonts/RobotoLight-regular.fntdata"/><Relationship Id="rId17" Type="http://schemas.openxmlformats.org/officeDocument/2006/relationships/slide" Target="slides/slide12.xml"/><Relationship Id="rId39" Type="http://schemas.openxmlformats.org/officeDocument/2006/relationships/font" Target="fonts/Roboto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68c186b48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368c186b48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68c186b48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368c186b48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68c186b48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368c186b48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68c186b4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368c186b4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8c186b48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368c186b48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1216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ctrTitle"/>
          </p:nvPr>
        </p:nvSpPr>
        <p:spPr>
          <a:xfrm>
            <a:off x="585216" y="1929550"/>
            <a:ext cx="66303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subTitle"/>
          </p:nvPr>
        </p:nvSpPr>
        <p:spPr>
          <a:xfrm>
            <a:off x="585266" y="3092200"/>
            <a:ext cx="4804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2" type="subTitle"/>
          </p:nvPr>
        </p:nvSpPr>
        <p:spPr>
          <a:xfrm>
            <a:off x="585216" y="3725150"/>
            <a:ext cx="4804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3" name="Google Shape;1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49" y="624450"/>
            <a:ext cx="2926079" cy="45841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432">
          <p15:clr>
            <a:srgbClr val="E46962"/>
          </p15:clr>
        </p15:guide>
        <p15:guide id="3" pos="5495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s 2 Light">
  <p:cSld name="CUSTOM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/>
          <p:nvPr>
            <p:ph idx="2" type="pic"/>
          </p:nvPr>
        </p:nvSpPr>
        <p:spPr>
          <a:xfrm>
            <a:off x="914400" y="365750"/>
            <a:ext cx="3200400" cy="32004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28"/>
          <p:cNvSpPr/>
          <p:nvPr>
            <p:ph idx="3" type="pic"/>
          </p:nvPr>
        </p:nvSpPr>
        <p:spPr>
          <a:xfrm>
            <a:off x="4800600" y="365750"/>
            <a:ext cx="3200400" cy="32004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s 1 Dark">
  <p:cSld name="CUSTOM_1">
    <p:bg>
      <p:bgPr>
        <a:solidFill>
          <a:schemeClr val="dk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29"/>
          <p:cNvSpPr/>
          <p:nvPr>
            <p:ph idx="2" type="pic"/>
          </p:nvPr>
        </p:nvSpPr>
        <p:spPr>
          <a:xfrm>
            <a:off x="297175" y="285750"/>
            <a:ext cx="4572000" cy="4572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s 2 Dark">
  <p:cSld name="CUSTOM_1_1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30"/>
          <p:cNvSpPr/>
          <p:nvPr>
            <p:ph idx="2" type="pic"/>
          </p:nvPr>
        </p:nvSpPr>
        <p:spPr>
          <a:xfrm>
            <a:off x="914400" y="365750"/>
            <a:ext cx="3200400" cy="3200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30"/>
          <p:cNvSpPr/>
          <p:nvPr>
            <p:ph idx="3" type="pic"/>
          </p:nvPr>
        </p:nvSpPr>
        <p:spPr>
          <a:xfrm>
            <a:off x="4800600" y="365750"/>
            <a:ext cx="3200400" cy="3200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Left Text Right">
  <p:cSld name="TITLE_AND_BODY_3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1"/>
          <p:cNvSpPr txBox="1"/>
          <p:nvPr>
            <p:ph type="title"/>
          </p:nvPr>
        </p:nvSpPr>
        <p:spPr>
          <a:xfrm>
            <a:off x="3230425" y="305850"/>
            <a:ext cx="550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" type="body"/>
          </p:nvPr>
        </p:nvSpPr>
        <p:spPr>
          <a:xfrm>
            <a:off x="3358950" y="1152475"/>
            <a:ext cx="5380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Char char="●"/>
              <a:defRPr sz="1000">
                <a:solidFill>
                  <a:srgbClr val="666666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Char char="○"/>
              <a:defRPr sz="1000">
                <a:solidFill>
                  <a:srgbClr val="666666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Char char="■"/>
              <a:defRPr sz="10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67" name="Google Shape;6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350" y="4748200"/>
            <a:ext cx="1463040" cy="1901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31"/>
          <p:cNvCxnSpPr/>
          <p:nvPr/>
        </p:nvCxnSpPr>
        <p:spPr>
          <a:xfrm>
            <a:off x="3358825" y="994275"/>
            <a:ext cx="53808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31"/>
          <p:cNvSpPr/>
          <p:nvPr>
            <p:ph idx="2" type="pic"/>
          </p:nvPr>
        </p:nvSpPr>
        <p:spPr>
          <a:xfrm>
            <a:off x="0" y="-8350"/>
            <a:ext cx="3045000" cy="515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264">
          <p15:clr>
            <a:srgbClr val="E46962"/>
          </p15:clr>
        </p15:guide>
        <p15:guide id="2" pos="549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Small Text White">
  <p:cSld name="TITLE_AND_BODY_3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2"/>
          <p:cNvSpPr txBox="1"/>
          <p:nvPr>
            <p:ph type="title"/>
          </p:nvPr>
        </p:nvSpPr>
        <p:spPr>
          <a:xfrm>
            <a:off x="7051850" y="484632"/>
            <a:ext cx="1829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" name="Google Shape;73;p32"/>
          <p:cNvSpPr txBox="1"/>
          <p:nvPr>
            <p:ph idx="1" type="body"/>
          </p:nvPr>
        </p:nvSpPr>
        <p:spPr>
          <a:xfrm>
            <a:off x="7051775" y="1371600"/>
            <a:ext cx="1829700" cy="29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74" name="Google Shape;7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350" y="4748200"/>
            <a:ext cx="1463040" cy="19019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2"/>
          <p:cNvSpPr/>
          <p:nvPr>
            <p:ph idx="2" type="pic"/>
          </p:nvPr>
        </p:nvSpPr>
        <p:spPr>
          <a:xfrm>
            <a:off x="0" y="-8350"/>
            <a:ext cx="6851400" cy="515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267">
          <p15:clr>
            <a:srgbClr val="E46962"/>
          </p15:clr>
        </p15:guide>
        <p15:guide id="2" pos="4507">
          <p15:clr>
            <a:srgbClr val="E46962"/>
          </p15:clr>
        </p15:guide>
        <p15:guide id="3" pos="5612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Small Text Dark">
  <p:cSld name="TITLE_AND_BODY_3_2_3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3"/>
          <p:cNvSpPr txBox="1"/>
          <p:nvPr>
            <p:ph type="title"/>
          </p:nvPr>
        </p:nvSpPr>
        <p:spPr>
          <a:xfrm>
            <a:off x="7051850" y="484632"/>
            <a:ext cx="1829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33"/>
          <p:cNvSpPr txBox="1"/>
          <p:nvPr>
            <p:ph idx="1" type="body"/>
          </p:nvPr>
        </p:nvSpPr>
        <p:spPr>
          <a:xfrm>
            <a:off x="7051775" y="1371600"/>
            <a:ext cx="1829700" cy="29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350" y="4748200"/>
            <a:ext cx="1463040" cy="19019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3"/>
          <p:cNvSpPr/>
          <p:nvPr>
            <p:ph idx="2" type="pic"/>
          </p:nvPr>
        </p:nvSpPr>
        <p:spPr>
          <a:xfrm>
            <a:off x="0" y="-8350"/>
            <a:ext cx="6851400" cy="515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268">
          <p15:clr>
            <a:srgbClr val="E46962"/>
          </p15:clr>
        </p15:guide>
        <p15:guide id="2" pos="4510">
          <p15:clr>
            <a:srgbClr val="E46962"/>
          </p15:clr>
        </p15:guide>
        <p15:guide id="3" pos="5612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Image Half Text White">
  <p:cSld name="TITLE_AND_BODY_3_2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4"/>
          <p:cNvSpPr txBox="1"/>
          <p:nvPr>
            <p:ph type="title"/>
          </p:nvPr>
        </p:nvSpPr>
        <p:spPr>
          <a:xfrm>
            <a:off x="5029200" y="305850"/>
            <a:ext cx="344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34"/>
          <p:cNvSpPr txBox="1"/>
          <p:nvPr>
            <p:ph idx="1" type="body"/>
          </p:nvPr>
        </p:nvSpPr>
        <p:spPr>
          <a:xfrm>
            <a:off x="5109450" y="1645975"/>
            <a:ext cx="3363000" cy="29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Char char="●"/>
              <a:defRPr sz="1000">
                <a:solidFill>
                  <a:srgbClr val="666666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Char char="○"/>
              <a:defRPr sz="1000">
                <a:solidFill>
                  <a:srgbClr val="666666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Char char="■"/>
              <a:defRPr sz="10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86" name="Google Shape;8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7" name="Google Shape;87;p34"/>
          <p:cNvCxnSpPr/>
          <p:nvPr/>
        </p:nvCxnSpPr>
        <p:spPr>
          <a:xfrm>
            <a:off x="5118723" y="1462150"/>
            <a:ext cx="334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34"/>
          <p:cNvSpPr/>
          <p:nvPr>
            <p:ph idx="2" type="pic"/>
          </p:nvPr>
        </p:nvSpPr>
        <p:spPr>
          <a:xfrm>
            <a:off x="0" y="-8350"/>
            <a:ext cx="4572000" cy="515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268">
          <p15:clr>
            <a:srgbClr val="E46962"/>
          </p15:clr>
        </p15:guide>
        <p15:guide id="2" pos="5332">
          <p15:clr>
            <a:srgbClr val="E46962"/>
          </p15:clr>
        </p15:guide>
        <p15:guide id="3" pos="3224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Image Half Text Dark">
  <p:cSld name="TITLE_AND_BODY_3_2_1"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5"/>
          <p:cNvSpPr txBox="1"/>
          <p:nvPr>
            <p:ph type="title"/>
          </p:nvPr>
        </p:nvSpPr>
        <p:spPr>
          <a:xfrm>
            <a:off x="5029200" y="305850"/>
            <a:ext cx="344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35"/>
          <p:cNvSpPr txBox="1"/>
          <p:nvPr>
            <p:ph idx="1" type="body"/>
          </p:nvPr>
        </p:nvSpPr>
        <p:spPr>
          <a:xfrm>
            <a:off x="5109450" y="1645975"/>
            <a:ext cx="3363000" cy="29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350" y="4748200"/>
            <a:ext cx="1463040" cy="19019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5"/>
          <p:cNvSpPr/>
          <p:nvPr>
            <p:ph idx="2" type="pic"/>
          </p:nvPr>
        </p:nvSpPr>
        <p:spPr>
          <a:xfrm>
            <a:off x="0" y="-8350"/>
            <a:ext cx="4572000" cy="51519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95" name="Google Shape;95;p35"/>
          <p:cNvCxnSpPr/>
          <p:nvPr/>
        </p:nvCxnSpPr>
        <p:spPr>
          <a:xfrm>
            <a:off x="5118723" y="1462150"/>
            <a:ext cx="334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264">
          <p15:clr>
            <a:srgbClr val="E46962"/>
          </p15:clr>
        </p15:guide>
        <p15:guide id="2" pos="3224">
          <p15:clr>
            <a:srgbClr val="E46962"/>
          </p15:clr>
        </p15:guide>
        <p15:guide id="3" pos="5337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Right Text Left">
  <p:cSld name="TITLE_AND_BODY_3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6"/>
          <p:cNvSpPr txBox="1"/>
          <p:nvPr>
            <p:ph type="title"/>
          </p:nvPr>
        </p:nvSpPr>
        <p:spPr>
          <a:xfrm>
            <a:off x="310896" y="305850"/>
            <a:ext cx="550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36"/>
          <p:cNvSpPr txBox="1"/>
          <p:nvPr>
            <p:ph idx="1" type="body"/>
          </p:nvPr>
        </p:nvSpPr>
        <p:spPr>
          <a:xfrm>
            <a:off x="457196" y="1152475"/>
            <a:ext cx="550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Char char="●"/>
              <a:defRPr sz="1000">
                <a:solidFill>
                  <a:srgbClr val="666666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Char char="○"/>
              <a:defRPr sz="1000">
                <a:solidFill>
                  <a:srgbClr val="666666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Char char="■"/>
              <a:defRPr sz="10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99" name="Google Shape;9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624" y="4748200"/>
            <a:ext cx="1463040" cy="1901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36"/>
          <p:cNvCxnSpPr/>
          <p:nvPr/>
        </p:nvCxnSpPr>
        <p:spPr>
          <a:xfrm>
            <a:off x="420624" y="994275"/>
            <a:ext cx="53808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36"/>
          <p:cNvSpPr/>
          <p:nvPr>
            <p:ph idx="2" type="pic"/>
          </p:nvPr>
        </p:nvSpPr>
        <p:spPr>
          <a:xfrm>
            <a:off x="6099000" y="-8350"/>
            <a:ext cx="3045000" cy="515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268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de by Side Medium">
  <p:cSld name="TITLE_AND_BODY_2_1_1">
    <p:bg>
      <p:bgPr>
        <a:solidFill>
          <a:schemeClr val="dk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7"/>
          <p:cNvSpPr txBox="1"/>
          <p:nvPr>
            <p:ph type="title"/>
          </p:nvPr>
        </p:nvSpPr>
        <p:spPr>
          <a:xfrm>
            <a:off x="32004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37"/>
          <p:cNvSpPr txBox="1"/>
          <p:nvPr>
            <p:ph idx="1" type="body"/>
          </p:nvPr>
        </p:nvSpPr>
        <p:spPr>
          <a:xfrm>
            <a:off x="3209925" y="781050"/>
            <a:ext cx="548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7" name="Google Shape;107;p37"/>
          <p:cNvCxnSpPr/>
          <p:nvPr/>
        </p:nvCxnSpPr>
        <p:spPr>
          <a:xfrm flipH="1" rot="10800000">
            <a:off x="420624" y="723765"/>
            <a:ext cx="2286000" cy="24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8" name="Google Shape;108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624" y="4748200"/>
            <a:ext cx="1463040" cy="19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80">
          <p15:clr>
            <a:srgbClr val="E46962"/>
          </p15:clr>
        </p15:guide>
        <p15:guide id="2" pos="265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de by Side Dark">
  <p:cSld name="TITLE_AND_BODY_2_1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title"/>
          </p:nvPr>
        </p:nvSpPr>
        <p:spPr>
          <a:xfrm>
            <a:off x="32004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body"/>
          </p:nvPr>
        </p:nvSpPr>
        <p:spPr>
          <a:xfrm>
            <a:off x="3209925" y="781050"/>
            <a:ext cx="548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" name="Google Shape;19;p20"/>
          <p:cNvCxnSpPr/>
          <p:nvPr/>
        </p:nvCxnSpPr>
        <p:spPr>
          <a:xfrm flipH="1" rot="10800000">
            <a:off x="420624" y="723765"/>
            <a:ext cx="22860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" name="Google Shape;2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624" y="4748200"/>
            <a:ext cx="1463040" cy="19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68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2-col">
  <p:cSld name="TITLE_AND_BODY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8"/>
          <p:cNvSpPr txBox="1"/>
          <p:nvPr>
            <p:ph type="title"/>
          </p:nvPr>
        </p:nvSpPr>
        <p:spPr>
          <a:xfrm>
            <a:off x="311700" y="305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38"/>
          <p:cNvSpPr txBox="1"/>
          <p:nvPr>
            <p:ph idx="1" type="body"/>
          </p:nvPr>
        </p:nvSpPr>
        <p:spPr>
          <a:xfrm>
            <a:off x="685800" y="1152475"/>
            <a:ext cx="3661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 sz="1000">
                <a:solidFill>
                  <a:schemeClr val="dk1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Char char="●"/>
              <a:defRPr sz="1000">
                <a:solidFill>
                  <a:srgbClr val="666666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Char char="○"/>
              <a:defRPr sz="1000">
                <a:solidFill>
                  <a:srgbClr val="666666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Char char="■"/>
              <a:defRPr sz="10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2" name="Google Shape;11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38"/>
          <p:cNvSpPr txBox="1"/>
          <p:nvPr>
            <p:ph idx="2" type="body"/>
          </p:nvPr>
        </p:nvSpPr>
        <p:spPr>
          <a:xfrm>
            <a:off x="4686700" y="1152475"/>
            <a:ext cx="3661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 sz="1000">
                <a:solidFill>
                  <a:schemeClr val="dk1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Char char="●"/>
              <a:defRPr sz="1000">
                <a:solidFill>
                  <a:srgbClr val="666666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Char char="○"/>
              <a:defRPr sz="1000">
                <a:solidFill>
                  <a:srgbClr val="666666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Char char="■"/>
              <a:defRPr sz="1000">
                <a:solidFill>
                  <a:srgbClr val="666666"/>
                </a:solidFill>
              </a:defRPr>
            </a:lvl9pPr>
          </a:lstStyle>
          <a:p/>
        </p:txBody>
      </p:sp>
      <p:cxnSp>
        <p:nvCxnSpPr>
          <p:cNvPr id="114" name="Google Shape;114;p38"/>
          <p:cNvCxnSpPr/>
          <p:nvPr/>
        </p:nvCxnSpPr>
        <p:spPr>
          <a:xfrm>
            <a:off x="420624" y="1005840"/>
            <a:ext cx="83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5" name="Google Shape;115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624" y="4736592"/>
            <a:ext cx="1463040" cy="19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68">
          <p15:clr>
            <a:srgbClr val="E46962"/>
          </p15:clr>
        </p15:guide>
        <p15:guide id="2" pos="5498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-col">
  <p:cSld name="TITLE_AND_BODY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9"/>
          <p:cNvSpPr txBox="1"/>
          <p:nvPr>
            <p:ph type="title"/>
          </p:nvPr>
        </p:nvSpPr>
        <p:spPr>
          <a:xfrm>
            <a:off x="311700" y="305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8" name="Google Shape;118;p39"/>
          <p:cNvSpPr txBox="1"/>
          <p:nvPr>
            <p:ph idx="1" type="body"/>
          </p:nvPr>
        </p:nvSpPr>
        <p:spPr>
          <a:xfrm>
            <a:off x="753775" y="1152475"/>
            <a:ext cx="2439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9" name="Google Shape;11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39"/>
          <p:cNvSpPr txBox="1"/>
          <p:nvPr>
            <p:ph idx="2" type="body"/>
          </p:nvPr>
        </p:nvSpPr>
        <p:spPr>
          <a:xfrm>
            <a:off x="3352500" y="1152475"/>
            <a:ext cx="2439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21" name="Google Shape;121;p39"/>
          <p:cNvSpPr txBox="1"/>
          <p:nvPr>
            <p:ph idx="3" type="body"/>
          </p:nvPr>
        </p:nvSpPr>
        <p:spPr>
          <a:xfrm>
            <a:off x="5951225" y="1152475"/>
            <a:ext cx="2439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>
                <a:solidFill>
                  <a:srgbClr val="666666"/>
                </a:solidFill>
              </a:defRPr>
            </a:lvl9pPr>
          </a:lstStyle>
          <a:p/>
        </p:txBody>
      </p:sp>
      <p:cxnSp>
        <p:nvCxnSpPr>
          <p:cNvPr id="122" name="Google Shape;122;p39"/>
          <p:cNvCxnSpPr/>
          <p:nvPr/>
        </p:nvCxnSpPr>
        <p:spPr>
          <a:xfrm>
            <a:off x="420624" y="1005840"/>
            <a:ext cx="83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3" name="Google Shape;123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624" y="4736592"/>
            <a:ext cx="1463040" cy="19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68">
          <p15:clr>
            <a:srgbClr val="E46962"/>
          </p15:clr>
        </p15:guide>
        <p15:guide id="2" pos="5498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Slide Image">
  <p:cSld name="CAPTION_ONLY"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et 3 images">
  <p:cSld name="CAPTION_ONLY_1_1"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41"/>
          <p:cNvSpPr/>
          <p:nvPr>
            <p:ph idx="2" type="pic"/>
          </p:nvPr>
        </p:nvSpPr>
        <p:spPr>
          <a:xfrm>
            <a:off x="456400" y="543520"/>
            <a:ext cx="4431900" cy="40539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41"/>
          <p:cNvSpPr/>
          <p:nvPr>
            <p:ph idx="3" type="pic"/>
          </p:nvPr>
        </p:nvSpPr>
        <p:spPr>
          <a:xfrm>
            <a:off x="5115800" y="543525"/>
            <a:ext cx="3573900" cy="18774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41"/>
          <p:cNvSpPr/>
          <p:nvPr>
            <p:ph idx="4" type="pic"/>
          </p:nvPr>
        </p:nvSpPr>
        <p:spPr>
          <a:xfrm>
            <a:off x="5115800" y="2626000"/>
            <a:ext cx="3573900" cy="1971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287">
          <p15:clr>
            <a:srgbClr val="E46962"/>
          </p15:clr>
        </p15:guide>
        <p15:guide id="2" pos="3079">
          <p15:clr>
            <a:srgbClr val="E46962"/>
          </p15:clr>
        </p15:guide>
        <p15:guide id="3" pos="3223">
          <p15:clr>
            <a:srgbClr val="E46962"/>
          </p15:clr>
        </p15:guide>
        <p15:guide id="4" pos="5474">
          <p15:clr>
            <a:srgbClr val="E46962"/>
          </p15:clr>
        </p15:guide>
        <p15:guide id="5" orient="horz" pos="344">
          <p15:clr>
            <a:srgbClr val="E46962"/>
          </p15:clr>
        </p15:guide>
        <p15:guide id="6" orient="horz" pos="1525">
          <p15:clr>
            <a:srgbClr val="E46962"/>
          </p15:clr>
        </p15:guide>
        <p15:guide id="7" orient="horz" pos="1654">
          <p15:clr>
            <a:srgbClr val="E46962"/>
          </p15:clr>
        </p15:guide>
        <p15:guide id="8" orient="horz" pos="2896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Summary">
  <p:cSld name="CAPTION_ONLY_1_1_1"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624" y="4748200"/>
            <a:ext cx="1463040" cy="19019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42"/>
          <p:cNvSpPr txBox="1"/>
          <p:nvPr>
            <p:ph idx="1" type="body"/>
          </p:nvPr>
        </p:nvSpPr>
        <p:spPr>
          <a:xfrm>
            <a:off x="2599525" y="1951300"/>
            <a:ext cx="1860600" cy="12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Char char="●"/>
              <a:defRPr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Char char="○"/>
              <a:defRPr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Char char="▪"/>
              <a:defRPr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Char char="●"/>
              <a:defRPr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Char char="○"/>
              <a:defRPr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Char char="■"/>
              <a:defRPr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Char char="●"/>
              <a:defRPr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Char char="○"/>
              <a:defRPr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Char char="■"/>
              <a:defRPr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36" name="Google Shape;136;p42"/>
          <p:cNvSpPr/>
          <p:nvPr>
            <p:ph idx="2" type="pic"/>
          </p:nvPr>
        </p:nvSpPr>
        <p:spPr>
          <a:xfrm>
            <a:off x="0" y="549000"/>
            <a:ext cx="2374500" cy="40482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42"/>
          <p:cNvSpPr/>
          <p:nvPr>
            <p:ph idx="3" type="pic"/>
          </p:nvPr>
        </p:nvSpPr>
        <p:spPr>
          <a:xfrm>
            <a:off x="6770400" y="549000"/>
            <a:ext cx="2374500" cy="40482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42"/>
          <p:cNvSpPr/>
          <p:nvPr>
            <p:ph idx="4" type="pic"/>
          </p:nvPr>
        </p:nvSpPr>
        <p:spPr>
          <a:xfrm>
            <a:off x="2598988" y="549000"/>
            <a:ext cx="1860600" cy="12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42"/>
          <p:cNvSpPr/>
          <p:nvPr>
            <p:ph idx="5" type="pic"/>
          </p:nvPr>
        </p:nvSpPr>
        <p:spPr>
          <a:xfrm>
            <a:off x="4685300" y="549000"/>
            <a:ext cx="1860600" cy="12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42"/>
          <p:cNvSpPr/>
          <p:nvPr>
            <p:ph idx="6" type="pic"/>
          </p:nvPr>
        </p:nvSpPr>
        <p:spPr>
          <a:xfrm>
            <a:off x="2598988" y="3344225"/>
            <a:ext cx="1860600" cy="12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42"/>
          <p:cNvSpPr/>
          <p:nvPr>
            <p:ph idx="7" type="pic"/>
          </p:nvPr>
        </p:nvSpPr>
        <p:spPr>
          <a:xfrm>
            <a:off x="4685300" y="3344225"/>
            <a:ext cx="1860600" cy="12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42"/>
          <p:cNvSpPr/>
          <p:nvPr>
            <p:ph idx="8" type="pic"/>
          </p:nvPr>
        </p:nvSpPr>
        <p:spPr>
          <a:xfrm>
            <a:off x="4685300" y="1946613"/>
            <a:ext cx="1860600" cy="1233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1496">
          <p15:clr>
            <a:srgbClr val="E46962"/>
          </p15:clr>
        </p15:guide>
        <p15:guide id="2" pos="1636">
          <p15:clr>
            <a:srgbClr val="E46962"/>
          </p15:clr>
        </p15:guide>
        <p15:guide id="3" pos="2810">
          <p15:clr>
            <a:srgbClr val="E46962"/>
          </p15:clr>
        </p15:guide>
        <p15:guide id="4" pos="5474">
          <p15:clr>
            <a:srgbClr val="E46962"/>
          </p15:clr>
        </p15:guide>
        <p15:guide id="5" orient="horz" pos="344">
          <p15:clr>
            <a:srgbClr val="E46962"/>
          </p15:clr>
        </p15:guide>
        <p15:guide id="6" orient="horz" pos="1125">
          <p15:clr>
            <a:srgbClr val="E46962"/>
          </p15:clr>
        </p15:guide>
        <p15:guide id="7" orient="horz" pos="1225">
          <p15:clr>
            <a:srgbClr val="E46962"/>
          </p15:clr>
        </p15:guide>
        <p15:guide id="8" orient="horz" pos="2896">
          <p15:clr>
            <a:srgbClr val="E46962"/>
          </p15:clr>
        </p15:guide>
        <p15:guide id="9" pos="2951">
          <p15:clr>
            <a:srgbClr val="E46962"/>
          </p15:clr>
        </p15:guide>
        <p15:guide id="10" pos="4264">
          <p15:clr>
            <a:srgbClr val="E46962"/>
          </p15:clr>
        </p15:guide>
        <p15:guide id="11" pos="4123">
          <p15:clr>
            <a:srgbClr val="E46962"/>
          </p15:clr>
        </p15:guide>
        <p15:guide id="12" orient="horz" pos="2107">
          <p15:clr>
            <a:srgbClr val="E46962"/>
          </p15:clr>
        </p15:guide>
        <p15:guide id="13" orient="horz" pos="2006">
          <p15:clr>
            <a:srgbClr val="E46962"/>
          </p15:clr>
        </p15:guide>
        <p15:guide id="14" pos="265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hite" type="blank">
  <p:cSld name="BLANK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266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k Blue">
  <p:cSld name="BLANK_1"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63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BLANK_1_1"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45"/>
          <p:cNvPicPr preferRelativeResize="0"/>
          <p:nvPr/>
        </p:nvPicPr>
        <p:blipFill rotWithShape="1">
          <a:blip r:embed="rId2">
            <a:alphaModFix/>
          </a:blip>
          <a:srcRect b="2807" l="328" r="0" t="0"/>
          <a:stretch/>
        </p:blipFill>
        <p:spPr>
          <a:xfrm>
            <a:off x="4572000" y="0"/>
            <a:ext cx="4571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500" y="2209804"/>
            <a:ext cx="2784200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65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Dark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586925" y="1970725"/>
            <a:ext cx="6624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21"/>
          <p:cNvSpPr txBox="1"/>
          <p:nvPr>
            <p:ph idx="1" type="subTitle"/>
          </p:nvPr>
        </p:nvSpPr>
        <p:spPr>
          <a:xfrm>
            <a:off x="589325" y="2880360"/>
            <a:ext cx="5709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Light"/>
              <a:buNone/>
              <a:defRPr sz="18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5" name="Google Shape;2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624" y="4748200"/>
            <a:ext cx="1463040" cy="19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34">
          <p15:clr>
            <a:srgbClr val="E46962"/>
          </p15:clr>
        </p15:guide>
        <p15:guide id="2" orient="horz" pos="3103">
          <p15:clr>
            <a:srgbClr val="E46962"/>
          </p15:clr>
        </p15:guide>
        <p15:guide id="3" pos="5493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de by Side White">
  <p:cSld name="TITLE_AND_BODY_2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/>
          <p:nvPr>
            <p:ph type="title"/>
          </p:nvPr>
        </p:nvSpPr>
        <p:spPr>
          <a:xfrm>
            <a:off x="32245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" type="body"/>
          </p:nvPr>
        </p:nvSpPr>
        <p:spPr>
          <a:xfrm>
            <a:off x="3209925" y="781050"/>
            <a:ext cx="548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Char char="●"/>
              <a:defRPr sz="1000">
                <a:solidFill>
                  <a:srgbClr val="666666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Char char="○"/>
              <a:defRPr sz="1000">
                <a:solidFill>
                  <a:srgbClr val="666666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Char char="■"/>
              <a:defRPr sz="10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29" name="Google Shape;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" name="Google Shape;30;p22"/>
          <p:cNvCxnSpPr/>
          <p:nvPr/>
        </p:nvCxnSpPr>
        <p:spPr>
          <a:xfrm flipH="1" rot="10800000">
            <a:off x="420624" y="723765"/>
            <a:ext cx="22860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" name="Google Shape;3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624" y="4736592"/>
            <a:ext cx="1463040" cy="19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68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Medium">
  <p:cSld name="SECTION_HEADER_1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23"/>
          <p:cNvSpPr txBox="1"/>
          <p:nvPr>
            <p:ph type="title"/>
          </p:nvPr>
        </p:nvSpPr>
        <p:spPr>
          <a:xfrm>
            <a:off x="586925" y="1970725"/>
            <a:ext cx="6624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23"/>
          <p:cNvSpPr txBox="1"/>
          <p:nvPr>
            <p:ph idx="1" type="subTitle"/>
          </p:nvPr>
        </p:nvSpPr>
        <p:spPr>
          <a:xfrm>
            <a:off x="589325" y="2880360"/>
            <a:ext cx="5709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36" name="Google Shape;3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624" y="4748200"/>
            <a:ext cx="1463040" cy="19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3103">
          <p15:clr>
            <a:srgbClr val="E46962"/>
          </p15:clr>
        </p15:guide>
        <p15:guide id="3" pos="5498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1-col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/>
          <p:nvPr>
            <p:ph type="title"/>
          </p:nvPr>
        </p:nvSpPr>
        <p:spPr>
          <a:xfrm>
            <a:off x="311700" y="305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" type="body"/>
          </p:nvPr>
        </p:nvSpPr>
        <p:spPr>
          <a:xfrm>
            <a:off x="685800" y="1152475"/>
            <a:ext cx="7786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624" y="4736592"/>
            <a:ext cx="1463040" cy="1901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Google Shape;42;p24"/>
          <p:cNvCxnSpPr/>
          <p:nvPr/>
        </p:nvCxnSpPr>
        <p:spPr>
          <a:xfrm>
            <a:off x="420624" y="1005840"/>
            <a:ext cx="83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265">
          <p15:clr>
            <a:srgbClr val="E46962"/>
          </p15:clr>
        </p15:guide>
        <p15:guide id="2" pos="5495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body">
  <p:cSld name="TITLE_AND_BODY_4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 txBox="1"/>
          <p:nvPr>
            <p:ph type="title"/>
          </p:nvPr>
        </p:nvSpPr>
        <p:spPr>
          <a:xfrm>
            <a:off x="311700" y="305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624" y="4736592"/>
            <a:ext cx="1463040" cy="1901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Google Shape;47;p25"/>
          <p:cNvCxnSpPr/>
          <p:nvPr/>
        </p:nvCxnSpPr>
        <p:spPr>
          <a:xfrm>
            <a:off x="420624" y="1005840"/>
            <a:ext cx="83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264">
          <p15:clr>
            <a:srgbClr val="E46962"/>
          </p15:clr>
        </p15:guide>
        <p15:guide id="2" pos="5495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Number Only">
  <p:cSld name="TITLE_AND_BODY_4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64">
          <p15:clr>
            <a:srgbClr val="E46962"/>
          </p15:clr>
        </p15:guide>
        <p15:guide id="2" pos="5495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s 1 Light">
  <p:cSld name="CUSTOM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/>
          <p:nvPr>
            <p:ph idx="2" type="pic"/>
          </p:nvPr>
        </p:nvSpPr>
        <p:spPr>
          <a:xfrm>
            <a:off x="297175" y="285750"/>
            <a:ext cx="4572000" cy="45720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305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685800" y="1152475"/>
            <a:ext cx="7786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▪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96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hyperlink" Target="https://commons.wikimedia.org/wiki/File:Autoencoder_schema.png" TargetMode="External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vdumoulin/conv_arithmetic" TargetMode="External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molab.marimo.io/notebooks/nb_chgakasHxLo9TWKbyKqNFy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"/>
          <p:cNvSpPr txBox="1"/>
          <p:nvPr>
            <p:ph type="ctrTitle"/>
          </p:nvPr>
        </p:nvSpPr>
        <p:spPr>
          <a:xfrm>
            <a:off x="585226" y="1929550"/>
            <a:ext cx="71778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Module 5: Modern Deep Learning Architectures - Part 2</a:t>
            </a:r>
            <a:endParaRPr/>
          </a:p>
        </p:txBody>
      </p:sp>
      <p:sp>
        <p:nvSpPr>
          <p:cNvPr id="154" name="Google Shape;154;p1"/>
          <p:cNvSpPr txBox="1"/>
          <p:nvPr>
            <p:ph idx="2" type="subTitle"/>
          </p:nvPr>
        </p:nvSpPr>
        <p:spPr>
          <a:xfrm>
            <a:off x="585216" y="3344150"/>
            <a:ext cx="4804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200">
                <a:solidFill>
                  <a:schemeClr val="lt1"/>
                </a:solidFill>
              </a:rPr>
              <a:t>Fall 2025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55" name="Google Shape;155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"/>
          <p:cNvSpPr txBox="1"/>
          <p:nvPr>
            <p:ph type="title"/>
          </p:nvPr>
        </p:nvSpPr>
        <p:spPr>
          <a:xfrm>
            <a:off x="32245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Summary of Autoencoder Architecture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/>
          </a:p>
        </p:txBody>
      </p:sp>
      <p:sp>
        <p:nvSpPr>
          <p:cNvPr id="223" name="Google Shape;223;p12"/>
          <p:cNvSpPr txBox="1"/>
          <p:nvPr>
            <p:ph idx="1" type="body"/>
          </p:nvPr>
        </p:nvSpPr>
        <p:spPr>
          <a:xfrm>
            <a:off x="3209925" y="400050"/>
            <a:ext cx="548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b="1" lang="en"/>
              <a:t>Encoder</a:t>
            </a:r>
            <a:r>
              <a:rPr lang="en"/>
              <a:t>:</a:t>
            </a:r>
            <a:endParaRPr/>
          </a:p>
          <a:p>
            <a:pPr indent="-3302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/>
              <a:t>Applies </a:t>
            </a:r>
            <a:r>
              <a:rPr b="1" lang="en" sz="1600"/>
              <a:t>convolutional layers</a:t>
            </a:r>
            <a:r>
              <a:rPr lang="en" sz="1600"/>
              <a:t> (or fully connected layers) to extract features.</a:t>
            </a:r>
            <a:endParaRPr sz="1600"/>
          </a:p>
          <a:p>
            <a:pPr indent="-3302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/>
              <a:t>Reduces the input to a </a:t>
            </a:r>
            <a:r>
              <a:rPr b="1" lang="en" sz="1600"/>
              <a:t>lower-dimensional latent space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b="1" lang="en"/>
              <a:t>Latent Representation</a:t>
            </a:r>
            <a:r>
              <a:rPr lang="en"/>
              <a:t>:</a:t>
            </a:r>
            <a:endParaRPr/>
          </a:p>
          <a:p>
            <a:pPr indent="-3302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/>
              <a:t>A </a:t>
            </a:r>
            <a:r>
              <a:rPr b="1" lang="en" sz="1600"/>
              <a:t>compressed version</a:t>
            </a:r>
            <a:r>
              <a:rPr lang="en" sz="1600"/>
              <a:t> of the input that captures essential features.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b="1" lang="en"/>
              <a:t>Decoder</a:t>
            </a:r>
            <a:r>
              <a:rPr lang="en"/>
              <a:t>:</a:t>
            </a:r>
            <a:endParaRPr/>
          </a:p>
          <a:p>
            <a:pPr indent="-3302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/>
              <a:t>Uses </a:t>
            </a:r>
            <a:r>
              <a:rPr b="1" lang="en" sz="1600"/>
              <a:t>transposed convolutions</a:t>
            </a:r>
            <a:r>
              <a:rPr lang="en" sz="1600"/>
              <a:t> (or fully connected layers) to reconstruct the input.</a:t>
            </a:r>
            <a:endParaRPr sz="1600"/>
          </a:p>
          <a:p>
            <a:pPr indent="-3302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/>
              <a:t>Expands the latent representation back to the original shape.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</a:pPr>
            <a:r>
              <a:t/>
            </a:r>
            <a:endParaRPr b="1"/>
          </a:p>
        </p:txBody>
      </p:sp>
      <p:sp>
        <p:nvSpPr>
          <p:cNvPr id="224" name="Google Shape;2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"/>
          <p:cNvSpPr txBox="1"/>
          <p:nvPr>
            <p:ph type="title"/>
          </p:nvPr>
        </p:nvSpPr>
        <p:spPr>
          <a:xfrm>
            <a:off x="32245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Loss Function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b="0" lang="en" sz="1600"/>
              <a:t>What should we use as a loss function?</a:t>
            </a:r>
            <a:endParaRPr b="0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ts val="2800"/>
              <a:buNone/>
            </a:pPr>
            <a:r>
              <a:rPr b="0" lang="en" sz="1600"/>
              <a:t>Can you see how the reconstructions might be different based on the loss function we choose?</a:t>
            </a:r>
            <a:endParaRPr b="0" sz="1600"/>
          </a:p>
        </p:txBody>
      </p:sp>
      <p:sp>
        <p:nvSpPr>
          <p:cNvPr id="230" name="Google Shape;230;p8"/>
          <p:cNvSpPr txBox="1"/>
          <p:nvPr>
            <p:ph idx="1" type="body"/>
          </p:nvPr>
        </p:nvSpPr>
        <p:spPr>
          <a:xfrm>
            <a:off x="3209925" y="476250"/>
            <a:ext cx="548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Our criteria is that the reconstructed representation is as close to the original as possible.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b="1" lang="en"/>
              <a:t>Mean Squared Error (MSE) Loss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/>
              <a:t>Measures the average squared difference between the original and reconstructed data.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b="1" lang="en"/>
              <a:t>Binary Cross Entropy (BCE) Loss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/>
              <a:t>We used the </a:t>
            </a:r>
            <a:r>
              <a:rPr b="1" lang="en"/>
              <a:t>BCE</a:t>
            </a:r>
            <a:r>
              <a:rPr lang="en"/>
              <a:t> for binary classification tasks, where the true value </a:t>
            </a:r>
            <a:r>
              <a:rPr b="1" lang="en"/>
              <a:t>x</a:t>
            </a:r>
            <a:r>
              <a:rPr lang="en"/>
              <a:t> is either 0 or 1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/>
              <a:t>However, we can also use it when the output is between 0 and 1: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31" name="Google Shape;2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Binary cross entropy loss equal to negative one over N times the sum of x times log x hat plus one - x times log of 1- x hat." id="232" name="Google Shape;232;p8" title="Screenshot 2025-03-17 at 3.43.47 PM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4825" y="3991525"/>
            <a:ext cx="4654599" cy="6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68c186b48a_0_31"/>
          <p:cNvSpPr txBox="1"/>
          <p:nvPr>
            <p:ph type="title"/>
          </p:nvPr>
        </p:nvSpPr>
        <p:spPr>
          <a:xfrm>
            <a:off x="32245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Types of Autoencoders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8" name="Google Shape;238;g368c186b48a_0_31"/>
          <p:cNvSpPr txBox="1"/>
          <p:nvPr>
            <p:ph idx="1" type="body"/>
          </p:nvPr>
        </p:nvSpPr>
        <p:spPr>
          <a:xfrm>
            <a:off x="3209925" y="552450"/>
            <a:ext cx="548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/>
              <a:t>If the hidden layer has too few constraints, we can get perfect reconstruction without learning anything useful. In order to learn useful hidden representations, a few common constraints are:</a:t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Low-dimensional hidden layer. Sometimes we call </a:t>
            </a:r>
            <a:r>
              <a:rPr i="1" lang="en" sz="1200"/>
              <a:t>h</a:t>
            </a:r>
            <a:r>
              <a:rPr lang="en" sz="1200"/>
              <a:t> a </a:t>
            </a:r>
            <a:r>
              <a:rPr b="1" lang="en" sz="1200"/>
              <a:t>bottleneck</a:t>
            </a:r>
            <a:r>
              <a:rPr lang="en" sz="1200"/>
              <a:t>.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Sparse autoencoder: use a large hidden layer, but regularize the loss using a penalty that encourages </a:t>
            </a:r>
            <a:r>
              <a:rPr i="1" lang="en" sz="1200"/>
              <a:t>h</a:t>
            </a:r>
            <a:r>
              <a:rPr lang="en" sz="1200"/>
              <a:t> to be mostly zeros, e.g.,</a:t>
            </a:r>
            <a:endParaRPr sz="12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Variational autoencoder: like a sparse autoencoder, but the penalty encourages </a:t>
            </a:r>
            <a:r>
              <a:rPr i="1" lang="en" sz="1200"/>
              <a:t>h</a:t>
            </a:r>
            <a:r>
              <a:rPr lang="en" sz="1200"/>
              <a:t> to match a predefined prior distribution (will see in a few slides)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39" name="Google Shape;239;g368c186b48a_0_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0" name="Google Shape;240;g368c186b48a_0_31" title="Screenshot 2025-10-05 at 8.36.05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650" y="2462670"/>
            <a:ext cx="1837100" cy="165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368c186b48a_0_31"/>
          <p:cNvSpPr txBox="1"/>
          <p:nvPr/>
        </p:nvSpPr>
        <p:spPr>
          <a:xfrm>
            <a:off x="2688800" y="4790225"/>
            <a:ext cx="58965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Image Source: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https://commons.wikimedia.org/wiki/File:Autoencoder_schema.png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2" name="Google Shape;242;g368c186b48a_0_31" title="Screenshot 2025-10-05 at 8.39.27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2225" y="2730600"/>
            <a:ext cx="2146387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"/>
          <p:cNvSpPr txBox="1"/>
          <p:nvPr>
            <p:ph type="title"/>
          </p:nvPr>
        </p:nvSpPr>
        <p:spPr>
          <a:xfrm>
            <a:off x="32245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Encoder Architecture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b="0" lang="en" sz="1600"/>
              <a:t>Encoder consists of several convolution layers followed by fully connected layers.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48" name="Google Shape;248;p9"/>
          <p:cNvSpPr txBox="1"/>
          <p:nvPr>
            <p:ph idx="1" type="body"/>
          </p:nvPr>
        </p:nvSpPr>
        <p:spPr>
          <a:xfrm>
            <a:off x="3209925" y="552450"/>
            <a:ext cx="548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b="1" lang="en"/>
              <a:t>Using Convolutional Layers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/>
              <a:t>Recall that for an </a:t>
            </a:r>
            <a:r>
              <a:rPr b="1" lang="en"/>
              <a:t>image input</a:t>
            </a:r>
            <a:r>
              <a:rPr lang="en"/>
              <a:t>, the number of </a:t>
            </a:r>
            <a:r>
              <a:rPr b="1" lang="en"/>
              <a:t>features</a:t>
            </a:r>
            <a:r>
              <a:rPr lang="en"/>
              <a:t> corresponds to the number of </a:t>
            </a:r>
            <a:r>
              <a:rPr b="1" lang="en"/>
              <a:t>pixels</a:t>
            </a:r>
            <a:r>
              <a:rPr lang="en"/>
              <a:t>. Directly flattening the image loses its </a:t>
            </a:r>
            <a:r>
              <a:rPr b="1" lang="en"/>
              <a:t>spatial structure.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/>
              <a:t>How can we reduce the dimensionality, while preserving spatial information as much as possible? We can use convolutions!!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49" name="Google Shape;2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"/>
          <p:cNvSpPr txBox="1"/>
          <p:nvPr>
            <p:ph type="title"/>
          </p:nvPr>
        </p:nvSpPr>
        <p:spPr>
          <a:xfrm>
            <a:off x="32245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Decoder Architecture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b="0" lang="en" sz="1600"/>
              <a:t>Decoder consists of a fully connected layer followed by several convolutional transpose layers.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b="0" lang="en" sz="1600"/>
              <a:t>See </a:t>
            </a:r>
            <a:r>
              <a:rPr b="0" lang="en" sz="1600" u="sng">
                <a:solidFill>
                  <a:schemeClr val="hlink"/>
                </a:solidFill>
                <a:hlinkClick r:id="rId3"/>
              </a:rPr>
              <a:t>animation</a:t>
            </a:r>
            <a:endParaRPr b="0" sz="1600"/>
          </a:p>
        </p:txBody>
      </p:sp>
      <p:sp>
        <p:nvSpPr>
          <p:cNvPr id="255" name="Google Shape;255;p10"/>
          <p:cNvSpPr txBox="1"/>
          <p:nvPr>
            <p:ph idx="1" type="body"/>
          </p:nvPr>
        </p:nvSpPr>
        <p:spPr>
          <a:xfrm>
            <a:off x="3209925" y="400050"/>
            <a:ext cx="5484000" cy="3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b="1" lang="en"/>
              <a:t>Can we define simple operations analogous to convolutions, but working in the “opposite direction”?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/>
              <a:t>Convolutional transpose layers: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56" name="Google Shape;25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Visualization of the convolutional transpose calculation, where each element of the kernel is multiplied by each of the input elements as it slides across the input." id="257" name="Google Shape;257;p10" title="Screenshot 2025-03-17 at 4.45.41 PM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6800" y="1711675"/>
            <a:ext cx="5046100" cy="21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0"/>
          <p:cNvSpPr txBox="1"/>
          <p:nvPr/>
        </p:nvSpPr>
        <p:spPr>
          <a:xfrm>
            <a:off x="2417975" y="4647025"/>
            <a:ext cx="58965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Image Source: https://d2l.ai/chapter_computer-vision/transposed-conv.html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10"/>
          <p:cNvSpPr txBox="1"/>
          <p:nvPr>
            <p:ph idx="1" type="body"/>
          </p:nvPr>
        </p:nvSpPr>
        <p:spPr>
          <a:xfrm>
            <a:off x="3286125" y="3963150"/>
            <a:ext cx="54840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600"/>
              <a:buNone/>
            </a:pPr>
            <a:r>
              <a:rPr b="1" lang="en"/>
              <a:t>Note: In Module 8 we will see an alternative way to “upsample the grid”.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"/>
          <p:cNvSpPr txBox="1"/>
          <p:nvPr>
            <p:ph type="title"/>
          </p:nvPr>
        </p:nvSpPr>
        <p:spPr>
          <a:xfrm>
            <a:off x="32245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Model Training and Image Generation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5" name="Google Shape;265;p11"/>
          <p:cNvSpPr txBox="1"/>
          <p:nvPr>
            <p:ph idx="1" type="body"/>
          </p:nvPr>
        </p:nvSpPr>
        <p:spPr>
          <a:xfrm>
            <a:off x="3209925" y="704850"/>
            <a:ext cx="548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Having defined the </a:t>
            </a:r>
            <a:r>
              <a:rPr b="1" lang="en"/>
              <a:t>Encoder</a:t>
            </a:r>
            <a:r>
              <a:rPr lang="en"/>
              <a:t> and </a:t>
            </a:r>
            <a:r>
              <a:rPr b="1" lang="en"/>
              <a:t>Decoder</a:t>
            </a:r>
            <a:r>
              <a:rPr lang="en"/>
              <a:t> architectures, our</a:t>
            </a:r>
            <a:r>
              <a:rPr lang="en"/>
              <a:t> </a:t>
            </a:r>
            <a:r>
              <a:rPr b="1" lang="en"/>
              <a:t>Autoencoder model</a:t>
            </a:r>
            <a:r>
              <a:rPr lang="en"/>
              <a:t> is simply </a:t>
            </a:r>
            <a:r>
              <a:rPr lang="en"/>
              <a:t>the</a:t>
            </a:r>
            <a:r>
              <a:rPr lang="en"/>
              <a:t> </a:t>
            </a:r>
            <a:r>
              <a:rPr b="1" lang="en"/>
              <a:t>encoder followed by </a:t>
            </a:r>
            <a:r>
              <a:rPr b="1" lang="en"/>
              <a:t>the</a:t>
            </a:r>
            <a:r>
              <a:rPr b="1" lang="en"/>
              <a:t> decoder</a:t>
            </a:r>
            <a:r>
              <a:rPr lang="en"/>
              <a:t>, forming a </a:t>
            </a:r>
            <a:r>
              <a:rPr b="1" lang="en"/>
              <a:t>compressed representation</a:t>
            </a:r>
            <a:r>
              <a:rPr lang="en"/>
              <a:t> of the input data and then reconstructing it back.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b="1" lang="en"/>
              <a:t>Training the Autoencoder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train the model using a </a:t>
            </a:r>
            <a:r>
              <a:rPr b="1" lang="en"/>
              <a:t>reconstruction loss</a:t>
            </a:r>
            <a:r>
              <a:rPr lang="en"/>
              <a:t> like </a:t>
            </a:r>
            <a:r>
              <a:rPr b="1" lang="en"/>
              <a:t>MSE</a:t>
            </a:r>
            <a:r>
              <a:rPr lang="en"/>
              <a:t> or </a:t>
            </a:r>
            <a:r>
              <a:rPr b="1" lang="en"/>
              <a:t>BCE</a:t>
            </a:r>
            <a:r>
              <a:rPr lang="en"/>
              <a:t>, which measure how well the output (reconstructed data) matches the original input.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 theory, to generate new images we can simply sample the latent space and use only the Decoder to “reconstruct” the corresponding image.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</a:pPr>
            <a:r>
              <a:t/>
            </a:r>
            <a:endParaRPr b="1"/>
          </a:p>
        </p:txBody>
      </p:sp>
      <p:sp>
        <p:nvSpPr>
          <p:cNvPr id="266" name="Google Shape;26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"/>
          <p:cNvSpPr txBox="1"/>
          <p:nvPr>
            <p:ph type="title"/>
          </p:nvPr>
        </p:nvSpPr>
        <p:spPr>
          <a:xfrm>
            <a:off x="586925" y="1970725"/>
            <a:ext cx="6624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Variational Autoencoder</a:t>
            </a:r>
            <a:endParaRPr/>
          </a:p>
        </p:txBody>
      </p:sp>
      <p:sp>
        <p:nvSpPr>
          <p:cNvPr id="272" name="Google Shape;27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accent4"/>
                </a:solidFill>
              </a:rPr>
              <a:t>‹#›</a:t>
            </a:fld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"/>
          <p:cNvSpPr txBox="1"/>
          <p:nvPr>
            <p:ph type="title"/>
          </p:nvPr>
        </p:nvSpPr>
        <p:spPr>
          <a:xfrm>
            <a:off x="32245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Slight Modification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00"/>
              <a:buNone/>
            </a:pPr>
            <a:r>
              <a:rPr b="0" lang="en" sz="1600"/>
              <a:t>To implement a </a:t>
            </a:r>
            <a:r>
              <a:rPr lang="en" sz="1600"/>
              <a:t>Variational Autoencoder (VAE)</a:t>
            </a:r>
            <a:r>
              <a:rPr b="0" lang="en" sz="1600"/>
              <a:t>, we retain the general </a:t>
            </a:r>
            <a:r>
              <a:rPr lang="en" sz="1600"/>
              <a:t>autoencoder architecture</a:t>
            </a:r>
            <a:r>
              <a:rPr b="0" lang="en" sz="1600"/>
              <a:t> but introduce a key modification.</a:t>
            </a:r>
            <a:endParaRPr sz="1600"/>
          </a:p>
        </p:txBody>
      </p:sp>
      <p:sp>
        <p:nvSpPr>
          <p:cNvPr id="278" name="Google Shape;278;p14"/>
          <p:cNvSpPr txBox="1"/>
          <p:nvPr>
            <p:ph idx="1" type="body"/>
          </p:nvPr>
        </p:nvSpPr>
        <p:spPr>
          <a:xfrm>
            <a:off x="3209925" y="400050"/>
            <a:ext cx="5484000" cy="3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Instead of directly mapping the input image </a:t>
            </a:r>
            <a:r>
              <a:rPr b="1" lang="en"/>
              <a:t>x</a:t>
            </a:r>
            <a:r>
              <a:rPr lang="en"/>
              <a:t> to a </a:t>
            </a:r>
            <a:r>
              <a:rPr b="1" lang="en"/>
              <a:t>latent representation</a:t>
            </a:r>
            <a:r>
              <a:rPr lang="en"/>
              <a:t> </a:t>
            </a:r>
            <a:r>
              <a:rPr b="1" lang="en"/>
              <a:t>z</a:t>
            </a:r>
            <a:r>
              <a:rPr lang="en"/>
              <a:t>, we map it to a </a:t>
            </a:r>
            <a:r>
              <a:rPr b="1" lang="en"/>
              <a:t>probability distribution</a:t>
            </a:r>
            <a:r>
              <a:rPr lang="en"/>
              <a:t> in the latent space.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/>
              <a:t>The </a:t>
            </a:r>
            <a:r>
              <a:rPr b="1" lang="en"/>
              <a:t>encoder</a:t>
            </a:r>
            <a:r>
              <a:rPr lang="en"/>
              <a:t> outputs: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b="1" lang="en" sz="1600"/>
              <a:t>z_mean​</a:t>
            </a:r>
            <a:r>
              <a:rPr lang="en" sz="1600"/>
              <a:t> (mean of the latent space distribution).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b="1" lang="en" sz="1600"/>
              <a:t>z_log_var</a:t>
            </a:r>
            <a:r>
              <a:rPr lang="en" sz="1600"/>
              <a:t> (log variance of the distribution, used instead of variance for numerical stability, as it spans (−∞,∞)).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/>
              <a:t>To generate novel outputs, w</a:t>
            </a:r>
            <a:r>
              <a:rPr lang="en"/>
              <a:t>e then “sample” a </a:t>
            </a:r>
            <a:r>
              <a:rPr b="1" lang="en"/>
              <a:t>z</a:t>
            </a:r>
            <a:r>
              <a:rPr lang="en"/>
              <a:t> value from that distribution to feed into the decoder.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79" name="Google Shape;27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Variational autoencoder architecture showing an input image being encoded into parameters of a normal distribution, which is then sampled for a latent value z and decoded back into an image." id="280" name="Google Shape;280;p14" title="Screenshot 2025-03-17 at 4.59.28 PM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4725" y="3664675"/>
            <a:ext cx="5153626" cy="13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"/>
          <p:cNvSpPr txBox="1"/>
          <p:nvPr>
            <p:ph type="title"/>
          </p:nvPr>
        </p:nvSpPr>
        <p:spPr>
          <a:xfrm>
            <a:off x="32245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Regularizing the Variational Autoencoder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00"/>
              <a:buNone/>
            </a:pPr>
            <a:r>
              <a:t/>
            </a:r>
            <a:endParaRPr sz="1600"/>
          </a:p>
        </p:txBody>
      </p:sp>
      <p:sp>
        <p:nvSpPr>
          <p:cNvPr id="286" name="Google Shape;286;p15"/>
          <p:cNvSpPr txBox="1"/>
          <p:nvPr>
            <p:ph idx="1" type="body"/>
          </p:nvPr>
        </p:nvSpPr>
        <p:spPr>
          <a:xfrm>
            <a:off x="3133725" y="628650"/>
            <a:ext cx="5484000" cy="3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 practice, allowing the </a:t>
            </a:r>
            <a:r>
              <a:rPr b="1" lang="en"/>
              <a:t>encoder too much freedom</a:t>
            </a:r>
            <a:r>
              <a:rPr lang="en"/>
              <a:t> in learning the latent space can lead to poorly structured representations. Without constraints, the encoder might </a:t>
            </a:r>
            <a:r>
              <a:rPr b="1" lang="en"/>
              <a:t>overfit</a:t>
            </a:r>
            <a:r>
              <a:rPr lang="en"/>
              <a:t> to the training data, losing the generative capabilities of the </a:t>
            </a:r>
            <a:r>
              <a:rPr b="1" lang="en"/>
              <a:t>Variational Autoencoder (VAE)</a:t>
            </a:r>
            <a:r>
              <a:rPr lang="en"/>
              <a:t>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ts val="1600"/>
              <a:buChar char="●"/>
            </a:pPr>
            <a:r>
              <a:rPr lang="en"/>
              <a:t>To prevent this, an </a:t>
            </a:r>
            <a:r>
              <a:rPr b="1" lang="en"/>
              <a:t>additional loss term</a:t>
            </a:r>
            <a:r>
              <a:rPr lang="en"/>
              <a:t> is introduced to penalize the encoder if its learned latent distribution </a:t>
            </a:r>
            <a:r>
              <a:rPr b="1" lang="en"/>
              <a:t>diverges too much from a standard normal distribution</a:t>
            </a:r>
            <a:r>
              <a:rPr lang="en"/>
              <a:t> with mean 0 and variance 1 - </a:t>
            </a:r>
            <a:r>
              <a:rPr b="1" lang="en"/>
              <a:t>N</a:t>
            </a:r>
            <a:r>
              <a:rPr lang="en"/>
              <a:t>(0,1).</a:t>
            </a:r>
            <a:endParaRPr/>
          </a:p>
        </p:txBody>
      </p:sp>
      <p:sp>
        <p:nvSpPr>
          <p:cNvPr id="287" name="Google Shape;28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"/>
          <p:cNvSpPr txBox="1"/>
          <p:nvPr>
            <p:ph type="title"/>
          </p:nvPr>
        </p:nvSpPr>
        <p:spPr>
          <a:xfrm>
            <a:off x="32245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New Loss Function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00"/>
              <a:buNone/>
            </a:pPr>
            <a:r>
              <a:t/>
            </a:r>
            <a:endParaRPr sz="1600"/>
          </a:p>
        </p:txBody>
      </p:sp>
      <p:sp>
        <p:nvSpPr>
          <p:cNvPr id="293" name="Google Shape;293;p16"/>
          <p:cNvSpPr txBox="1"/>
          <p:nvPr>
            <p:ph idx="1" type="body"/>
          </p:nvPr>
        </p:nvSpPr>
        <p:spPr>
          <a:xfrm>
            <a:off x="3133725" y="628650"/>
            <a:ext cx="5583600" cy="3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</a:t>
            </a:r>
            <a:r>
              <a:rPr b="1" lang="en"/>
              <a:t>Kullback-Leibler (KL) Divergence</a:t>
            </a:r>
            <a:r>
              <a:rPr lang="en"/>
              <a:t> quantifies how much one probability distribution </a:t>
            </a:r>
            <a:r>
              <a:rPr b="1" lang="en"/>
              <a:t>differs</a:t>
            </a:r>
            <a:r>
              <a:rPr lang="en"/>
              <a:t> from another.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 our case it corresponds to how much the learned latent distribution </a:t>
            </a:r>
            <a:r>
              <a:rPr b="1" lang="en"/>
              <a:t>differs from a standard normal distribution </a:t>
            </a:r>
            <a:r>
              <a:rPr lang="en"/>
              <a:t>and can be shown to have a special form: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i="1" lang="en"/>
              <a:t>-0.5 * sum(1 + z_log_var - z_mean ^ 2 - exp(z_log_var))</a:t>
            </a:r>
            <a:endParaRPr i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final </a:t>
            </a:r>
            <a:r>
              <a:rPr b="1" lang="en"/>
              <a:t>loss</a:t>
            </a:r>
            <a:r>
              <a:rPr lang="en"/>
              <a:t> function that we use in training </a:t>
            </a:r>
            <a:r>
              <a:rPr b="1" lang="en"/>
              <a:t>VAE</a:t>
            </a:r>
            <a:r>
              <a:rPr lang="en"/>
              <a:t> takes the form: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94" name="Google Shape;29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VAE loss equals to reconstruction loss plus beta times KL divergence loss." id="295" name="Google Shape;295;p16" title="Screenshot 2025-03-17 at 5.21.21 PM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9975" y="3618425"/>
            <a:ext cx="3961450" cy="53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"/>
          <p:cNvSpPr txBox="1"/>
          <p:nvPr>
            <p:ph type="title"/>
          </p:nvPr>
        </p:nvSpPr>
        <p:spPr>
          <a:xfrm>
            <a:off x="32004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61" name="Google Shape;161;p2"/>
          <p:cNvSpPr txBox="1"/>
          <p:nvPr>
            <p:ph idx="1" type="body"/>
          </p:nvPr>
        </p:nvSpPr>
        <p:spPr>
          <a:xfrm>
            <a:off x="3057525" y="857250"/>
            <a:ext cx="5484000" cy="3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Autoencoders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Convolutional Transpose Layers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Loss Function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Variational Autoencoder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Regularization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Class Activity - Adding VAE to the reusable codebase</a:t>
            </a:r>
            <a:endParaRPr sz="2200"/>
          </a:p>
        </p:txBody>
      </p:sp>
      <p:sp>
        <p:nvSpPr>
          <p:cNvPr id="162" name="Google Shape;16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 sz="1000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  <a:endParaRPr sz="1000">
              <a:solidFill>
                <a:schemeClr val="accent4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68c186b48a_0_62"/>
          <p:cNvSpPr txBox="1"/>
          <p:nvPr>
            <p:ph type="title"/>
          </p:nvPr>
        </p:nvSpPr>
        <p:spPr>
          <a:xfrm>
            <a:off x="32245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VAE are Generative Models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00"/>
              <a:buNone/>
            </a:pPr>
            <a:r>
              <a:t/>
            </a:r>
            <a:endParaRPr sz="1600"/>
          </a:p>
        </p:txBody>
      </p:sp>
      <p:sp>
        <p:nvSpPr>
          <p:cNvPr id="301" name="Google Shape;301;g368c186b48a_0_62"/>
          <p:cNvSpPr txBox="1"/>
          <p:nvPr>
            <p:ph idx="1" type="body"/>
          </p:nvPr>
        </p:nvSpPr>
        <p:spPr>
          <a:xfrm>
            <a:off x="3133725" y="628650"/>
            <a:ext cx="5583600" cy="3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Variational Autoencoders ar</a:t>
            </a:r>
            <a:r>
              <a:rPr lang="en"/>
              <a:t>e generative models for the distribution of data </a:t>
            </a:r>
            <a:r>
              <a:rPr i="1" lang="en"/>
              <a:t>P(x)</a:t>
            </a:r>
            <a:endParaRPr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latent space often captures underlying structure in the data in a smooth manner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Varying continuously in different directions can result in plausible variations in the drawn output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Reproductions of an input can be manipulated by wiggling </a:t>
            </a:r>
            <a:r>
              <a:rPr i="1" lang="en"/>
              <a:t>z </a:t>
            </a:r>
            <a:r>
              <a:rPr lang="en"/>
              <a:t>around its expected value!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02" name="Google Shape;302;g368c186b48a_0_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3" name="Google Shape;303;g368c186b48a_0_62" title="Screenshot 2025-10-05 at 9.30.5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263" y="3557925"/>
            <a:ext cx="1990525" cy="13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68c186b48a_0_50"/>
          <p:cNvSpPr txBox="1"/>
          <p:nvPr>
            <p:ph type="title"/>
          </p:nvPr>
        </p:nvSpPr>
        <p:spPr>
          <a:xfrm>
            <a:off x="32245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Summary of Variational Autoencoder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/>
              <a:t>Practical: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" sz="16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Variational Autoencoder</a:t>
            </a:r>
            <a:endParaRPr sz="1600"/>
          </a:p>
        </p:txBody>
      </p:sp>
      <p:sp>
        <p:nvSpPr>
          <p:cNvPr id="309" name="Google Shape;309;g368c186b48a_0_50"/>
          <p:cNvSpPr txBox="1"/>
          <p:nvPr>
            <p:ph idx="1" type="body"/>
          </p:nvPr>
        </p:nvSpPr>
        <p:spPr>
          <a:xfrm>
            <a:off x="3209925" y="400050"/>
            <a:ext cx="548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b="1" lang="en"/>
              <a:t>Encoder</a:t>
            </a:r>
            <a:r>
              <a:rPr lang="en"/>
              <a:t>:</a:t>
            </a:r>
            <a:endParaRPr/>
          </a:p>
          <a:p>
            <a:pPr indent="-3302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/>
              <a:t>Computes the distribution </a:t>
            </a:r>
            <a:r>
              <a:rPr i="1" lang="en"/>
              <a:t>P(z|x)</a:t>
            </a:r>
            <a:r>
              <a:rPr lang="en"/>
              <a:t> for any </a:t>
            </a:r>
            <a:r>
              <a:rPr i="1" lang="en"/>
              <a:t>x</a:t>
            </a:r>
            <a:endParaRPr i="1"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b="1" lang="en"/>
              <a:t>Decoder</a:t>
            </a:r>
            <a:r>
              <a:rPr lang="en"/>
              <a:t>: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/>
              <a:t>T</a:t>
            </a:r>
            <a:r>
              <a:rPr lang="en" sz="1600"/>
              <a:t>ries to convert a randomly sampled </a:t>
            </a:r>
            <a:r>
              <a:rPr i="1" lang="en" sz="1600"/>
              <a:t>z </a:t>
            </a:r>
            <a:r>
              <a:rPr lang="en" sz="1600"/>
              <a:t>from </a:t>
            </a:r>
            <a:r>
              <a:rPr i="1" lang="en" sz="1600"/>
              <a:t>P(z|x)</a:t>
            </a:r>
            <a:r>
              <a:rPr lang="en" sz="1600"/>
              <a:t> to </a:t>
            </a:r>
            <a:r>
              <a:rPr i="1" lang="en" sz="1600"/>
              <a:t>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Constraint on </a:t>
            </a:r>
            <a:r>
              <a:rPr b="1" i="1" lang="en"/>
              <a:t>z</a:t>
            </a:r>
            <a:r>
              <a:rPr b="1" lang="en"/>
              <a:t>: </a:t>
            </a:r>
            <a:r>
              <a:rPr lang="en"/>
              <a:t>Make </a:t>
            </a:r>
            <a:r>
              <a:rPr i="1" lang="en"/>
              <a:t>P(z|x)</a:t>
            </a:r>
            <a:r>
              <a:rPr lang="en"/>
              <a:t> as close to the standard Gaussian as possible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310" name="Google Shape;310;g368c186b48a_0_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"/>
          <p:cNvSpPr txBox="1"/>
          <p:nvPr>
            <p:ph type="title"/>
          </p:nvPr>
        </p:nvSpPr>
        <p:spPr>
          <a:xfrm>
            <a:off x="313450" y="1647725"/>
            <a:ext cx="8634600" cy="12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Implementing VAE in PyTorch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600"/>
              <a:t>Class Activity: Adding a VAE model to the reusable codebase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600"/>
          </a:p>
        </p:txBody>
      </p:sp>
      <p:sp>
        <p:nvSpPr>
          <p:cNvPr id="316" name="Google Shape;31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accent4"/>
                </a:solidFill>
              </a:rPr>
              <a:t>‹#›</a:t>
            </a:fld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/>
          <p:nvPr>
            <p:ph type="title"/>
          </p:nvPr>
        </p:nvSpPr>
        <p:spPr>
          <a:xfrm>
            <a:off x="586925" y="1970725"/>
            <a:ext cx="6624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Autoencoders</a:t>
            </a:r>
            <a:endParaRPr/>
          </a:p>
        </p:txBody>
      </p:sp>
      <p:sp>
        <p:nvSpPr>
          <p:cNvPr id="168" name="Google Shape;16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accent4"/>
                </a:solidFill>
              </a:rPr>
              <a:t>‹#›</a:t>
            </a:fld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"/>
          <p:cNvSpPr txBox="1"/>
          <p:nvPr>
            <p:ph type="title"/>
          </p:nvPr>
        </p:nvSpPr>
        <p:spPr>
          <a:xfrm>
            <a:off x="32245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Manifold Learning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sz="1200">
              <a:solidFill>
                <a:schemeClr val="dk2"/>
              </a:solidFill>
            </a:endParaRPr>
          </a:p>
        </p:txBody>
      </p:sp>
      <p:sp>
        <p:nvSpPr>
          <p:cNvPr id="174" name="Google Shape;17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4"/>
          <p:cNvSpPr txBox="1"/>
          <p:nvPr/>
        </p:nvSpPr>
        <p:spPr>
          <a:xfrm>
            <a:off x="2909750" y="536150"/>
            <a:ext cx="60663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manifold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a mathematical concept that has been adapted in 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describe a 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lower-dimensional surface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that captures the meaningful variations in high-dimensional data.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Manifolds in Machine Learning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often assume that real-world data (such as images, text, or speech) does 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occupy the full high-dimensional space, but instead lies on a 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low-dimensional manifold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within that space.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we randomly generate 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pixels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an image or 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sound waves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an audio file, they are unlikely to form a 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recognizable image or song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because most of the randomly sampled points in high-dimensional space do not lie on the meaningful manifold where natural data resides.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/>
          <p:nvPr>
            <p:ph type="title"/>
          </p:nvPr>
        </p:nvSpPr>
        <p:spPr>
          <a:xfrm>
            <a:off x="32245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Why does this matter?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sz="1200">
              <a:solidFill>
                <a:schemeClr val="dk2"/>
              </a:solidFill>
            </a:endParaRPr>
          </a:p>
        </p:txBody>
      </p:sp>
      <p:sp>
        <p:nvSpPr>
          <p:cNvPr id="181" name="Google Shape;18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5"/>
          <p:cNvSpPr txBox="1"/>
          <p:nvPr/>
        </p:nvSpPr>
        <p:spPr>
          <a:xfrm>
            <a:off x="2985950" y="612350"/>
            <a:ext cx="60663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we talk about a 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latent space representation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we are essentially saying that the meaningful variation in data occurs along a 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smaller-dimensional manifold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rather than in the full space of all possible inputs.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 we’ll see m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any generative models (such as 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autoencoders, VAEs, and GANs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learn to represent this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structured latent space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—to ensure that generated outputs remain realistic.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68c186b48a_0_0"/>
          <p:cNvSpPr txBox="1"/>
          <p:nvPr>
            <p:ph type="title"/>
          </p:nvPr>
        </p:nvSpPr>
        <p:spPr>
          <a:xfrm>
            <a:off x="32245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Autoencoder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8" name="Google Shape;188;g368c186b48a_0_0"/>
          <p:cNvSpPr txBox="1"/>
          <p:nvPr>
            <p:ph idx="1" type="body"/>
          </p:nvPr>
        </p:nvSpPr>
        <p:spPr>
          <a:xfrm>
            <a:off x="3286125" y="552450"/>
            <a:ext cx="5484000" cy="3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lang="en"/>
              <a:t>autoencoder</a:t>
            </a:r>
            <a:r>
              <a:rPr lang="en"/>
              <a:t> is a feed-forward neural net whose job it is to take an input </a:t>
            </a:r>
            <a:r>
              <a:rPr b="1" lang="en"/>
              <a:t>x</a:t>
            </a:r>
            <a:r>
              <a:rPr lang="en"/>
              <a:t> and predict </a:t>
            </a:r>
            <a:r>
              <a:rPr b="1" lang="en"/>
              <a:t>x</a:t>
            </a:r>
            <a:r>
              <a:rPr lang="en"/>
              <a:t>.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Why autoencoders? </a:t>
            </a:r>
            <a:r>
              <a:rPr lang="en" sz="1600"/>
              <a:t>Learn abstract features in an unsupervised way so you can apply them to a supervised task</a:t>
            </a:r>
            <a:endParaRPr sz="1600"/>
          </a:p>
        </p:txBody>
      </p:sp>
      <p:sp>
        <p:nvSpPr>
          <p:cNvPr id="189" name="Google Shape;189;g368c186b48a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g368c186b48a_0_0" title="Screenshot 2025-10-05 at 7.46.29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50" y="1938790"/>
            <a:ext cx="3065175" cy="237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368c186b48a_0_0"/>
          <p:cNvSpPr/>
          <p:nvPr/>
        </p:nvSpPr>
        <p:spPr>
          <a:xfrm>
            <a:off x="1024225" y="2138150"/>
            <a:ext cx="186900" cy="18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 txBox="1"/>
          <p:nvPr>
            <p:ph type="title"/>
          </p:nvPr>
        </p:nvSpPr>
        <p:spPr>
          <a:xfrm>
            <a:off x="32245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Visualization of an Autoencoder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7" name="Google Shape;197;p6"/>
          <p:cNvSpPr txBox="1"/>
          <p:nvPr>
            <p:ph idx="1" type="body"/>
          </p:nvPr>
        </p:nvSpPr>
        <p:spPr>
          <a:xfrm>
            <a:off x="3286125" y="552450"/>
            <a:ext cx="5484000" cy="3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can think of an </a:t>
            </a:r>
            <a:r>
              <a:rPr b="1" lang="en"/>
              <a:t>encoder</a:t>
            </a:r>
            <a:r>
              <a:rPr lang="en"/>
              <a:t> as mapping the input </a:t>
            </a:r>
            <a:r>
              <a:rPr b="1" lang="en"/>
              <a:t>x</a:t>
            </a:r>
            <a:r>
              <a:rPr lang="en"/>
              <a:t> to its </a:t>
            </a:r>
            <a:r>
              <a:rPr b="1" lang="en"/>
              <a:t>latent representation</a:t>
            </a:r>
            <a:r>
              <a:rPr lang="en"/>
              <a:t> </a:t>
            </a:r>
            <a:r>
              <a:rPr b="1" lang="en"/>
              <a:t>z</a:t>
            </a:r>
            <a:r>
              <a:rPr lang="en"/>
              <a:t>, where </a:t>
            </a:r>
            <a:r>
              <a:rPr b="1" lang="en"/>
              <a:t>z</a:t>
            </a:r>
            <a:r>
              <a:rPr lang="en"/>
              <a:t> lies in a lower-dimensional space that captures the essential features of </a:t>
            </a:r>
            <a:r>
              <a:rPr b="1" lang="en"/>
              <a:t>x</a:t>
            </a:r>
            <a:r>
              <a:rPr lang="en"/>
              <a:t>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</a:t>
            </a:r>
            <a:r>
              <a:rPr b="1" lang="en"/>
              <a:t>decoder</a:t>
            </a:r>
            <a:r>
              <a:rPr lang="en"/>
              <a:t> then takes this lower-dimensional representation </a:t>
            </a:r>
            <a:r>
              <a:rPr b="1" lang="en"/>
              <a:t>z</a:t>
            </a:r>
            <a:r>
              <a:rPr lang="en"/>
              <a:t> and maps it </a:t>
            </a:r>
            <a:r>
              <a:rPr b="1" lang="en"/>
              <a:t>back to the original space</a:t>
            </a:r>
            <a:r>
              <a:rPr lang="en"/>
              <a:t>, reconstructing an output that lies on the same </a:t>
            </a:r>
            <a:r>
              <a:rPr b="1" lang="en"/>
              <a:t>data manifold</a:t>
            </a:r>
            <a:r>
              <a:rPr lang="en"/>
              <a:t> in the full high-dimensional space.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ts val="1600"/>
              <a:buChar char="●"/>
            </a:pPr>
            <a:r>
              <a:rPr lang="en"/>
              <a:t>This process ensures that even though the representation is compressed, it still retains the most important </a:t>
            </a:r>
            <a:r>
              <a:rPr b="1" lang="en"/>
              <a:t>structural and semantic</a:t>
            </a:r>
            <a:r>
              <a:rPr lang="en"/>
              <a:t> information necessary for accurate reconstruction.</a:t>
            </a:r>
            <a:endParaRPr/>
          </a:p>
        </p:txBody>
      </p:sp>
      <p:sp>
        <p:nvSpPr>
          <p:cNvPr id="198" name="Google Shape;19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nput x getting mapped to a latent representation z and reconstructed back to a point y on a manifold S." id="199" name="Google Shape;199;p6" title="Screenshot 2025-03-17 at 6.42.01 AM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00" y="2886525"/>
            <a:ext cx="3090226" cy="10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"/>
          <p:cNvSpPr txBox="1"/>
          <p:nvPr>
            <p:ph type="title"/>
          </p:nvPr>
        </p:nvSpPr>
        <p:spPr>
          <a:xfrm>
            <a:off x="32245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Dejavu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00"/>
              <a:buNone/>
            </a:pPr>
            <a:r>
              <a:rPr b="0" lang="en" sz="1600"/>
              <a:t>You’ve actually encountered </a:t>
            </a:r>
            <a:r>
              <a:rPr lang="en" sz="1600"/>
              <a:t>autoencoder-like concepts</a:t>
            </a:r>
            <a:r>
              <a:rPr b="0" lang="en" sz="1600"/>
              <a:t> before!</a:t>
            </a:r>
            <a:endParaRPr/>
          </a:p>
        </p:txBody>
      </p:sp>
      <p:sp>
        <p:nvSpPr>
          <p:cNvPr id="205" name="Google Shape;205;p7"/>
          <p:cNvSpPr txBox="1"/>
          <p:nvPr>
            <p:ph idx="1" type="body"/>
          </p:nvPr>
        </p:nvSpPr>
        <p:spPr>
          <a:xfrm>
            <a:off x="3209925" y="552450"/>
            <a:ext cx="548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One example is the </a:t>
            </a:r>
            <a:r>
              <a:rPr b="1" lang="en"/>
              <a:t>Principal Component Analysis (PCA)</a:t>
            </a:r>
            <a:r>
              <a:rPr lang="en"/>
              <a:t>, which transforms the original data into a set of </a:t>
            </a:r>
            <a:r>
              <a:rPr b="1" lang="en"/>
              <a:t>principal components</a:t>
            </a:r>
            <a:r>
              <a:rPr lang="en"/>
              <a:t> that capture the most important variations in the data.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However, </a:t>
            </a:r>
            <a:r>
              <a:rPr b="1" lang="en"/>
              <a:t>PCA is a linear method</a:t>
            </a:r>
            <a:r>
              <a:rPr lang="en"/>
              <a:t>—it finds a lower-dimensional representation by applying a </a:t>
            </a:r>
            <a:r>
              <a:rPr b="1" lang="en"/>
              <a:t>linear transformation</a:t>
            </a:r>
            <a:r>
              <a:rPr lang="en"/>
              <a:t> (matrix multiplication) to the input data. This limits its ability to model </a:t>
            </a:r>
            <a:r>
              <a:rPr b="1" lang="en"/>
              <a:t>complex, nonlinear relationships</a:t>
            </a:r>
            <a:r>
              <a:rPr lang="en"/>
              <a:t>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ts val="1600"/>
              <a:buChar char="●"/>
            </a:pPr>
            <a:r>
              <a:rPr lang="en"/>
              <a:t>In this module we will use </a:t>
            </a:r>
            <a:r>
              <a:rPr b="1" lang="en"/>
              <a:t>neural networks</a:t>
            </a:r>
            <a:r>
              <a:rPr lang="en"/>
              <a:t> to learn a </a:t>
            </a:r>
            <a:r>
              <a:rPr b="1" lang="en"/>
              <a:t>nonlinear</a:t>
            </a:r>
            <a:r>
              <a:rPr lang="en"/>
              <a:t> mapping between the input and its </a:t>
            </a:r>
            <a:r>
              <a:rPr b="1" lang="en"/>
              <a:t>latent</a:t>
            </a:r>
            <a:r>
              <a:rPr lang="en"/>
              <a:t> representation. </a:t>
            </a:r>
            <a:endParaRPr/>
          </a:p>
        </p:txBody>
      </p:sp>
      <p:sp>
        <p:nvSpPr>
          <p:cNvPr id="206" name="Google Shape;20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68c186b48a_0_18"/>
          <p:cNvSpPr txBox="1"/>
          <p:nvPr>
            <p:ph type="title"/>
          </p:nvPr>
        </p:nvSpPr>
        <p:spPr>
          <a:xfrm>
            <a:off x="32245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Deep Autoencoder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2" name="Google Shape;212;g368c186b48a_0_18"/>
          <p:cNvSpPr txBox="1"/>
          <p:nvPr>
            <p:ph idx="1" type="body"/>
          </p:nvPr>
        </p:nvSpPr>
        <p:spPr>
          <a:xfrm>
            <a:off x="3286125" y="552450"/>
            <a:ext cx="5484000" cy="3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Deep, n</a:t>
            </a:r>
            <a:r>
              <a:rPr lang="en"/>
              <a:t>onlinear autoencoders can learn more powerful codes for a given dimensionality, compared with linear autoencoders (PCA)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68c186b48a_0_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Google Shape;214;g368c186b48a_0_18" title="Screenshot 2025-10-05 at 8.00.2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757" y="2157300"/>
            <a:ext cx="7191375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368c186b48a_0_18"/>
          <p:cNvSpPr txBox="1"/>
          <p:nvPr/>
        </p:nvSpPr>
        <p:spPr>
          <a:xfrm>
            <a:off x="147450" y="2280190"/>
            <a:ext cx="10767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Real data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g368c186b48a_0_18"/>
          <p:cNvSpPr txBox="1"/>
          <p:nvPr/>
        </p:nvSpPr>
        <p:spPr>
          <a:xfrm>
            <a:off x="147450" y="2791450"/>
            <a:ext cx="13833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30-D deep autoencoder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g368c186b48a_0_18"/>
          <p:cNvSpPr txBox="1"/>
          <p:nvPr/>
        </p:nvSpPr>
        <p:spPr>
          <a:xfrm>
            <a:off x="150580" y="3915736"/>
            <a:ext cx="13833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30-D PCA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S Theme Recruiting">
  <a:themeElements>
    <a:clrScheme name="Simple Light">
      <a:dk1>
        <a:srgbClr val="012169"/>
      </a:dk1>
      <a:lt1>
        <a:srgbClr val="FFFFFF"/>
      </a:lt1>
      <a:dk2>
        <a:srgbClr val="009EFF"/>
      </a:dk2>
      <a:lt2>
        <a:srgbClr val="EEEEEE"/>
      </a:lt2>
      <a:accent1>
        <a:srgbClr val="259B9A"/>
      </a:accent1>
      <a:accent2>
        <a:srgbClr val="D4285B"/>
      </a:accent2>
      <a:accent3>
        <a:srgbClr val="7B2A8D"/>
      </a:accent3>
      <a:accent4>
        <a:srgbClr val="6CACE4"/>
      </a:accent4>
      <a:accent5>
        <a:srgbClr val="BFC7D9"/>
      </a:accent5>
      <a:accent6>
        <a:srgbClr val="259B9A"/>
      </a:accent6>
      <a:hlink>
        <a:srgbClr val="259B9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