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7" r:id="rId3"/>
    <p:sldId id="278" r:id="rId4"/>
    <p:sldId id="300" r:id="rId5"/>
    <p:sldId id="284" r:id="rId6"/>
    <p:sldId id="296" r:id="rId7"/>
    <p:sldId id="280" r:id="rId8"/>
    <p:sldId id="297" r:id="rId9"/>
    <p:sldId id="281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8" r:id="rId19"/>
    <p:sldId id="282" r:id="rId20"/>
    <p:sldId id="294" r:id="rId21"/>
    <p:sldId id="295" r:id="rId22"/>
    <p:sldId id="299" r:id="rId23"/>
    <p:sldId id="283" r:id="rId24"/>
    <p:sldId id="276" r:id="rId25"/>
  </p:sldIdLst>
  <p:sldSz cx="9144000" cy="6858000" type="screen4x3"/>
  <p:notesSz cx="6761163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CC0000"/>
    <a:srgbClr val="00246C"/>
    <a:srgbClr val="003399"/>
    <a:srgbClr val="000099"/>
    <a:srgbClr val="0F21CF"/>
    <a:srgbClr val="DDDDD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71" autoAdjust="0"/>
    <p:restoredTop sz="82180" autoAdjust="0"/>
  </p:normalViewPr>
  <p:slideViewPr>
    <p:cSldViewPr>
      <p:cViewPr varScale="1">
        <p:scale>
          <a:sx n="120" d="100"/>
          <a:sy n="120" d="100"/>
        </p:scale>
        <p:origin x="-14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761" y="0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662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761" y="9443662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430AF61-7A09-448E-A61C-200C0DBB78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812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761" y="0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117" y="4722694"/>
            <a:ext cx="5408930" cy="4474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662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761" y="9443662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216F85C-18A1-466C-AC10-C63EAFE3A7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4820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CA695BC-D704-47D3-8931-9A818D0C4E77}" type="slidenum">
              <a:rPr lang="en-US" altLang="zh-CN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11188" y="1196975"/>
            <a:ext cx="7924800" cy="792163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3366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331913" y="2659063"/>
            <a:ext cx="72009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1635125"/>
            <a:ext cx="7993063" cy="792163"/>
          </a:xfrm>
        </p:spPr>
        <p:txBody>
          <a:bodyPr/>
          <a:lstStyle>
            <a:lvl1pPr algn="ctr">
              <a:defRPr sz="3600" b="1">
                <a:solidFill>
                  <a:srgbClr val="00246C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2997200"/>
            <a:ext cx="6553200" cy="1079500"/>
          </a:xfrm>
        </p:spPr>
        <p:txBody>
          <a:bodyPr/>
          <a:lstStyle>
            <a:lvl1pPr marL="0" indent="0">
              <a:buFont typeface="Webdings" pitchFamily="18" charset="2"/>
              <a:buNone/>
              <a:defRPr sz="2600">
                <a:solidFill>
                  <a:srgbClr val="00246C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noFill/>
        </p:spPr>
        <p:txBody>
          <a:bodyPr anchor="b" anchorCtr="0"/>
          <a:lstStyle>
            <a:lvl1pPr algn="l">
              <a:defRPr sz="1200" b="0"/>
            </a:lvl1pPr>
          </a:lstStyle>
          <a:p>
            <a:pPr>
              <a:defRPr/>
            </a:pPr>
            <a:r>
              <a:rPr lang="en-US" altLang="zh-CN"/>
              <a:t>2013/5/1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noFill/>
        </p:spPr>
        <p:txBody>
          <a:bodyPr anchor="b" anchorCtr="0"/>
          <a:lstStyle>
            <a:lvl1pPr>
              <a:defRPr sz="1200" b="0"/>
            </a:lvl1pPr>
          </a:lstStyle>
          <a:p>
            <a:pPr>
              <a:defRPr/>
            </a:pPr>
            <a:r>
              <a:rPr lang="zh-CN" altLang="en-US"/>
              <a:t>不确定图流分布问题研究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noFill/>
        </p:spPr>
        <p:txBody>
          <a:bodyPr anchor="b" anchorCtr="0"/>
          <a:lstStyle>
            <a:lvl1pPr algn="r">
              <a:defRPr sz="1200" b="0"/>
            </a:lvl1pPr>
          </a:lstStyle>
          <a:p>
            <a:pPr>
              <a:defRPr/>
            </a:pPr>
            <a:fld id="{629529F3-E683-46A2-B2D9-42E44D4A57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5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8135F-3B13-44C3-AA4D-9499191CACA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不确定图流分布问题研究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2013/5/1</a:t>
            </a:r>
          </a:p>
        </p:txBody>
      </p:sp>
    </p:spTree>
    <p:extLst>
      <p:ext uri="{BB962C8B-B14F-4D97-AF65-F5344CB8AC3E}">
        <p14:creationId xmlns:p14="http://schemas.microsoft.com/office/powerpoint/2010/main" val="233283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6048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60483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B64E1-735B-4507-8EB8-EB358C50493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不确定图流分布问题研究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2013/5/1</a:t>
            </a:r>
          </a:p>
        </p:txBody>
      </p:sp>
    </p:spTree>
    <p:extLst>
      <p:ext uri="{BB962C8B-B14F-4D97-AF65-F5344CB8AC3E}">
        <p14:creationId xmlns:p14="http://schemas.microsoft.com/office/powerpoint/2010/main" val="112071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6335712" cy="647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256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256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C2C79-8F2C-4277-B170-DA91C9DE58F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不确定图流分布问题研究</a:t>
            </a: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2013/5/1</a:t>
            </a:r>
          </a:p>
        </p:txBody>
      </p:sp>
    </p:spTree>
    <p:extLst>
      <p:ext uri="{BB962C8B-B14F-4D97-AF65-F5344CB8AC3E}">
        <p14:creationId xmlns:p14="http://schemas.microsoft.com/office/powerpoint/2010/main" val="3465296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6335712" cy="647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256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51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756025"/>
            <a:ext cx="4038600" cy="2552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7A34B8-06B1-4862-B94C-854784E95AE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不确定图流分布问题研究</a:t>
            </a: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2013/5/1</a:t>
            </a:r>
          </a:p>
        </p:txBody>
      </p:sp>
    </p:spTree>
    <p:extLst>
      <p:ext uri="{BB962C8B-B14F-4D97-AF65-F5344CB8AC3E}">
        <p14:creationId xmlns:p14="http://schemas.microsoft.com/office/powerpoint/2010/main" val="305554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76E2-423F-439B-AADF-B1BFC1F0C4BD}" type="slidenum">
              <a:rPr lang="en-US" altLang="zh-CN"/>
              <a:pPr>
                <a:defRPr/>
              </a:pPr>
              <a:t>‹#›</a:t>
            </a:fld>
            <a:r>
              <a:rPr lang="en-US" altLang="zh-CN" dirty="0"/>
              <a:t>/19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不确定图流分布问题研究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2013/5/1</a:t>
            </a:r>
          </a:p>
        </p:txBody>
      </p:sp>
    </p:spTree>
    <p:extLst>
      <p:ext uri="{BB962C8B-B14F-4D97-AF65-F5344CB8AC3E}">
        <p14:creationId xmlns:p14="http://schemas.microsoft.com/office/powerpoint/2010/main" val="176023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6CC3D-BCFE-43B4-86BA-E567A9C09B1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不确定图流分布问题研究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2013/5/1</a:t>
            </a:r>
          </a:p>
        </p:txBody>
      </p:sp>
    </p:spTree>
    <p:extLst>
      <p:ext uri="{BB962C8B-B14F-4D97-AF65-F5344CB8AC3E}">
        <p14:creationId xmlns:p14="http://schemas.microsoft.com/office/powerpoint/2010/main" val="40720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8819A-6A2F-4F10-BBBC-EF22D494A3C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不确定图流分布问题研究</a:t>
            </a: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2013/5/1</a:t>
            </a:r>
          </a:p>
        </p:txBody>
      </p:sp>
    </p:spTree>
    <p:extLst>
      <p:ext uri="{BB962C8B-B14F-4D97-AF65-F5344CB8AC3E}">
        <p14:creationId xmlns:p14="http://schemas.microsoft.com/office/powerpoint/2010/main" val="211956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0E925-BD07-4967-ABE9-E34759C0B1B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不确定图流分布问题研究</a:t>
            </a:r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2013/5/1</a:t>
            </a:r>
          </a:p>
        </p:txBody>
      </p:sp>
    </p:spTree>
    <p:extLst>
      <p:ext uri="{BB962C8B-B14F-4D97-AF65-F5344CB8AC3E}">
        <p14:creationId xmlns:p14="http://schemas.microsoft.com/office/powerpoint/2010/main" val="287720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7EDD4-68B0-4681-BE53-0B0B1EE9A50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不确定图流分布问题研究</a:t>
            </a: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2013/5/1</a:t>
            </a:r>
          </a:p>
        </p:txBody>
      </p:sp>
    </p:spTree>
    <p:extLst>
      <p:ext uri="{BB962C8B-B14F-4D97-AF65-F5344CB8AC3E}">
        <p14:creationId xmlns:p14="http://schemas.microsoft.com/office/powerpoint/2010/main" val="214845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A13C9-A01C-4A1C-918D-5CA2D5FF203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不确定图流分布问题研究</a:t>
            </a: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2013/5/1</a:t>
            </a:r>
          </a:p>
        </p:txBody>
      </p:sp>
    </p:spTree>
    <p:extLst>
      <p:ext uri="{BB962C8B-B14F-4D97-AF65-F5344CB8AC3E}">
        <p14:creationId xmlns:p14="http://schemas.microsoft.com/office/powerpoint/2010/main" val="78229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3F953-F259-497D-ABF1-E785468FDF1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不确定图流分布问题研究</a:t>
            </a: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2013/5/1</a:t>
            </a:r>
          </a:p>
        </p:txBody>
      </p:sp>
    </p:spTree>
    <p:extLst>
      <p:ext uri="{BB962C8B-B14F-4D97-AF65-F5344CB8AC3E}">
        <p14:creationId xmlns:p14="http://schemas.microsoft.com/office/powerpoint/2010/main" val="81835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428BB-0116-4BC7-A1E3-14A63105ECE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不确定图流分布问题研究</a:t>
            </a: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2013/5/1</a:t>
            </a:r>
          </a:p>
        </p:txBody>
      </p:sp>
    </p:spTree>
    <p:extLst>
      <p:ext uri="{BB962C8B-B14F-4D97-AF65-F5344CB8AC3E}">
        <p14:creationId xmlns:p14="http://schemas.microsoft.com/office/powerpoint/2010/main" val="272642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63357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Line 8"/>
          <p:cNvSpPr>
            <a:spLocks noChangeShapeType="1"/>
          </p:cNvSpPr>
          <p:nvPr/>
        </p:nvSpPr>
        <p:spPr bwMode="auto">
          <a:xfrm>
            <a:off x="0" y="6381750"/>
            <a:ext cx="914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9"/>
          <p:cNvSpPr>
            <a:spLocks noChangeShapeType="1"/>
          </p:cNvSpPr>
          <p:nvPr/>
        </p:nvSpPr>
        <p:spPr bwMode="auto">
          <a:xfrm>
            <a:off x="6877050" y="188913"/>
            <a:ext cx="0" cy="86360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0" name="Picture 11" descr="logo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307975"/>
            <a:ext cx="20161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179388" y="949325"/>
            <a:ext cx="8856662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81750"/>
            <a:ext cx="2197100" cy="47625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800" b="1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fld id="{238A4419-E82E-45FB-A36F-2509748EC76E}" type="slidenum">
              <a:rPr lang="en-US" altLang="zh-CN"/>
              <a:pPr>
                <a:defRPr/>
              </a:pPr>
              <a:t>‹#›</a:t>
            </a:fld>
            <a:r>
              <a:rPr lang="en-US" altLang="zh-CN" dirty="0"/>
              <a:t>/19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5256213" cy="47625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800" b="1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不确定图流分布问题研究</a:t>
            </a:r>
            <a:endParaRPr lang="en-US" altLang="zh-CN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381750"/>
            <a:ext cx="1692275" cy="47625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800" b="1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2013/5/1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3" r:id="rId1"/>
    <p:sldLayoutId id="2147484772" r:id="rId2"/>
    <p:sldLayoutId id="2147484774" r:id="rId3"/>
    <p:sldLayoutId id="2147484775" r:id="rId4"/>
    <p:sldLayoutId id="2147484776" r:id="rId5"/>
    <p:sldLayoutId id="2147484777" r:id="rId6"/>
    <p:sldLayoutId id="2147484778" r:id="rId7"/>
    <p:sldLayoutId id="2147484779" r:id="rId8"/>
    <p:sldLayoutId id="2147484780" r:id="rId9"/>
    <p:sldLayoutId id="2147484781" r:id="rId10"/>
    <p:sldLayoutId id="2147484782" r:id="rId11"/>
    <p:sldLayoutId id="2147484783" r:id="rId12"/>
    <p:sldLayoutId id="2147484784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ebdings" pitchFamily="18" charset="2"/>
        <a:buChar char="4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ebdings" pitchFamily="18" charset="2"/>
        <a:buChar char="4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ebdings" pitchFamily="18" charset="2"/>
        <a:buChar char="4"/>
        <a:defRPr sz="2000">
          <a:solidFill>
            <a:schemeClr val="tx1"/>
          </a:solidFill>
          <a:latin typeface="Arial" charset="0"/>
          <a:ea typeface="+mn-ea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ebdings" pitchFamily="18" charset="2"/>
        <a:buChar char="4"/>
        <a:defRPr sz="1600">
          <a:solidFill>
            <a:schemeClr val="tx1"/>
          </a:solidFill>
          <a:latin typeface="Arial" charset="0"/>
          <a:ea typeface="+mn-ea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ebdings" pitchFamily="18" charset="2"/>
        <a:buChar char="4"/>
        <a:defRPr sz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bg2"/>
        </a:buClr>
        <a:buFont typeface="Webdings" pitchFamily="18" charset="2"/>
        <a:buChar char="4"/>
        <a:defRPr sz="1200">
          <a:solidFill>
            <a:schemeClr val="tx1"/>
          </a:solidFill>
          <a:latin typeface="Arial" charset="0"/>
          <a:ea typeface="+mn-ea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bg2"/>
        </a:buClr>
        <a:buFont typeface="Webdings" pitchFamily="18" charset="2"/>
        <a:buChar char="4"/>
        <a:defRPr sz="1200">
          <a:solidFill>
            <a:schemeClr val="tx1"/>
          </a:solidFill>
          <a:latin typeface="Arial" charset="0"/>
          <a:ea typeface="+mn-ea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bg2"/>
        </a:buClr>
        <a:buFont typeface="Webdings" pitchFamily="18" charset="2"/>
        <a:buChar char="4"/>
        <a:defRPr sz="1200">
          <a:solidFill>
            <a:schemeClr val="tx1"/>
          </a:solidFill>
          <a:latin typeface="Arial" charset="0"/>
          <a:ea typeface="+mn-ea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bg2"/>
        </a:buClr>
        <a:buFont typeface="Webdings" pitchFamily="18" charset="2"/>
        <a:buChar char="4"/>
        <a:defRPr sz="1200">
          <a:solidFill>
            <a:schemeClr val="tx1"/>
          </a:solidFill>
          <a:latin typeface="Arial" charset="0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2463" y="1556792"/>
            <a:ext cx="7993062" cy="792162"/>
          </a:xfrm>
        </p:spPr>
        <p:txBody>
          <a:bodyPr/>
          <a:lstStyle/>
          <a:p>
            <a:pPr eaLnBrk="1" hangingPunct="1"/>
            <a:r>
              <a:rPr lang="zh-CN" altLang="zh-CN" sz="2800" dirty="0"/>
              <a:t>一种不确定图边发生故障最可靠最大流快速计算方法</a:t>
            </a:r>
            <a:endParaRPr lang="zh-CN" altLang="en-US" sz="2800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4365625"/>
            <a:ext cx="4572000" cy="1166813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李富豪</a:t>
            </a:r>
          </a:p>
          <a:p>
            <a:pPr eaLnBrk="1" hangingPunct="1"/>
            <a:r>
              <a:rPr lang="en-US" altLang="zh-CN" sz="2800" dirty="0" smtClean="0"/>
              <a:t>2016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04</a:t>
            </a:r>
            <a:r>
              <a:rPr lang="zh-CN" altLang="en-US" sz="2800" dirty="0" smtClean="0"/>
              <a:t>月</a:t>
            </a:r>
            <a:r>
              <a:rPr lang="en-US" altLang="zh-CN" sz="2800" dirty="0" smtClean="0"/>
              <a:t>12</a:t>
            </a:r>
            <a:r>
              <a:rPr lang="zh-CN" altLang="en-US" sz="2800" dirty="0" smtClean="0"/>
              <a:t>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ICA</a:t>
            </a:r>
            <a:r>
              <a:rPr lang="zh-CN" altLang="en-US" dirty="0" smtClean="0"/>
              <a:t>算法流程图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228114"/>
              </p:ext>
            </p:extLst>
          </p:nvPr>
        </p:nvGraphicFramePr>
        <p:xfrm>
          <a:off x="2565693" y="1700808"/>
          <a:ext cx="4012613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Visio" r:id="rId3" imgW="2925715" imgH="2483119" progId="Visio.Drawing.11">
                  <p:embed/>
                </p:oleObj>
              </mc:Choice>
              <mc:Fallback>
                <p:oleObj name="Visio" r:id="rId3" imgW="2925715" imgH="248311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693" y="1700808"/>
                        <a:ext cx="4012613" cy="33843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7806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不确定图边定性分类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获取所有满足最大流的子图区间</a:t>
                </a:r>
                <a:endParaRPr lang="en-US" altLang="zh-CN" dirty="0" smtClean="0"/>
              </a:p>
              <a:p>
                <a:r>
                  <a:rPr lang="en-US" altLang="zh-CN" dirty="0" err="1" smtClean="0"/>
                  <a:t>s</a:t>
                </a:r>
                <a:r>
                  <a:rPr lang="en-US" altLang="zh-CN" baseline="-25000" dirty="0" err="1" smtClean="0"/>
                  <a:t>ij</a:t>
                </a:r>
                <a:r>
                  <a:rPr lang="zh-CN" altLang="zh-CN" dirty="0"/>
                  <a:t>为边</a:t>
                </a:r>
                <a:r>
                  <a:rPr lang="en-US" altLang="zh-CN" dirty="0" err="1"/>
                  <a:t>e</a:t>
                </a:r>
                <a:r>
                  <a:rPr lang="en-US" altLang="zh-CN" baseline="-25000" dirty="0" err="1"/>
                  <a:t>i</a:t>
                </a:r>
                <a:r>
                  <a:rPr lang="zh-CN" altLang="zh-CN" dirty="0"/>
                  <a:t>在子图区间</a:t>
                </a:r>
                <a:r>
                  <a:rPr lang="en-US" altLang="zh-CN" dirty="0"/>
                  <a:t>j</a:t>
                </a:r>
                <a:r>
                  <a:rPr lang="zh-CN" altLang="zh-CN" dirty="0"/>
                  <a:t>的存在状况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ij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1      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>
                                <a:latin typeface="Cambria Math"/>
                              </a:rPr>
                              <m:t>=1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0      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  <m:r>
                              <a:rPr lang="zh-CN" altLang="zh-CN">
                                <a:latin typeface="Cambria Math"/>
                              </a:rPr>
                              <m:t>，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zh-CN" dirty="0"/>
                  <a:t>不确定图</a:t>
                </a:r>
                <a:r>
                  <a:rPr lang="zh-CN" altLang="zh-CN" dirty="0" smtClean="0"/>
                  <a:t>中边</a:t>
                </a:r>
                <a:r>
                  <a:rPr lang="en-US" altLang="zh-CN" dirty="0" err="1" smtClean="0"/>
                  <a:t>e</a:t>
                </a:r>
                <a:r>
                  <a:rPr lang="en-US" altLang="zh-CN" baseline="-25000" dirty="0" err="1" smtClean="0"/>
                  <a:t>i</a:t>
                </a:r>
                <a:r>
                  <a:rPr lang="zh-CN" altLang="zh-CN" dirty="0" smtClean="0"/>
                  <a:t>边</a:t>
                </a:r>
                <a:r>
                  <a:rPr lang="zh-CN" altLang="zh-CN" dirty="0"/>
                  <a:t>存在率</a:t>
                </a:r>
                <a:r>
                  <a:rPr lang="en-US" altLang="zh-CN" dirty="0"/>
                  <a:t>S</a:t>
                </a:r>
                <a:r>
                  <a:rPr lang="en-US" altLang="zh-CN" baseline="-25000" dirty="0"/>
                  <a:t>i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/>
                      </a:rPr>
                      <m:t>，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grow m:val="on"/>
                        <m:ctrlPr>
                          <a:rPr lang="zh-CN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  <m:r>
                          <a:rPr lang="en-US" altLang="zh-CN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  <a:sym typeface="Symbol"/>
                          </a:rPr>
                          <m:t>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ij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/>
                  <a:t>1. S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=</a:t>
                </a:r>
                <a:r>
                  <a:rPr lang="en-US" altLang="zh-CN" i="1" dirty="0">
                    <a:sym typeface="Symbol"/>
                  </a:rPr>
                  <a:t></a:t>
                </a:r>
                <a:r>
                  <a:rPr lang="en-US" altLang="zh-CN" dirty="0"/>
                  <a:t> </a:t>
                </a:r>
                <a:r>
                  <a:rPr lang="zh-CN" altLang="zh-CN" dirty="0"/>
                  <a:t>，那么</a:t>
                </a:r>
                <a:r>
                  <a:rPr lang="en-US" altLang="zh-CN" dirty="0" err="1"/>
                  <a:t>e</a:t>
                </a:r>
                <a:r>
                  <a:rPr lang="en-US" altLang="zh-CN" baseline="-25000" dirty="0" err="1"/>
                  <a:t>i</a:t>
                </a:r>
                <a:r>
                  <a:rPr lang="zh-CN" altLang="zh-CN" dirty="0"/>
                  <a:t>为</a:t>
                </a:r>
                <a:r>
                  <a:rPr lang="en-US" altLang="zh-CN" dirty="0"/>
                  <a:t>A</a:t>
                </a:r>
                <a:r>
                  <a:rPr lang="zh-CN" altLang="zh-CN" dirty="0"/>
                  <a:t>类边；</a:t>
                </a:r>
                <a:endParaRPr lang="zh-CN" altLang="zh-CN" sz="1600" dirty="0"/>
              </a:p>
              <a:p>
                <a:pPr lvl="1"/>
                <a:r>
                  <a:rPr lang="en-US" altLang="zh-CN" dirty="0"/>
                  <a:t>2. 0</a:t>
                </a:r>
                <a:r>
                  <a:rPr lang="zh-CN" altLang="zh-CN" dirty="0"/>
                  <a:t>＜</a:t>
                </a:r>
                <a:r>
                  <a:rPr lang="en-US" altLang="zh-CN" dirty="0"/>
                  <a:t>S</a:t>
                </a:r>
                <a:r>
                  <a:rPr lang="en-US" altLang="zh-CN" baseline="-25000" dirty="0"/>
                  <a:t>i</a:t>
                </a:r>
                <a:r>
                  <a:rPr lang="zh-CN" altLang="zh-CN" dirty="0"/>
                  <a:t>＜</a:t>
                </a:r>
                <a:r>
                  <a:rPr lang="en-US" altLang="zh-CN" i="1" dirty="0">
                    <a:sym typeface="Symbol"/>
                  </a:rPr>
                  <a:t></a:t>
                </a:r>
                <a:r>
                  <a:rPr lang="zh-CN" altLang="zh-CN" dirty="0"/>
                  <a:t>，那么</a:t>
                </a:r>
                <a:r>
                  <a:rPr lang="en-US" altLang="zh-CN" dirty="0" err="1"/>
                  <a:t>e</a:t>
                </a:r>
                <a:r>
                  <a:rPr lang="en-US" altLang="zh-CN" baseline="-25000" dirty="0" err="1"/>
                  <a:t>i</a:t>
                </a:r>
                <a:r>
                  <a:rPr lang="zh-CN" altLang="zh-CN" dirty="0"/>
                  <a:t>为</a:t>
                </a:r>
                <a:r>
                  <a:rPr lang="en-US" altLang="zh-CN" dirty="0"/>
                  <a:t>B</a:t>
                </a:r>
                <a:r>
                  <a:rPr lang="zh-CN" altLang="zh-CN" dirty="0"/>
                  <a:t>类边；</a:t>
                </a:r>
                <a:endParaRPr lang="zh-CN" altLang="zh-CN" sz="1600" dirty="0"/>
              </a:p>
              <a:p>
                <a:pPr lvl="1"/>
                <a:r>
                  <a:rPr lang="en-US" altLang="zh-CN" dirty="0"/>
                  <a:t>3. S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=0</a:t>
                </a:r>
                <a:r>
                  <a:rPr lang="zh-CN" altLang="zh-CN" dirty="0"/>
                  <a:t>，那么</a:t>
                </a:r>
                <a:r>
                  <a:rPr lang="en-US" altLang="zh-CN" dirty="0" err="1"/>
                  <a:t>e</a:t>
                </a:r>
                <a:r>
                  <a:rPr lang="en-US" altLang="zh-CN" baseline="-25000" dirty="0" err="1"/>
                  <a:t>i</a:t>
                </a:r>
                <a:r>
                  <a:rPr lang="zh-CN" altLang="zh-CN" dirty="0"/>
                  <a:t>为</a:t>
                </a:r>
                <a:r>
                  <a:rPr lang="en-US" altLang="zh-CN" dirty="0"/>
                  <a:t>C</a:t>
                </a:r>
                <a:r>
                  <a:rPr lang="zh-CN" altLang="zh-CN" dirty="0"/>
                  <a:t>类边</a:t>
                </a:r>
                <a:r>
                  <a:rPr lang="zh-CN" altLang="zh-CN" dirty="0" smtClean="0"/>
                  <a:t>；</a:t>
                </a:r>
                <a:endParaRPr lang="en-US" altLang="zh-CN" dirty="0" smtClean="0"/>
              </a:p>
              <a:p>
                <a:pPr lvl="1"/>
                <a:r>
                  <a:rPr lang="en-US" altLang="zh-CN" i="1" dirty="0" smtClean="0">
                    <a:sym typeface="Symbol"/>
                  </a:rPr>
                  <a:t> </a:t>
                </a:r>
                <a:r>
                  <a:rPr lang="en-US" altLang="zh-CN" i="1" dirty="0" smtClean="0">
                    <a:sym typeface="Symbol"/>
                  </a:rPr>
                  <a:t> </a:t>
                </a:r>
                <a:r>
                  <a:rPr lang="zh-CN" altLang="en-US" dirty="0" smtClean="0"/>
                  <a:t>为</a:t>
                </a:r>
                <a:r>
                  <a:rPr lang="zh-CN" altLang="en-US" dirty="0"/>
                  <a:t>使用状态划分区间算法获得的最大流区间的</a:t>
                </a:r>
                <a:r>
                  <a:rPr lang="zh-CN" altLang="en-US" dirty="0" smtClean="0"/>
                  <a:t>个数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581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486786"/>
              </p:ext>
            </p:extLst>
          </p:nvPr>
        </p:nvGraphicFramePr>
        <p:xfrm>
          <a:off x="5436095" y="1556791"/>
          <a:ext cx="326181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9"/>
                <a:gridCol w="2469729"/>
              </a:tblGrid>
              <a:tr h="3417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满足最大流的子图区间</a:t>
                      </a:r>
                      <a:endParaRPr lang="zh-CN" altLang="en-US" dirty="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11x11</a:t>
                      </a:r>
                      <a:endParaRPr lang="zh-CN" altLang="en-US" dirty="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11101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964591"/>
              </p:ext>
            </p:extLst>
          </p:nvPr>
        </p:nvGraphicFramePr>
        <p:xfrm>
          <a:off x="683568" y="1196752"/>
          <a:ext cx="2968625" cy="185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Visio" r:id="rId3" imgW="2239962" imgH="1408243" progId="Visio.Drawing.11">
                  <p:embed/>
                </p:oleObj>
              </mc:Choice>
              <mc:Fallback>
                <p:oleObj name="Visio" r:id="rId3" imgW="2239962" imgH="1408243" progId="Visio.Drawing.11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196752"/>
                        <a:ext cx="2968625" cy="185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右箭头 4"/>
          <p:cNvSpPr/>
          <p:nvPr/>
        </p:nvSpPr>
        <p:spPr bwMode="auto">
          <a:xfrm>
            <a:off x="4355976" y="2132856"/>
            <a:ext cx="504056" cy="144016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6588224" y="2924944"/>
            <a:ext cx="144016" cy="432048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637449"/>
              </p:ext>
            </p:extLst>
          </p:nvPr>
        </p:nvGraphicFramePr>
        <p:xfrm>
          <a:off x="5652120" y="3573016"/>
          <a:ext cx="201622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008112"/>
              </a:tblGrid>
              <a:tr h="1255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边类型</a:t>
                      </a:r>
                      <a:endParaRPr lang="zh-CN" altLang="en-US" dirty="0"/>
                    </a:p>
                  </a:txBody>
                  <a:tcPr/>
                </a:tc>
              </a:tr>
              <a:tr h="1255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1255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1255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1255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1255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229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不确图边移除后定量计算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zh-CN" altLang="en-US" dirty="0"/>
              <a:t>类边的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-</a:t>
            </a:r>
            <a:r>
              <a:rPr lang="en-US" altLang="zh-CN" dirty="0"/>
              <a:t> STPA_CUT</a:t>
            </a:r>
            <a:r>
              <a:rPr lang="zh-CN" altLang="zh-CN" dirty="0"/>
              <a:t>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）构造移除边</a:t>
            </a:r>
            <a:r>
              <a:rPr lang="en-US" altLang="zh-CN" dirty="0" err="1" smtClean="0"/>
              <a:t>ei</a:t>
            </a:r>
            <a:r>
              <a:rPr lang="zh-CN" altLang="en-US" dirty="0" smtClean="0"/>
              <a:t>后的子图区间树；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）根据割集中的边剪枝；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）遍历区间树：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如果区间下界满足最大流，所有区间子图都满足最大流；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如果区间上界不满足最大流，所有区间子图都不满足最大流；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如果区间上界满足，下界不满足，需要二次划分。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获取所有满足最大流的子图</a:t>
            </a:r>
            <a:endParaRPr lang="en-US" altLang="zh-CN" dirty="0" smtClean="0"/>
          </a:p>
          <a:p>
            <a:pPr marL="344487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229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4521"/>
            <a:ext cx="8229600" cy="525621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302000"/>
              </p:ext>
            </p:extLst>
          </p:nvPr>
        </p:nvGraphicFramePr>
        <p:xfrm>
          <a:off x="5076056" y="2204864"/>
          <a:ext cx="2592288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Visio" r:id="rId3" imgW="2457212" imgH="1222799" progId="Visio.Drawing.11">
                  <p:embed/>
                </p:oleObj>
              </mc:Choice>
              <mc:Fallback>
                <p:oleObj name="Visio" r:id="rId3" imgW="2457212" imgH="122279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204864"/>
                        <a:ext cx="2592288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754903"/>
              </p:ext>
            </p:extLst>
          </p:nvPr>
        </p:nvGraphicFramePr>
        <p:xfrm>
          <a:off x="5056289" y="4581128"/>
          <a:ext cx="2756071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Visio" r:id="rId5" imgW="1879679" imgH="777139" progId="Visio.Drawing.11">
                  <p:embed/>
                </p:oleObj>
              </mc:Choice>
              <mc:Fallback>
                <p:oleObj name="Visio" r:id="rId5" imgW="1879679" imgH="777139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6289" y="4581128"/>
                        <a:ext cx="2756071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511096"/>
              </p:ext>
            </p:extLst>
          </p:nvPr>
        </p:nvGraphicFramePr>
        <p:xfrm>
          <a:off x="755576" y="2204864"/>
          <a:ext cx="2933078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Visio" r:id="rId7" imgW="2905744" imgH="1213621" progId="Visio.Drawing.11">
                  <p:embed/>
                </p:oleObj>
              </mc:Choice>
              <mc:Fallback>
                <p:oleObj name="Visio" r:id="rId7" imgW="2905744" imgH="1213621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204864"/>
                        <a:ext cx="2933078" cy="122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右箭头 9"/>
          <p:cNvSpPr/>
          <p:nvPr/>
        </p:nvSpPr>
        <p:spPr bwMode="auto">
          <a:xfrm>
            <a:off x="3995936" y="2708920"/>
            <a:ext cx="648072" cy="144016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下箭头 11"/>
          <p:cNvSpPr/>
          <p:nvPr/>
        </p:nvSpPr>
        <p:spPr bwMode="auto">
          <a:xfrm>
            <a:off x="6372200" y="3789040"/>
            <a:ext cx="144016" cy="72008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9002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不确图边移除后定量计算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边计算</a:t>
            </a:r>
            <a:r>
              <a:rPr lang="en-US" altLang="zh-CN" dirty="0"/>
              <a:t>-B-CESA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对于所有满足最大流的区间的</a:t>
            </a:r>
            <a:r>
              <a:rPr lang="en-US" altLang="zh-CN" dirty="0" err="1" smtClean="0"/>
              <a:t>ei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</a:t>
            </a:r>
            <a:r>
              <a:rPr lang="en-US" altLang="zh-CN" dirty="0" err="1" smtClean="0"/>
              <a:t>ei</a:t>
            </a:r>
            <a:r>
              <a:rPr lang="en-US" altLang="zh-CN" dirty="0" smtClean="0"/>
              <a:t>=1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移除</a:t>
            </a:r>
            <a:r>
              <a:rPr lang="zh-CN" altLang="en-US" dirty="0" smtClean="0"/>
              <a:t>所有区间子图；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</a:t>
            </a:r>
            <a:r>
              <a:rPr lang="en-US" altLang="zh-CN" dirty="0" err="1" smtClean="0"/>
              <a:t>ei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保留</a:t>
            </a:r>
            <a:r>
              <a:rPr lang="zh-CN" altLang="en-US" dirty="0" smtClean="0"/>
              <a:t>所有区间子图；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</a:t>
            </a:r>
            <a:r>
              <a:rPr lang="en-US" altLang="zh-CN" dirty="0" err="1" smtClean="0"/>
              <a:t>ei</a:t>
            </a:r>
            <a:r>
              <a:rPr lang="en-US" altLang="zh-CN" dirty="0" smtClean="0"/>
              <a:t>=x</a:t>
            </a:r>
            <a:r>
              <a:rPr lang="zh-CN" altLang="en-US" dirty="0" smtClean="0"/>
              <a:t>，可以分解为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的情况；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获取所有满足最大流的子图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0935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E3</a:t>
            </a:r>
            <a:r>
              <a:rPr lang="zh-CN" altLang="en-US" dirty="0" smtClean="0"/>
              <a:t>移除之后依然满足最大流的子图区间为</a:t>
            </a:r>
            <a:r>
              <a:rPr lang="en-US" altLang="zh-CN" dirty="0" smtClean="0"/>
              <a:t>11011</a:t>
            </a:r>
          </a:p>
          <a:p>
            <a:r>
              <a:rPr lang="en-US" altLang="zh-CN" dirty="0" smtClean="0"/>
              <a:t>E4</a:t>
            </a:r>
            <a:r>
              <a:rPr lang="zh-CN" altLang="en-US" dirty="0" smtClean="0"/>
              <a:t>移除之后依然满足最大流的子图区间为</a:t>
            </a:r>
            <a:r>
              <a:rPr lang="en-US" altLang="zh-CN" dirty="0" smtClean="0"/>
              <a:t>11101</a:t>
            </a:r>
            <a:endParaRPr lang="zh-CN" altLang="en-US" dirty="0"/>
          </a:p>
        </p:txBody>
      </p:sp>
      <p:graphicFrame>
        <p:nvGraphicFramePr>
          <p:cNvPr id="4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0651426"/>
              </p:ext>
            </p:extLst>
          </p:nvPr>
        </p:nvGraphicFramePr>
        <p:xfrm>
          <a:off x="899592" y="1412776"/>
          <a:ext cx="326181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9"/>
                <a:gridCol w="2469729"/>
              </a:tblGrid>
              <a:tr h="3417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满足最大流的子图区间</a:t>
                      </a:r>
                      <a:endParaRPr lang="zh-CN" altLang="en-US" dirty="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11x11</a:t>
                      </a:r>
                      <a:endParaRPr lang="zh-CN" altLang="en-US" dirty="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11101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677060"/>
              </p:ext>
            </p:extLst>
          </p:nvPr>
        </p:nvGraphicFramePr>
        <p:xfrm>
          <a:off x="5508104" y="1268760"/>
          <a:ext cx="201622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008112"/>
              </a:tblGrid>
              <a:tr h="1255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边类型</a:t>
                      </a:r>
                      <a:endParaRPr lang="zh-CN" altLang="en-US" dirty="0"/>
                    </a:p>
                  </a:txBody>
                  <a:tcPr/>
                </a:tc>
              </a:tr>
              <a:tr h="1255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1255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1255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1255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1255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935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不确图边移除后定量计算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边不需要计算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</a:t>
            </a:r>
            <a:r>
              <a:rPr lang="en-US" altLang="zh-CN" dirty="0" smtClean="0"/>
              <a:t>C</a:t>
            </a:r>
            <a:r>
              <a:rPr lang="zh-CN" altLang="en-US" dirty="0" smtClean="0"/>
              <a:t>边性质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0935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研究背景及研究现状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BASELINE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算法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ICA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算法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实验及分析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2822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实验结果及分析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实验数据</a:t>
            </a:r>
            <a:endParaRPr lang="en-US" altLang="zh-CN" dirty="0" smtClean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NETGEN</a:t>
            </a:r>
            <a:r>
              <a:rPr lang="zh-CN" altLang="en-US" dirty="0" smtClean="0"/>
              <a:t>生成器产生</a:t>
            </a:r>
            <a:r>
              <a:rPr lang="en-US" altLang="zh-CN" dirty="0"/>
              <a:t>V6E10</a:t>
            </a:r>
            <a:r>
              <a:rPr lang="zh-CN" altLang="en-US" dirty="0"/>
              <a:t>、</a:t>
            </a:r>
            <a:r>
              <a:rPr lang="en-US" altLang="zh-CN" dirty="0"/>
              <a:t>V8E14</a:t>
            </a:r>
            <a:r>
              <a:rPr lang="zh-CN" altLang="en-US" dirty="0"/>
              <a:t>、</a:t>
            </a:r>
            <a:r>
              <a:rPr lang="en-US" altLang="zh-CN" dirty="0"/>
              <a:t>V10E18</a:t>
            </a:r>
            <a:r>
              <a:rPr lang="zh-CN" altLang="en-US" dirty="0"/>
              <a:t>、</a:t>
            </a:r>
            <a:r>
              <a:rPr lang="en-US" altLang="zh-CN" dirty="0"/>
              <a:t>V12E22</a:t>
            </a:r>
            <a:r>
              <a:rPr lang="zh-CN" altLang="en-US" dirty="0"/>
              <a:t>、</a:t>
            </a:r>
            <a:r>
              <a:rPr lang="en-US" altLang="zh-CN" dirty="0"/>
              <a:t>V14E26</a:t>
            </a:r>
            <a:r>
              <a:rPr lang="zh-CN" altLang="en-US" dirty="0"/>
              <a:t>共</a:t>
            </a:r>
            <a:r>
              <a:rPr lang="en-US" altLang="zh-CN" dirty="0"/>
              <a:t>5</a:t>
            </a:r>
            <a:r>
              <a:rPr lang="zh-CN" altLang="en-US" dirty="0"/>
              <a:t>组</a:t>
            </a:r>
            <a:r>
              <a:rPr lang="zh-CN" altLang="en-US" dirty="0">
                <a:solidFill>
                  <a:srgbClr val="FF0000"/>
                </a:solidFill>
              </a:rPr>
              <a:t>不同图规模</a:t>
            </a:r>
            <a:r>
              <a:rPr lang="zh-CN" altLang="en-US" dirty="0"/>
              <a:t>的二态有向图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为了验证</a:t>
            </a:r>
            <a:r>
              <a:rPr lang="zh-CN" altLang="en-US" dirty="0" smtClean="0">
                <a:solidFill>
                  <a:srgbClr val="FF0000"/>
                </a:solidFill>
              </a:rPr>
              <a:t>图稠密度</a:t>
            </a:r>
            <a:r>
              <a:rPr lang="zh-CN" altLang="en-US" dirty="0" smtClean="0"/>
              <a:t>对于算法的影响，同时使用</a:t>
            </a:r>
            <a:r>
              <a:rPr lang="en-US" altLang="zh-CN" dirty="0"/>
              <a:t>V</a:t>
            </a:r>
            <a:r>
              <a:rPr lang="en-US" altLang="zh-CN" baseline="-25000" dirty="0"/>
              <a:t>15</a:t>
            </a:r>
            <a:r>
              <a:rPr lang="en-US" altLang="zh-CN" dirty="0"/>
              <a:t>E</a:t>
            </a:r>
            <a:r>
              <a:rPr lang="en-US" altLang="zh-CN" baseline="-25000" dirty="0"/>
              <a:t>21</a:t>
            </a:r>
            <a:r>
              <a:rPr lang="zh-CN" altLang="zh-CN" dirty="0"/>
              <a:t>，</a:t>
            </a:r>
            <a:r>
              <a:rPr lang="en-US" altLang="zh-CN" dirty="0"/>
              <a:t>V</a:t>
            </a:r>
            <a:r>
              <a:rPr lang="en-US" altLang="zh-CN" baseline="-25000" dirty="0"/>
              <a:t>15</a:t>
            </a:r>
            <a:r>
              <a:rPr lang="en-US" altLang="zh-CN" dirty="0"/>
              <a:t>E</a:t>
            </a:r>
            <a:r>
              <a:rPr lang="en-US" altLang="zh-CN" baseline="-25000" dirty="0"/>
              <a:t>32</a:t>
            </a:r>
            <a:r>
              <a:rPr lang="zh-CN" altLang="zh-CN" dirty="0"/>
              <a:t>，</a:t>
            </a:r>
            <a:r>
              <a:rPr lang="en-US" altLang="zh-CN" dirty="0"/>
              <a:t>V</a:t>
            </a:r>
            <a:r>
              <a:rPr lang="en-US" altLang="zh-CN" baseline="-25000" dirty="0"/>
              <a:t>15</a:t>
            </a:r>
            <a:r>
              <a:rPr lang="en-US" altLang="zh-CN" dirty="0"/>
              <a:t>E</a:t>
            </a:r>
            <a:r>
              <a:rPr lang="en-US" altLang="zh-CN" baseline="-25000" dirty="0"/>
              <a:t>42</a:t>
            </a:r>
            <a:r>
              <a:rPr lang="zh-CN" altLang="zh-CN" dirty="0"/>
              <a:t>，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15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53</a:t>
            </a:r>
            <a:r>
              <a:rPr lang="zh-CN" altLang="en-US" dirty="0" smtClean="0"/>
              <a:t>不同稠密度的图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endParaRPr lang="en-US" altLang="zh-CN" dirty="0" smtClean="0"/>
          </a:p>
          <a:p>
            <a:pPr lvl="1"/>
            <a:r>
              <a:rPr lang="zh-CN" altLang="zh-CN" dirty="0"/>
              <a:t>不同图规模情况下</a:t>
            </a:r>
            <a:r>
              <a:rPr lang="en-US" altLang="zh-CN" dirty="0"/>
              <a:t>BASE</a:t>
            </a:r>
            <a:r>
              <a:rPr lang="zh-CN" altLang="zh-CN" dirty="0"/>
              <a:t>和</a:t>
            </a:r>
            <a:r>
              <a:rPr lang="en-US" altLang="zh-CN" dirty="0"/>
              <a:t>ICA</a:t>
            </a:r>
            <a:r>
              <a:rPr lang="zh-CN" altLang="zh-CN" dirty="0"/>
              <a:t>算法时间和内存</a:t>
            </a:r>
            <a:r>
              <a:rPr lang="zh-CN" altLang="zh-CN" dirty="0" smtClean="0"/>
              <a:t>消耗</a:t>
            </a:r>
            <a:endParaRPr lang="en-US" altLang="zh-CN" dirty="0" smtClean="0"/>
          </a:p>
          <a:p>
            <a:pPr lvl="1"/>
            <a:r>
              <a:rPr lang="zh-CN" altLang="en-US" dirty="0"/>
              <a:t>图稠密度对</a:t>
            </a:r>
            <a:r>
              <a:rPr lang="en-US" altLang="zh-CN" dirty="0"/>
              <a:t>BASE</a:t>
            </a:r>
            <a:r>
              <a:rPr lang="zh-CN" altLang="en-US" dirty="0"/>
              <a:t>和</a:t>
            </a:r>
            <a:r>
              <a:rPr lang="en-US" altLang="zh-CN" dirty="0"/>
              <a:t>ICA</a:t>
            </a:r>
            <a:r>
              <a:rPr lang="zh-CN" altLang="en-US" dirty="0"/>
              <a:t>时间和内存消耗影响</a:t>
            </a:r>
          </a:p>
        </p:txBody>
      </p:sp>
    </p:spTree>
    <p:extLst>
      <p:ext uri="{BB962C8B-B14F-4D97-AF65-F5344CB8AC3E}">
        <p14:creationId xmlns:p14="http://schemas.microsoft.com/office/powerpoint/2010/main" val="319432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研究背景及研究现状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BASELINE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en-US" altLang="zh-CN" dirty="0" smtClean="0"/>
              <a:t>ICA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dirty="0" smtClean="0"/>
              <a:t>实验及分析</a:t>
            </a:r>
            <a:endParaRPr lang="en-US" altLang="zh-CN" dirty="0" smtClean="0"/>
          </a:p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60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图规模</a:t>
            </a:r>
            <a:r>
              <a:rPr lang="zh-CN" altLang="en-US" dirty="0" smtClean="0"/>
              <a:t>对算法的影响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4" y="1340768"/>
            <a:ext cx="4578493" cy="2755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0" y="1340768"/>
            <a:ext cx="45847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8620" y="4836120"/>
            <a:ext cx="824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ICA</a:t>
            </a:r>
            <a:r>
              <a:rPr lang="zh-CN" altLang="zh-CN" dirty="0"/>
              <a:t>算法相对于</a:t>
            </a:r>
            <a:r>
              <a:rPr lang="en-US" altLang="zh-CN" dirty="0"/>
              <a:t>BASE</a:t>
            </a:r>
            <a:r>
              <a:rPr lang="zh-CN" altLang="zh-CN" dirty="0"/>
              <a:t>算法在空间复杂度上有了一定程度的增加，但是随着图规模的增加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zh-CN" altLang="zh-CN" dirty="0" smtClean="0"/>
              <a:t>内存</a:t>
            </a:r>
            <a:r>
              <a:rPr lang="zh-CN" altLang="zh-CN" dirty="0"/>
              <a:t>的使用并没有增加太多，依然在可以接受的范围内。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1660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图稠密度</a:t>
            </a:r>
            <a:r>
              <a:rPr lang="zh-CN" altLang="en-US" dirty="0" smtClean="0"/>
              <a:t>对算法的影响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8" y="980728"/>
            <a:ext cx="45847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572" y="983556"/>
            <a:ext cx="45847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4437112"/>
            <a:ext cx="5368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ICA</a:t>
            </a:r>
            <a:r>
              <a:rPr lang="zh-CN" altLang="zh-CN" dirty="0"/>
              <a:t>算法相对于</a:t>
            </a:r>
            <a:r>
              <a:rPr lang="en-US" altLang="zh-CN" dirty="0"/>
              <a:t>BASE</a:t>
            </a:r>
            <a:r>
              <a:rPr lang="zh-CN" altLang="zh-CN" dirty="0"/>
              <a:t>算法在空间复杂度上有一定的增加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zh-CN" altLang="zh-CN" dirty="0" smtClean="0"/>
              <a:t>但是</a:t>
            </a:r>
            <a:r>
              <a:rPr lang="zh-CN" altLang="zh-CN" dirty="0"/>
              <a:t>时间复杂度上有较大的优势。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8788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研究背景及研究现状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BASELINE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算法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ICA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算法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实验及分析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总结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681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结束语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针对不确定图边发生故障，快速计算剩余不确定图的最可靠最大流分布的</a:t>
            </a:r>
            <a:r>
              <a:rPr lang="zh-CN" altLang="en-US" dirty="0" smtClean="0"/>
              <a:t>问题，设计了增量</a:t>
            </a:r>
            <a:r>
              <a:rPr lang="zh-CN" altLang="en-US" dirty="0"/>
              <a:t>算法</a:t>
            </a:r>
            <a:r>
              <a:rPr lang="en-US" altLang="zh-CN" dirty="0" smtClean="0"/>
              <a:t>ICA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/>
              <a:t>实验结果表明</a:t>
            </a:r>
            <a:r>
              <a:rPr lang="en-US" altLang="zh-CN" dirty="0"/>
              <a:t>ICA</a:t>
            </a:r>
            <a:r>
              <a:rPr lang="zh-CN" altLang="en-US" dirty="0"/>
              <a:t>算法相对于</a:t>
            </a:r>
            <a:r>
              <a:rPr lang="en-US" altLang="zh-CN" dirty="0"/>
              <a:t>BASE</a:t>
            </a:r>
            <a:r>
              <a:rPr lang="zh-CN" altLang="en-US" dirty="0"/>
              <a:t>算法其空间复杂度有一定的增加，但是时间复杂度方面具有较大的</a:t>
            </a:r>
            <a:r>
              <a:rPr lang="zh-CN" altLang="en-US" dirty="0" smtClean="0"/>
              <a:t>优势；</a:t>
            </a:r>
            <a:endParaRPr lang="en-US" altLang="zh-CN" dirty="0" smtClean="0"/>
          </a:p>
          <a:p>
            <a:r>
              <a:rPr lang="zh-CN" altLang="en-US" dirty="0"/>
              <a:t>本文的下一步工作，一方面希望把这个衡量指标从最大流扩展到</a:t>
            </a:r>
            <a:r>
              <a:rPr lang="en-US" altLang="zh-CN" dirty="0"/>
              <a:t>d</a:t>
            </a:r>
            <a:r>
              <a:rPr lang="zh-CN" altLang="en-US" dirty="0"/>
              <a:t>流</a:t>
            </a:r>
            <a:r>
              <a:rPr lang="zh-CN" altLang="en-US" dirty="0" smtClean="0"/>
              <a:t>方面。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4769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2627313" y="2492375"/>
            <a:ext cx="3960812" cy="366713"/>
          </a:xfrm>
          <a:prstGeom prst="rect">
            <a:avLst/>
          </a:prstGeom>
          <a:noFill/>
          <a:ln>
            <a:noFill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Font typeface="Webdings" pitchFamily="18" charset="2"/>
              <a:buChar char="4"/>
              <a:defRPr sz="28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Webdings" pitchFamily="18" charset="2"/>
              <a:buChar char="4"/>
              <a:defRPr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华文新魏" pitchFamily="2" charset="-122"/>
                <a:cs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2"/>
              </a:buClr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Arial" charset="0"/>
                <a:ea typeface="华文新魏" pitchFamily="2" charset="-122"/>
                <a:cs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ebdings" pitchFamily="18" charset="2"/>
              <a:buChar char="4"/>
              <a:defRPr sz="1200">
                <a:solidFill>
                  <a:schemeClr val="tx1"/>
                </a:solidFill>
                <a:latin typeface="Arial" charset="0"/>
                <a:ea typeface="华文新魏" pitchFamily="2" charset="-122"/>
                <a:cs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ebdings" pitchFamily="18" charset="2"/>
              <a:buChar char="4"/>
              <a:defRPr sz="1200">
                <a:solidFill>
                  <a:schemeClr val="tx1"/>
                </a:solidFill>
                <a:latin typeface="Arial" charset="0"/>
                <a:ea typeface="华文新魏" pitchFamily="2" charset="-122"/>
                <a:cs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ebdings" pitchFamily="18" charset="2"/>
              <a:buChar char="4"/>
              <a:defRPr sz="1200">
                <a:solidFill>
                  <a:schemeClr val="tx1"/>
                </a:solidFill>
                <a:latin typeface="Arial" charset="0"/>
                <a:ea typeface="华文新魏" pitchFamily="2" charset="-122"/>
                <a:cs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ebdings" pitchFamily="18" charset="2"/>
              <a:buChar char="4"/>
              <a:defRPr sz="1200">
                <a:solidFill>
                  <a:schemeClr val="tx1"/>
                </a:solidFill>
                <a:latin typeface="Arial" charset="0"/>
                <a:ea typeface="华文新魏" pitchFamily="2" charset="-122"/>
                <a:cs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ebdings" pitchFamily="18" charset="2"/>
              <a:buChar char="4"/>
              <a:defRPr sz="1200">
                <a:solidFill>
                  <a:schemeClr val="tx1"/>
                </a:solidFill>
                <a:latin typeface="Arial" charset="0"/>
                <a:ea typeface="华文新魏" pitchFamily="2" charset="-122"/>
                <a:cs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zh-CN" sz="1800">
              <a:latin typeface="Arial" charset="0"/>
              <a:ea typeface="宋体" pitchFamily="2" charset="-122"/>
            </a:endParaRP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2771775" y="2492375"/>
            <a:ext cx="3671888" cy="1323975"/>
          </a:xfrm>
          <a:prstGeom prst="rect">
            <a:avLst/>
          </a:prstGeom>
          <a:noFill/>
          <a:ln>
            <a:noFill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Font typeface="Webdings" pitchFamily="18" charset="2"/>
              <a:buChar char="4"/>
              <a:defRPr sz="28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Webdings" pitchFamily="18" charset="2"/>
              <a:buChar char="4"/>
              <a:defRPr sz="24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Font typeface="Webdings" pitchFamily="18" charset="2"/>
              <a:buChar char="4"/>
              <a:defRPr sz="2000">
                <a:solidFill>
                  <a:schemeClr val="tx1"/>
                </a:solidFill>
                <a:latin typeface="Arial" charset="0"/>
                <a:ea typeface="华文新魏" pitchFamily="2" charset="-122"/>
                <a:cs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2"/>
              </a:buClr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Arial" charset="0"/>
                <a:ea typeface="华文新魏" pitchFamily="2" charset="-122"/>
                <a:cs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ebdings" pitchFamily="18" charset="2"/>
              <a:buChar char="4"/>
              <a:defRPr sz="1200">
                <a:solidFill>
                  <a:schemeClr val="tx1"/>
                </a:solidFill>
                <a:latin typeface="Arial" charset="0"/>
                <a:ea typeface="华文新魏" pitchFamily="2" charset="-122"/>
                <a:cs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ebdings" pitchFamily="18" charset="2"/>
              <a:buChar char="4"/>
              <a:defRPr sz="1200">
                <a:solidFill>
                  <a:schemeClr val="tx1"/>
                </a:solidFill>
                <a:latin typeface="Arial" charset="0"/>
                <a:ea typeface="华文新魏" pitchFamily="2" charset="-122"/>
                <a:cs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ebdings" pitchFamily="18" charset="2"/>
              <a:buChar char="4"/>
              <a:defRPr sz="1200">
                <a:solidFill>
                  <a:schemeClr val="tx1"/>
                </a:solidFill>
                <a:latin typeface="Arial" charset="0"/>
                <a:ea typeface="华文新魏" pitchFamily="2" charset="-122"/>
                <a:cs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ebdings" pitchFamily="18" charset="2"/>
              <a:buChar char="4"/>
              <a:defRPr sz="1200">
                <a:solidFill>
                  <a:schemeClr val="tx1"/>
                </a:solidFill>
                <a:latin typeface="Arial" charset="0"/>
                <a:ea typeface="华文新魏" pitchFamily="2" charset="-122"/>
                <a:cs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ebdings" pitchFamily="18" charset="2"/>
              <a:buChar char="4"/>
              <a:defRPr sz="1200">
                <a:solidFill>
                  <a:schemeClr val="tx1"/>
                </a:solidFill>
                <a:latin typeface="Arial" charset="0"/>
                <a:ea typeface="华文新魏" pitchFamily="2" charset="-122"/>
                <a:cs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8000" dirty="0">
                <a:latin typeface="Arial" charset="0"/>
              </a:rPr>
              <a:t>谢谢！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Q&amp;A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3902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研究背景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不确定图</a:t>
            </a:r>
            <a:endParaRPr lang="en-US" altLang="zh-CN" dirty="0" smtClean="0"/>
          </a:p>
          <a:p>
            <a:pPr lvl="1"/>
            <a:r>
              <a:rPr lang="zh-CN" altLang="en-US" dirty="0"/>
              <a:t>图</a:t>
            </a:r>
            <a:r>
              <a:rPr lang="zh-CN" altLang="en-US" dirty="0" smtClean="0"/>
              <a:t>数据</a:t>
            </a:r>
            <a:r>
              <a:rPr lang="zh-CN" altLang="en-US" dirty="0"/>
              <a:t>在现实生活中是很常见的，比如</a:t>
            </a:r>
            <a:r>
              <a:rPr lang="zh-CN" altLang="en-US" dirty="0" smtClean="0"/>
              <a:t>交通网络、智能</a:t>
            </a:r>
            <a:r>
              <a:rPr lang="zh-CN" altLang="en-US" dirty="0"/>
              <a:t>电网等，而这些网络中往往都存在电路损坏或者道路拥塞的可能性，这些不确定性表达在图数据上面就形成了不确定图。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014940"/>
              </p:ext>
            </p:extLst>
          </p:nvPr>
        </p:nvGraphicFramePr>
        <p:xfrm>
          <a:off x="3088175" y="3429000"/>
          <a:ext cx="2967650" cy="1859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Visio" r:id="rId3" imgW="2239962" imgH="1408243" progId="Visio.Drawing.11">
                  <p:embed/>
                </p:oleObj>
              </mc:Choice>
              <mc:Fallback>
                <p:oleObj name="Visio" r:id="rId3" imgW="2239962" imgH="1408243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8175" y="3429000"/>
                        <a:ext cx="2967650" cy="18597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432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研究背景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最可靠最大流问题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查找从源点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到汇点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的所有能够传递最大流的分布中可靠性最高的一个。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待解决问题</a:t>
            </a:r>
            <a:endParaRPr lang="en-US" altLang="zh-CN" dirty="0" smtClean="0"/>
          </a:p>
          <a:p>
            <a:pPr lvl="2"/>
            <a:r>
              <a:rPr lang="zh-CN" altLang="en-US" dirty="0"/>
              <a:t>不确定图</a:t>
            </a:r>
            <a:r>
              <a:rPr lang="zh-CN" altLang="en-US" dirty="0">
                <a:solidFill>
                  <a:srgbClr val="FF0000"/>
                </a:solidFill>
              </a:rPr>
              <a:t>边发生故障</a:t>
            </a:r>
            <a:r>
              <a:rPr lang="zh-CN" altLang="en-US" dirty="0"/>
              <a:t>如何快速求解</a:t>
            </a:r>
            <a:r>
              <a:rPr lang="zh-CN" altLang="en-US" dirty="0">
                <a:solidFill>
                  <a:srgbClr val="FF0000"/>
                </a:solidFill>
              </a:rPr>
              <a:t>最可靠最大流分布</a:t>
            </a:r>
            <a:r>
              <a:rPr lang="zh-CN" altLang="en-US" dirty="0"/>
              <a:t>及其分布可靠性和</a:t>
            </a:r>
            <a:r>
              <a:rPr lang="zh-CN" altLang="en-US" dirty="0">
                <a:solidFill>
                  <a:srgbClr val="FF0000"/>
                </a:solidFill>
              </a:rPr>
              <a:t>最大流可靠性</a:t>
            </a:r>
            <a:r>
              <a:rPr lang="zh-CN" altLang="en-US" dirty="0"/>
              <a:t>等一些列问题。</a:t>
            </a:r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452790"/>
              </p:ext>
            </p:extLst>
          </p:nvPr>
        </p:nvGraphicFramePr>
        <p:xfrm>
          <a:off x="1259632" y="2492896"/>
          <a:ext cx="2263244" cy="1408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Visio" r:id="rId3" imgW="2239962" imgH="1408243" progId="Visio.Drawing.11">
                  <p:embed/>
                </p:oleObj>
              </mc:Choice>
              <mc:Fallback>
                <p:oleObj name="Visio" r:id="rId3" imgW="2239962" imgH="140824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492896"/>
                        <a:ext cx="2263244" cy="14089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331999"/>
              </p:ext>
            </p:extLst>
          </p:nvPr>
        </p:nvGraphicFramePr>
        <p:xfrm>
          <a:off x="4716016" y="2564904"/>
          <a:ext cx="2197776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Visio" r:id="rId5" imgW="2239962" imgH="1408243" progId="Visio.Drawing.11">
                  <p:embed/>
                </p:oleObj>
              </mc:Choice>
              <mc:Fallback>
                <p:oleObj name="Visio" r:id="rId5" imgW="2239962" imgH="1408243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2564904"/>
                        <a:ext cx="2197776" cy="13681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600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网络最大流算法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Dinic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Ford-Fulkerson</a:t>
            </a:r>
          </a:p>
          <a:p>
            <a:r>
              <a:rPr lang="zh-CN" altLang="en-US" dirty="0" smtClean="0"/>
              <a:t>最可靠最大流（最大概率最大流）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SPCA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MSBA_SDA</a:t>
            </a:r>
            <a:r>
              <a:rPr lang="zh-CN" altLang="en-US" dirty="0" smtClean="0"/>
              <a:t>基于极小子图的状态划分算法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1612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研究背景及研究现状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BASELINE</a:t>
            </a:r>
            <a:r>
              <a:rPr lang="zh-CN" altLang="en-US" dirty="0" smtClean="0">
                <a:solidFill>
                  <a:srgbClr val="FF0000"/>
                </a:solidFill>
              </a:rPr>
              <a:t>算法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ICA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dirty="0" smtClean="0"/>
              <a:t>实验及分析</a:t>
            </a:r>
            <a:endParaRPr lang="en-US" altLang="zh-CN" dirty="0" smtClean="0"/>
          </a:p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51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BASELINE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思想：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首先</a:t>
            </a:r>
            <a:r>
              <a:rPr lang="zh-CN" altLang="en-US" dirty="0"/>
              <a:t>获取故障边，然后获取对应的剩余不确定</a:t>
            </a:r>
            <a:r>
              <a:rPr lang="zh-CN" altLang="en-US" dirty="0" smtClean="0"/>
              <a:t>图；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然后</a:t>
            </a:r>
            <a:r>
              <a:rPr lang="zh-CN" altLang="en-US" dirty="0"/>
              <a:t>在剩余不确定图上重新计算最可靠最大流</a:t>
            </a:r>
            <a:r>
              <a:rPr lang="zh-CN" altLang="en-US" dirty="0" smtClean="0"/>
              <a:t>分布；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 smtClean="0"/>
              <a:t>最后</a:t>
            </a:r>
            <a:r>
              <a:rPr lang="zh-CN" altLang="en-US" dirty="0"/>
              <a:t>获取平均值作为</a:t>
            </a:r>
            <a:r>
              <a:rPr lang="zh-CN" altLang="en-US" dirty="0" smtClean="0"/>
              <a:t>比较。</a:t>
            </a:r>
            <a:endParaRPr lang="en-US" altLang="zh-CN" dirty="0" smtClean="0"/>
          </a:p>
          <a:p>
            <a:r>
              <a:rPr lang="en-US" altLang="zh-CN" dirty="0"/>
              <a:t>BASE</a:t>
            </a:r>
            <a:r>
              <a:rPr lang="zh-CN" altLang="en-US" dirty="0"/>
              <a:t>算法作为计算剩余不确定图最可靠最大流分布的基本算法，用于</a:t>
            </a:r>
            <a:r>
              <a:rPr lang="zh-CN" altLang="en-US" dirty="0" smtClean="0"/>
              <a:t>对比。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321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研究背景及研究现状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BASELINE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算法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ICA</a:t>
            </a:r>
            <a:r>
              <a:rPr lang="zh-CN" altLang="en-US" dirty="0" smtClean="0">
                <a:solidFill>
                  <a:srgbClr val="FF0000"/>
                </a:solidFill>
              </a:rPr>
              <a:t>算法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实验及分析</a:t>
            </a:r>
            <a:endParaRPr lang="en-US" altLang="zh-CN" dirty="0" smtClean="0"/>
          </a:p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03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ICA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思想</a:t>
            </a:r>
            <a:endParaRPr lang="en-US" altLang="zh-CN" dirty="0" smtClean="0"/>
          </a:p>
          <a:p>
            <a:pPr lvl="1"/>
            <a:r>
              <a:rPr lang="zh-CN" altLang="en-US" dirty="0"/>
              <a:t>不确定图边的定性</a:t>
            </a:r>
            <a:r>
              <a:rPr lang="zh-CN" altLang="en-US" dirty="0" smtClean="0"/>
              <a:t>分类</a:t>
            </a:r>
            <a:endParaRPr lang="en-US" altLang="zh-CN" dirty="0" smtClean="0"/>
          </a:p>
          <a:p>
            <a:pPr lvl="1"/>
            <a:r>
              <a:rPr lang="zh-CN" altLang="en-US" dirty="0"/>
              <a:t>不确定图中边移除后定量</a:t>
            </a:r>
            <a:r>
              <a:rPr lang="zh-CN" altLang="en-US" dirty="0" smtClean="0"/>
              <a:t>计算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</a:t>
            </a:r>
            <a:r>
              <a:rPr lang="zh-CN" altLang="en-US" dirty="0" smtClean="0"/>
              <a:t>边：</a:t>
            </a:r>
            <a:r>
              <a:rPr lang="en-US" altLang="zh-CN" dirty="0" smtClean="0"/>
              <a:t>STPA_CUT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</a:t>
            </a:r>
            <a:r>
              <a:rPr lang="zh-CN" altLang="en-US" dirty="0" smtClean="0"/>
              <a:t>边：</a:t>
            </a:r>
            <a:r>
              <a:rPr lang="en-US" altLang="zh-CN" dirty="0" smtClean="0"/>
              <a:t>B-CESA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</a:t>
            </a:r>
            <a:r>
              <a:rPr lang="zh-CN" altLang="en-US" dirty="0" smtClean="0"/>
              <a:t>边：不需要计算</a:t>
            </a:r>
            <a:endParaRPr lang="en-US" altLang="zh-CN" dirty="0" smtClean="0"/>
          </a:p>
          <a:p>
            <a:pPr lvl="1"/>
            <a:r>
              <a:rPr lang="zh-CN" altLang="en-US" dirty="0"/>
              <a:t>最后获取平均值作为比较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94321643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Times New Roman"/>
        <a:ea typeface="华文新魏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12596</TotalTime>
  <Words>950</Words>
  <Application>Microsoft Office PowerPoint</Application>
  <PresentationFormat>全屏显示(4:3)</PresentationFormat>
  <Paragraphs>159</Paragraphs>
  <Slides>24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27" baseType="lpstr">
      <vt:lpstr>Edge</vt:lpstr>
      <vt:lpstr>Visio</vt:lpstr>
      <vt:lpstr>Microsoft Visio 绘图</vt:lpstr>
      <vt:lpstr>一种不确定图边发生故障最可靠最大流快速计算方法</vt:lpstr>
      <vt:lpstr>目录</vt:lpstr>
      <vt:lpstr>研究背景 </vt:lpstr>
      <vt:lpstr>研究背景 </vt:lpstr>
      <vt:lpstr>研究现状</vt:lpstr>
      <vt:lpstr>目录</vt:lpstr>
      <vt:lpstr>BASELINE算法</vt:lpstr>
      <vt:lpstr>目录</vt:lpstr>
      <vt:lpstr>ICA算法</vt:lpstr>
      <vt:lpstr>ICA算法流程图</vt:lpstr>
      <vt:lpstr>不确定图边定性分类</vt:lpstr>
      <vt:lpstr>实例1</vt:lpstr>
      <vt:lpstr>不确图边移除后定量计算</vt:lpstr>
      <vt:lpstr>实例2</vt:lpstr>
      <vt:lpstr>不确图边移除后定量计算</vt:lpstr>
      <vt:lpstr>实例3</vt:lpstr>
      <vt:lpstr>不确图边移除后定量计算</vt:lpstr>
      <vt:lpstr>目录</vt:lpstr>
      <vt:lpstr>实验结果及分析</vt:lpstr>
      <vt:lpstr>图规模对算法的影响</vt:lpstr>
      <vt:lpstr>图稠密度对算法的影响</vt:lpstr>
      <vt:lpstr>目录</vt:lpstr>
      <vt:lpstr>结束语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zhrtao</dc:creator>
  <cp:lastModifiedBy>leo</cp:lastModifiedBy>
  <cp:revision>1890</cp:revision>
  <cp:lastPrinted>2015-12-30T06:04:42Z</cp:lastPrinted>
  <dcterms:created xsi:type="dcterms:W3CDTF">2012-05-29T06:11:14Z</dcterms:created>
  <dcterms:modified xsi:type="dcterms:W3CDTF">2016-04-11T14:45:29Z</dcterms:modified>
</cp:coreProperties>
</file>