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5" r:id="rId2"/>
    <p:sldId id="257" r:id="rId3"/>
    <p:sldId id="322" r:id="rId4"/>
    <p:sldId id="313" r:id="rId5"/>
    <p:sldId id="261" r:id="rId6"/>
    <p:sldId id="266" r:id="rId7"/>
    <p:sldId id="314" r:id="rId8"/>
    <p:sldId id="263" r:id="rId9"/>
    <p:sldId id="264" r:id="rId10"/>
    <p:sldId id="327" r:id="rId11"/>
    <p:sldId id="307" r:id="rId12"/>
    <p:sldId id="270" r:id="rId13"/>
    <p:sldId id="315" r:id="rId14"/>
    <p:sldId id="308" r:id="rId15"/>
    <p:sldId id="278" r:id="rId16"/>
    <p:sldId id="311" r:id="rId17"/>
    <p:sldId id="316" r:id="rId18"/>
    <p:sldId id="280" r:id="rId19"/>
    <p:sldId id="318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5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D11"/>
    <a:srgbClr val="85AD32"/>
    <a:srgbClr val="4AA44A"/>
    <a:srgbClr val="0062AC"/>
    <a:srgbClr val="0F8FEF"/>
    <a:srgbClr val="407434"/>
    <a:srgbClr val="0F97C7"/>
    <a:srgbClr val="019DD5"/>
    <a:srgbClr val="009D8C"/>
    <a:srgbClr val="009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875" autoAdjust="0"/>
  </p:normalViewPr>
  <p:slideViewPr>
    <p:cSldViewPr snapToGrid="0">
      <p:cViewPr varScale="1">
        <p:scale>
          <a:sx n="123" d="100"/>
          <a:sy n="123" d="100"/>
        </p:scale>
        <p:origin x="712" y="176"/>
      </p:cViewPr>
      <p:guideLst>
        <p:guide orient="horz" pos="1049"/>
        <p:guide pos="554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95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3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2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95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9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18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95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61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8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5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8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9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7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4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0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68440579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zh-CN" altLang="en-US" sz="1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以图解释算法</a:t>
                      </a:r>
                      <a:endParaRPr lang="zh-CN" alt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18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K-means</a:t>
              </a:r>
              <a:r>
                <a:rPr lang="zh-CN" altLang="en-US" sz="18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算法概述</a:t>
              </a:r>
              <a:endPara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864233" y="533998"/>
            <a:ext cx="4392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4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sz="4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算法概述</a:t>
            </a:r>
            <a:endParaRPr lang="zh-CN" altLang="zh-CN" sz="4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基本简介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处理流程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10821885" y="128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算法步骤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62" indent="0" algn="ctr">
              <a:buNone/>
              <a:defRPr sz="2100"/>
            </a:lvl2pPr>
            <a:lvl3pPr marL="914324" indent="0" algn="ctr">
              <a:buNone/>
              <a:defRPr sz="1800"/>
            </a:lvl3pPr>
            <a:lvl4pPr marL="1371486" indent="0" algn="ctr">
              <a:buNone/>
              <a:defRPr sz="1600"/>
            </a:lvl4pPr>
            <a:lvl5pPr marL="1828649" indent="0" algn="ctr">
              <a:buNone/>
              <a:defRPr sz="1600"/>
            </a:lvl5pPr>
            <a:lvl6pPr marL="2285810" indent="0" algn="ctr">
              <a:buNone/>
              <a:defRPr sz="1600"/>
            </a:lvl6pPr>
            <a:lvl7pPr marL="2742973" indent="0" algn="ctr">
              <a:buNone/>
              <a:defRPr sz="1600"/>
            </a:lvl7pPr>
            <a:lvl8pPr marL="3200134" indent="0" algn="ctr">
              <a:buNone/>
              <a:defRPr sz="1600"/>
            </a:lvl8pPr>
            <a:lvl9pPr marL="3657297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5682A8-D6B6-4FDA-A495-4D437BAFBB6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9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095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864233" y="544755"/>
            <a:ext cx="4392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4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sz="4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算法概述</a:t>
            </a:r>
            <a:endParaRPr lang="zh-CN" altLang="zh-CN" sz="4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5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基本简介</a:t>
            </a:r>
            <a:endParaRPr lang="zh-CN" altLang="en-US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处理流程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3"/>
          <p:cNvSpPr txBox="1"/>
          <p:nvPr userDrawn="1"/>
        </p:nvSpPr>
        <p:spPr>
          <a:xfrm>
            <a:off x="10821885" y="128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算法步骤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4238907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zh-CN" altLang="en-US" sz="1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以图解释算法</a:t>
                      </a:r>
                      <a:endParaRPr lang="zh-CN" alt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18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K-means</a:t>
              </a:r>
              <a:r>
                <a:rPr lang="zh-CN" altLang="en-US" sz="18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算法概述</a:t>
              </a:r>
              <a:endPara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929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864233" y="544755"/>
            <a:ext cx="4392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4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sz="4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算法概述</a:t>
            </a:r>
            <a:endParaRPr lang="zh-CN" altLang="zh-CN" sz="4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6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基本简介</a:t>
            </a:r>
            <a:endParaRPr lang="zh-CN" altLang="en-US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处理流程</a:t>
            </a:r>
            <a:endParaRPr lang="zh-CN" altLang="en-US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3"/>
          <p:cNvSpPr txBox="1"/>
          <p:nvPr userDrawn="1"/>
        </p:nvSpPr>
        <p:spPr>
          <a:xfrm>
            <a:off x="10821885" y="128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算法步骤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0307336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zh-CN" altLang="en-US" sz="1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以图解释算法</a:t>
                      </a:r>
                      <a:endParaRPr lang="zh-CN" altLang="zh-CN" sz="160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2" name="组合 31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18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K-means</a:t>
              </a:r>
              <a:r>
                <a:rPr lang="zh-CN" altLang="en-US" sz="18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算法概述</a:t>
              </a:r>
              <a:endPara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4695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2017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以图解释算法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7405185"/>
              </p:ext>
            </p:extLst>
          </p:nvPr>
        </p:nvGraphicFramePr>
        <p:xfrm>
          <a:off x="0" y="1268760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1600" kern="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K-means</a:t>
              </a:r>
              <a:r>
                <a:rPr lang="zh-CN" altLang="en-US" sz="1600" kern="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算法概述</a:t>
              </a:r>
              <a:endPara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3668" y="2079006"/>
            <a:ext cx="1696206" cy="788186"/>
            <a:chOff x="2257770" y="1738764"/>
            <a:chExt cx="1696206" cy="788186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2257770" y="1738764"/>
              <a:ext cx="1691680" cy="788186"/>
              <a:chOff x="0" y="1272662"/>
              <a:chExt cx="1691680" cy="788186"/>
            </a:xfrm>
            <a:solidFill>
              <a:srgbClr val="0070C0"/>
            </a:solidFill>
          </p:grpSpPr>
          <p:sp>
            <p:nvSpPr>
              <p:cNvPr id="28" name="矩形 27"/>
              <p:cNvSpPr/>
              <p:nvPr userDrawn="1"/>
            </p:nvSpPr>
            <p:spPr>
              <a:xfrm>
                <a:off x="0" y="1272662"/>
                <a:ext cx="1691680" cy="788186"/>
              </a:xfrm>
              <a:prstGeom prst="rect">
                <a:avLst/>
              </a:prstGeom>
              <a:solidFill>
                <a:srgbClr val="568D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  <a:defRPr/>
                </a:pPr>
                <a:r>
                  <a:rPr lang="zh-CN" altLang="en-US" sz="1600" kern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以图解释算法</a:t>
                </a:r>
                <a:endPara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16200000">
                <a:off x="1547664" y="1594748"/>
                <a:ext cx="144016" cy="1440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 19"/>
            <p:cNvSpPr/>
            <p:nvPr userDrawn="1"/>
          </p:nvSpPr>
          <p:spPr>
            <a:xfrm rot="16200000">
              <a:off x="3809960" y="2082116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08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70622677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K-means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算法概述</a:t>
                      </a:r>
                      <a:endParaRPr lang="zh-CN" altLang="zh-CN" sz="16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编程思路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D11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以图解释算法</a:t>
            </a:r>
            <a:endParaRPr lang="zh-CN" altLang="zh-CN" sz="16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编程思路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6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5421983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K-means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算法概述</a:t>
                      </a:r>
                      <a:endParaRPr lang="zh-CN" altLang="zh-CN" sz="16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D11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以图解释算法</a:t>
            </a:r>
            <a:endParaRPr lang="zh-CN" altLang="zh-CN" sz="16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研究成果与应用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0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4297301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K-means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算法概述</a:t>
                      </a:r>
                      <a:endParaRPr lang="zh-CN" altLang="zh-CN" sz="16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D11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以图解释算法</a:t>
            </a:r>
            <a:endParaRPr lang="zh-CN" altLang="zh-CN" sz="16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研究成果与应用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1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310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124891"/>
              </p:ext>
            </p:extLst>
          </p:nvPr>
        </p:nvGraphicFramePr>
        <p:xfrm>
          <a:off x="8194" y="1295576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altLang="zh-CN" sz="1600" kern="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K-means</a:t>
              </a:r>
              <a:r>
                <a:rPr lang="zh-CN" altLang="en-US" sz="1600" kern="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算法概述</a:t>
              </a:r>
              <a:endParaRPr lang="zh-CN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3668" y="2079006"/>
            <a:ext cx="169168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以图解释算法</a:t>
            </a:r>
            <a:endParaRPr lang="zh-CN" altLang="zh-CN" sz="16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2439" y="4510374"/>
            <a:ext cx="1691680" cy="788186"/>
            <a:chOff x="2311936" y="2060849"/>
            <a:chExt cx="1691680" cy="788186"/>
          </a:xfrm>
          <a:solidFill>
            <a:srgbClr val="568D11"/>
          </a:solidFill>
        </p:grpSpPr>
        <p:sp>
          <p:nvSpPr>
            <p:cNvPr id="14" name="矩形 13"/>
            <p:cNvSpPr/>
            <p:nvPr userDrawn="1"/>
          </p:nvSpPr>
          <p:spPr>
            <a:xfrm>
              <a:off x="2311936" y="2060849"/>
              <a:ext cx="1691680" cy="7881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3857302" y="2382934"/>
              <a:ext cx="144016" cy="1440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04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0" r:id="rId4"/>
    <p:sldLayoutId id="2147483658" r:id="rId5"/>
    <p:sldLayoutId id="2147483662" r:id="rId6"/>
    <p:sldLayoutId id="2147483672" r:id="rId7"/>
    <p:sldLayoutId id="2147483659" r:id="rId8"/>
    <p:sldLayoutId id="2147483669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8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4465" y="1066713"/>
            <a:ext cx="5391398" cy="469075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568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6878" y="1353784"/>
            <a:ext cx="12445340" cy="4239493"/>
            <a:chOff x="-106878" y="1353785"/>
            <a:chExt cx="12445340" cy="4096988"/>
          </a:xfrm>
        </p:grpSpPr>
        <p:sp>
          <p:nvSpPr>
            <p:cNvPr id="16" name="矩形 15"/>
            <p:cNvSpPr/>
            <p:nvPr/>
          </p:nvSpPr>
          <p:spPr>
            <a:xfrm>
              <a:off x="-106878" y="1353785"/>
              <a:ext cx="12445340" cy="2107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-106878" y="3342904"/>
              <a:ext cx="12445340" cy="2107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flipV="1">
            <a:off x="5551077" y="1353785"/>
            <a:ext cx="588465" cy="327496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74370" y="3373528"/>
            <a:ext cx="44319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聚类算法进行图像分割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7606" y="1849325"/>
            <a:ext cx="398552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8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数据挖掘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9377" y="4134381"/>
            <a:ext cx="192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演示人：马向阳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0046" y="4088482"/>
            <a:ext cx="142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：信管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3797605" y="4678207"/>
            <a:ext cx="461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小组成员：马向阳、刘子健、马凯玉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013487"/>
      </p:ext>
    </p:extLst>
  </p:cSld>
  <p:clrMapOvr>
    <a:masterClrMapping/>
  </p:clrMapOvr>
  <p:transition spd="slow" advClick="0" advTm="8636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5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23" grpId="0"/>
      <p:bldP spid="24" grpId="0"/>
      <p:bldP spid="3" grpId="0"/>
      <p:bldP spid="27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/>
          <p:cNvSpPr>
            <a:spLocks noChangeArrowheads="1"/>
          </p:cNvSpPr>
          <p:nvPr/>
        </p:nvSpPr>
        <p:spPr bwMode="auto">
          <a:xfrm>
            <a:off x="5682004" y="3638626"/>
            <a:ext cx="820471" cy="817865"/>
          </a:xfrm>
          <a:prstGeom prst="ellipse">
            <a:avLst/>
          </a:prstGeom>
          <a:solidFill>
            <a:srgbClr val="568D11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迭代</a:t>
            </a:r>
            <a:r>
              <a:rPr lang="en-US" altLang="zh-CN" sz="1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5</a:t>
            </a:r>
            <a:r>
              <a:rPr lang="zh-CN" altLang="en-US" sz="1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次</a:t>
            </a:r>
            <a:endParaRPr lang="zh-CN" altLang="en-US" sz="1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Oval 19"/>
          <p:cNvSpPr>
            <a:spLocks noChangeArrowheads="1"/>
          </p:cNvSpPr>
          <p:nvPr/>
        </p:nvSpPr>
        <p:spPr bwMode="auto">
          <a:xfrm>
            <a:off x="7742222" y="2047512"/>
            <a:ext cx="820470" cy="819174"/>
          </a:xfrm>
          <a:prstGeom prst="ellipse">
            <a:avLst/>
          </a:prstGeom>
          <a:solidFill>
            <a:srgbClr val="568D11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大致分类</a:t>
            </a:r>
            <a:endParaRPr lang="zh-CN" altLang="en-US" sz="16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Oval 19"/>
          <p:cNvSpPr>
            <a:spLocks noChangeArrowheads="1"/>
          </p:cNvSpPr>
          <p:nvPr/>
        </p:nvSpPr>
        <p:spPr bwMode="auto">
          <a:xfrm>
            <a:off x="8152457" y="3685727"/>
            <a:ext cx="821783" cy="819174"/>
          </a:xfrm>
          <a:prstGeom prst="ellipse">
            <a:avLst/>
          </a:prstGeom>
          <a:solidFill>
            <a:srgbClr val="568D11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迭代</a:t>
            </a:r>
            <a:r>
              <a:rPr lang="en-US" altLang="zh-CN" sz="1600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6</a:t>
            </a:r>
            <a:r>
              <a:rPr lang="zh-CN" altLang="en-US" sz="1600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次</a:t>
            </a:r>
            <a:endParaRPr lang="zh-CN" altLang="en-US" sz="16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4593625" y="2047512"/>
            <a:ext cx="821783" cy="819174"/>
          </a:xfrm>
          <a:prstGeom prst="ellipse">
            <a:avLst/>
          </a:prstGeom>
          <a:solidFill>
            <a:srgbClr val="568D11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总体数据</a:t>
            </a:r>
            <a:endParaRPr lang="zh-CN" altLang="en-US" sz="1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3260685" y="3606288"/>
            <a:ext cx="821783" cy="819174"/>
          </a:xfrm>
          <a:prstGeom prst="ellipse">
            <a:avLst/>
          </a:prstGeom>
          <a:solidFill>
            <a:srgbClr val="568D11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迭代</a:t>
            </a:r>
            <a:r>
              <a:rPr lang="en-US" altLang="zh-CN" sz="16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4</a:t>
            </a:r>
            <a:r>
              <a:rPr lang="zh-CN" altLang="en-US" sz="1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次</a:t>
            </a:r>
            <a:endParaRPr lang="zh-CN" altLang="en-US" sz="1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47" y="1413379"/>
            <a:ext cx="2405676" cy="1920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83" y="1413379"/>
            <a:ext cx="2494752" cy="20006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30" y="4740491"/>
            <a:ext cx="2531379" cy="20579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25" y="4740490"/>
            <a:ext cx="2555091" cy="20579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33" y="4740490"/>
            <a:ext cx="2606703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50"/>
    </mc:Choice>
    <mc:Fallback xmlns="">
      <p:transition spd="slow" advTm="16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6" y="1718572"/>
            <a:ext cx="207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算法概述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415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以图解释算法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6" y="3213631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编程思路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6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研究成果与应用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39118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998201" y="2376399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568D11"/>
            </a:solidFill>
            <a:ln>
              <a:solidFill>
                <a:srgbClr val="568D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68D1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126806"/>
      </p:ext>
    </p:extLst>
  </p:cSld>
  <p:clrMapOvr>
    <a:masterClrMapping/>
  </p:clrMapOvr>
  <p:transition spd="slow" advTm="2841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0.106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967696" y="1678327"/>
            <a:ext cx="3145965" cy="3576223"/>
            <a:chOff x="804672" y="3483883"/>
            <a:chExt cx="2223504" cy="2200356"/>
          </a:xfrm>
        </p:grpSpPr>
        <p:sp>
          <p:nvSpPr>
            <p:cNvPr id="56" name="矩形 55"/>
            <p:cNvSpPr/>
            <p:nvPr/>
          </p:nvSpPr>
          <p:spPr>
            <a:xfrm>
              <a:off x="901552" y="3483883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4672" y="3633397"/>
              <a:ext cx="2198213" cy="2050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一个像素点，在一幅图片中存储需要</a:t>
              </a:r>
              <a:r>
                <a:rPr lang="en-US" altLang="zh-CN" dirty="0"/>
                <a:t>5</a:t>
              </a:r>
              <a:r>
                <a:rPr lang="zh-CN" altLang="en-US" dirty="0"/>
                <a:t>个不同的数据，分别是</a:t>
              </a:r>
              <a:r>
                <a:rPr lang="en-US" altLang="zh-CN" dirty="0"/>
                <a:t>[</a:t>
              </a:r>
              <a:r>
                <a:rPr lang="en-US" altLang="zh-CN" dirty="0" err="1"/>
                <a:t>x,y,r,g,b</a:t>
              </a:r>
              <a:r>
                <a:rPr lang="en-US" altLang="zh-CN" dirty="0"/>
                <a:t>]</a:t>
              </a:r>
              <a:r>
                <a:rPr lang="zh-CN" altLang="en-US" dirty="0"/>
                <a:t>，这个</a:t>
              </a:r>
              <a:r>
                <a:rPr lang="en-US" altLang="zh-CN" dirty="0"/>
                <a:t>x</a:t>
              </a:r>
              <a:r>
                <a:rPr lang="zh-CN" altLang="en-US" dirty="0"/>
                <a:t>和</a:t>
              </a:r>
              <a:r>
                <a:rPr lang="en-US" altLang="zh-CN" dirty="0"/>
                <a:t>y</a:t>
              </a:r>
              <a:r>
                <a:rPr lang="zh-CN" altLang="en-US" dirty="0"/>
                <a:t>分别对应着在图片中的位置，第</a:t>
              </a:r>
              <a:r>
                <a:rPr lang="en-US" altLang="zh-CN" dirty="0"/>
                <a:t>x</a:t>
              </a:r>
              <a:r>
                <a:rPr lang="zh-CN" altLang="en-US" dirty="0"/>
                <a:t>行第</a:t>
              </a:r>
              <a:r>
                <a:rPr lang="en-US" altLang="zh-CN" dirty="0"/>
                <a:t>y</a:t>
              </a:r>
              <a:r>
                <a:rPr lang="zh-CN" altLang="en-US" dirty="0"/>
                <a:t>列，然后</a:t>
              </a:r>
              <a:r>
                <a:rPr lang="en-US" altLang="zh-CN" dirty="0" err="1"/>
                <a:t>rgb</a:t>
              </a:r>
              <a:r>
                <a:rPr lang="zh-CN" altLang="en-US" dirty="0"/>
                <a:t>这三个就是电脑显示的三</a:t>
              </a:r>
              <a:r>
                <a:rPr lang="zh-CN" altLang="en-US" smtClean="0"/>
                <a:t>原色（红绿蓝），</a:t>
              </a:r>
              <a:r>
                <a:rPr lang="zh-CN" altLang="en-US" dirty="0"/>
                <a:t>也就是说，不论什么颜色，都是由这三个三原色组成显示的。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113661" y="1678330"/>
            <a:ext cx="2912975" cy="3261168"/>
            <a:chOff x="3443290" y="3483074"/>
            <a:chExt cx="2295900" cy="1692755"/>
          </a:xfrm>
        </p:grpSpPr>
        <p:sp>
          <p:nvSpPr>
            <p:cNvPr id="64" name="矩形 63"/>
            <p:cNvSpPr/>
            <p:nvPr/>
          </p:nvSpPr>
          <p:spPr>
            <a:xfrm>
              <a:off x="3540169" y="3483074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43290" y="3632588"/>
              <a:ext cx="2295900" cy="1543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其实</a:t>
              </a:r>
              <a:r>
                <a:rPr lang="en-US" altLang="zh-CN" dirty="0" err="1"/>
                <a:t>xy</a:t>
              </a:r>
              <a:r>
                <a:rPr lang="zh-CN" altLang="en-US" dirty="0"/>
                <a:t>这两个维度和聚类</a:t>
              </a:r>
              <a:r>
                <a:rPr lang="zh-CN" altLang="en-US" dirty="0" smtClean="0"/>
                <a:t>无关，</a:t>
              </a:r>
              <a:r>
                <a:rPr lang="zh-CN" altLang="en-US" dirty="0"/>
                <a:t>我们图像分割主要就是想要保证一个颜色的在一起，所以只要进行</a:t>
              </a:r>
              <a:r>
                <a:rPr lang="en-US" altLang="zh-CN" dirty="0"/>
                <a:t>RGB</a:t>
              </a:r>
              <a:r>
                <a:rPr lang="zh-CN" altLang="en-US" dirty="0"/>
                <a:t>的三个维度聚类</a:t>
              </a:r>
              <a:r>
                <a:rPr lang="zh-CN" altLang="en-US" dirty="0" smtClean="0"/>
                <a:t>就可以。</a:t>
              </a:r>
              <a:endParaRPr lang="en-US" altLang="zh-CN" dirty="0" smtClean="0"/>
            </a:p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色光三原色采用加色法原理，因此，还要计算每个像素点的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rgb</a:t>
              </a:r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之和。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026636" y="1678331"/>
            <a:ext cx="2751597" cy="2536715"/>
            <a:chOff x="6201738" y="3485358"/>
            <a:chExt cx="2225194" cy="1189458"/>
          </a:xfrm>
        </p:grpSpPr>
        <p:sp>
          <p:nvSpPr>
            <p:cNvPr id="72" name="矩形 71"/>
            <p:cNvSpPr/>
            <p:nvPr/>
          </p:nvSpPr>
          <p:spPr>
            <a:xfrm>
              <a:off x="6275172" y="3485358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201738" y="3634872"/>
              <a:ext cx="2225194" cy="10399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把每个像素点作为一个类，这个类包含着</a:t>
              </a:r>
              <a:r>
                <a:rPr lang="en-US" altLang="zh-CN" dirty="0"/>
                <a:t>RGB</a:t>
              </a:r>
              <a:r>
                <a:rPr lang="zh-CN" altLang="en-US" dirty="0"/>
                <a:t>三个成员变量，再把图片读取成二维数组的形式，就可以保持</a:t>
              </a:r>
              <a:r>
                <a:rPr lang="en-US" altLang="zh-CN" dirty="0"/>
                <a:t>X</a:t>
              </a:r>
              <a:r>
                <a:rPr lang="zh-CN" altLang="en-US" dirty="0"/>
                <a:t>和</a:t>
              </a:r>
              <a:r>
                <a:rPr lang="en-US" altLang="zh-CN" dirty="0"/>
                <a:t>Y</a:t>
              </a:r>
              <a:r>
                <a:rPr lang="zh-CN" altLang="en-US" dirty="0"/>
                <a:t>不</a:t>
              </a:r>
              <a:r>
                <a:rPr lang="zh-CN" altLang="en-US" dirty="0" smtClean="0"/>
                <a:t>变。</a:t>
              </a:r>
              <a:endParaRPr lang="en-US" altLang="zh-CN" dirty="0" smtClean="0"/>
            </a:p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98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8556">
        <p14:switch dir="r"/>
      </p:transition>
    </mc:Choice>
    <mc:Fallback xmlns="">
      <p:transition spd="slow" advTm="85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78300" y="2488018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=</a:t>
            </a:r>
            <a:r>
              <a:rPr lang="mr-IN" altLang="zh-CN" dirty="0" err="1" smtClean="0"/>
              <a:t>sqrt</a:t>
            </a:r>
            <a:r>
              <a:rPr lang="mr-IN" altLang="zh-CN" dirty="0"/>
              <a:t>( (x1-x2)^2+(y1-y2)^2 )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72685" y="1589900"/>
            <a:ext cx="412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欧几里得度量：欧氏距离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072685" y="248801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二维空间的公式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72686" y="3257550"/>
            <a:ext cx="191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三维空间的公式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78300" y="3257550"/>
            <a:ext cx="359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=</a:t>
            </a:r>
            <a:r>
              <a:rPr lang="mr-IN" altLang="zh-CN" dirty="0"/>
              <a:t>√( (x1-x2)^2+(y1-y2)^2+(z1-z2)^2 )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72685" y="4157663"/>
            <a:ext cx="225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维空间的公式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78300" y="4157663"/>
            <a:ext cx="62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dirty="0" err="1"/>
              <a:t>ρ</a:t>
            </a:r>
            <a:r>
              <a:rPr lang="mr-IN" altLang="zh-CN" dirty="0"/>
              <a:t>(</a:t>
            </a:r>
            <a:r>
              <a:rPr lang="mr-IN" altLang="zh-CN" b="1" dirty="0" err="1"/>
              <a:t>A</a:t>
            </a:r>
            <a:r>
              <a:rPr lang="zh-CN" altLang="mr-IN" dirty="0"/>
              <a:t>，</a:t>
            </a:r>
            <a:r>
              <a:rPr lang="mr-IN" altLang="zh-CN" b="1" dirty="0" err="1"/>
              <a:t>B</a:t>
            </a:r>
            <a:r>
              <a:rPr lang="mr-IN" altLang="zh-CN" dirty="0"/>
              <a:t>) =√ [ ∑( </a:t>
            </a:r>
            <a:r>
              <a:rPr lang="mr-IN" altLang="zh-CN" dirty="0" err="1"/>
              <a:t>a</a:t>
            </a:r>
            <a:r>
              <a:rPr lang="mr-IN" altLang="zh-CN" dirty="0"/>
              <a:t>[</a:t>
            </a:r>
            <a:r>
              <a:rPr lang="mr-IN" altLang="zh-CN" dirty="0" err="1"/>
              <a:t>i</a:t>
            </a:r>
            <a:r>
              <a:rPr lang="mr-IN" altLang="zh-CN" dirty="0"/>
              <a:t>] - </a:t>
            </a:r>
            <a:r>
              <a:rPr lang="mr-IN" altLang="zh-CN" dirty="0" err="1"/>
              <a:t>b</a:t>
            </a:r>
            <a:r>
              <a:rPr lang="mr-IN" altLang="zh-CN" dirty="0"/>
              <a:t>[</a:t>
            </a:r>
            <a:r>
              <a:rPr lang="mr-IN" altLang="zh-CN" dirty="0" err="1"/>
              <a:t>i</a:t>
            </a:r>
            <a:r>
              <a:rPr lang="mr-IN" altLang="zh-CN" dirty="0"/>
              <a:t>] )^2 ] (</a:t>
            </a:r>
            <a:r>
              <a:rPr lang="mr-IN" altLang="zh-CN" dirty="0" err="1"/>
              <a:t>i</a:t>
            </a:r>
            <a:r>
              <a:rPr lang="mr-IN" altLang="zh-CN" dirty="0"/>
              <a:t> = 1</a:t>
            </a:r>
            <a:r>
              <a:rPr lang="zh-CN" altLang="mr-IN" dirty="0"/>
              <a:t>，</a:t>
            </a:r>
            <a:r>
              <a:rPr lang="mr-IN" altLang="zh-CN" dirty="0"/>
              <a:t>2</a:t>
            </a:r>
            <a:r>
              <a:rPr lang="zh-CN" altLang="mr-IN" dirty="0"/>
              <a:t>，</a:t>
            </a:r>
            <a:r>
              <a:rPr lang="mr-IN" altLang="zh-CN" dirty="0"/>
              <a:t>…</a:t>
            </a:r>
            <a:r>
              <a:rPr lang="zh-CN" altLang="mr-IN" dirty="0"/>
              <a:t>，</a:t>
            </a:r>
            <a:r>
              <a:rPr lang="mr-IN" altLang="zh-CN" dirty="0" err="1"/>
              <a:t>n</a:t>
            </a:r>
            <a:r>
              <a:rPr lang="mr-IN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00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5139">
        <p14:switch dir="r"/>
      </p:transition>
    </mc:Choice>
    <mc:Fallback xmlns="">
      <p:transition spd="slow" advTm="51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6" y="1718572"/>
            <a:ext cx="207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算法概述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以图解释算法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18846" y="32232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6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研究成果与应用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39118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996283" y="3204173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568D11"/>
            </a:solidFill>
            <a:ln>
              <a:solidFill>
                <a:srgbClr val="568D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68D1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142938"/>
      </p:ext>
    </p:extLst>
  </p:cSld>
  <p:clrMapOvr>
    <a:masterClrMapping/>
  </p:clrMapOvr>
  <p:transition spd="slow" advTm="365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0.106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8034" y="3507759"/>
            <a:ext cx="7664589" cy="714591"/>
          </a:xfrm>
          <a:prstGeom prst="rect">
            <a:avLst/>
          </a:prstGeom>
          <a:solidFill>
            <a:srgbClr val="FFFFFF"/>
          </a:solidFill>
          <a:ln w="9525">
            <a:solidFill>
              <a:srgbClr val="EAEAEA"/>
            </a:solidFill>
            <a:miter lim="800000"/>
            <a:headEnd/>
            <a:tailEnd/>
          </a:ln>
          <a:extLst/>
        </p:spPr>
        <p:txBody>
          <a:bodyPr wrap="none" lIns="75520" tIns="37760" rIns="75520" bIns="37760" anchor="ctr"/>
          <a:lstStyle/>
          <a:p>
            <a:endParaRPr lang="zh-CN" altLang="en-US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74" y="1487617"/>
            <a:ext cx="2601107" cy="18406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61" y="4426877"/>
            <a:ext cx="2601107" cy="18406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73" y="4440318"/>
            <a:ext cx="2601107" cy="18406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85" y="4440318"/>
            <a:ext cx="2601107" cy="18406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55599" y="3680388"/>
            <a:ext cx="188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K=2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928407" y="3725727"/>
            <a:ext cx="188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K=4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899119" y="3725727"/>
            <a:ext cx="188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K=6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8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12">
        <p:fade/>
      </p:transition>
    </mc:Choice>
    <mc:Fallback xmlns="">
      <p:transition spd="med" advTm="76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875614" y="2575591"/>
            <a:ext cx="998254" cy="706390"/>
          </a:xfrm>
          <a:prstGeom prst="rect">
            <a:avLst/>
          </a:prstGeom>
          <a:solidFill>
            <a:srgbClr val="568D11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976174" y="2438867"/>
            <a:ext cx="998254" cy="995302"/>
          </a:xfrm>
          <a:prstGeom prst="rect">
            <a:avLst/>
          </a:prstGeom>
          <a:solidFill>
            <a:srgbClr val="414455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076734" y="2646539"/>
            <a:ext cx="969254" cy="685871"/>
          </a:xfrm>
          <a:prstGeom prst="rect">
            <a:avLst/>
          </a:prstGeom>
          <a:solidFill>
            <a:srgbClr val="414455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75614" y="3573486"/>
            <a:ext cx="998254" cy="995302"/>
          </a:xfrm>
          <a:prstGeom prst="rect">
            <a:avLst/>
          </a:prstGeom>
          <a:solidFill>
            <a:srgbClr val="568D11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76174" y="3724846"/>
            <a:ext cx="978737" cy="692581"/>
          </a:xfrm>
          <a:prstGeom prst="rect">
            <a:avLst/>
          </a:prstGeom>
          <a:solidFill>
            <a:srgbClr val="414455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76734" y="3573486"/>
            <a:ext cx="998254" cy="995302"/>
          </a:xfrm>
          <a:prstGeom prst="rect">
            <a:avLst/>
          </a:prstGeom>
          <a:solidFill>
            <a:srgbClr val="414455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875614" y="4815248"/>
            <a:ext cx="998254" cy="706390"/>
          </a:xfrm>
          <a:prstGeom prst="rect">
            <a:avLst/>
          </a:prstGeom>
          <a:solidFill>
            <a:srgbClr val="414455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76174" y="4670792"/>
            <a:ext cx="998254" cy="995302"/>
          </a:xfrm>
          <a:prstGeom prst="rect">
            <a:avLst/>
          </a:prstGeom>
          <a:solidFill>
            <a:srgbClr val="414455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6733" y="4808731"/>
            <a:ext cx="998255" cy="712907"/>
          </a:xfrm>
          <a:prstGeom prst="rect">
            <a:avLst/>
          </a:prstGeom>
          <a:solidFill>
            <a:srgbClr val="568D11"/>
          </a:solidFill>
          <a:ln>
            <a:noFill/>
          </a:ln>
          <a:extLst/>
        </p:spPr>
        <p:txBody>
          <a:bodyPr lIns="75520" tIns="37760" rIns="75520" bIns="37760" anchor="ctr"/>
          <a:lstStyle/>
          <a:p>
            <a:endParaRPr lang="zh-CN" altLang="en-US" sz="1700" b="1">
              <a:solidFill>
                <a:srgbClr val="2174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1473" y="2431135"/>
            <a:ext cx="1202395" cy="85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1971" y="4780218"/>
            <a:ext cx="1251897" cy="8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线形标注 2(带强调线) 2"/>
          <p:cNvSpPr>
            <a:spLocks/>
          </p:cNvSpPr>
          <p:nvPr/>
        </p:nvSpPr>
        <p:spPr bwMode="auto">
          <a:xfrm>
            <a:off x="7199797" y="2255737"/>
            <a:ext cx="4017416" cy="528657"/>
          </a:xfrm>
          <a:prstGeom prst="accentCallout2">
            <a:avLst>
              <a:gd name="adj1" fmla="val 21366"/>
              <a:gd name="adj2" fmla="val -1991"/>
              <a:gd name="adj3" fmla="val 18745"/>
              <a:gd name="adj4" fmla="val -80296"/>
              <a:gd name="adj5" fmla="val 70583"/>
              <a:gd name="adj6" fmla="val -85856"/>
            </a:avLst>
          </a:prstGeom>
          <a:noFill/>
          <a:ln w="15875" cmpd="sng">
            <a:solidFill>
              <a:srgbClr val="41445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原图</a:t>
            </a:r>
            <a:endParaRPr lang="zh-CN" altLang="en-US" sz="13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线形标注 2(带强调线) 3"/>
          <p:cNvSpPr>
            <a:spLocks/>
          </p:cNvSpPr>
          <p:nvPr/>
        </p:nvSpPr>
        <p:spPr bwMode="auto">
          <a:xfrm>
            <a:off x="7196331" y="2950248"/>
            <a:ext cx="4017416" cy="530385"/>
          </a:xfrm>
          <a:prstGeom prst="accentCallout2">
            <a:avLst>
              <a:gd name="adj1" fmla="val 21366"/>
              <a:gd name="adj2" fmla="val -1991"/>
              <a:gd name="adj3" fmla="val 20681"/>
              <a:gd name="adj4" fmla="val -22926"/>
              <a:gd name="adj5" fmla="val -57167"/>
              <a:gd name="adj6" fmla="val -31815"/>
            </a:avLst>
          </a:prstGeom>
          <a:noFill/>
          <a:ln w="15875" cmpd="sng">
            <a:solidFill>
              <a:srgbClr val="41445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 lvl="0"/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K=2,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迭代次数</a:t>
            </a:r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=10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，只有两种色彩</a:t>
            </a:r>
            <a:endParaRPr lang="zh-CN" altLang="en-US" sz="13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线形标注 2(带强调线) 4"/>
          <p:cNvSpPr>
            <a:spLocks/>
          </p:cNvSpPr>
          <p:nvPr/>
        </p:nvSpPr>
        <p:spPr bwMode="auto">
          <a:xfrm>
            <a:off x="7199797" y="3646485"/>
            <a:ext cx="4017416" cy="530385"/>
          </a:xfrm>
          <a:prstGeom prst="accentCallout2">
            <a:avLst>
              <a:gd name="adj1" fmla="val 21366"/>
              <a:gd name="adj2" fmla="val -1991"/>
              <a:gd name="adj3" fmla="val 22171"/>
              <a:gd name="adj4" fmla="val -43032"/>
              <a:gd name="adj5" fmla="val 22153"/>
              <a:gd name="adj6" fmla="val -59153"/>
            </a:avLst>
          </a:prstGeom>
          <a:noFill/>
          <a:ln w="15875" cmpd="sng">
            <a:solidFill>
              <a:srgbClr val="41445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 lvl="0"/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K=4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，迭代次数</a:t>
            </a:r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=10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，只有</a:t>
            </a:r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种色彩</a:t>
            </a:r>
            <a:endParaRPr lang="zh-CN" altLang="en-US" sz="13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线形标注 2(带强调线) 5"/>
          <p:cNvSpPr>
            <a:spLocks/>
          </p:cNvSpPr>
          <p:nvPr/>
        </p:nvSpPr>
        <p:spPr bwMode="auto">
          <a:xfrm>
            <a:off x="7199797" y="4353089"/>
            <a:ext cx="4017416" cy="528657"/>
          </a:xfrm>
          <a:prstGeom prst="accentCallout2">
            <a:avLst>
              <a:gd name="adj1" fmla="val 48468"/>
              <a:gd name="adj2" fmla="val -2245"/>
              <a:gd name="adj3" fmla="val 47782"/>
              <a:gd name="adj4" fmla="val -82347"/>
              <a:gd name="adj5" fmla="val 82199"/>
              <a:gd name="adj6" fmla="val -85088"/>
            </a:avLst>
          </a:prstGeom>
          <a:noFill/>
          <a:ln w="15875" cmpd="sng">
            <a:solidFill>
              <a:srgbClr val="41445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 lvl="0"/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K=8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，迭代次数</a:t>
            </a:r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=10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，有</a:t>
            </a:r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种色彩</a:t>
            </a:r>
            <a:endParaRPr lang="zh-CN" altLang="en-US" sz="13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线形标注 2(带强调线) 6"/>
          <p:cNvSpPr>
            <a:spLocks/>
          </p:cNvSpPr>
          <p:nvPr/>
        </p:nvSpPr>
        <p:spPr bwMode="auto">
          <a:xfrm>
            <a:off x="7199797" y="5057966"/>
            <a:ext cx="4017416" cy="530385"/>
          </a:xfrm>
          <a:prstGeom prst="accentCallout2">
            <a:avLst>
              <a:gd name="adj1" fmla="val 21366"/>
              <a:gd name="adj2" fmla="val -1991"/>
              <a:gd name="adj3" fmla="val 22616"/>
              <a:gd name="adj4" fmla="val -23181"/>
              <a:gd name="adj5" fmla="val -39750"/>
              <a:gd name="adj6" fmla="val -31556"/>
            </a:avLst>
          </a:prstGeom>
          <a:noFill/>
          <a:ln w="15875" cmpd="sng">
            <a:solidFill>
              <a:srgbClr val="414455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 lvl="0"/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K=6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，迭代次数</a:t>
            </a:r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=10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，有</a:t>
            </a:r>
            <a:r>
              <a:rPr lang="en-US" altLang="zh-CN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3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种色彩</a:t>
            </a:r>
            <a:endParaRPr lang="zh-CN" altLang="en-US" sz="13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6732" y="2438867"/>
            <a:ext cx="1262732" cy="89354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74" y="3724846"/>
            <a:ext cx="978737" cy="69258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27" y="4808731"/>
            <a:ext cx="1237580" cy="87574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190307" y="1446028"/>
            <a:ext cx="41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聚类后随机使用一种颜色覆盖原有颜色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3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46">
        <p:fade/>
      </p:transition>
    </mc:Choice>
    <mc:Fallback xmlns="">
      <p:transition spd="med" advTm="10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6" y="170771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研究方法与思路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6" y="322322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关键技术与实践难点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6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研究成果与应用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39118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044032" y="3885211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568D11"/>
            </a:solidFill>
            <a:ln>
              <a:solidFill>
                <a:srgbClr val="568D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68D1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994763"/>
      </p:ext>
    </p:extLst>
  </p:cSld>
  <p:clrMapOvr>
    <a:masterClrMapping/>
  </p:clrMapOvr>
  <p:transition spd="slow" advTm="3903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0.106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13944" y="2359827"/>
            <a:ext cx="3060927" cy="3990214"/>
          </a:xfrm>
          <a:prstGeom prst="rect">
            <a:avLst/>
          </a:prstGeom>
          <a:solidFill>
            <a:srgbClr val="FFFFFF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3413944" y="2034179"/>
            <a:ext cx="3060927" cy="651295"/>
          </a:xfrm>
          <a:prstGeom prst="homePlate">
            <a:avLst>
              <a:gd name="adj" fmla="val 63872"/>
            </a:avLst>
          </a:prstGeom>
          <a:solidFill>
            <a:srgbClr val="568D11"/>
          </a:solidFill>
          <a:ln w="9525">
            <a:noFill/>
            <a:miter lim="800000"/>
            <a:headEnd/>
            <a:tailEnd/>
          </a:ln>
        </p:spPr>
        <p:txBody>
          <a:bodyPr wrap="none" lIns="75520" tIns="37760" rIns="75520" bIns="3776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3035" y="2912863"/>
            <a:ext cx="2941836" cy="2290774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本算法确定的</a:t>
            </a:r>
            <a:r>
              <a:rPr lang="en-US" altLang="zh-CN" sz="1400" dirty="0"/>
              <a:t>K </a:t>
            </a:r>
            <a:r>
              <a:rPr lang="zh-CN" altLang="en-US" sz="1400" dirty="0"/>
              <a:t>个划分到达平方误差最小。当聚类是密集的，且类与类之间区别明显时，效果较好。对于处理大数据集，这个算法是相对可伸缩和高效的，计算的复杂度为</a:t>
            </a:r>
            <a:r>
              <a:rPr lang="en-US" altLang="zh-CN" sz="1400" dirty="0"/>
              <a:t>O(</a:t>
            </a:r>
            <a:r>
              <a:rPr lang="en-US" altLang="zh-CN" sz="1400" dirty="0" err="1"/>
              <a:t>NKt</a:t>
            </a:r>
            <a:r>
              <a:rPr lang="en-US" altLang="zh-CN" sz="1400" dirty="0"/>
              <a:t>)</a:t>
            </a:r>
            <a:r>
              <a:rPr lang="zh-CN" altLang="en-US" sz="1400" dirty="0"/>
              <a:t>，其中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是数据对象的数目，</a:t>
            </a:r>
            <a:r>
              <a:rPr lang="en-US" altLang="zh-CN" sz="1400" dirty="0"/>
              <a:t>t</a:t>
            </a:r>
            <a:r>
              <a:rPr lang="zh-CN" altLang="en-US" sz="1400" dirty="0"/>
              <a:t>是迭代的次数。一般来说，</a:t>
            </a:r>
            <a:r>
              <a:rPr lang="en-US" altLang="zh-CN" sz="1400" dirty="0"/>
              <a:t>K&lt;&lt;N</a:t>
            </a:r>
            <a:r>
              <a:rPr lang="zh-CN" altLang="en-US" sz="1400" dirty="0"/>
              <a:t>，</a:t>
            </a:r>
            <a:r>
              <a:rPr lang="en-US" altLang="zh-CN" sz="1400" dirty="0"/>
              <a:t>t&lt;&lt;N </a:t>
            </a:r>
            <a:r>
              <a:rPr lang="zh-CN" altLang="en-US" sz="1400" dirty="0"/>
              <a:t>。</a:t>
            </a:r>
            <a:endParaRPr lang="zh-CN" altLang="en-US" sz="13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46227" y="2359827"/>
            <a:ext cx="3060927" cy="3990214"/>
          </a:xfrm>
          <a:prstGeom prst="rect">
            <a:avLst/>
          </a:prstGeom>
          <a:solidFill>
            <a:srgbClr val="FFFFFF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 flipH="1">
            <a:off x="7046227" y="2034179"/>
            <a:ext cx="3060927" cy="651295"/>
          </a:xfrm>
          <a:prstGeom prst="homePlate">
            <a:avLst>
              <a:gd name="adj" fmla="val 63872"/>
            </a:avLst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5520" tIns="37760" rIns="75520" bIns="3776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65318" y="2912863"/>
            <a:ext cx="2941836" cy="3437178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在 </a:t>
            </a:r>
            <a:r>
              <a:rPr lang="en-US" altLang="zh-CN" sz="1400" dirty="0"/>
              <a:t>K-means </a:t>
            </a:r>
            <a:r>
              <a:rPr lang="zh-CN" altLang="en-US" sz="1400" dirty="0"/>
              <a:t>算法中 </a:t>
            </a:r>
            <a:r>
              <a:rPr lang="en-US" altLang="zh-CN" sz="1400" dirty="0"/>
              <a:t>K </a:t>
            </a:r>
            <a:r>
              <a:rPr lang="zh-CN" altLang="en-US" sz="1400" dirty="0"/>
              <a:t>是事先给定的，这个 </a:t>
            </a:r>
            <a:r>
              <a:rPr lang="en-US" altLang="zh-CN" sz="1400" dirty="0"/>
              <a:t>K </a:t>
            </a:r>
            <a:r>
              <a:rPr lang="zh-CN" altLang="en-US" sz="1400" dirty="0"/>
              <a:t>值的选定是非常难以估计的。很多时候，事先并不知道给定的数据集应该分成多少个类别才最合适。这也是 </a:t>
            </a:r>
            <a:r>
              <a:rPr lang="en-US" altLang="zh-CN" sz="1400" dirty="0"/>
              <a:t>K-means </a:t>
            </a:r>
            <a:r>
              <a:rPr lang="zh-CN" altLang="en-US" sz="1400" dirty="0"/>
              <a:t>算法的一个不足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从 </a:t>
            </a:r>
            <a:r>
              <a:rPr lang="en-US" altLang="zh-CN" sz="1400" dirty="0"/>
              <a:t>K-means </a:t>
            </a:r>
            <a:r>
              <a:rPr lang="zh-CN" altLang="en-US" sz="1400" dirty="0"/>
              <a:t>算法框架可以看出，该算法需要不断地进行样本分类调整，不断地计算调整后的新的聚类中心，因此当数据量非常大时，算法的时间开销是非常大的。所以需要对算法的时间复杂度进行分析、改进，提高算法应用范围。</a:t>
            </a:r>
            <a:endParaRPr lang="zh-CN" altLang="en-US" sz="13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2716" y="1435395"/>
            <a:ext cx="22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Kmeans</a:t>
            </a:r>
            <a:r>
              <a:rPr kumimoji="1" lang="zh-CN" altLang="en-US" dirty="0" smtClean="0"/>
              <a:t>优缺点：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067054"/>
      </p:ext>
    </p:extLst>
  </p:cSld>
  <p:clrMapOvr>
    <a:masterClrMapping/>
  </p:clrMapOvr>
  <p:transition spd="slow" advTm="4793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8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8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8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8" grpId="1"/>
      <p:bldP spid="29" grpId="0" animBg="1"/>
      <p:bldP spid="30" grpId="0" animBg="1"/>
      <p:bldP spid="31" grpId="0"/>
      <p:bldP spid="3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319741" y="2279495"/>
            <a:ext cx="3552519" cy="143634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600" b="1" dirty="0">
              <a:solidFill>
                <a:srgbClr val="568D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"/>
            <a:ext cx="12192000" cy="1124744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" y="5733256"/>
            <a:ext cx="12192000" cy="1124744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34541"/>
      </p:ext>
    </p:extLst>
  </p:cSld>
  <p:clrMapOvr>
    <a:masterClrMapping/>
  </p:clrMapOvr>
  <p:transition spd="slow" advTm="4152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6" y="1692328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算法概述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以图解释算法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6" y="320248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6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研究成果与应用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39118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76703" y="1618777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568D11"/>
            </a:solidFill>
            <a:ln>
              <a:solidFill>
                <a:srgbClr val="568D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68D1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96540"/>
      </p:ext>
    </p:extLst>
  </p:cSld>
  <p:clrMapOvr>
    <a:masterClrMapping/>
  </p:clrMapOvr>
  <p:transition spd="slow" advTm="5422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-6.25E-7 1.85185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728653" y="1737216"/>
            <a:ext cx="8151550" cy="2731045"/>
            <a:chOff x="2954339" y="1279908"/>
            <a:chExt cx="6900783" cy="746236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2954339" y="1694800"/>
              <a:ext cx="6900783" cy="33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k-means 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算法接受输入量 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k 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然后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个数据对象划分为 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个聚类以便使得所获得的聚类满足：同一聚类中的对象相似度较高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而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不同聚类中的对象相似度较小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聚类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相似度是利用各聚类中对象的均值所获得一个“中心对象”（引力中心）来进行计算的。</a:t>
              </a:r>
              <a:endParaRPr lang="en-US" altLang="zh-CN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63100" y="1279908"/>
              <a:ext cx="1024836" cy="3361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基本简介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658513"/>
      </p:ext>
    </p:extLst>
  </p:cSld>
  <p:clrMapOvr>
    <a:masterClrMapping/>
  </p:clrMapOvr>
  <p:transition spd="slow" advTm="1014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84477" y="2162522"/>
            <a:ext cx="1883135" cy="36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84" tIns="41442" rIns="82884" bIns="41442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28843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处理流程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2669230" y="2549085"/>
            <a:ext cx="7551216" cy="2345851"/>
          </a:xfrm>
          <a:prstGeom prst="rect">
            <a:avLst/>
          </a:prstGeom>
          <a:noFill/>
        </p:spPr>
        <p:txBody>
          <a:bodyPr vert="horz" wrap="square" lIns="82884" tIns="41442" rIns="82884" bIns="41442" numCol="1" anchor="t" anchorCtr="0" compatLnSpc="1">
            <a:prstTxWarp prst="textNoShape">
              <a:avLst/>
            </a:prstTxWarp>
            <a:spAutoFit/>
          </a:bodyPr>
          <a:lstStyle/>
          <a:p>
            <a:pPr defTabSz="828843"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的处理流程说明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defTabSz="828843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个数据对象任意选择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个对象作为初始聚类中心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defTabSz="828843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对于所剩下其它对象，则根据它们与这些聚类中心的相似度（距离），分别将它们分配给与其最相似的（聚类中心所代表的）聚类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defTabSz="828843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再计算每个所获新聚类的聚类中心（该聚类中所有对象的均值）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defTabSz="828843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不断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重复这一过程直到标准测度函数开始收敛为止。一般都采用均方差作为标准测度函数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defTabSz="828843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个聚类具有以下特点：各聚类本身尽可能的紧凑，而各聚类之间尽可能的分开。</a:t>
            </a:r>
          </a:p>
        </p:txBody>
      </p:sp>
    </p:spTree>
    <p:extLst>
      <p:ext uri="{BB962C8B-B14F-4D97-AF65-F5344CB8AC3E}">
        <p14:creationId xmlns:p14="http://schemas.microsoft.com/office/powerpoint/2010/main" val="3645548609"/>
      </p:ext>
    </p:extLst>
  </p:cSld>
  <p:clrMapOvr>
    <a:masterClrMapping/>
  </p:clrMapOvr>
  <p:transition spd="slow" advTm="1122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829697" y="1810326"/>
            <a:ext cx="5260199" cy="684743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17578" y="1619272"/>
            <a:ext cx="3875245" cy="382107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2774182" y="3118064"/>
            <a:ext cx="1312385" cy="1127775"/>
          </a:xfrm>
          <a:prstGeom prst="hexagon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基本步骤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8"/>
          <p:cNvCxnSpPr/>
          <p:nvPr/>
        </p:nvCxnSpPr>
        <p:spPr>
          <a:xfrm flipV="1">
            <a:off x="3803726" y="2346428"/>
            <a:ext cx="1025971" cy="771636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9"/>
          <p:cNvCxnSpPr/>
          <p:nvPr/>
        </p:nvCxnSpPr>
        <p:spPr>
          <a:xfrm flipV="1">
            <a:off x="3923414" y="3343435"/>
            <a:ext cx="906283" cy="96794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30"/>
          <p:cNvCxnSpPr/>
          <p:nvPr/>
        </p:nvCxnSpPr>
        <p:spPr>
          <a:xfrm>
            <a:off x="3804623" y="4245839"/>
            <a:ext cx="1020475" cy="1653748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1"/>
          <p:cNvSpPr txBox="1"/>
          <p:nvPr/>
        </p:nvSpPr>
        <p:spPr>
          <a:xfrm>
            <a:off x="5008334" y="2049645"/>
            <a:ext cx="5001832" cy="310937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3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3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个数据对象任意选择 </a:t>
            </a:r>
            <a:r>
              <a:rPr lang="en-US" altLang="zh-CN" sz="13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13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个对象作为初始聚类中心；</a:t>
            </a:r>
          </a:p>
        </p:txBody>
      </p:sp>
      <p:sp>
        <p:nvSpPr>
          <p:cNvPr id="29" name="矩形 28"/>
          <p:cNvSpPr/>
          <p:nvPr/>
        </p:nvSpPr>
        <p:spPr>
          <a:xfrm>
            <a:off x="4829697" y="2869782"/>
            <a:ext cx="5260199" cy="947305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17577" y="2661724"/>
            <a:ext cx="3875245" cy="382107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5008334" y="3043831"/>
            <a:ext cx="5001832" cy="571008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根据每个聚类对象的均值（中心对象），计算每个对象与这些中心对象的距离；并根据最小距离重新对相应对象进行划分；</a:t>
            </a:r>
          </a:p>
        </p:txBody>
      </p:sp>
      <p:sp>
        <p:nvSpPr>
          <p:cNvPr id="32" name="矩形 31"/>
          <p:cNvSpPr/>
          <p:nvPr/>
        </p:nvSpPr>
        <p:spPr>
          <a:xfrm>
            <a:off x="4819104" y="4207538"/>
            <a:ext cx="5260199" cy="852274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511580" y="3989589"/>
            <a:ext cx="3875245" cy="382107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7"/>
          <p:cNvSpPr txBox="1"/>
          <p:nvPr/>
        </p:nvSpPr>
        <p:spPr>
          <a:xfrm>
            <a:off x="4948287" y="4314125"/>
            <a:ext cx="5001832" cy="758367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重新计算每个（有变化）聚类的均值（中心对象）；</a:t>
            </a:r>
          </a:p>
        </p:txBody>
      </p:sp>
      <p:sp>
        <p:nvSpPr>
          <p:cNvPr id="35" name="矩形 34"/>
          <p:cNvSpPr/>
          <p:nvPr/>
        </p:nvSpPr>
        <p:spPr>
          <a:xfrm>
            <a:off x="4825098" y="5339044"/>
            <a:ext cx="5260199" cy="1121086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计算标准测度函数，当满足一定条件，如函数收敛时，则算法终止；如果条件不满足则回到步骤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11582" y="5129333"/>
            <a:ext cx="3875245" cy="382107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29"/>
          <p:cNvCxnSpPr/>
          <p:nvPr/>
        </p:nvCxnSpPr>
        <p:spPr>
          <a:xfrm>
            <a:off x="3923414" y="3923674"/>
            <a:ext cx="895690" cy="71000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18513"/>
      </p:ext>
    </p:extLst>
  </p:cSld>
  <p:clrMapOvr>
    <a:masterClrMapping/>
  </p:clrMapOvr>
  <p:transition spd="slow" advTm="37202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790"/>
                                </p:stCondLst>
                                <p:childTnLst>
                                  <p:par>
                                    <p:cTn id="4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29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79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5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48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240"/>
                                </p:stCondLst>
                                <p:childTnLst>
                                  <p:par>
                                    <p:cTn id="7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7740"/>
                                </p:stCondLst>
                                <p:childTnLst>
                                  <p:par>
                                    <p:cTn id="8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8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4" grpId="0" animBg="1"/>
          <p:bldP spid="28" grpId="0"/>
          <p:bldP spid="28" grpId="1"/>
          <p:bldP spid="29" grpId="0" animBg="1"/>
          <p:bldP spid="30" grpId="0" animBg="1"/>
          <p:bldP spid="31" grpId="0"/>
          <p:bldP spid="31" grpId="1"/>
          <p:bldP spid="32" grpId="0" animBg="1"/>
          <p:bldP spid="33" grpId="0" animBg="1"/>
          <p:bldP spid="34" grpId="0"/>
          <p:bldP spid="34" grpId="1"/>
          <p:bldP spid="35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790"/>
                                </p:stCondLst>
                                <p:childTnLst>
                                  <p:par>
                                    <p:cTn id="4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290"/>
                                </p:stCondLst>
                                <p:childTnLst>
                                  <p:par>
                                    <p:cTn id="4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79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5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6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48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240"/>
                                </p:stCondLst>
                                <p:childTnLst>
                                  <p:par>
                                    <p:cTn id="7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7740"/>
                                </p:stCondLst>
                                <p:childTnLst>
                                  <p:par>
                                    <p:cTn id="8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8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4" grpId="0" animBg="1"/>
          <p:bldP spid="28" grpId="0"/>
          <p:bldP spid="28" grpId="1"/>
          <p:bldP spid="29" grpId="0" animBg="1"/>
          <p:bldP spid="30" grpId="0" animBg="1"/>
          <p:bldP spid="31" grpId="0"/>
          <p:bldP spid="31" grpId="1"/>
          <p:bldP spid="32" grpId="0" animBg="1"/>
          <p:bldP spid="33" grpId="0" animBg="1"/>
          <p:bldP spid="34" grpId="0"/>
          <p:bldP spid="34" grpId="1"/>
          <p:bldP spid="35" grpId="0" animBg="1"/>
          <p:bldP spid="3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6" y="1755299"/>
            <a:ext cx="207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K-means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算法概述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91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以图解释算法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6" y="3236812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6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研究成果与应用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568D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39118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76703" y="1618777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568D11"/>
            </a:solidFill>
            <a:ln>
              <a:solidFill>
                <a:srgbClr val="568D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68D1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651842"/>
      </p:ext>
    </p:extLst>
  </p:cSld>
  <p:clrMapOvr>
    <a:masterClrMapping/>
  </p:clrMapOvr>
  <p:transition spd="slow" advTm="5974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0.106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2837" y="1552354"/>
            <a:ext cx="693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K-Means</a:t>
            </a:r>
            <a:r>
              <a:rPr kumimoji="1" lang="zh-CN" altLang="en-US" dirty="0"/>
              <a:t>算法主要解决的问题如下图所示。我们可以看到，在图的左边有一些点，我们用肉眼可以看出来有四个点群，但是我们怎么通过计算机程序找出这几个点群来呢？于是就出现了我们的</a:t>
            </a:r>
            <a:r>
              <a:rPr kumimoji="1" lang="en-US" altLang="zh-CN" dirty="0"/>
              <a:t>K-Means</a:t>
            </a:r>
            <a:r>
              <a:rPr kumimoji="1" lang="zh-CN" altLang="en-US" dirty="0"/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37" y="2752683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93">
        <p:fade/>
      </p:transition>
    </mc:Choice>
    <mc:Fallback xmlns="">
      <p:transition spd="med" advTm="100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07" y="1589863"/>
            <a:ext cx="4681868" cy="36790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9163" y="1589863"/>
            <a:ext cx="4327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zh-CN" altLang="en-US" b="1" dirty="0"/>
              <a:t>，</a:t>
            </a:r>
            <a:r>
              <a:rPr lang="en-US" altLang="zh-CN" b="1" dirty="0"/>
              <a:t>E</a:t>
            </a:r>
            <a:r>
              <a:rPr lang="zh-CN" altLang="en-US" b="1" dirty="0"/>
              <a:t>是五个在图中点。而灰色的点是我们的种子点，也就是我们用来找点群的点</a:t>
            </a:r>
            <a:r>
              <a:rPr lang="zh-CN" altLang="en-US" dirty="0"/>
              <a:t>。有两个种子点，所以</a:t>
            </a:r>
            <a:r>
              <a:rPr lang="en-US" altLang="zh-CN" dirty="0"/>
              <a:t>K=2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然后，</a:t>
            </a:r>
            <a:r>
              <a:rPr lang="en-US" altLang="zh-CN" dirty="0"/>
              <a:t>K-Means</a:t>
            </a:r>
            <a:r>
              <a:rPr lang="zh-CN" altLang="en-US" dirty="0"/>
              <a:t>的算法如下：</a:t>
            </a:r>
          </a:p>
          <a:p>
            <a:r>
              <a:rPr lang="zh-CN" altLang="en-US" dirty="0"/>
              <a:t>随机在图中取</a:t>
            </a:r>
            <a:r>
              <a:rPr lang="en-US" altLang="zh-CN" dirty="0"/>
              <a:t>K</a:t>
            </a:r>
            <a:r>
              <a:rPr lang="zh-CN" altLang="en-US" dirty="0"/>
              <a:t>（这里</a:t>
            </a:r>
            <a:r>
              <a:rPr lang="en-US" altLang="zh-CN" dirty="0"/>
              <a:t>K=2</a:t>
            </a:r>
            <a:r>
              <a:rPr lang="zh-CN" altLang="en-US" dirty="0"/>
              <a:t>）个种子点。</a:t>
            </a:r>
          </a:p>
          <a:p>
            <a:r>
              <a:rPr lang="zh-CN" altLang="en-US" dirty="0"/>
              <a:t>然后对图中的所有点求到这</a:t>
            </a:r>
            <a:r>
              <a:rPr lang="en-US" altLang="zh-CN" dirty="0"/>
              <a:t>K</a:t>
            </a:r>
            <a:r>
              <a:rPr lang="zh-CN" altLang="en-US" dirty="0"/>
              <a:t>个种子点的距离，假如点</a:t>
            </a:r>
            <a:r>
              <a:rPr lang="en-US" altLang="zh-CN" dirty="0"/>
              <a:t>Pi</a:t>
            </a:r>
            <a:r>
              <a:rPr lang="zh-CN" altLang="en-US" dirty="0"/>
              <a:t>离种子点</a:t>
            </a:r>
            <a:r>
              <a:rPr lang="en-US" altLang="zh-CN" dirty="0"/>
              <a:t>Si</a:t>
            </a:r>
            <a:r>
              <a:rPr lang="zh-CN" altLang="en-US" dirty="0"/>
              <a:t>最近，那么</a:t>
            </a:r>
            <a:r>
              <a:rPr lang="en-US" altLang="zh-CN" dirty="0"/>
              <a:t>Pi</a:t>
            </a:r>
            <a:r>
              <a:rPr lang="zh-CN" altLang="en-US" dirty="0"/>
              <a:t>属于</a:t>
            </a:r>
            <a:r>
              <a:rPr lang="en-US" altLang="zh-CN" dirty="0"/>
              <a:t>Si</a:t>
            </a:r>
            <a:r>
              <a:rPr lang="zh-CN" altLang="en-US" dirty="0"/>
              <a:t>点群。</a:t>
            </a:r>
            <a:r>
              <a:rPr lang="zh-CN" altLang="en-US" dirty="0" smtClean="0"/>
              <a:t>（我们</a:t>
            </a:r>
            <a:r>
              <a:rPr lang="zh-CN" altLang="en-US" dirty="0"/>
              <a:t>可以看到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属于上面的种子点，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属于下面中部的种子点）</a:t>
            </a:r>
          </a:p>
          <a:p>
            <a:r>
              <a:rPr lang="zh-CN" altLang="en-US" dirty="0"/>
              <a:t>接下来，我们要移动种子点到属于他的“点群”的中心。（见图上的第三步）</a:t>
            </a:r>
          </a:p>
          <a:p>
            <a:r>
              <a:rPr lang="zh-CN" altLang="en-US" dirty="0"/>
              <a:t>然后重复第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zh-CN" altLang="en-US" dirty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</a:t>
            </a:r>
            <a:r>
              <a:rPr lang="zh-CN" altLang="en-US" dirty="0"/>
              <a:t>，直到，种子点没有移动（我们可以看到图中的第四步上面的种子点聚合了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，下面的种子点聚合了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3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677">
        <p:fade/>
      </p:transition>
    </mc:Choice>
    <mc:Fallback xmlns="">
      <p:transition spd="med" advTm="416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5"/>
          <p:cNvSpPr>
            <a:spLocks/>
          </p:cNvSpPr>
          <p:nvPr/>
        </p:nvSpPr>
        <p:spPr bwMode="auto">
          <a:xfrm>
            <a:off x="2339736" y="1933997"/>
            <a:ext cx="905739" cy="589286"/>
          </a:xfrm>
          <a:custGeom>
            <a:avLst/>
            <a:gdLst>
              <a:gd name="T0" fmla="*/ 884378 w 314"/>
              <a:gd name="T1" fmla="*/ 151756 h 182"/>
              <a:gd name="T2" fmla="*/ 887212 w 314"/>
              <a:gd name="T3" fmla="*/ 553279 h 182"/>
              <a:gd name="T4" fmla="*/ 479038 w 314"/>
              <a:gd name="T5" fmla="*/ 572248 h 182"/>
              <a:gd name="T6" fmla="*/ 586751 w 314"/>
              <a:gd name="T7" fmla="*/ 458431 h 182"/>
              <a:gd name="T8" fmla="*/ 402505 w 314"/>
              <a:gd name="T9" fmla="*/ 265574 h 182"/>
              <a:gd name="T10" fmla="*/ 359987 w 314"/>
              <a:gd name="T11" fmla="*/ 246604 h 182"/>
              <a:gd name="T12" fmla="*/ 314634 w 314"/>
              <a:gd name="T13" fmla="*/ 252927 h 182"/>
              <a:gd name="T14" fmla="*/ 260778 w 314"/>
              <a:gd name="T15" fmla="*/ 278220 h 182"/>
              <a:gd name="T16" fmla="*/ 198418 w 314"/>
              <a:gd name="T17" fmla="*/ 331967 h 182"/>
              <a:gd name="T18" fmla="*/ 141727 w 314"/>
              <a:gd name="T19" fmla="*/ 392038 h 182"/>
              <a:gd name="T20" fmla="*/ 0 w 314"/>
              <a:gd name="T21" fmla="*/ 243443 h 182"/>
              <a:gd name="T22" fmla="*/ 96375 w 314"/>
              <a:gd name="T23" fmla="*/ 145433 h 182"/>
              <a:gd name="T24" fmla="*/ 136058 w 314"/>
              <a:gd name="T25" fmla="*/ 113817 h 182"/>
              <a:gd name="T26" fmla="*/ 189914 w 314"/>
              <a:gd name="T27" fmla="*/ 75878 h 182"/>
              <a:gd name="T28" fmla="*/ 232433 w 314"/>
              <a:gd name="T29" fmla="*/ 53747 h 182"/>
              <a:gd name="T30" fmla="*/ 272116 w 314"/>
              <a:gd name="T31" fmla="*/ 28454 h 182"/>
              <a:gd name="T32" fmla="*/ 317469 w 314"/>
              <a:gd name="T33" fmla="*/ 9485 h 182"/>
              <a:gd name="T34" fmla="*/ 365656 w 314"/>
              <a:gd name="T35" fmla="*/ 0 h 182"/>
              <a:gd name="T36" fmla="*/ 419513 w 314"/>
              <a:gd name="T37" fmla="*/ 0 h 182"/>
              <a:gd name="T38" fmla="*/ 464865 w 314"/>
              <a:gd name="T39" fmla="*/ 3162 h 182"/>
              <a:gd name="T40" fmla="*/ 513053 w 314"/>
              <a:gd name="T41" fmla="*/ 15808 h 182"/>
              <a:gd name="T42" fmla="*/ 561240 w 314"/>
              <a:gd name="T43" fmla="*/ 41101 h 182"/>
              <a:gd name="T44" fmla="*/ 589585 w 314"/>
              <a:gd name="T45" fmla="*/ 72717 h 182"/>
              <a:gd name="T46" fmla="*/ 779500 w 314"/>
              <a:gd name="T47" fmla="*/ 259251 h 182"/>
              <a:gd name="T48" fmla="*/ 884378 w 314"/>
              <a:gd name="T49" fmla="*/ 15175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14"/>
              <a:gd name="T76" fmla="*/ 0 h 182"/>
              <a:gd name="T77" fmla="*/ 314 w 314"/>
              <a:gd name="T78" fmla="*/ 182 h 1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14" h="182">
                <a:moveTo>
                  <a:pt x="312" y="48"/>
                </a:moveTo>
                <a:lnTo>
                  <a:pt x="313" y="175"/>
                </a:lnTo>
                <a:lnTo>
                  <a:pt x="169" y="181"/>
                </a:lnTo>
                <a:lnTo>
                  <a:pt x="207" y="145"/>
                </a:lnTo>
                <a:lnTo>
                  <a:pt x="142" y="84"/>
                </a:lnTo>
                <a:lnTo>
                  <a:pt x="127" y="78"/>
                </a:lnTo>
                <a:lnTo>
                  <a:pt x="111" y="80"/>
                </a:lnTo>
                <a:lnTo>
                  <a:pt x="92" y="88"/>
                </a:lnTo>
                <a:lnTo>
                  <a:pt x="70" y="105"/>
                </a:lnTo>
                <a:lnTo>
                  <a:pt x="50" y="124"/>
                </a:lnTo>
                <a:lnTo>
                  <a:pt x="0" y="77"/>
                </a:lnTo>
                <a:lnTo>
                  <a:pt x="34" y="46"/>
                </a:lnTo>
                <a:lnTo>
                  <a:pt x="48" y="36"/>
                </a:lnTo>
                <a:lnTo>
                  <a:pt x="67" y="24"/>
                </a:lnTo>
                <a:lnTo>
                  <a:pt x="82" y="17"/>
                </a:lnTo>
                <a:lnTo>
                  <a:pt x="96" y="9"/>
                </a:lnTo>
                <a:lnTo>
                  <a:pt x="112" y="3"/>
                </a:lnTo>
                <a:lnTo>
                  <a:pt x="129" y="0"/>
                </a:lnTo>
                <a:lnTo>
                  <a:pt x="148" y="0"/>
                </a:lnTo>
                <a:lnTo>
                  <a:pt x="164" y="1"/>
                </a:lnTo>
                <a:lnTo>
                  <a:pt x="181" y="5"/>
                </a:lnTo>
                <a:lnTo>
                  <a:pt x="198" y="13"/>
                </a:lnTo>
                <a:lnTo>
                  <a:pt x="208" y="23"/>
                </a:lnTo>
                <a:lnTo>
                  <a:pt x="275" y="82"/>
                </a:lnTo>
                <a:lnTo>
                  <a:pt x="312" y="48"/>
                </a:lnTo>
              </a:path>
            </a:pathLst>
          </a:custGeom>
          <a:solidFill>
            <a:srgbClr val="568D11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36" name="Freeform 26"/>
          <p:cNvSpPr>
            <a:spLocks/>
          </p:cNvSpPr>
          <p:nvPr/>
        </p:nvSpPr>
        <p:spPr bwMode="auto">
          <a:xfrm>
            <a:off x="2335986" y="4781902"/>
            <a:ext cx="909488" cy="593064"/>
          </a:xfrm>
          <a:custGeom>
            <a:avLst/>
            <a:gdLst>
              <a:gd name="T0" fmla="*/ 886487 w 315"/>
              <a:gd name="T1" fmla="*/ 152428 h 182"/>
              <a:gd name="T2" fmla="*/ 889319 w 315"/>
              <a:gd name="T3" fmla="*/ 555727 h 182"/>
              <a:gd name="T4" fmla="*/ 481478 w 315"/>
              <a:gd name="T5" fmla="*/ 574780 h 182"/>
              <a:gd name="T6" fmla="*/ 589103 w 315"/>
              <a:gd name="T7" fmla="*/ 460459 h 182"/>
              <a:gd name="T8" fmla="*/ 405008 w 315"/>
              <a:gd name="T9" fmla="*/ 266749 h 182"/>
              <a:gd name="T10" fmla="*/ 359693 w 315"/>
              <a:gd name="T11" fmla="*/ 247695 h 182"/>
              <a:gd name="T12" fmla="*/ 314377 w 315"/>
              <a:gd name="T13" fmla="*/ 254047 h 182"/>
              <a:gd name="T14" fmla="*/ 263397 w 315"/>
              <a:gd name="T15" fmla="*/ 279451 h 182"/>
              <a:gd name="T16" fmla="*/ 198256 w 315"/>
              <a:gd name="T17" fmla="*/ 333436 h 182"/>
              <a:gd name="T18" fmla="*/ 141611 w 315"/>
              <a:gd name="T19" fmla="*/ 393772 h 182"/>
              <a:gd name="T20" fmla="*/ 0 w 315"/>
              <a:gd name="T21" fmla="*/ 244520 h 182"/>
              <a:gd name="T22" fmla="*/ 96296 w 315"/>
              <a:gd name="T23" fmla="*/ 146077 h 182"/>
              <a:gd name="T24" fmla="*/ 135947 w 315"/>
              <a:gd name="T25" fmla="*/ 114321 h 182"/>
              <a:gd name="T26" fmla="*/ 189759 w 315"/>
              <a:gd name="T27" fmla="*/ 76214 h 182"/>
              <a:gd name="T28" fmla="*/ 232242 w 315"/>
              <a:gd name="T29" fmla="*/ 53985 h 182"/>
              <a:gd name="T30" fmla="*/ 271894 w 315"/>
              <a:gd name="T31" fmla="*/ 28580 h 182"/>
              <a:gd name="T32" fmla="*/ 317209 w 315"/>
              <a:gd name="T33" fmla="*/ 9527 h 182"/>
              <a:gd name="T34" fmla="*/ 365357 w 315"/>
              <a:gd name="T35" fmla="*/ 0 h 182"/>
              <a:gd name="T36" fmla="*/ 422002 w 315"/>
              <a:gd name="T37" fmla="*/ 0 h 182"/>
              <a:gd name="T38" fmla="*/ 467317 w 315"/>
              <a:gd name="T39" fmla="*/ 3176 h 182"/>
              <a:gd name="T40" fmla="*/ 515465 w 315"/>
              <a:gd name="T41" fmla="*/ 15878 h 182"/>
              <a:gd name="T42" fmla="*/ 563613 w 315"/>
              <a:gd name="T43" fmla="*/ 41283 h 182"/>
              <a:gd name="T44" fmla="*/ 591935 w 315"/>
              <a:gd name="T45" fmla="*/ 73038 h 182"/>
              <a:gd name="T46" fmla="*/ 781694 w 315"/>
              <a:gd name="T47" fmla="*/ 260398 h 182"/>
              <a:gd name="T48" fmla="*/ 886487 w 315"/>
              <a:gd name="T49" fmla="*/ 152428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15"/>
              <a:gd name="T76" fmla="*/ 0 h 182"/>
              <a:gd name="T77" fmla="*/ 315 w 315"/>
              <a:gd name="T78" fmla="*/ 182 h 1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15" h="182">
                <a:moveTo>
                  <a:pt x="313" y="48"/>
                </a:moveTo>
                <a:lnTo>
                  <a:pt x="314" y="175"/>
                </a:lnTo>
                <a:lnTo>
                  <a:pt x="170" y="181"/>
                </a:lnTo>
                <a:lnTo>
                  <a:pt x="208" y="145"/>
                </a:lnTo>
                <a:lnTo>
                  <a:pt x="143" y="84"/>
                </a:lnTo>
                <a:lnTo>
                  <a:pt x="127" y="78"/>
                </a:lnTo>
                <a:lnTo>
                  <a:pt x="111" y="80"/>
                </a:lnTo>
                <a:lnTo>
                  <a:pt x="93" y="88"/>
                </a:lnTo>
                <a:lnTo>
                  <a:pt x="70" y="105"/>
                </a:lnTo>
                <a:lnTo>
                  <a:pt x="50" y="124"/>
                </a:lnTo>
                <a:lnTo>
                  <a:pt x="0" y="77"/>
                </a:lnTo>
                <a:lnTo>
                  <a:pt x="34" y="46"/>
                </a:lnTo>
                <a:lnTo>
                  <a:pt x="48" y="36"/>
                </a:lnTo>
                <a:lnTo>
                  <a:pt x="67" y="24"/>
                </a:lnTo>
                <a:lnTo>
                  <a:pt x="82" y="17"/>
                </a:lnTo>
                <a:lnTo>
                  <a:pt x="96" y="9"/>
                </a:lnTo>
                <a:lnTo>
                  <a:pt x="112" y="3"/>
                </a:lnTo>
                <a:lnTo>
                  <a:pt x="129" y="0"/>
                </a:lnTo>
                <a:lnTo>
                  <a:pt x="149" y="0"/>
                </a:lnTo>
                <a:lnTo>
                  <a:pt x="165" y="1"/>
                </a:lnTo>
                <a:lnTo>
                  <a:pt x="182" y="5"/>
                </a:lnTo>
                <a:lnTo>
                  <a:pt x="199" y="13"/>
                </a:lnTo>
                <a:lnTo>
                  <a:pt x="209" y="23"/>
                </a:lnTo>
                <a:lnTo>
                  <a:pt x="276" y="82"/>
                </a:lnTo>
                <a:lnTo>
                  <a:pt x="313" y="48"/>
                </a:lnTo>
              </a:path>
            </a:pathLst>
          </a:custGeom>
          <a:solidFill>
            <a:srgbClr val="568D11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37" name="Freeform 27"/>
          <p:cNvSpPr>
            <a:spLocks/>
          </p:cNvSpPr>
          <p:nvPr/>
        </p:nvSpPr>
        <p:spPr bwMode="auto">
          <a:xfrm>
            <a:off x="2339736" y="3297290"/>
            <a:ext cx="905738" cy="596841"/>
          </a:xfrm>
          <a:custGeom>
            <a:avLst/>
            <a:gdLst>
              <a:gd name="T0" fmla="*/ 884378 w 314"/>
              <a:gd name="T1" fmla="*/ 152263 h 183"/>
              <a:gd name="T2" fmla="*/ 887212 w 314"/>
              <a:gd name="T3" fmla="*/ 558297 h 183"/>
              <a:gd name="T4" fmla="*/ 479038 w 314"/>
              <a:gd name="T5" fmla="*/ 577330 h 183"/>
              <a:gd name="T6" fmla="*/ 586751 w 314"/>
              <a:gd name="T7" fmla="*/ 463133 h 183"/>
              <a:gd name="T8" fmla="*/ 402505 w 314"/>
              <a:gd name="T9" fmla="*/ 269632 h 183"/>
              <a:gd name="T10" fmla="*/ 359987 w 314"/>
              <a:gd name="T11" fmla="*/ 247427 h 183"/>
              <a:gd name="T12" fmla="*/ 314634 w 314"/>
              <a:gd name="T13" fmla="*/ 256944 h 183"/>
              <a:gd name="T14" fmla="*/ 260778 w 314"/>
              <a:gd name="T15" fmla="*/ 282321 h 183"/>
              <a:gd name="T16" fmla="*/ 198418 w 314"/>
              <a:gd name="T17" fmla="*/ 333075 h 183"/>
              <a:gd name="T18" fmla="*/ 141727 w 314"/>
              <a:gd name="T19" fmla="*/ 396518 h 183"/>
              <a:gd name="T20" fmla="*/ 0 w 314"/>
              <a:gd name="T21" fmla="*/ 247427 h 183"/>
              <a:gd name="T22" fmla="*/ 96375 w 314"/>
              <a:gd name="T23" fmla="*/ 149091 h 183"/>
              <a:gd name="T24" fmla="*/ 136058 w 314"/>
              <a:gd name="T25" fmla="*/ 114197 h 183"/>
              <a:gd name="T26" fmla="*/ 189914 w 314"/>
              <a:gd name="T27" fmla="*/ 76131 h 183"/>
              <a:gd name="T28" fmla="*/ 232433 w 314"/>
              <a:gd name="T29" fmla="*/ 53926 h 183"/>
              <a:gd name="T30" fmla="*/ 272116 w 314"/>
              <a:gd name="T31" fmla="*/ 28549 h 183"/>
              <a:gd name="T32" fmla="*/ 317469 w 314"/>
              <a:gd name="T33" fmla="*/ 9516 h 183"/>
              <a:gd name="T34" fmla="*/ 365656 w 314"/>
              <a:gd name="T35" fmla="*/ 0 h 183"/>
              <a:gd name="T36" fmla="*/ 419513 w 314"/>
              <a:gd name="T37" fmla="*/ 0 h 183"/>
              <a:gd name="T38" fmla="*/ 464865 w 314"/>
              <a:gd name="T39" fmla="*/ 3172 h 183"/>
              <a:gd name="T40" fmla="*/ 513053 w 314"/>
              <a:gd name="T41" fmla="*/ 15861 h 183"/>
              <a:gd name="T42" fmla="*/ 561240 w 314"/>
              <a:gd name="T43" fmla="*/ 41238 h 183"/>
              <a:gd name="T44" fmla="*/ 589585 w 314"/>
              <a:gd name="T45" fmla="*/ 72959 h 183"/>
              <a:gd name="T46" fmla="*/ 779500 w 314"/>
              <a:gd name="T47" fmla="*/ 260116 h 183"/>
              <a:gd name="T48" fmla="*/ 884378 w 314"/>
              <a:gd name="T49" fmla="*/ 152263 h 18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14"/>
              <a:gd name="T76" fmla="*/ 0 h 183"/>
              <a:gd name="T77" fmla="*/ 314 w 314"/>
              <a:gd name="T78" fmla="*/ 183 h 18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14" h="183">
                <a:moveTo>
                  <a:pt x="312" y="48"/>
                </a:moveTo>
                <a:lnTo>
                  <a:pt x="313" y="176"/>
                </a:lnTo>
                <a:lnTo>
                  <a:pt x="169" y="182"/>
                </a:lnTo>
                <a:lnTo>
                  <a:pt x="207" y="146"/>
                </a:lnTo>
                <a:lnTo>
                  <a:pt x="142" y="85"/>
                </a:lnTo>
                <a:lnTo>
                  <a:pt x="127" y="78"/>
                </a:lnTo>
                <a:lnTo>
                  <a:pt x="111" y="81"/>
                </a:lnTo>
                <a:lnTo>
                  <a:pt x="92" y="89"/>
                </a:lnTo>
                <a:lnTo>
                  <a:pt x="70" y="105"/>
                </a:lnTo>
                <a:lnTo>
                  <a:pt x="50" y="125"/>
                </a:lnTo>
                <a:lnTo>
                  <a:pt x="0" y="78"/>
                </a:lnTo>
                <a:lnTo>
                  <a:pt x="34" y="47"/>
                </a:lnTo>
                <a:lnTo>
                  <a:pt x="48" y="36"/>
                </a:lnTo>
                <a:lnTo>
                  <a:pt x="67" y="24"/>
                </a:lnTo>
                <a:lnTo>
                  <a:pt x="82" y="17"/>
                </a:lnTo>
                <a:lnTo>
                  <a:pt x="96" y="9"/>
                </a:lnTo>
                <a:lnTo>
                  <a:pt x="112" y="3"/>
                </a:lnTo>
                <a:lnTo>
                  <a:pt x="129" y="0"/>
                </a:lnTo>
                <a:lnTo>
                  <a:pt x="148" y="0"/>
                </a:lnTo>
                <a:lnTo>
                  <a:pt x="164" y="1"/>
                </a:lnTo>
                <a:lnTo>
                  <a:pt x="181" y="5"/>
                </a:lnTo>
                <a:lnTo>
                  <a:pt x="198" y="13"/>
                </a:lnTo>
                <a:lnTo>
                  <a:pt x="208" y="23"/>
                </a:lnTo>
                <a:lnTo>
                  <a:pt x="275" y="82"/>
                </a:lnTo>
                <a:lnTo>
                  <a:pt x="312" y="48"/>
                </a:lnTo>
              </a:path>
            </a:pathLst>
          </a:custGeom>
          <a:solidFill>
            <a:srgbClr val="568D11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3819851" y="1828227"/>
            <a:ext cx="3572322" cy="41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 fontAlgn="base"/>
            <a:r>
              <a:rPr lang="pl-PL" altLang="zh-CN" sz="2000" b="1" dirty="0"/>
              <a:t>Minkowski </a:t>
            </a:r>
            <a:r>
              <a:rPr lang="pl-PL" altLang="zh-CN" sz="2000" b="1" dirty="0" err="1"/>
              <a:t>Distance</a:t>
            </a:r>
            <a:r>
              <a:rPr lang="zh-CN" altLang="pl-PL" sz="2000" b="1" dirty="0"/>
              <a:t>公式</a:t>
            </a:r>
            <a:endParaRPr lang="zh-CN" altLang="en-US" sz="19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3819851" y="2172336"/>
            <a:ext cx="3572322" cy="56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/>
              <a:t>λ</a:t>
            </a:r>
            <a:r>
              <a:rPr lang="zh-CN" altLang="en-US" sz="1200" dirty="0"/>
              <a:t>可以随意取值，可以是负数，也可以是正数，或是无穷大。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41"/>
          <p:cNvSpPr>
            <a:spLocks noChangeArrowheads="1"/>
          </p:cNvSpPr>
          <p:nvPr/>
        </p:nvSpPr>
        <p:spPr bwMode="auto">
          <a:xfrm>
            <a:off x="3819851" y="3297290"/>
            <a:ext cx="3572322" cy="41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 fontAlgn="base"/>
            <a:r>
              <a:rPr lang="en-US" altLang="zh-CN" sz="2000" b="1" dirty="0"/>
              <a:t>Euclidean Distance</a:t>
            </a:r>
            <a:r>
              <a:rPr lang="zh-CN" altLang="en-US" sz="2000" b="1" dirty="0"/>
              <a:t>公式</a:t>
            </a:r>
            <a:endParaRPr lang="zh-CN" altLang="en-US" sz="19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42"/>
          <p:cNvSpPr>
            <a:spLocks noChangeArrowheads="1"/>
          </p:cNvSpPr>
          <p:nvPr/>
        </p:nvSpPr>
        <p:spPr bwMode="auto">
          <a:xfrm>
            <a:off x="3819851" y="3705679"/>
            <a:ext cx="3572322" cy="32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也就是第一个公式</a:t>
            </a:r>
            <a:r>
              <a:rPr lang="en-US" altLang="zh-CN" sz="1200" dirty="0" err="1"/>
              <a:t>λ</a:t>
            </a:r>
            <a:r>
              <a:rPr lang="en-US" altLang="zh-CN" sz="1200" dirty="0"/>
              <a:t>=2</a:t>
            </a:r>
            <a:r>
              <a:rPr lang="zh-CN" altLang="en-US" sz="1200" dirty="0"/>
              <a:t>的情况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19851" y="4766353"/>
            <a:ext cx="3572322" cy="41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 fontAlgn="base"/>
            <a:r>
              <a:rPr lang="en-US" altLang="zh-CN" sz="2000" b="1" dirty="0" err="1"/>
              <a:t>CityBlock</a:t>
            </a:r>
            <a:r>
              <a:rPr lang="en-US" altLang="zh-CN" sz="2000" b="1" dirty="0"/>
              <a:t> Distance</a:t>
            </a:r>
            <a:r>
              <a:rPr lang="zh-CN" altLang="en-US" sz="2000" b="1" dirty="0"/>
              <a:t>公式</a:t>
            </a:r>
            <a:endParaRPr lang="zh-CN" altLang="en-US" sz="19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819851" y="5193043"/>
            <a:ext cx="3572322" cy="34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也就是第一个公式</a:t>
            </a:r>
            <a:r>
              <a:rPr lang="en-US" altLang="zh-CN" sz="1200" dirty="0" err="1" smtClean="0"/>
              <a:t>λ</a:t>
            </a:r>
            <a:r>
              <a:rPr lang="en-US" altLang="zh-CN" sz="1200" dirty="0" smtClean="0"/>
              <a:t>=1</a:t>
            </a:r>
            <a:r>
              <a:rPr lang="zh-CN" altLang="en-US" sz="1200" dirty="0" smtClean="0"/>
              <a:t>的</a:t>
            </a:r>
            <a:r>
              <a:rPr lang="zh-CN" altLang="en-US" sz="1200" dirty="0"/>
              <a:t>情况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48" y="1862033"/>
            <a:ext cx="1663700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848" y="3305489"/>
            <a:ext cx="1739900" cy="64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048" y="4803466"/>
            <a:ext cx="140970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013" y="1517635"/>
            <a:ext cx="1038299" cy="10382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013" y="3083441"/>
            <a:ext cx="1045679" cy="1049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013" y="4660633"/>
            <a:ext cx="1038299" cy="10436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90605" y="5763578"/>
            <a:ext cx="585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这三个公式的求中心点有一些不一样的</a:t>
            </a:r>
            <a:r>
              <a:rPr lang="zh-CN" altLang="en-US" dirty="0" smtClean="0"/>
              <a:t>地方，三</a:t>
            </a:r>
            <a:r>
              <a:rPr lang="zh-CN" altLang="en-US" smtClean="0"/>
              <a:t>个图表示他们</a:t>
            </a:r>
            <a:r>
              <a:rPr lang="zh-CN" altLang="en-US"/>
              <a:t>是怎么个逼近中心的，第一个图以星形的方式，第二个图以同心圆的方式，第三个图以菱形的方式。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35986" y="1360967"/>
            <a:ext cx="257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求点群中心算法：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5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72">
        <p:fade/>
      </p:transition>
    </mc:Choice>
    <mc:Fallback xmlns="">
      <p:transition spd="med" advTm="141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75" grpId="0"/>
      <p:bldP spid="76" grpId="0"/>
      <p:bldP spid="77" grpId="0"/>
      <p:bldP spid="78" grpId="0"/>
      <p:bldP spid="42" grpId="0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eabe03e26bff377677f92c12467a6722d6a2"/>
  <p:tag name="ISPRING_PRESENTATION_TITLE" val="falsh"/>
</p:tagLst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1337</Words>
  <Application>Microsoft Macintosh PowerPoint</Application>
  <PresentationFormat>宽屏</PresentationFormat>
  <Paragraphs>155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Impact</vt:lpstr>
      <vt:lpstr>Mangal</vt:lpstr>
      <vt:lpstr>Times New Roman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falsh</dc:title>
  <dc:creator>user</dc:creator>
  <cp:lastModifiedBy>马 向阳</cp:lastModifiedBy>
  <cp:revision>182</cp:revision>
  <dcterms:created xsi:type="dcterms:W3CDTF">2014-06-18T03:33:50Z</dcterms:created>
  <dcterms:modified xsi:type="dcterms:W3CDTF">2018-04-22T05:03:29Z</dcterms:modified>
</cp:coreProperties>
</file>