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81" r:id="rId4"/>
    <p:sldId id="4791" r:id="rId5"/>
    <p:sldId id="282" r:id="rId6"/>
    <p:sldId id="4790" r:id="rId7"/>
    <p:sldId id="4792" r:id="rId8"/>
    <p:sldId id="4784" r:id="rId9"/>
    <p:sldId id="4793" r:id="rId10"/>
    <p:sldId id="4794" r:id="rId11"/>
    <p:sldId id="4795" r:id="rId12"/>
    <p:sldId id="4797" r:id="rId13"/>
    <p:sldId id="4785" r:id="rId14"/>
    <p:sldId id="4796" r:id="rId15"/>
    <p:sldId id="4798" r:id="rId16"/>
    <p:sldId id="4799" r:id="rId17"/>
    <p:sldId id="4788"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BF94"/>
    <a:srgbClr val="7BBF86"/>
    <a:srgbClr val="91BE77"/>
    <a:srgbClr val="B1BD61"/>
    <a:srgbClr val="5DBF9B"/>
    <a:srgbClr val="B41131"/>
    <a:srgbClr val="C44354"/>
    <a:srgbClr val="D0676D"/>
    <a:srgbClr val="DF988F"/>
    <a:srgbClr val="EBBE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41" d="100"/>
          <a:sy n="41" d="100"/>
        </p:scale>
        <p:origin x="990" y="72"/>
      </p:cViewPr>
      <p:guideLst/>
    </p:cSldViewPr>
  </p:slideViewPr>
  <p:notesTextViewPr>
    <p:cViewPr>
      <p:scale>
        <a:sx n="125" d="100"/>
        <a:sy n="125"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A365C-CE94-4BF7-BA16-E8D854C976A9}" type="datetimeFigureOut">
              <a:rPr lang="zh-CN" altLang="en-US" smtClean="0"/>
              <a:t>2019/5/8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3DEB1-0974-4920-9C6B-89CE2B9DD7BC}" type="slidenum">
              <a:rPr lang="zh-CN" altLang="en-US" smtClean="0"/>
              <a:t>‹#›</a:t>
            </a:fld>
            <a:endParaRPr lang="zh-CN" altLang="en-US"/>
          </a:p>
        </p:txBody>
      </p:sp>
    </p:spTree>
    <p:extLst>
      <p:ext uri="{BB962C8B-B14F-4D97-AF65-F5344CB8AC3E}">
        <p14:creationId xmlns:p14="http://schemas.microsoft.com/office/powerpoint/2010/main" val="380077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a:t>
            </a:fld>
            <a:endParaRPr lang="zh-CN" altLang="en-US"/>
          </a:p>
        </p:txBody>
      </p:sp>
    </p:spTree>
    <p:extLst>
      <p:ext uri="{BB962C8B-B14F-4D97-AF65-F5344CB8AC3E}">
        <p14:creationId xmlns:p14="http://schemas.microsoft.com/office/powerpoint/2010/main" val="1914228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10</a:t>
            </a:fld>
            <a:endParaRPr lang="zh-CN" altLang="en-US"/>
          </a:p>
        </p:txBody>
      </p:sp>
    </p:spTree>
    <p:extLst>
      <p:ext uri="{BB962C8B-B14F-4D97-AF65-F5344CB8AC3E}">
        <p14:creationId xmlns:p14="http://schemas.microsoft.com/office/powerpoint/2010/main" val="88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11</a:t>
            </a:fld>
            <a:endParaRPr lang="zh-CN" altLang="en-US"/>
          </a:p>
        </p:txBody>
      </p:sp>
    </p:spTree>
    <p:extLst>
      <p:ext uri="{BB962C8B-B14F-4D97-AF65-F5344CB8AC3E}">
        <p14:creationId xmlns:p14="http://schemas.microsoft.com/office/powerpoint/2010/main" val="38737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12</a:t>
            </a:fld>
            <a:endParaRPr lang="zh-CN" altLang="en-US"/>
          </a:p>
        </p:txBody>
      </p:sp>
    </p:spTree>
    <p:extLst>
      <p:ext uri="{BB962C8B-B14F-4D97-AF65-F5344CB8AC3E}">
        <p14:creationId xmlns:p14="http://schemas.microsoft.com/office/powerpoint/2010/main" val="2874793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13</a:t>
            </a:fld>
            <a:endParaRPr lang="zh-CN" altLang="en-US"/>
          </a:p>
        </p:txBody>
      </p:sp>
    </p:spTree>
    <p:extLst>
      <p:ext uri="{BB962C8B-B14F-4D97-AF65-F5344CB8AC3E}">
        <p14:creationId xmlns:p14="http://schemas.microsoft.com/office/powerpoint/2010/main" val="855147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14</a:t>
            </a:fld>
            <a:endParaRPr lang="zh-CN" altLang="en-US"/>
          </a:p>
        </p:txBody>
      </p:sp>
    </p:spTree>
    <p:extLst>
      <p:ext uri="{BB962C8B-B14F-4D97-AF65-F5344CB8AC3E}">
        <p14:creationId xmlns:p14="http://schemas.microsoft.com/office/powerpoint/2010/main" val="43222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15</a:t>
            </a:fld>
            <a:endParaRPr lang="zh-CN" altLang="en-US"/>
          </a:p>
        </p:txBody>
      </p:sp>
    </p:spTree>
    <p:extLst>
      <p:ext uri="{BB962C8B-B14F-4D97-AF65-F5344CB8AC3E}">
        <p14:creationId xmlns:p14="http://schemas.microsoft.com/office/powerpoint/2010/main" val="421259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16</a:t>
            </a:fld>
            <a:endParaRPr lang="zh-CN" altLang="en-US"/>
          </a:p>
        </p:txBody>
      </p:sp>
    </p:spTree>
    <p:extLst>
      <p:ext uri="{BB962C8B-B14F-4D97-AF65-F5344CB8AC3E}">
        <p14:creationId xmlns:p14="http://schemas.microsoft.com/office/powerpoint/2010/main" val="3136183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17</a:t>
            </a:fld>
            <a:endParaRPr lang="zh-CN" altLang="en-US"/>
          </a:p>
        </p:txBody>
      </p:sp>
    </p:spTree>
    <p:extLst>
      <p:ext uri="{BB962C8B-B14F-4D97-AF65-F5344CB8AC3E}">
        <p14:creationId xmlns:p14="http://schemas.microsoft.com/office/powerpoint/2010/main" val="168011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a:t>
            </a:fld>
            <a:endParaRPr lang="zh-CN" altLang="en-US"/>
          </a:p>
        </p:txBody>
      </p:sp>
    </p:spTree>
    <p:extLst>
      <p:ext uri="{BB962C8B-B14F-4D97-AF65-F5344CB8AC3E}">
        <p14:creationId xmlns:p14="http://schemas.microsoft.com/office/powerpoint/2010/main" val="315723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3</a:t>
            </a:fld>
            <a:endParaRPr lang="zh-CN" altLang="en-US"/>
          </a:p>
        </p:txBody>
      </p:sp>
    </p:spTree>
    <p:extLst>
      <p:ext uri="{BB962C8B-B14F-4D97-AF65-F5344CB8AC3E}">
        <p14:creationId xmlns:p14="http://schemas.microsoft.com/office/powerpoint/2010/main" val="324145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a:t>
            </a:fld>
            <a:endParaRPr lang="zh-CN" altLang="en-US"/>
          </a:p>
        </p:txBody>
      </p:sp>
    </p:spTree>
    <p:extLst>
      <p:ext uri="{BB962C8B-B14F-4D97-AF65-F5344CB8AC3E}">
        <p14:creationId xmlns:p14="http://schemas.microsoft.com/office/powerpoint/2010/main" val="299500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a:t>
            </a:fld>
            <a:endParaRPr lang="zh-CN" altLang="en-US"/>
          </a:p>
        </p:txBody>
      </p:sp>
    </p:spTree>
    <p:extLst>
      <p:ext uri="{BB962C8B-B14F-4D97-AF65-F5344CB8AC3E}">
        <p14:creationId xmlns:p14="http://schemas.microsoft.com/office/powerpoint/2010/main" val="254645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6</a:t>
            </a:fld>
            <a:endParaRPr lang="zh-CN" altLang="en-US"/>
          </a:p>
        </p:txBody>
      </p:sp>
    </p:spTree>
    <p:extLst>
      <p:ext uri="{BB962C8B-B14F-4D97-AF65-F5344CB8AC3E}">
        <p14:creationId xmlns:p14="http://schemas.microsoft.com/office/powerpoint/2010/main" val="262395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7</a:t>
            </a:fld>
            <a:endParaRPr lang="zh-CN" altLang="en-US"/>
          </a:p>
        </p:txBody>
      </p:sp>
    </p:spTree>
    <p:extLst>
      <p:ext uri="{BB962C8B-B14F-4D97-AF65-F5344CB8AC3E}">
        <p14:creationId xmlns:p14="http://schemas.microsoft.com/office/powerpoint/2010/main" val="31634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8</a:t>
            </a:fld>
            <a:endParaRPr lang="zh-CN" altLang="en-US"/>
          </a:p>
        </p:txBody>
      </p:sp>
    </p:spTree>
    <p:extLst>
      <p:ext uri="{BB962C8B-B14F-4D97-AF65-F5344CB8AC3E}">
        <p14:creationId xmlns:p14="http://schemas.microsoft.com/office/powerpoint/2010/main" val="289783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9</a:t>
            </a:fld>
            <a:endParaRPr lang="zh-CN" altLang="en-US"/>
          </a:p>
        </p:txBody>
      </p:sp>
    </p:spTree>
    <p:extLst>
      <p:ext uri="{BB962C8B-B14F-4D97-AF65-F5344CB8AC3E}">
        <p14:creationId xmlns:p14="http://schemas.microsoft.com/office/powerpoint/2010/main" val="175535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CF14-666F-4030-9B2B-7C8FFCA291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4DAEB4-A41D-4402-81A1-39B879D30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B9B39E5-1EDB-4E74-A940-237E0C664240}"/>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ED9DCA2F-811C-4A58-9948-6BDCDA123D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A0544A-E54C-4B0C-89DC-D692077E7D20}"/>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2953443452"/>
      </p:ext>
    </p:extLst>
  </p:cSld>
  <p:clrMapOvr>
    <a:masterClrMapping/>
  </p:clrMapOvr>
  <p:transition spd="slow" advClick="0" advTm="0">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8168E-4546-4C8C-92E8-C8E5D83EDC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5457D2-4387-4360-A3DE-2B9FE63D30E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0A95B2B-9A2A-430D-A8EE-B34D8877958D}"/>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4635C193-AF60-4E6A-9323-04D1116CC3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176696-0FF4-4D2F-B298-DB93768E1635}"/>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326181038"/>
      </p:ext>
    </p:extLst>
  </p:cSld>
  <p:clrMapOvr>
    <a:masterClrMapping/>
  </p:clrMapOvr>
  <p:transition spd="slow" advClick="0" advTm="0">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E29B85-7B60-472A-B464-8BF28A437B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57AA5F-98D2-4062-B043-7C38D6C1E65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CECD4A-81F8-4DF4-B87D-C837B91C7ECA}"/>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2E720EAA-B2E0-44DF-8AEC-82783C3653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E9FF20-20A0-4930-A008-4FA4962C4BD5}"/>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2762694529"/>
      </p:ext>
    </p:extLst>
  </p:cSld>
  <p:clrMapOvr>
    <a:masterClrMapping/>
  </p:clrMapOvr>
  <p:transition spd="slow" advClick="0" advTm="0">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C8C2F-9808-4BC5-A17F-78D548D932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5604EA-532A-4C05-9997-C53C562130D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15AC81-1AE6-47F2-9CE1-99F8192557B3}"/>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0CA82639-33FD-4612-B46B-9B62ED1E32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E0782D-4AC2-4909-B092-16C3EA5B7000}"/>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486670218"/>
      </p:ext>
    </p:extLst>
  </p:cSld>
  <p:clrMapOvr>
    <a:masterClrMapping/>
  </p:clrMapOvr>
  <p:transition spd="slow" advClick="0" advTm="0">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104CD-3F8E-4D93-9078-1D860B14BB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E4D4A0-3E00-427E-8933-47E5D26C5D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99A8615-A6D5-44E0-8858-98D33B93F1CB}"/>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2B8184BA-982F-4F84-9EFE-354F7CD105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6C4A6F-A01F-4FD7-BBD9-D87452776E82}"/>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4036537024"/>
      </p:ext>
    </p:extLst>
  </p:cSld>
  <p:clrMapOvr>
    <a:masterClrMapping/>
  </p:clrMapOvr>
  <p:transition spd="slow" advClick="0" advTm="0">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B8C8-5579-4C26-BBB4-2601AB99C2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22EA84-2A34-4A88-AFEE-8F01B7391AE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5FFD060-0ECF-49BB-B067-95142D1EB25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B318D41-D101-4CF3-B1B8-8540AEEFA8A4}"/>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7CFFCF2E-F0D5-481B-874A-B44BACCDF7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43BDF7-C5E3-4546-9437-ADB03545B534}"/>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354958725"/>
      </p:ext>
    </p:extLst>
  </p:cSld>
  <p:clrMapOvr>
    <a:masterClrMapping/>
  </p:clrMapOvr>
  <p:transition spd="slow" advClick="0" advTm="0">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1CE57-DBB7-4A8B-AB21-C8C9B13D80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76E7AA-8588-4B11-82CF-BD2C4F94C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58CCC3B-532D-4E51-AA98-60426E4F4C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7D508FD-2878-4736-AEAA-45E96A446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024F7C-5A4C-4EEB-86C7-260BE7C44E4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02C2B53-4E4E-49E7-8D6E-2816422462EE}"/>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8" name="页脚占位符 7">
            <a:extLst>
              <a:ext uri="{FF2B5EF4-FFF2-40B4-BE49-F238E27FC236}">
                <a16:creationId xmlns:a16="http://schemas.microsoft.com/office/drawing/2014/main" id="{53CB3777-AC2B-44BB-A69B-4E495F4197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5A4C44-5D70-41F1-B833-BB63FF38E782}"/>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187399772"/>
      </p:ext>
    </p:extLst>
  </p:cSld>
  <p:clrMapOvr>
    <a:masterClrMapping/>
  </p:clrMapOvr>
  <p:transition spd="slow" advClick="0" advTm="0">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3806B-951F-40EF-88AE-951342B0B5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F4447F-4F29-4273-B749-79242702E67C}"/>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4" name="页脚占位符 3">
            <a:extLst>
              <a:ext uri="{FF2B5EF4-FFF2-40B4-BE49-F238E27FC236}">
                <a16:creationId xmlns:a16="http://schemas.microsoft.com/office/drawing/2014/main" id="{29BAC9F5-4F0C-4F44-A9AE-C7CBD5C625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C49FFE-F41A-4899-8B80-9BD31ADEA819}"/>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2421948879"/>
      </p:ext>
    </p:extLst>
  </p:cSld>
  <p:clrMapOvr>
    <a:masterClrMapping/>
  </p:clrMapOvr>
  <p:transition spd="slow" advClick="0" advTm="0">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991CEE-58E3-45CE-82BC-AD06780C765C}"/>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3" name="页脚占位符 2">
            <a:extLst>
              <a:ext uri="{FF2B5EF4-FFF2-40B4-BE49-F238E27FC236}">
                <a16:creationId xmlns:a16="http://schemas.microsoft.com/office/drawing/2014/main" id="{1DB871F0-C7A6-4155-8234-64A3D9BD8A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251E3B-DBBB-476B-A0B7-15C1F3B320A3}"/>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2998388326"/>
      </p:ext>
    </p:extLst>
  </p:cSld>
  <p:clrMapOvr>
    <a:masterClrMapping/>
  </p:clrMapOvr>
  <p:transition spd="slow" advClick="0" advTm="0">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0C5B4-0FED-4940-B0F2-8EB89D69FE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7813B7-D3BA-406B-B3B4-B462F916C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3B14BA1-6920-42E5-8DCB-79C785DBE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4A348C2-E3CB-4A3A-A1D4-F39FC8F333FF}"/>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C29DF77D-2D1F-4690-98E6-C5C9D13A3B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442F68-91BE-4194-ABDF-F7889AD79389}"/>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3167148794"/>
      </p:ext>
    </p:extLst>
  </p:cSld>
  <p:clrMapOvr>
    <a:masterClrMapping/>
  </p:clrMapOvr>
  <p:transition spd="slow" advClick="0" advTm="0">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44580-3A7F-457E-B6C1-2280122D7E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33E78C-C5FC-4594-B399-2251D7023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20EE0D-001A-4295-8EE4-056583455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FAC153-6846-4B41-ABF4-2596FAFBB258}"/>
              </a:ext>
            </a:extLst>
          </p:cNvPr>
          <p:cNvSpPr>
            <a:spLocks noGrp="1"/>
          </p:cNvSpPr>
          <p:nvPr>
            <p:ph type="dt" sz="half" idx="10"/>
          </p:nvPr>
        </p:nvSpPr>
        <p:spPr/>
        <p:txBody>
          <a:bodyPr/>
          <a:lstStyle/>
          <a:p>
            <a:fld id="{9308DE3C-FEB7-4A7B-A93D-F8500B60F49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A6E8EB80-694E-4896-B8CE-4295D71437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F61E54-F3EC-4ED4-A4C9-5D9412DA5B6A}"/>
              </a:ext>
            </a:extLst>
          </p:cNvPr>
          <p:cNvSpPr>
            <a:spLocks noGrp="1"/>
          </p:cNvSpPr>
          <p:nvPr>
            <p:ph type="sldNum" sz="quarter" idx="12"/>
          </p:nvPr>
        </p:nvSpPr>
        <p:spPr/>
        <p:txBody>
          <a:body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2350265385"/>
      </p:ext>
    </p:extLst>
  </p:cSld>
  <p:clrMapOvr>
    <a:masterClrMapping/>
  </p:clrMapOvr>
  <p:transition spd="slow" advClick="0" advTm="0">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C69062-5C3D-434C-B7D1-B0178AAF6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E077B4-99E4-47D4-8DD1-6070A181D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93D435-7A69-46DA-96EA-9D99790C8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8DE3C-FEB7-4A7B-A93D-F8500B60F49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23AA7E05-D4A3-4EE4-8D4C-3750D90B7E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2874EC-A294-4956-B078-BB22818BD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8594E-CD90-40C2-BD5F-460F5C0F037E}" type="slidenum">
              <a:rPr lang="zh-CN" altLang="en-US" smtClean="0"/>
              <a:t>‹#›</a:t>
            </a:fld>
            <a:endParaRPr lang="zh-CN" altLang="en-US"/>
          </a:p>
        </p:txBody>
      </p:sp>
    </p:spTree>
    <p:extLst>
      <p:ext uri="{BB962C8B-B14F-4D97-AF65-F5344CB8AC3E}">
        <p14:creationId xmlns:p14="http://schemas.microsoft.com/office/powerpoint/2010/main" val="406025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comb/>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3.png"/><Relationship Id="rId7"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3.png"/><Relationship Id="rId7"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3.png"/><Relationship Id="rId7"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3.png"/><Relationship Id="rId7"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7.jpg"/><Relationship Id="rId9" Type="http://schemas.openxmlformats.org/officeDocument/2006/relationships/image" Target="../media/image23.jpeg"/></Relationships>
</file>

<file path=ppt/slides/_rels/slide16.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3.png"/><Relationship Id="rId7"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6BD30CD-C85B-4E8E-BA87-9219DC710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a:extLst>
              <a:ext uri="{FF2B5EF4-FFF2-40B4-BE49-F238E27FC236}">
                <a16:creationId xmlns:a16="http://schemas.microsoft.com/office/drawing/2014/main" id="{C1E69EDA-1A91-47D4-902B-FDCFDE372E9E}"/>
              </a:ext>
            </a:extLst>
          </p:cNvPr>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文本框 4">
            <a:extLst>
              <a:ext uri="{FF2B5EF4-FFF2-40B4-BE49-F238E27FC236}">
                <a16:creationId xmlns:a16="http://schemas.microsoft.com/office/drawing/2014/main" id="{2AEAE6AB-0A93-4916-80A7-FE810796440C}"/>
              </a:ext>
            </a:extLst>
          </p:cNvPr>
          <p:cNvSpPr txBox="1"/>
          <p:nvPr>
            <p:custDataLst>
              <p:tags r:id="rId1"/>
            </p:custDataLst>
          </p:nvPr>
        </p:nvSpPr>
        <p:spPr>
          <a:xfrm>
            <a:off x="1959148" y="2164178"/>
            <a:ext cx="8045103" cy="923330"/>
          </a:xfrm>
          <a:prstGeom prst="rect">
            <a:avLst/>
          </a:prstGeom>
          <a:noFill/>
        </p:spPr>
        <p:txBody>
          <a:bodyPr wrap="square" rtlCol="0">
            <a:spAutoFit/>
          </a:bodyPr>
          <a:lstStyle/>
          <a:p>
            <a:pPr algn="ctr"/>
            <a:r>
              <a:rPr lang="zh-CN" altLang="en-US" sz="5400" spc="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图像风格迁移</a:t>
            </a:r>
            <a:r>
              <a:rPr lang="zh-CN" altLang="en-US" sz="5400"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算法</a:t>
            </a:r>
          </a:p>
        </p:txBody>
      </p:sp>
      <p:sp>
        <p:nvSpPr>
          <p:cNvPr id="9" name="文本框 8">
            <a:extLst>
              <a:ext uri="{FF2B5EF4-FFF2-40B4-BE49-F238E27FC236}">
                <a16:creationId xmlns:a16="http://schemas.microsoft.com/office/drawing/2014/main" id="{B62953D1-2804-4693-AAE3-471C2723B8D3}"/>
              </a:ext>
            </a:extLst>
          </p:cNvPr>
          <p:cNvSpPr txBox="1"/>
          <p:nvPr/>
        </p:nvSpPr>
        <p:spPr>
          <a:xfrm>
            <a:off x="3373313" y="3190909"/>
            <a:ext cx="5216769" cy="1323439"/>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组长：郑玄词 </a:t>
            </a:r>
            <a:r>
              <a:rPr lang="en-US" altLang="zh-CN" sz="20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1652277</a:t>
            </a:r>
          </a:p>
          <a:p>
            <a:pPr algn="ctr"/>
            <a:r>
              <a:rPr lang="zh-CN" altLang="en-US" sz="20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组员</a:t>
            </a:r>
            <a:r>
              <a:rPr lang="zh-CN" altLang="en-US" sz="20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：陈超凡 </a:t>
            </a:r>
            <a:r>
              <a:rPr lang="en-US" altLang="zh-CN" sz="20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1652321</a:t>
            </a:r>
          </a:p>
          <a:p>
            <a:pPr algn="ctr"/>
            <a:r>
              <a:rPr lang="zh-CN" altLang="en-US" sz="20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          李    林 </a:t>
            </a:r>
            <a:r>
              <a:rPr lang="en-US" altLang="zh-CN" sz="20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1652220</a:t>
            </a:r>
          </a:p>
          <a:p>
            <a:pPr algn="ctr"/>
            <a:r>
              <a:rPr lang="zh-CN" altLang="en-US" sz="20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          潘亮旭 </a:t>
            </a:r>
            <a:r>
              <a:rPr lang="en-US" altLang="zh-CN" sz="20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1652319</a:t>
            </a:r>
            <a:endParaRPr lang="zh-CN" altLang="en-US" sz="20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11" name="文本框 10">
            <a:extLst>
              <a:ext uri="{FF2B5EF4-FFF2-40B4-BE49-F238E27FC236}">
                <a16:creationId xmlns:a16="http://schemas.microsoft.com/office/drawing/2014/main" id="{B62953D1-2804-4693-AAE3-471C2723B8D3}"/>
              </a:ext>
            </a:extLst>
          </p:cNvPr>
          <p:cNvSpPr txBox="1"/>
          <p:nvPr/>
        </p:nvSpPr>
        <p:spPr>
          <a:xfrm>
            <a:off x="3373312" y="4617749"/>
            <a:ext cx="5216769" cy="369332"/>
          </a:xfrm>
          <a:prstGeom prst="rect">
            <a:avLst/>
          </a:prstGeom>
          <a:no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2019,5,6</a:t>
            </a:r>
            <a:endParaRPr lang="zh-CN" altLang="en-US"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858242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1816363"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smtClean="0">
                <a:solidFill>
                  <a:schemeClr val="tx1">
                    <a:lumMod val="85000"/>
                    <a:lumOff val="15000"/>
                  </a:schemeClr>
                </a:solidFill>
                <a:latin typeface="+mn-ea"/>
                <a:sym typeface="FZHei-B01S" panose="02010601030101010101" pitchFamily="2" charset="-122"/>
              </a:rPr>
              <a:t>实现细节</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smtClean="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41" name="矩形 40">
            <a:extLst>
              <a:ext uri="{FF2B5EF4-FFF2-40B4-BE49-F238E27FC236}">
                <a16:creationId xmlns:a16="http://schemas.microsoft.com/office/drawing/2014/main" id="{334628C9-EB0D-4D06-AF24-5A038FFC63D7}"/>
              </a:ext>
            </a:extLst>
          </p:cNvPr>
          <p:cNvSpPr/>
          <p:nvPr/>
        </p:nvSpPr>
        <p:spPr>
          <a:xfrm>
            <a:off x="2422232" y="1201847"/>
            <a:ext cx="4530111" cy="50693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2400" kern="0" dirty="0" smtClean="0">
                <a:solidFill>
                  <a:schemeClr val="tx1">
                    <a:lumMod val="85000"/>
                    <a:lumOff val="15000"/>
                  </a:schemeClr>
                </a:solidFill>
                <a:latin typeface="+mn-ea"/>
                <a:sym typeface="FZHei-B01S" panose="02010601030101010101" pitchFamily="2" charset="-122"/>
              </a:rPr>
              <a:t>神经网络选择</a:t>
            </a:r>
            <a:endParaRPr kumimoji="0" lang="zh-CN" altLang="en-US" sz="2400"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2" name="文本框 41"/>
          <p:cNvSpPr txBox="1"/>
          <p:nvPr/>
        </p:nvSpPr>
        <p:spPr>
          <a:xfrm>
            <a:off x="1148064" y="1751914"/>
            <a:ext cx="10274679" cy="1569660"/>
          </a:xfrm>
          <a:prstGeom prst="rect">
            <a:avLst/>
          </a:prstGeom>
          <a:noFill/>
        </p:spPr>
        <p:txBody>
          <a:bodyPr wrap="square" rtlCol="0">
            <a:spAutoFit/>
          </a:bodyPr>
          <a:lstStyle/>
          <a:p>
            <a:r>
              <a:rPr lang="en-US" altLang="zh-CN" sz="2400" dirty="0" smtClean="0"/>
              <a:t>VGG19.feature</a:t>
            </a:r>
            <a:r>
              <a:rPr lang="zh-CN" altLang="en-US" sz="2400" dirty="0" smtClean="0"/>
              <a:t>：</a:t>
            </a:r>
            <a:endParaRPr lang="en-US" altLang="zh-CN" sz="2400" dirty="0" smtClean="0"/>
          </a:p>
          <a:p>
            <a:pPr indent="-285750">
              <a:buFont typeface="Arial" panose="020B0604020202020204" pitchFamily="34" charset="0"/>
              <a:buChar char="•"/>
            </a:pPr>
            <a:r>
              <a:rPr lang="zh-CN" altLang="en-US" sz="2400" dirty="0"/>
              <a:t>每个卷积层中使用更小的 </a:t>
            </a:r>
            <a:r>
              <a:rPr lang="en-US" altLang="zh-CN" sz="2400" dirty="0"/>
              <a:t>3×3 filters</a:t>
            </a:r>
            <a:r>
              <a:rPr lang="zh-CN" altLang="en-US" sz="2400" dirty="0"/>
              <a:t>，并将它们组合成卷积序列</a:t>
            </a:r>
          </a:p>
          <a:p>
            <a:pPr indent="-285750">
              <a:buFont typeface="Arial" panose="020B0604020202020204" pitchFamily="34" charset="0"/>
              <a:buChar char="•"/>
            </a:pPr>
            <a:r>
              <a:rPr lang="zh-CN" altLang="en-US" sz="2400" dirty="0"/>
              <a:t>多个</a:t>
            </a:r>
            <a:r>
              <a:rPr lang="en-US" altLang="zh-CN" sz="2400" dirty="0"/>
              <a:t>3×3</a:t>
            </a:r>
            <a:r>
              <a:rPr lang="zh-CN" altLang="en-US" sz="2400" dirty="0"/>
              <a:t>卷积序列可以模拟更大的接收场的效果</a:t>
            </a:r>
          </a:p>
          <a:p>
            <a:pPr indent="-285750">
              <a:buFont typeface="Arial" panose="020B0604020202020204" pitchFamily="34" charset="0"/>
              <a:buChar char="•"/>
            </a:pPr>
            <a:r>
              <a:rPr lang="zh-CN" altLang="en-US" sz="2400" dirty="0"/>
              <a:t>每次的图像像素缩小一倍，卷积核的数量增加一倍</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086" y="3808296"/>
            <a:ext cx="4435338" cy="2604582"/>
          </a:xfrm>
          <a:prstGeom prst="rect">
            <a:avLst/>
          </a:prstGeom>
        </p:spPr>
      </p:pic>
      <p:sp>
        <p:nvSpPr>
          <p:cNvPr id="7" name="文本框 6"/>
          <p:cNvSpPr txBox="1"/>
          <p:nvPr/>
        </p:nvSpPr>
        <p:spPr>
          <a:xfrm>
            <a:off x="6284686" y="3540927"/>
            <a:ext cx="4833257" cy="1569660"/>
          </a:xfrm>
          <a:prstGeom prst="rect">
            <a:avLst/>
          </a:prstGeom>
          <a:noFill/>
        </p:spPr>
        <p:txBody>
          <a:bodyPr wrap="square" rtlCol="0">
            <a:spAutoFit/>
          </a:bodyPr>
          <a:lstStyle/>
          <a:p>
            <a:r>
              <a:rPr lang="zh-CN" altLang="en-US" sz="2400" dirty="0"/>
              <a:t>优点</a:t>
            </a:r>
            <a:endParaRPr lang="en-US" altLang="zh-CN" sz="2400" dirty="0"/>
          </a:p>
          <a:p>
            <a:pPr indent="-285750">
              <a:buFont typeface="Arial" panose="020B0604020202020204" pitchFamily="34" charset="0"/>
              <a:buChar char="•"/>
            </a:pPr>
            <a:r>
              <a:rPr lang="zh-CN" altLang="en-US" sz="2400" dirty="0"/>
              <a:t>操作规整</a:t>
            </a:r>
            <a:endParaRPr lang="en-US" altLang="zh-CN" sz="2400" dirty="0"/>
          </a:p>
          <a:p>
            <a:pPr indent="-285750">
              <a:buFont typeface="Arial" panose="020B0604020202020204" pitchFamily="34" charset="0"/>
              <a:buChar char="•"/>
            </a:pPr>
            <a:r>
              <a:rPr lang="zh-CN" altLang="en-US" sz="2400" dirty="0"/>
              <a:t>较小的卷积核使得参数大幅度的减少，减少计算开销</a:t>
            </a:r>
          </a:p>
        </p:txBody>
      </p:sp>
    </p:spTree>
    <p:extLst>
      <p:ext uri="{BB962C8B-B14F-4D97-AF65-F5344CB8AC3E}">
        <p14:creationId xmlns:p14="http://schemas.microsoft.com/office/powerpoint/2010/main" val="4280974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1816363"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smtClean="0">
                <a:solidFill>
                  <a:schemeClr val="tx1">
                    <a:lumMod val="85000"/>
                    <a:lumOff val="15000"/>
                  </a:schemeClr>
                </a:solidFill>
                <a:latin typeface="+mn-ea"/>
                <a:sym typeface="FZHei-B01S" panose="02010601030101010101" pitchFamily="2" charset="-122"/>
              </a:rPr>
              <a:t>实现细节</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smtClean="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41" name="矩形 40">
            <a:extLst>
              <a:ext uri="{FF2B5EF4-FFF2-40B4-BE49-F238E27FC236}">
                <a16:creationId xmlns:a16="http://schemas.microsoft.com/office/drawing/2014/main" id="{334628C9-EB0D-4D06-AF24-5A038FFC63D7}"/>
              </a:ext>
            </a:extLst>
          </p:cNvPr>
          <p:cNvSpPr/>
          <p:nvPr/>
        </p:nvSpPr>
        <p:spPr>
          <a:xfrm>
            <a:off x="2422232" y="1201847"/>
            <a:ext cx="4530111" cy="535531"/>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2400" kern="0" noProof="0" dirty="0" smtClean="0">
                <a:solidFill>
                  <a:schemeClr val="tx1">
                    <a:lumMod val="85000"/>
                    <a:lumOff val="15000"/>
                  </a:schemeClr>
                </a:solidFill>
                <a:latin typeface="+mn-ea"/>
                <a:sym typeface="FZHei-B01S" panose="02010601030101010101" pitchFamily="2" charset="-122"/>
              </a:rPr>
              <a:t>风格权重 </a:t>
            </a:r>
            <a:r>
              <a:rPr lang="en-US" altLang="zh-CN" sz="2400" kern="0" noProof="0" dirty="0" smtClean="0">
                <a:solidFill>
                  <a:schemeClr val="tx1">
                    <a:lumMod val="85000"/>
                    <a:lumOff val="15000"/>
                  </a:schemeClr>
                </a:solidFill>
                <a:latin typeface="+mn-ea"/>
                <a:sym typeface="FZHei-B01S" panose="02010601030101010101" pitchFamily="2" charset="-122"/>
              </a:rPr>
              <a:t>vs </a:t>
            </a:r>
            <a:r>
              <a:rPr lang="zh-CN" altLang="en-US" sz="2400" kern="0" noProof="0" dirty="0" smtClean="0">
                <a:solidFill>
                  <a:schemeClr val="tx1">
                    <a:lumMod val="85000"/>
                    <a:lumOff val="15000"/>
                  </a:schemeClr>
                </a:solidFill>
                <a:latin typeface="+mn-ea"/>
                <a:sym typeface="FZHei-B01S" panose="02010601030101010101" pitchFamily="2" charset="-122"/>
              </a:rPr>
              <a:t>内容权重</a:t>
            </a:r>
            <a:endParaRPr kumimoji="0" lang="zh-CN" altLang="en-US" sz="2400"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2" name="文本框 41"/>
          <p:cNvSpPr txBox="1"/>
          <p:nvPr/>
        </p:nvSpPr>
        <p:spPr>
          <a:xfrm>
            <a:off x="1148064" y="1751914"/>
            <a:ext cx="10274679" cy="830997"/>
          </a:xfrm>
          <a:prstGeom prst="rect">
            <a:avLst/>
          </a:prstGeom>
          <a:noFill/>
        </p:spPr>
        <p:txBody>
          <a:bodyPr wrap="square" rtlCol="0">
            <a:spAutoFit/>
          </a:bodyPr>
          <a:lstStyle/>
          <a:p>
            <a:r>
              <a:rPr lang="zh-CN" altLang="en-US" sz="2400" dirty="0" smtClean="0"/>
              <a:t>根据实际计算两类权重的综合效果，给风格损失和内容损失加入权重，用来引导图像转换的内容性与艺术性</a:t>
            </a:r>
            <a:endParaRPr lang="zh-CN" altLang="en-US" sz="2400"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352" y="4266424"/>
            <a:ext cx="2657477" cy="176988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8173" y="4266424"/>
            <a:ext cx="2657477" cy="1769880"/>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3994" y="4241585"/>
            <a:ext cx="2657477" cy="1769880"/>
          </a:xfrm>
          <a:prstGeom prst="rect">
            <a:avLst/>
          </a:prstGeom>
        </p:spPr>
      </p:pic>
      <p:sp>
        <p:nvSpPr>
          <p:cNvPr id="15" name="文本框 14"/>
          <p:cNvSpPr txBox="1"/>
          <p:nvPr/>
        </p:nvSpPr>
        <p:spPr>
          <a:xfrm>
            <a:off x="1419609" y="6149455"/>
            <a:ext cx="2182746" cy="369332"/>
          </a:xfrm>
          <a:prstGeom prst="rect">
            <a:avLst/>
          </a:prstGeom>
          <a:noFill/>
        </p:spPr>
        <p:txBody>
          <a:bodyPr wrap="square" rtlCol="0">
            <a:spAutoFit/>
          </a:bodyPr>
          <a:lstStyle/>
          <a:p>
            <a:r>
              <a:rPr lang="en-US" altLang="zh-CN" dirty="0" smtClean="0"/>
              <a:t>style: content = 10:1</a:t>
            </a:r>
            <a:endParaRPr lang="zh-CN" altLang="en-US" dirty="0"/>
          </a:p>
        </p:txBody>
      </p:sp>
      <p:sp>
        <p:nvSpPr>
          <p:cNvPr id="18" name="文本框 17"/>
          <p:cNvSpPr txBox="1"/>
          <p:nvPr/>
        </p:nvSpPr>
        <p:spPr>
          <a:xfrm>
            <a:off x="4816855" y="6149455"/>
            <a:ext cx="2420112" cy="369332"/>
          </a:xfrm>
          <a:prstGeom prst="rect">
            <a:avLst/>
          </a:prstGeom>
          <a:noFill/>
        </p:spPr>
        <p:txBody>
          <a:bodyPr wrap="square" rtlCol="0">
            <a:spAutoFit/>
          </a:bodyPr>
          <a:lstStyle/>
          <a:p>
            <a:r>
              <a:rPr lang="en-US" altLang="zh-CN" dirty="0" smtClean="0"/>
              <a:t>style: content = 100:1</a:t>
            </a:r>
            <a:endParaRPr lang="zh-CN" altLang="en-US" dirty="0"/>
          </a:p>
        </p:txBody>
      </p:sp>
      <p:sp>
        <p:nvSpPr>
          <p:cNvPr id="19" name="文本框 18"/>
          <p:cNvSpPr txBox="1"/>
          <p:nvPr/>
        </p:nvSpPr>
        <p:spPr>
          <a:xfrm>
            <a:off x="8282676" y="6137036"/>
            <a:ext cx="2420112" cy="369332"/>
          </a:xfrm>
          <a:prstGeom prst="rect">
            <a:avLst/>
          </a:prstGeom>
          <a:noFill/>
        </p:spPr>
        <p:txBody>
          <a:bodyPr wrap="square" rtlCol="0">
            <a:spAutoFit/>
          </a:bodyPr>
          <a:lstStyle/>
          <a:p>
            <a:r>
              <a:rPr lang="en-US" altLang="zh-CN" dirty="0" smtClean="0"/>
              <a:t>style: content = 1000:1</a:t>
            </a:r>
            <a:endParaRPr lang="zh-CN" altLang="en-US" dirty="0"/>
          </a:p>
        </p:txBody>
      </p:sp>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5714" y="2614350"/>
            <a:ext cx="2133600" cy="1420977"/>
          </a:xfrm>
          <a:prstGeom prst="rect">
            <a:avLst/>
          </a:prstGeom>
        </p:spPr>
      </p:pic>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2853" y="2656530"/>
            <a:ext cx="2133600" cy="1333500"/>
          </a:xfrm>
          <a:prstGeom prst="rect">
            <a:avLst/>
          </a:prstGeom>
        </p:spPr>
      </p:pic>
      <p:sp>
        <p:nvSpPr>
          <p:cNvPr id="22" name="文本框 21"/>
          <p:cNvSpPr txBox="1"/>
          <p:nvPr/>
        </p:nvSpPr>
        <p:spPr>
          <a:xfrm>
            <a:off x="2159837" y="2904277"/>
            <a:ext cx="1091373" cy="646331"/>
          </a:xfrm>
          <a:prstGeom prst="rect">
            <a:avLst/>
          </a:prstGeom>
          <a:noFill/>
        </p:spPr>
        <p:txBody>
          <a:bodyPr wrap="square" rtlCol="0">
            <a:spAutoFit/>
          </a:bodyPr>
          <a:lstStyle/>
          <a:p>
            <a:r>
              <a:rPr lang="en-US" altLang="zh-CN" dirty="0" smtClean="0"/>
              <a:t>Content image</a:t>
            </a:r>
            <a:endParaRPr lang="zh-CN" altLang="en-US" dirty="0"/>
          </a:p>
        </p:txBody>
      </p:sp>
      <p:sp>
        <p:nvSpPr>
          <p:cNvPr id="23" name="文本框 22"/>
          <p:cNvSpPr txBox="1"/>
          <p:nvPr/>
        </p:nvSpPr>
        <p:spPr>
          <a:xfrm>
            <a:off x="8868619" y="2869335"/>
            <a:ext cx="1091373" cy="646331"/>
          </a:xfrm>
          <a:prstGeom prst="rect">
            <a:avLst/>
          </a:prstGeom>
          <a:noFill/>
        </p:spPr>
        <p:txBody>
          <a:bodyPr wrap="square" rtlCol="0">
            <a:spAutoFit/>
          </a:bodyPr>
          <a:lstStyle/>
          <a:p>
            <a:r>
              <a:rPr lang="en-US" altLang="zh-CN" dirty="0" smtClean="0"/>
              <a:t>Style image</a:t>
            </a:r>
            <a:endParaRPr lang="zh-CN" altLang="en-US" dirty="0"/>
          </a:p>
        </p:txBody>
      </p:sp>
    </p:spTree>
    <p:extLst>
      <p:ext uri="{BB962C8B-B14F-4D97-AF65-F5344CB8AC3E}">
        <p14:creationId xmlns:p14="http://schemas.microsoft.com/office/powerpoint/2010/main" val="221105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1816363"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smtClean="0">
                <a:solidFill>
                  <a:schemeClr val="tx1">
                    <a:lumMod val="85000"/>
                    <a:lumOff val="15000"/>
                  </a:schemeClr>
                </a:solidFill>
                <a:latin typeface="+mn-ea"/>
                <a:sym typeface="FZHei-B01S" panose="02010601030101010101" pitchFamily="2" charset="-122"/>
              </a:rPr>
              <a:t>实现细节</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smtClean="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41" name="矩形 40">
            <a:extLst>
              <a:ext uri="{FF2B5EF4-FFF2-40B4-BE49-F238E27FC236}">
                <a16:creationId xmlns:a16="http://schemas.microsoft.com/office/drawing/2014/main" id="{334628C9-EB0D-4D06-AF24-5A038FFC63D7}"/>
              </a:ext>
            </a:extLst>
          </p:cNvPr>
          <p:cNvSpPr/>
          <p:nvPr/>
        </p:nvSpPr>
        <p:spPr>
          <a:xfrm>
            <a:off x="2422232" y="1201847"/>
            <a:ext cx="4530111" cy="50693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2400" kern="0" dirty="0" smtClean="0">
                <a:solidFill>
                  <a:schemeClr val="tx1">
                    <a:lumMod val="85000"/>
                    <a:lumOff val="15000"/>
                  </a:schemeClr>
                </a:solidFill>
                <a:latin typeface="+mn-ea"/>
                <a:sym typeface="FZHei-B01S" panose="02010601030101010101" pitchFamily="2" charset="-122"/>
              </a:rPr>
              <a:t>训练次数</a:t>
            </a:r>
            <a:endParaRPr kumimoji="0" lang="zh-CN" altLang="en-US" sz="2400"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2" name="文本框 41"/>
          <p:cNvSpPr txBox="1"/>
          <p:nvPr/>
        </p:nvSpPr>
        <p:spPr>
          <a:xfrm>
            <a:off x="1148064" y="1751914"/>
            <a:ext cx="10274679" cy="461665"/>
          </a:xfrm>
          <a:prstGeom prst="rect">
            <a:avLst/>
          </a:prstGeom>
          <a:noFill/>
        </p:spPr>
        <p:txBody>
          <a:bodyPr wrap="square" rtlCol="0">
            <a:spAutoFit/>
          </a:bodyPr>
          <a:lstStyle/>
          <a:p>
            <a:r>
              <a:rPr lang="zh-CN" altLang="en-US" sz="2400" dirty="0" smtClean="0"/>
              <a:t>综合计算开销和实现效果，选择合适的训练次数</a:t>
            </a:r>
            <a:endParaRPr lang="zh-CN" altLang="en-US" sz="2400" dirty="0"/>
          </a:p>
        </p:txBody>
      </p:sp>
      <p:sp>
        <p:nvSpPr>
          <p:cNvPr id="15" name="文本框 14"/>
          <p:cNvSpPr txBox="1"/>
          <p:nvPr/>
        </p:nvSpPr>
        <p:spPr>
          <a:xfrm>
            <a:off x="1419609" y="5888203"/>
            <a:ext cx="2182746" cy="369332"/>
          </a:xfrm>
          <a:prstGeom prst="rect">
            <a:avLst/>
          </a:prstGeom>
          <a:noFill/>
        </p:spPr>
        <p:txBody>
          <a:bodyPr wrap="square" rtlCol="0">
            <a:spAutoFit/>
          </a:bodyPr>
          <a:lstStyle/>
          <a:p>
            <a:r>
              <a:rPr lang="en-US" altLang="zh-CN" dirty="0" smtClean="0"/>
              <a:t>100 times</a:t>
            </a:r>
            <a:endParaRPr lang="zh-CN" altLang="en-US" dirty="0"/>
          </a:p>
        </p:txBody>
      </p:sp>
      <p:sp>
        <p:nvSpPr>
          <p:cNvPr id="18" name="文本框 17"/>
          <p:cNvSpPr txBox="1"/>
          <p:nvPr/>
        </p:nvSpPr>
        <p:spPr>
          <a:xfrm>
            <a:off x="5259541" y="5816298"/>
            <a:ext cx="2420112" cy="369332"/>
          </a:xfrm>
          <a:prstGeom prst="rect">
            <a:avLst/>
          </a:prstGeom>
          <a:noFill/>
        </p:spPr>
        <p:txBody>
          <a:bodyPr wrap="square" rtlCol="0">
            <a:spAutoFit/>
          </a:bodyPr>
          <a:lstStyle/>
          <a:p>
            <a:r>
              <a:rPr lang="en-US" altLang="zh-CN" dirty="0" smtClean="0"/>
              <a:t>200 times</a:t>
            </a:r>
            <a:endParaRPr lang="zh-CN" altLang="en-US" dirty="0"/>
          </a:p>
        </p:txBody>
      </p:sp>
      <p:sp>
        <p:nvSpPr>
          <p:cNvPr id="19" name="文本框 18"/>
          <p:cNvSpPr txBox="1"/>
          <p:nvPr/>
        </p:nvSpPr>
        <p:spPr>
          <a:xfrm>
            <a:off x="8922340" y="5754362"/>
            <a:ext cx="2420112" cy="369332"/>
          </a:xfrm>
          <a:prstGeom prst="rect">
            <a:avLst/>
          </a:prstGeom>
          <a:noFill/>
        </p:spPr>
        <p:txBody>
          <a:bodyPr wrap="square" rtlCol="0">
            <a:spAutoFit/>
          </a:bodyPr>
          <a:lstStyle/>
          <a:p>
            <a:r>
              <a:rPr lang="en-US" altLang="zh-CN" dirty="0" smtClean="0"/>
              <a:t>300 times</a:t>
            </a:r>
            <a:endParaRPr lang="zh-CN" altLang="en-US" dirty="0"/>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14" y="2353098"/>
            <a:ext cx="2133600" cy="1420977"/>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2853" y="2395278"/>
            <a:ext cx="2133600" cy="1333500"/>
          </a:xfrm>
          <a:prstGeom prst="rect">
            <a:avLst/>
          </a:prstGeom>
        </p:spPr>
      </p:pic>
      <p:sp>
        <p:nvSpPr>
          <p:cNvPr id="22" name="文本框 21"/>
          <p:cNvSpPr txBox="1"/>
          <p:nvPr/>
        </p:nvSpPr>
        <p:spPr>
          <a:xfrm>
            <a:off x="2159837" y="2643025"/>
            <a:ext cx="1091373" cy="646331"/>
          </a:xfrm>
          <a:prstGeom prst="rect">
            <a:avLst/>
          </a:prstGeom>
          <a:noFill/>
        </p:spPr>
        <p:txBody>
          <a:bodyPr wrap="square" rtlCol="0">
            <a:spAutoFit/>
          </a:bodyPr>
          <a:lstStyle/>
          <a:p>
            <a:r>
              <a:rPr lang="en-US" altLang="zh-CN" dirty="0" smtClean="0"/>
              <a:t>Content image</a:t>
            </a:r>
            <a:endParaRPr lang="zh-CN" altLang="en-US" dirty="0"/>
          </a:p>
        </p:txBody>
      </p:sp>
      <p:sp>
        <p:nvSpPr>
          <p:cNvPr id="23" name="文本框 22"/>
          <p:cNvSpPr txBox="1"/>
          <p:nvPr/>
        </p:nvSpPr>
        <p:spPr>
          <a:xfrm>
            <a:off x="8868619" y="2608083"/>
            <a:ext cx="1091373" cy="646331"/>
          </a:xfrm>
          <a:prstGeom prst="rect">
            <a:avLst/>
          </a:prstGeom>
          <a:noFill/>
        </p:spPr>
        <p:txBody>
          <a:bodyPr wrap="square" rtlCol="0">
            <a:spAutoFit/>
          </a:bodyPr>
          <a:lstStyle/>
          <a:p>
            <a:r>
              <a:rPr lang="en-US" altLang="zh-CN" dirty="0" smtClean="0"/>
              <a:t>Style image</a:t>
            </a:r>
            <a:endParaRPr lang="zh-CN" altLang="en-US" dirty="0"/>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232" y="3963028"/>
            <a:ext cx="2646281" cy="1762423"/>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6400" y="3952628"/>
            <a:ext cx="2646281" cy="1762423"/>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80471" y="3963028"/>
            <a:ext cx="2646282" cy="1762423"/>
          </a:xfrm>
          <a:prstGeom prst="rect">
            <a:avLst/>
          </a:prstGeom>
        </p:spPr>
      </p:pic>
    </p:spTree>
    <p:extLst>
      <p:ext uri="{BB962C8B-B14F-4D97-AF65-F5344CB8AC3E}">
        <p14:creationId xmlns:p14="http://schemas.microsoft.com/office/powerpoint/2010/main" val="1237591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86E4078-B000-470C-8488-9AE4B883E6B0}"/>
              </a:ext>
            </a:extLst>
          </p:cNvPr>
          <p:cNvGrpSpPr/>
          <p:nvPr/>
        </p:nvGrpSpPr>
        <p:grpSpPr>
          <a:xfrm>
            <a:off x="734880" y="1174748"/>
            <a:ext cx="6165501" cy="4508500"/>
            <a:chOff x="734880" y="1174748"/>
            <a:chExt cx="6165501" cy="4508500"/>
          </a:xfrm>
        </p:grpSpPr>
        <p:pic>
          <p:nvPicPr>
            <p:cNvPr id="12" name="图片 11">
              <a:extLst>
                <a:ext uri="{FF2B5EF4-FFF2-40B4-BE49-F238E27FC236}">
                  <a16:creationId xmlns:a16="http://schemas.microsoft.com/office/drawing/2014/main" id="{1CEB3D0B-3BB0-4048-AFBA-FAA004865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a:extLst>
                <a:ext uri="{FF2B5EF4-FFF2-40B4-BE49-F238E27FC236}">
                  <a16:creationId xmlns:a16="http://schemas.microsoft.com/office/drawing/2014/main" id="{B3D3FBCC-1DBC-4AD3-BD22-E2A849DA6970}"/>
                </a:ext>
              </a:extLst>
            </p:cNvPr>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DDD306D5-6972-42D8-AB45-FBC6F1006BAD}"/>
                </a:ext>
              </a:extLst>
            </p:cNvPr>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03</a:t>
              </a:r>
              <a:endParaRPr lang="zh-CN" altLang="en-US" sz="20000" b="1" dirty="0">
                <a:solidFill>
                  <a:schemeClr val="bg1"/>
                </a:solidFill>
                <a:latin typeface="+mn-ea"/>
                <a:sym typeface="FZHei-B01S" panose="02010601030101010101" pitchFamily="2" charset="-122"/>
              </a:endParaRPr>
            </a:p>
          </p:txBody>
        </p:sp>
      </p:grpSp>
      <p:sp>
        <p:nvSpPr>
          <p:cNvPr id="15" name="矩形 14">
            <a:extLst>
              <a:ext uri="{FF2B5EF4-FFF2-40B4-BE49-F238E27FC236}">
                <a16:creationId xmlns:a16="http://schemas.microsoft.com/office/drawing/2014/main" id="{24408D9D-9119-4C28-848A-A9EDF772D66F}"/>
              </a:ext>
            </a:extLst>
          </p:cNvPr>
          <p:cNvSpPr/>
          <p:nvPr/>
        </p:nvSpPr>
        <p:spPr>
          <a:xfrm>
            <a:off x="6977182" y="2501116"/>
            <a:ext cx="2920831" cy="92153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4800" b="1" kern="0" noProof="0" dirty="0">
                <a:solidFill>
                  <a:schemeClr val="tx1">
                    <a:lumMod val="85000"/>
                    <a:lumOff val="15000"/>
                  </a:schemeClr>
                </a:solidFill>
                <a:latin typeface="+mn-ea"/>
                <a:sym typeface="FZHei-B01S" panose="02010601030101010101" pitchFamily="2" charset="-122"/>
              </a:rPr>
              <a:t>结果展示</a:t>
            </a:r>
            <a:endPar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Tree>
    <p:extLst>
      <p:ext uri="{BB962C8B-B14F-4D97-AF65-F5344CB8AC3E}">
        <p14:creationId xmlns:p14="http://schemas.microsoft.com/office/powerpoint/2010/main" val="606259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3920934"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noProof="0" dirty="0" smtClean="0">
                <a:solidFill>
                  <a:schemeClr val="tx1">
                    <a:lumMod val="85000"/>
                    <a:lumOff val="15000"/>
                  </a:schemeClr>
                </a:solidFill>
                <a:latin typeface="+mn-ea"/>
                <a:sym typeface="FZHei-B01S" panose="02010601030101010101" pitchFamily="2" charset="-122"/>
              </a:rPr>
              <a:t>不同风格的图像转换</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smtClean="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sp>
        <p:nvSpPr>
          <p:cNvPr id="42" name="文本框 41"/>
          <p:cNvSpPr txBox="1"/>
          <p:nvPr/>
        </p:nvSpPr>
        <p:spPr>
          <a:xfrm>
            <a:off x="1088572" y="1272346"/>
            <a:ext cx="10274679" cy="461665"/>
          </a:xfrm>
          <a:prstGeom prst="rect">
            <a:avLst/>
          </a:prstGeom>
          <a:noFill/>
        </p:spPr>
        <p:txBody>
          <a:bodyPr wrap="square" rtlCol="0">
            <a:spAutoFit/>
          </a:bodyPr>
          <a:lstStyle/>
          <a:p>
            <a:r>
              <a:rPr lang="zh-CN" altLang="en-US" sz="2400" dirty="0" smtClean="0"/>
              <a:t>我们选取了一部分艺术家的作品，对风景，人物进行风格转移</a:t>
            </a:r>
            <a:endParaRPr lang="zh-CN" altLang="en-US" sz="2400" dirty="0"/>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163" y="2239189"/>
            <a:ext cx="1931876" cy="1207422"/>
          </a:xfrm>
          <a:prstGeom prst="rect">
            <a:avLst/>
          </a:prstGeom>
        </p:spPr>
      </p:pic>
      <p:sp>
        <p:nvSpPr>
          <p:cNvPr id="22" name="文本框 21"/>
          <p:cNvSpPr txBox="1"/>
          <p:nvPr/>
        </p:nvSpPr>
        <p:spPr>
          <a:xfrm>
            <a:off x="822985" y="5001050"/>
            <a:ext cx="1751219" cy="369332"/>
          </a:xfrm>
          <a:prstGeom prst="rect">
            <a:avLst/>
          </a:prstGeom>
          <a:noFill/>
        </p:spPr>
        <p:txBody>
          <a:bodyPr wrap="square" rtlCol="0">
            <a:spAutoFit/>
          </a:bodyPr>
          <a:lstStyle/>
          <a:p>
            <a:r>
              <a:rPr lang="en-US" altLang="zh-CN" dirty="0" smtClean="0"/>
              <a:t>Content image</a:t>
            </a:r>
            <a:endParaRPr lang="zh-CN" altLang="en-US" dirty="0"/>
          </a:p>
        </p:txBody>
      </p:sp>
      <p:sp>
        <p:nvSpPr>
          <p:cNvPr id="23" name="文本框 22"/>
          <p:cNvSpPr txBox="1"/>
          <p:nvPr/>
        </p:nvSpPr>
        <p:spPr>
          <a:xfrm>
            <a:off x="3759201" y="1804510"/>
            <a:ext cx="1755838" cy="369332"/>
          </a:xfrm>
          <a:prstGeom prst="rect">
            <a:avLst/>
          </a:prstGeom>
          <a:noFill/>
        </p:spPr>
        <p:txBody>
          <a:bodyPr wrap="square" rtlCol="0">
            <a:spAutoFit/>
          </a:bodyPr>
          <a:lstStyle/>
          <a:p>
            <a:r>
              <a:rPr lang="en-US" altLang="zh-CN" dirty="0" smtClean="0"/>
              <a:t>Style image</a:t>
            </a:r>
            <a:endParaRPr lang="zh-CN" altLang="en-US" dirty="0"/>
          </a:p>
        </p:txBody>
      </p:sp>
      <p:pic>
        <p:nvPicPr>
          <p:cNvPr id="5" name="图片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60190" y="3469236"/>
            <a:ext cx="2276810" cy="1423006"/>
          </a:xfrm>
          <a:prstGeom prst="rect">
            <a:avLst/>
          </a:prstGeom>
        </p:spPr>
      </p:pic>
      <p:pic>
        <p:nvPicPr>
          <p:cNvPr id="7" name="图片 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642400" y="2239190"/>
            <a:ext cx="1931875" cy="1207422"/>
          </a:xfrm>
          <a:prstGeom prst="rect">
            <a:avLst/>
          </a:prstGeom>
        </p:spPr>
      </p:pic>
      <p:sp>
        <p:nvSpPr>
          <p:cNvPr id="24" name="文本框 23"/>
          <p:cNvSpPr txBox="1"/>
          <p:nvPr/>
        </p:nvSpPr>
        <p:spPr>
          <a:xfrm>
            <a:off x="7818437" y="1801934"/>
            <a:ext cx="1755838" cy="369332"/>
          </a:xfrm>
          <a:prstGeom prst="rect">
            <a:avLst/>
          </a:prstGeom>
          <a:noFill/>
        </p:spPr>
        <p:txBody>
          <a:bodyPr wrap="square" rtlCol="0">
            <a:spAutoFit/>
          </a:bodyPr>
          <a:lstStyle/>
          <a:p>
            <a:r>
              <a:rPr lang="en-US" altLang="zh-CN" dirty="0"/>
              <a:t>result</a:t>
            </a:r>
            <a:r>
              <a:rPr lang="en-US" altLang="zh-CN" dirty="0" smtClean="0"/>
              <a:t> image</a:t>
            </a:r>
            <a:endParaRPr lang="zh-CN" altLang="en-US" dirty="0"/>
          </a:p>
        </p:txBody>
      </p:sp>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3163" y="4478255"/>
            <a:ext cx="1948500" cy="1152157"/>
          </a:xfrm>
          <a:prstGeom prst="rect">
            <a:avLst/>
          </a:prstGeom>
        </p:spPr>
      </p:pic>
      <p:pic>
        <p:nvPicPr>
          <p:cNvPr id="20" name="图片 19"/>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642400" y="4411854"/>
            <a:ext cx="2048424" cy="1280265"/>
          </a:xfrm>
          <a:prstGeom prst="rect">
            <a:avLst/>
          </a:prstGeom>
        </p:spPr>
      </p:pic>
    </p:spTree>
    <p:extLst>
      <p:ext uri="{BB962C8B-B14F-4D97-AF65-F5344CB8AC3E}">
        <p14:creationId xmlns:p14="http://schemas.microsoft.com/office/powerpoint/2010/main" val="371045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3920934"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noProof="0" dirty="0" smtClean="0">
                <a:solidFill>
                  <a:schemeClr val="tx1">
                    <a:lumMod val="85000"/>
                    <a:lumOff val="15000"/>
                  </a:schemeClr>
                </a:solidFill>
                <a:latin typeface="+mn-ea"/>
                <a:sym typeface="FZHei-B01S" panose="02010601030101010101" pitchFamily="2" charset="-122"/>
              </a:rPr>
              <a:t>不同风格的图像转换</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smtClean="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sp>
        <p:nvSpPr>
          <p:cNvPr id="42" name="文本框 41"/>
          <p:cNvSpPr txBox="1"/>
          <p:nvPr/>
        </p:nvSpPr>
        <p:spPr>
          <a:xfrm>
            <a:off x="1088572" y="1272346"/>
            <a:ext cx="10274679" cy="461665"/>
          </a:xfrm>
          <a:prstGeom prst="rect">
            <a:avLst/>
          </a:prstGeom>
          <a:noFill/>
        </p:spPr>
        <p:txBody>
          <a:bodyPr wrap="square" rtlCol="0">
            <a:spAutoFit/>
          </a:bodyPr>
          <a:lstStyle/>
          <a:p>
            <a:r>
              <a:rPr lang="zh-CN" altLang="en-US" sz="2400" dirty="0" smtClean="0"/>
              <a:t>我们选取了一部分艺术家的作品，对风景，人物进行风格转移</a:t>
            </a:r>
            <a:endParaRPr lang="zh-CN" altLang="en-US" sz="2400" dirty="0"/>
          </a:p>
        </p:txBody>
      </p:sp>
      <p:sp>
        <p:nvSpPr>
          <p:cNvPr id="22" name="文本框 21"/>
          <p:cNvSpPr txBox="1"/>
          <p:nvPr/>
        </p:nvSpPr>
        <p:spPr>
          <a:xfrm>
            <a:off x="721385" y="5185716"/>
            <a:ext cx="1751219" cy="369332"/>
          </a:xfrm>
          <a:prstGeom prst="rect">
            <a:avLst/>
          </a:prstGeom>
          <a:noFill/>
        </p:spPr>
        <p:txBody>
          <a:bodyPr wrap="square" rtlCol="0">
            <a:spAutoFit/>
          </a:bodyPr>
          <a:lstStyle/>
          <a:p>
            <a:r>
              <a:rPr lang="en-US" altLang="zh-CN" dirty="0" smtClean="0"/>
              <a:t>Content image</a:t>
            </a:r>
            <a:endParaRPr lang="zh-CN" altLang="en-US" dirty="0"/>
          </a:p>
        </p:txBody>
      </p:sp>
      <p:sp>
        <p:nvSpPr>
          <p:cNvPr id="23" name="文本框 22"/>
          <p:cNvSpPr txBox="1"/>
          <p:nvPr/>
        </p:nvSpPr>
        <p:spPr>
          <a:xfrm>
            <a:off x="3759201" y="1804510"/>
            <a:ext cx="1755838" cy="369332"/>
          </a:xfrm>
          <a:prstGeom prst="rect">
            <a:avLst/>
          </a:prstGeom>
          <a:noFill/>
        </p:spPr>
        <p:txBody>
          <a:bodyPr wrap="square" rtlCol="0">
            <a:spAutoFit/>
          </a:bodyPr>
          <a:lstStyle/>
          <a:p>
            <a:r>
              <a:rPr lang="en-US" altLang="zh-CN" dirty="0" smtClean="0"/>
              <a:t>Style image</a:t>
            </a:r>
            <a:endParaRPr lang="zh-CN" altLang="en-US" dirty="0"/>
          </a:p>
        </p:txBody>
      </p:sp>
      <p:sp>
        <p:nvSpPr>
          <p:cNvPr id="24" name="文本框 23"/>
          <p:cNvSpPr txBox="1"/>
          <p:nvPr/>
        </p:nvSpPr>
        <p:spPr>
          <a:xfrm>
            <a:off x="7818437" y="1801934"/>
            <a:ext cx="1755838" cy="369332"/>
          </a:xfrm>
          <a:prstGeom prst="rect">
            <a:avLst/>
          </a:prstGeom>
          <a:noFill/>
        </p:spPr>
        <p:txBody>
          <a:bodyPr wrap="square" rtlCol="0">
            <a:spAutoFit/>
          </a:bodyPr>
          <a:lstStyle/>
          <a:p>
            <a:r>
              <a:rPr lang="en-US" altLang="zh-CN" dirty="0"/>
              <a:t>result</a:t>
            </a:r>
            <a:r>
              <a:rPr lang="en-US" altLang="zh-CN" dirty="0" smtClean="0"/>
              <a:t> image</a:t>
            </a:r>
            <a:endParaRPr lang="zh-CN" altLang="en-US"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163" y="3740085"/>
            <a:ext cx="1948500" cy="1152157"/>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690" y="3612080"/>
            <a:ext cx="2426607" cy="1365820"/>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7446" y="3726811"/>
            <a:ext cx="1921782" cy="1136358"/>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70068" y="5185716"/>
            <a:ext cx="1944971" cy="1216996"/>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2400" y="5185776"/>
            <a:ext cx="1926828" cy="1216936"/>
          </a:xfrm>
          <a:prstGeom prst="rect">
            <a:avLst/>
          </a:prstGeom>
        </p:spPr>
      </p:pic>
      <p:pic>
        <p:nvPicPr>
          <p:cNvPr id="21" name="图片 20"/>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3585367" y="2285130"/>
            <a:ext cx="1956630" cy="1096743"/>
          </a:xfrm>
          <a:prstGeom prst="rect">
            <a:avLst/>
          </a:prstGeom>
        </p:spPr>
      </p:pic>
      <p:pic>
        <p:nvPicPr>
          <p:cNvPr id="16" name="图片 15"/>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7642400" y="2239189"/>
            <a:ext cx="1926828" cy="1080038"/>
          </a:xfrm>
          <a:prstGeom prst="rect">
            <a:avLst/>
          </a:prstGeom>
        </p:spPr>
      </p:pic>
    </p:spTree>
    <p:extLst>
      <p:ext uri="{BB962C8B-B14F-4D97-AF65-F5344CB8AC3E}">
        <p14:creationId xmlns:p14="http://schemas.microsoft.com/office/powerpoint/2010/main" val="136303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3920934"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noProof="0" dirty="0" smtClean="0">
                <a:solidFill>
                  <a:schemeClr val="tx1">
                    <a:lumMod val="85000"/>
                    <a:lumOff val="15000"/>
                  </a:schemeClr>
                </a:solidFill>
                <a:latin typeface="+mn-ea"/>
                <a:sym typeface="FZHei-B01S" panose="02010601030101010101" pitchFamily="2" charset="-122"/>
              </a:rPr>
              <a:t>不同风格的图像转换</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smtClean="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sp>
        <p:nvSpPr>
          <p:cNvPr id="42" name="文本框 41"/>
          <p:cNvSpPr txBox="1"/>
          <p:nvPr/>
        </p:nvSpPr>
        <p:spPr>
          <a:xfrm>
            <a:off x="1088572" y="1272346"/>
            <a:ext cx="10274679" cy="461665"/>
          </a:xfrm>
          <a:prstGeom prst="rect">
            <a:avLst/>
          </a:prstGeom>
          <a:noFill/>
        </p:spPr>
        <p:txBody>
          <a:bodyPr wrap="square" rtlCol="0">
            <a:spAutoFit/>
          </a:bodyPr>
          <a:lstStyle/>
          <a:p>
            <a:r>
              <a:rPr lang="zh-CN" altLang="en-US" sz="2400" dirty="0" smtClean="0"/>
              <a:t>我们选取了一部分艺术家的作品，对风景，人物进行风格转移</a:t>
            </a:r>
            <a:endParaRPr lang="zh-CN" altLang="en-US" sz="2400" dirty="0"/>
          </a:p>
        </p:txBody>
      </p:sp>
      <p:sp>
        <p:nvSpPr>
          <p:cNvPr id="22" name="文本框 21"/>
          <p:cNvSpPr txBox="1"/>
          <p:nvPr/>
        </p:nvSpPr>
        <p:spPr>
          <a:xfrm>
            <a:off x="770914" y="5394425"/>
            <a:ext cx="1751219" cy="369332"/>
          </a:xfrm>
          <a:prstGeom prst="rect">
            <a:avLst/>
          </a:prstGeom>
          <a:noFill/>
        </p:spPr>
        <p:txBody>
          <a:bodyPr wrap="square" rtlCol="0">
            <a:spAutoFit/>
          </a:bodyPr>
          <a:lstStyle/>
          <a:p>
            <a:r>
              <a:rPr lang="en-US" altLang="zh-CN" dirty="0" smtClean="0"/>
              <a:t>Content image</a:t>
            </a:r>
            <a:endParaRPr lang="zh-CN" altLang="en-US" dirty="0"/>
          </a:p>
        </p:txBody>
      </p:sp>
      <p:sp>
        <p:nvSpPr>
          <p:cNvPr id="23" name="文本框 22"/>
          <p:cNvSpPr txBox="1"/>
          <p:nvPr/>
        </p:nvSpPr>
        <p:spPr>
          <a:xfrm>
            <a:off x="3759201" y="1804510"/>
            <a:ext cx="1755838" cy="369332"/>
          </a:xfrm>
          <a:prstGeom prst="rect">
            <a:avLst/>
          </a:prstGeom>
          <a:noFill/>
        </p:spPr>
        <p:txBody>
          <a:bodyPr wrap="square" rtlCol="0">
            <a:spAutoFit/>
          </a:bodyPr>
          <a:lstStyle/>
          <a:p>
            <a:r>
              <a:rPr lang="en-US" altLang="zh-CN" dirty="0" smtClean="0"/>
              <a:t>Style image</a:t>
            </a:r>
            <a:endParaRPr lang="zh-CN" altLang="en-US" dirty="0"/>
          </a:p>
        </p:txBody>
      </p:sp>
      <p:sp>
        <p:nvSpPr>
          <p:cNvPr id="24" name="文本框 23"/>
          <p:cNvSpPr txBox="1"/>
          <p:nvPr/>
        </p:nvSpPr>
        <p:spPr>
          <a:xfrm>
            <a:off x="7818437" y="1801934"/>
            <a:ext cx="1755838" cy="369332"/>
          </a:xfrm>
          <a:prstGeom prst="rect">
            <a:avLst/>
          </a:prstGeom>
          <a:noFill/>
        </p:spPr>
        <p:txBody>
          <a:bodyPr wrap="square" rtlCol="0">
            <a:spAutoFit/>
          </a:bodyPr>
          <a:lstStyle/>
          <a:p>
            <a:r>
              <a:rPr lang="en-US" altLang="zh-CN" dirty="0"/>
              <a:t>result</a:t>
            </a:r>
            <a:r>
              <a:rPr lang="en-US" altLang="zh-CN" dirty="0" smtClean="0"/>
              <a:t> image</a:t>
            </a:r>
            <a:endParaRPr lang="zh-CN" altLang="en-US"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2436" y="4936365"/>
            <a:ext cx="1948500" cy="1152157"/>
          </a:xfrm>
          <a:prstGeom prst="rect">
            <a:avLst/>
          </a:prstGeom>
        </p:spPr>
      </p:pic>
      <p:pic>
        <p:nvPicPr>
          <p:cNvPr id="5" name="图片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59850" y="3802744"/>
            <a:ext cx="2656594" cy="1494334"/>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6161" y="2239189"/>
            <a:ext cx="1636709" cy="2456600"/>
          </a:xfrm>
          <a:prstGeom prst="rect">
            <a:avLst/>
          </a:prstGeom>
        </p:spPr>
      </p:pic>
      <p:pic>
        <p:nvPicPr>
          <p:cNvPr id="11" name="图片 10"/>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908800" y="4585449"/>
            <a:ext cx="3040238" cy="1710134"/>
          </a:xfrm>
          <a:prstGeom prst="rect">
            <a:avLst/>
          </a:prstGeom>
        </p:spPr>
      </p:pic>
      <p:pic>
        <p:nvPicPr>
          <p:cNvPr id="17" name="图片 1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6908799" y="2361385"/>
            <a:ext cx="3040238" cy="1710134"/>
          </a:xfrm>
          <a:prstGeom prst="rect">
            <a:avLst/>
          </a:prstGeom>
        </p:spPr>
      </p:pic>
    </p:spTree>
    <p:extLst>
      <p:ext uri="{BB962C8B-B14F-4D97-AF65-F5344CB8AC3E}">
        <p14:creationId xmlns:p14="http://schemas.microsoft.com/office/powerpoint/2010/main" val="804917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6BD30CD-C85B-4E8E-BA87-9219DC710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a:extLst>
              <a:ext uri="{FF2B5EF4-FFF2-40B4-BE49-F238E27FC236}">
                <a16:creationId xmlns:a16="http://schemas.microsoft.com/office/drawing/2014/main" id="{C1E69EDA-1A91-47D4-902B-FDCFDE372E9E}"/>
              </a:ext>
            </a:extLst>
          </p:cNvPr>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文本框 4">
            <a:extLst>
              <a:ext uri="{FF2B5EF4-FFF2-40B4-BE49-F238E27FC236}">
                <a16:creationId xmlns:a16="http://schemas.microsoft.com/office/drawing/2014/main" id="{2AEAE6AB-0A93-4916-80A7-FE810796440C}"/>
              </a:ext>
            </a:extLst>
          </p:cNvPr>
          <p:cNvSpPr txBox="1"/>
          <p:nvPr>
            <p:custDataLst>
              <p:tags r:id="rId1"/>
            </p:custDataLst>
          </p:nvPr>
        </p:nvSpPr>
        <p:spPr>
          <a:xfrm>
            <a:off x="1959148" y="2164178"/>
            <a:ext cx="8045103" cy="923330"/>
          </a:xfrm>
          <a:prstGeom prst="rect">
            <a:avLst/>
          </a:prstGeom>
          <a:noFill/>
        </p:spPr>
        <p:txBody>
          <a:bodyPr wrap="square" rtlCol="0">
            <a:spAutoFit/>
          </a:bodyPr>
          <a:lstStyle/>
          <a:p>
            <a:pPr algn="ctr"/>
            <a:r>
              <a:rPr lang="en-US" altLang="zh-CN" sz="5400" b="1" spc="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THANK!</a:t>
            </a:r>
            <a:endParaRPr lang="zh-CN" altLang="en-US" sz="5400" b="1"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2819428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7945FBDC-AA52-47FD-87F4-8113026988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894987">
            <a:off x="1638923" y="1359182"/>
            <a:ext cx="3295573" cy="4139634"/>
          </a:xfrm>
          <a:prstGeom prst="rect">
            <a:avLst/>
          </a:prstGeom>
        </p:spPr>
      </p:pic>
      <p:sp>
        <p:nvSpPr>
          <p:cNvPr id="19" name="图文框 18">
            <a:extLst>
              <a:ext uri="{FF2B5EF4-FFF2-40B4-BE49-F238E27FC236}">
                <a16:creationId xmlns:a16="http://schemas.microsoft.com/office/drawing/2014/main" id="{7B962A31-E4DC-491E-AF91-E7145BCAE82A}"/>
              </a:ext>
            </a:extLst>
          </p:cNvPr>
          <p:cNvSpPr/>
          <p:nvPr/>
        </p:nvSpPr>
        <p:spPr>
          <a:xfrm rot="16233904">
            <a:off x="1264799" y="2457186"/>
            <a:ext cx="3991655" cy="1877263"/>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PA_MH_Others_1">
            <a:extLst>
              <a:ext uri="{FF2B5EF4-FFF2-40B4-BE49-F238E27FC236}">
                <a16:creationId xmlns:a16="http://schemas.microsoft.com/office/drawing/2014/main" id="{ACF533BB-328C-4BBF-8341-302BF2D63BBA}"/>
              </a:ext>
            </a:extLst>
          </p:cNvPr>
          <p:cNvSpPr txBox="1"/>
          <p:nvPr>
            <p:custDataLst>
              <p:tags r:id="rId1"/>
            </p:custDataLst>
          </p:nvPr>
        </p:nvSpPr>
        <p:spPr>
          <a:xfrm>
            <a:off x="2761758" y="2109885"/>
            <a:ext cx="1435100" cy="2755900"/>
          </a:xfrm>
          <a:prstGeom prst="rect">
            <a:avLst/>
          </a:prstGeom>
          <a:noFill/>
        </p:spPr>
        <p:txBody>
          <a:bodyPr wrap="square" lIns="0" tIns="0" rIns="0" bIns="0" rtlCol="0" anchor="ctr" anchorCtr="0">
            <a:no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目</a:t>
            </a:r>
            <a:endParaRPr lang="en-US" altLang="zh-CN"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录</a:t>
            </a:r>
          </a:p>
        </p:txBody>
      </p:sp>
      <p:sp>
        <p:nvSpPr>
          <p:cNvPr id="22" name="PA_MH_Others_2">
            <a:extLst>
              <a:ext uri="{FF2B5EF4-FFF2-40B4-BE49-F238E27FC236}">
                <a16:creationId xmlns:a16="http://schemas.microsoft.com/office/drawing/2014/main" id="{C664BEE0-42C3-4073-B1B3-96EC1A1EB9DB}"/>
              </a:ext>
            </a:extLst>
          </p:cNvPr>
          <p:cNvSpPr txBox="1"/>
          <p:nvPr>
            <p:custDataLst>
              <p:tags r:id="rId2"/>
            </p:custDataLst>
          </p:nvPr>
        </p:nvSpPr>
        <p:spPr>
          <a:xfrm rot="5400000">
            <a:off x="980353" y="3311968"/>
            <a:ext cx="3693432" cy="523220"/>
          </a:xfrm>
          <a:prstGeom prst="rect">
            <a:avLst/>
          </a:prstGeom>
          <a:noFill/>
        </p:spPr>
        <p:txBody>
          <a:bodyPr wrap="square">
            <a:spAutoFit/>
          </a:bodyPr>
          <a:lstStyle/>
          <a:p>
            <a:pPr algn="ctr">
              <a:defRPr/>
            </a:pPr>
            <a:r>
              <a:rPr lang="en-US" altLang="zh-CN"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CONTENTS</a:t>
            </a:r>
            <a:endParaRPr lang="zh-CN" altLang="en-US"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nvGrpSpPr>
          <p:cNvPr id="8" name="组合 7"/>
          <p:cNvGrpSpPr/>
          <p:nvPr/>
        </p:nvGrpSpPr>
        <p:grpSpPr>
          <a:xfrm>
            <a:off x="5792973" y="1081376"/>
            <a:ext cx="3644468" cy="681197"/>
            <a:chOff x="5792973" y="1081376"/>
            <a:chExt cx="3644468" cy="681197"/>
          </a:xfrm>
        </p:grpSpPr>
        <p:sp>
          <p:nvSpPr>
            <p:cNvPr id="45" name="矩形 44">
              <a:extLst>
                <a:ext uri="{FF2B5EF4-FFF2-40B4-BE49-F238E27FC236}">
                  <a16:creationId xmlns:a16="http://schemas.microsoft.com/office/drawing/2014/main" id="{CCCBD7C4-8C59-40F4-931C-17CA31B05E80}"/>
                </a:ext>
              </a:extLst>
            </p:cNvPr>
            <p:cNvSpPr/>
            <p:nvPr/>
          </p:nvSpPr>
          <p:spPr>
            <a:xfrm>
              <a:off x="6516610" y="1081376"/>
              <a:ext cx="2920831" cy="640816"/>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a:solidFill>
                    <a:schemeClr val="tx1">
                      <a:lumMod val="85000"/>
                      <a:lumOff val="15000"/>
                    </a:schemeClr>
                  </a:solidFill>
                  <a:latin typeface="+mn-ea"/>
                  <a:sym typeface="FZHei-B01S" panose="02010601030101010101" pitchFamily="2" charset="-122"/>
                </a:rPr>
                <a:t>理论</a:t>
              </a: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原理</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grpSp>
          <p:nvGrpSpPr>
            <p:cNvPr id="2" name="组合 1">
              <a:extLst>
                <a:ext uri="{FF2B5EF4-FFF2-40B4-BE49-F238E27FC236}">
                  <a16:creationId xmlns:a16="http://schemas.microsoft.com/office/drawing/2014/main" id="{6DE307DD-0A44-4B97-B9E2-3A75B3BA5A34}"/>
                </a:ext>
              </a:extLst>
            </p:cNvPr>
            <p:cNvGrpSpPr/>
            <p:nvPr/>
          </p:nvGrpSpPr>
          <p:grpSpPr>
            <a:xfrm>
              <a:off x="5792973" y="1167064"/>
              <a:ext cx="601432" cy="595509"/>
              <a:chOff x="5792973" y="1167064"/>
              <a:chExt cx="601432" cy="595509"/>
            </a:xfrm>
          </p:grpSpPr>
          <p:sp>
            <p:nvSpPr>
              <p:cNvPr id="56" name="椭圆 55">
                <a:extLst>
                  <a:ext uri="{FF2B5EF4-FFF2-40B4-BE49-F238E27FC236}">
                    <a16:creationId xmlns:a16="http://schemas.microsoft.com/office/drawing/2014/main" id="{6B79C1A3-C449-4D7D-91B0-FB5DF7700AD3}"/>
                  </a:ext>
                </a:extLst>
              </p:cNvPr>
              <p:cNvSpPr/>
              <p:nvPr/>
            </p:nvSpPr>
            <p:spPr>
              <a:xfrm>
                <a:off x="5792973" y="1167064"/>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7" name="文本框 56">
                <a:extLst>
                  <a:ext uri="{FF2B5EF4-FFF2-40B4-BE49-F238E27FC236}">
                    <a16:creationId xmlns:a16="http://schemas.microsoft.com/office/drawing/2014/main" id="{9F2DD580-969B-4470-A611-D32C42F7E305}"/>
                  </a:ext>
                </a:extLst>
              </p:cNvPr>
              <p:cNvSpPr txBox="1"/>
              <p:nvPr/>
            </p:nvSpPr>
            <p:spPr>
              <a:xfrm>
                <a:off x="5824588" y="1237563"/>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grpSp>
      </p:grpSp>
      <p:grpSp>
        <p:nvGrpSpPr>
          <p:cNvPr id="6" name="组合 5"/>
          <p:cNvGrpSpPr/>
          <p:nvPr/>
        </p:nvGrpSpPr>
        <p:grpSpPr>
          <a:xfrm>
            <a:off x="5824588" y="2948345"/>
            <a:ext cx="2910520" cy="671178"/>
            <a:chOff x="5823617" y="2295063"/>
            <a:chExt cx="2910520" cy="671178"/>
          </a:xfrm>
        </p:grpSpPr>
        <p:sp>
          <p:nvSpPr>
            <p:cNvPr id="48" name="矩形 47">
              <a:extLst>
                <a:ext uri="{FF2B5EF4-FFF2-40B4-BE49-F238E27FC236}">
                  <a16:creationId xmlns:a16="http://schemas.microsoft.com/office/drawing/2014/main" id="{21692CDF-3EF4-48FC-87DE-6963FE2C3EFB}"/>
                </a:ext>
              </a:extLst>
            </p:cNvPr>
            <p:cNvSpPr/>
            <p:nvPr/>
          </p:nvSpPr>
          <p:spPr>
            <a:xfrm>
              <a:off x="6516611" y="2295063"/>
              <a:ext cx="2217526" cy="640816"/>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smtClean="0">
                  <a:solidFill>
                    <a:schemeClr val="tx1">
                      <a:lumMod val="85000"/>
                      <a:lumOff val="15000"/>
                    </a:schemeClr>
                  </a:solidFill>
                  <a:latin typeface="+mn-ea"/>
                  <a:sym typeface="FZHei-B01S" panose="02010601030101010101" pitchFamily="2" charset="-122"/>
                </a:rPr>
                <a:t>实现细节</a:t>
              </a:r>
              <a:endParaRPr lang="zh-CN" altLang="en-US" sz="3200" b="1" kern="0" dirty="0">
                <a:solidFill>
                  <a:schemeClr val="tx1">
                    <a:lumMod val="85000"/>
                    <a:lumOff val="15000"/>
                  </a:schemeClr>
                </a:solidFill>
                <a:latin typeface="+mn-ea"/>
                <a:sym typeface="FZHei-B01S" panose="02010601030101010101" pitchFamily="2" charset="-122"/>
              </a:endParaRPr>
            </a:p>
          </p:txBody>
        </p:sp>
        <p:grpSp>
          <p:nvGrpSpPr>
            <p:cNvPr id="3" name="组合 2">
              <a:extLst>
                <a:ext uri="{FF2B5EF4-FFF2-40B4-BE49-F238E27FC236}">
                  <a16:creationId xmlns:a16="http://schemas.microsoft.com/office/drawing/2014/main" id="{5AD2CDD9-328A-472C-983F-28B9A866465E}"/>
                </a:ext>
              </a:extLst>
            </p:cNvPr>
            <p:cNvGrpSpPr/>
            <p:nvPr/>
          </p:nvGrpSpPr>
          <p:grpSpPr>
            <a:xfrm>
              <a:off x="5823617" y="2370732"/>
              <a:ext cx="601432" cy="595509"/>
              <a:chOff x="5823617" y="2370732"/>
              <a:chExt cx="601432" cy="595509"/>
            </a:xfrm>
          </p:grpSpPr>
          <p:sp>
            <p:nvSpPr>
              <p:cNvPr id="58" name="椭圆 57">
                <a:extLst>
                  <a:ext uri="{FF2B5EF4-FFF2-40B4-BE49-F238E27FC236}">
                    <a16:creationId xmlns:a16="http://schemas.microsoft.com/office/drawing/2014/main" id="{BA94DF88-E37F-4406-8F0C-6883AC924ADA}"/>
                  </a:ext>
                </a:extLst>
              </p:cNvPr>
              <p:cNvSpPr/>
              <p:nvPr/>
            </p:nvSpPr>
            <p:spPr>
              <a:xfrm>
                <a:off x="5823617" y="2370732"/>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9" name="文本框 58">
                <a:extLst>
                  <a:ext uri="{FF2B5EF4-FFF2-40B4-BE49-F238E27FC236}">
                    <a16:creationId xmlns:a16="http://schemas.microsoft.com/office/drawing/2014/main" id="{E516E3B1-D8DE-485A-88EE-D08FEEF75078}"/>
                  </a:ext>
                </a:extLst>
              </p:cNvPr>
              <p:cNvSpPr txBox="1"/>
              <p:nvPr/>
            </p:nvSpPr>
            <p:spPr>
              <a:xfrm>
                <a:off x="5855232" y="2441231"/>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grpSp>
      </p:grpSp>
      <p:grpSp>
        <p:nvGrpSpPr>
          <p:cNvPr id="7" name="组合 6"/>
          <p:cNvGrpSpPr/>
          <p:nvPr/>
        </p:nvGrpSpPr>
        <p:grpSpPr>
          <a:xfrm>
            <a:off x="5792973" y="4725982"/>
            <a:ext cx="2910520" cy="674823"/>
            <a:chOff x="5823617" y="3512855"/>
            <a:chExt cx="2910520" cy="674823"/>
          </a:xfrm>
        </p:grpSpPr>
        <p:sp>
          <p:nvSpPr>
            <p:cNvPr id="51" name="矩形 50">
              <a:extLst>
                <a:ext uri="{FF2B5EF4-FFF2-40B4-BE49-F238E27FC236}">
                  <a16:creationId xmlns:a16="http://schemas.microsoft.com/office/drawing/2014/main" id="{92CAE557-FC5F-4D07-95A1-51AB10B90592}"/>
                </a:ext>
              </a:extLst>
            </p:cNvPr>
            <p:cNvSpPr/>
            <p:nvPr/>
          </p:nvSpPr>
          <p:spPr>
            <a:xfrm>
              <a:off x="6516611" y="3512855"/>
              <a:ext cx="2217526" cy="640816"/>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smtClean="0">
                  <a:solidFill>
                    <a:schemeClr val="tx1">
                      <a:lumMod val="85000"/>
                      <a:lumOff val="15000"/>
                    </a:schemeClr>
                  </a:solidFill>
                  <a:latin typeface="+mn-ea"/>
                  <a:sym typeface="FZHei-B01S" panose="02010601030101010101" pitchFamily="2" charset="-122"/>
                </a:rPr>
                <a:t>结果展示</a:t>
              </a:r>
              <a:endParaRPr lang="zh-CN" altLang="en-US" sz="3200" b="1" kern="0" dirty="0">
                <a:solidFill>
                  <a:schemeClr val="tx1">
                    <a:lumMod val="85000"/>
                    <a:lumOff val="15000"/>
                  </a:schemeClr>
                </a:solidFill>
                <a:latin typeface="+mn-ea"/>
                <a:sym typeface="FZHei-B01S" panose="02010601030101010101" pitchFamily="2" charset="-122"/>
              </a:endParaRPr>
            </a:p>
          </p:txBody>
        </p:sp>
        <p:grpSp>
          <p:nvGrpSpPr>
            <p:cNvPr id="4" name="组合 3">
              <a:extLst>
                <a:ext uri="{FF2B5EF4-FFF2-40B4-BE49-F238E27FC236}">
                  <a16:creationId xmlns:a16="http://schemas.microsoft.com/office/drawing/2014/main" id="{7583876F-923A-4D45-B655-9CAC656942D3}"/>
                </a:ext>
              </a:extLst>
            </p:cNvPr>
            <p:cNvGrpSpPr/>
            <p:nvPr/>
          </p:nvGrpSpPr>
          <p:grpSpPr>
            <a:xfrm>
              <a:off x="5823617" y="3592169"/>
              <a:ext cx="601432" cy="595509"/>
              <a:chOff x="5823617" y="3592169"/>
              <a:chExt cx="601432" cy="595509"/>
            </a:xfrm>
          </p:grpSpPr>
          <p:sp>
            <p:nvSpPr>
              <p:cNvPr id="60" name="椭圆 59">
                <a:extLst>
                  <a:ext uri="{FF2B5EF4-FFF2-40B4-BE49-F238E27FC236}">
                    <a16:creationId xmlns:a16="http://schemas.microsoft.com/office/drawing/2014/main" id="{A264887B-10F6-4678-8BB8-F7709B8925CD}"/>
                  </a:ext>
                </a:extLst>
              </p:cNvPr>
              <p:cNvSpPr/>
              <p:nvPr/>
            </p:nvSpPr>
            <p:spPr>
              <a:xfrm>
                <a:off x="5823617" y="3592169"/>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1" name="文本框 60">
                <a:extLst>
                  <a:ext uri="{FF2B5EF4-FFF2-40B4-BE49-F238E27FC236}">
                    <a16:creationId xmlns:a16="http://schemas.microsoft.com/office/drawing/2014/main" id="{B8AFE7B9-9A40-40B7-A26F-362AD52740CF}"/>
                  </a:ext>
                </a:extLst>
              </p:cNvPr>
              <p:cNvSpPr txBox="1"/>
              <p:nvPr/>
            </p:nvSpPr>
            <p:spPr>
              <a:xfrm>
                <a:off x="5855232" y="36626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grpSp>
      </p:grpSp>
    </p:spTree>
    <p:extLst>
      <p:ext uri="{BB962C8B-B14F-4D97-AF65-F5344CB8AC3E}">
        <p14:creationId xmlns:p14="http://schemas.microsoft.com/office/powerpoint/2010/main" val="764145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86E4078-B000-470C-8488-9AE4B883E6B0}"/>
              </a:ext>
            </a:extLst>
          </p:cNvPr>
          <p:cNvGrpSpPr/>
          <p:nvPr/>
        </p:nvGrpSpPr>
        <p:grpSpPr>
          <a:xfrm>
            <a:off x="734880" y="1174748"/>
            <a:ext cx="6165501" cy="4508500"/>
            <a:chOff x="734880" y="1174748"/>
            <a:chExt cx="6165501" cy="4508500"/>
          </a:xfrm>
        </p:grpSpPr>
        <p:pic>
          <p:nvPicPr>
            <p:cNvPr id="12" name="图片 11">
              <a:extLst>
                <a:ext uri="{FF2B5EF4-FFF2-40B4-BE49-F238E27FC236}">
                  <a16:creationId xmlns:a16="http://schemas.microsoft.com/office/drawing/2014/main" id="{1CEB3D0B-3BB0-4048-AFBA-FAA004865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a:extLst>
                <a:ext uri="{FF2B5EF4-FFF2-40B4-BE49-F238E27FC236}">
                  <a16:creationId xmlns:a16="http://schemas.microsoft.com/office/drawing/2014/main" id="{B3D3FBCC-1DBC-4AD3-BD22-E2A849DA6970}"/>
                </a:ext>
              </a:extLst>
            </p:cNvPr>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DDD306D5-6972-42D8-AB45-FBC6F1006BAD}"/>
                </a:ext>
              </a:extLst>
            </p:cNvPr>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01</a:t>
              </a:r>
              <a:endParaRPr lang="zh-CN" altLang="en-US" sz="20000" b="1" dirty="0">
                <a:solidFill>
                  <a:schemeClr val="bg1"/>
                </a:solidFill>
                <a:latin typeface="+mn-ea"/>
                <a:sym typeface="FZHei-B01S" panose="02010601030101010101" pitchFamily="2" charset="-122"/>
              </a:endParaRPr>
            </a:p>
          </p:txBody>
        </p:sp>
      </p:grpSp>
      <p:sp>
        <p:nvSpPr>
          <p:cNvPr id="15" name="矩形 14">
            <a:extLst>
              <a:ext uri="{FF2B5EF4-FFF2-40B4-BE49-F238E27FC236}">
                <a16:creationId xmlns:a16="http://schemas.microsoft.com/office/drawing/2014/main" id="{24408D9D-9119-4C28-848A-A9EDF772D66F}"/>
              </a:ext>
            </a:extLst>
          </p:cNvPr>
          <p:cNvSpPr/>
          <p:nvPr/>
        </p:nvSpPr>
        <p:spPr>
          <a:xfrm>
            <a:off x="6977182" y="2501116"/>
            <a:ext cx="2920831" cy="92153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理论原理</a:t>
            </a:r>
            <a:endPar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Tree>
    <p:extLst>
      <p:ext uri="{BB962C8B-B14F-4D97-AF65-F5344CB8AC3E}">
        <p14:creationId xmlns:p14="http://schemas.microsoft.com/office/powerpoint/2010/main" val="13599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1816363"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a:solidFill>
                  <a:schemeClr val="tx1">
                    <a:lumMod val="85000"/>
                    <a:lumOff val="15000"/>
                  </a:schemeClr>
                </a:solidFill>
                <a:latin typeface="+mn-ea"/>
                <a:sym typeface="FZHei-B01S" panose="02010601030101010101" pitchFamily="2" charset="-122"/>
              </a:rPr>
              <a:t>理论原理</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1" name="矩形 40">
            <a:extLst>
              <a:ext uri="{FF2B5EF4-FFF2-40B4-BE49-F238E27FC236}">
                <a16:creationId xmlns:a16="http://schemas.microsoft.com/office/drawing/2014/main" id="{334628C9-EB0D-4D06-AF24-5A038FFC63D7}"/>
              </a:ext>
            </a:extLst>
          </p:cNvPr>
          <p:cNvSpPr/>
          <p:nvPr/>
        </p:nvSpPr>
        <p:spPr>
          <a:xfrm>
            <a:off x="2422232" y="1201847"/>
            <a:ext cx="1605455" cy="50693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2400" kern="0" dirty="0">
                <a:solidFill>
                  <a:schemeClr val="tx1">
                    <a:lumMod val="85000"/>
                    <a:lumOff val="15000"/>
                  </a:schemeClr>
                </a:solidFill>
                <a:latin typeface="+mn-ea"/>
                <a:sym typeface="FZHei-B01S" panose="02010601030101010101" pitchFamily="2" charset="-122"/>
              </a:rPr>
              <a:t>总体过程</a:t>
            </a:r>
            <a:endParaRPr kumimoji="0" lang="zh-CN" altLang="en-US" sz="2400"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2" name="文本框 41"/>
          <p:cNvSpPr txBox="1"/>
          <p:nvPr/>
        </p:nvSpPr>
        <p:spPr>
          <a:xfrm>
            <a:off x="1148064" y="1751914"/>
            <a:ext cx="10492393" cy="830997"/>
          </a:xfrm>
          <a:prstGeom prst="rect">
            <a:avLst/>
          </a:prstGeom>
          <a:noFill/>
        </p:spPr>
        <p:txBody>
          <a:bodyPr wrap="square" rtlCol="0">
            <a:spAutoFit/>
          </a:bodyPr>
          <a:lstStyle/>
          <a:p>
            <a:r>
              <a:rPr lang="zh-CN" altLang="en-US" sz="2400" dirty="0" smtClean="0"/>
              <a:t>首先选择两张图片分别作为“内容图片”与“风格图片”，之后输入一张输入图片，将这张图片与之前两张图片逐步趋近，即不断反向传播减小损失。</a:t>
            </a:r>
            <a:endParaRPr lang="zh-CN" altLang="en-US" sz="2400" dirty="0"/>
          </a:p>
        </p:txBody>
      </p:sp>
      <p:grpSp>
        <p:nvGrpSpPr>
          <p:cNvPr id="37" name="组合 36"/>
          <p:cNvGrpSpPr/>
          <p:nvPr/>
        </p:nvGrpSpPr>
        <p:grpSpPr>
          <a:xfrm>
            <a:off x="3552475" y="4679150"/>
            <a:ext cx="1910231" cy="1880564"/>
            <a:chOff x="1800118" y="2673490"/>
            <a:chExt cx="1616148" cy="1591048"/>
          </a:xfrm>
        </p:grpSpPr>
        <p:pic>
          <p:nvPicPr>
            <p:cNvPr id="38" name="图片 37"/>
            <p:cNvPicPr>
              <a:picLocks noChangeAspect="1"/>
            </p:cNvPicPr>
            <p:nvPr/>
          </p:nvPicPr>
          <p:blipFill rotWithShape="1">
            <a:blip r:embed="rId4">
              <a:extLst>
                <a:ext uri="{28A0092B-C50C-407E-A947-70E740481C1C}">
                  <a14:useLocalDpi xmlns:a14="http://schemas.microsoft.com/office/drawing/2010/main" val="0"/>
                </a:ext>
              </a:extLst>
            </a:blip>
            <a:srcRect l="11190" t="1984" r="15714" b="2777"/>
            <a:stretch/>
          </p:blipFill>
          <p:spPr>
            <a:xfrm>
              <a:off x="1927650" y="2673490"/>
              <a:ext cx="1293243" cy="1263755"/>
            </a:xfrm>
            <a:prstGeom prst="rect">
              <a:avLst/>
            </a:prstGeom>
          </p:spPr>
        </p:pic>
        <p:sp>
          <p:nvSpPr>
            <p:cNvPr id="39" name="文本框 38"/>
            <p:cNvSpPr txBox="1"/>
            <p:nvPr/>
          </p:nvSpPr>
          <p:spPr>
            <a:xfrm>
              <a:off x="1800118" y="3895206"/>
              <a:ext cx="1616148" cy="369332"/>
            </a:xfrm>
            <a:prstGeom prst="rect">
              <a:avLst/>
            </a:prstGeom>
            <a:noFill/>
          </p:spPr>
          <p:txBody>
            <a:bodyPr wrap="none" rtlCol="0">
              <a:spAutoFit/>
            </a:bodyPr>
            <a:lstStyle/>
            <a:p>
              <a:r>
                <a:rPr lang="en-US" altLang="zh-CN" dirty="0"/>
                <a:t>c</a:t>
              </a:r>
              <a:r>
                <a:rPr lang="en-US" altLang="zh-CN" dirty="0" smtClean="0"/>
                <a:t>ontent image</a:t>
              </a:r>
              <a:endParaRPr lang="zh-CN" altLang="en-US" dirty="0"/>
            </a:p>
          </p:txBody>
        </p:sp>
      </p:grpSp>
      <p:grpSp>
        <p:nvGrpSpPr>
          <p:cNvPr id="40" name="组合 39"/>
          <p:cNvGrpSpPr/>
          <p:nvPr/>
        </p:nvGrpSpPr>
        <p:grpSpPr>
          <a:xfrm>
            <a:off x="3674014" y="2609866"/>
            <a:ext cx="1632908" cy="1929157"/>
            <a:chOff x="1927650" y="5087071"/>
            <a:chExt cx="1333125" cy="1574986"/>
          </a:xfrm>
        </p:grpSpPr>
        <p:pic>
          <p:nvPicPr>
            <p:cNvPr id="49" name="图片 48"/>
            <p:cNvPicPr>
              <a:picLocks noChangeAspect="1"/>
            </p:cNvPicPr>
            <p:nvPr/>
          </p:nvPicPr>
          <p:blipFill rotWithShape="1">
            <a:blip r:embed="rId5">
              <a:extLst>
                <a:ext uri="{28A0092B-C50C-407E-A947-70E740481C1C}">
                  <a14:useLocalDpi xmlns:a14="http://schemas.microsoft.com/office/drawing/2010/main" val="0"/>
                </a:ext>
              </a:extLst>
            </a:blip>
            <a:srcRect l="10953" t="2301" r="15476" b="2778"/>
            <a:stretch/>
          </p:blipFill>
          <p:spPr>
            <a:xfrm>
              <a:off x="1927650" y="5087071"/>
              <a:ext cx="1293243" cy="1251391"/>
            </a:xfrm>
            <a:prstGeom prst="rect">
              <a:avLst/>
            </a:prstGeom>
          </p:spPr>
        </p:pic>
        <p:sp>
          <p:nvSpPr>
            <p:cNvPr id="50" name="文本框 49"/>
            <p:cNvSpPr txBox="1"/>
            <p:nvPr/>
          </p:nvSpPr>
          <p:spPr>
            <a:xfrm>
              <a:off x="1955610" y="6292725"/>
              <a:ext cx="1305165" cy="369332"/>
            </a:xfrm>
            <a:prstGeom prst="rect">
              <a:avLst/>
            </a:prstGeom>
            <a:noFill/>
          </p:spPr>
          <p:txBody>
            <a:bodyPr wrap="none" rtlCol="0">
              <a:spAutoFit/>
            </a:bodyPr>
            <a:lstStyle/>
            <a:p>
              <a:r>
                <a:rPr lang="en-US" altLang="zh-CN" dirty="0" smtClean="0"/>
                <a:t>style image</a:t>
              </a:r>
              <a:endParaRPr lang="zh-CN" altLang="en-US" dirty="0"/>
            </a:p>
          </p:txBody>
        </p:sp>
      </p:grpSp>
      <p:grpSp>
        <p:nvGrpSpPr>
          <p:cNvPr id="51" name="组合 50"/>
          <p:cNvGrpSpPr/>
          <p:nvPr/>
        </p:nvGrpSpPr>
        <p:grpSpPr>
          <a:xfrm>
            <a:off x="1237752" y="3755102"/>
            <a:ext cx="1766092" cy="2104430"/>
            <a:chOff x="417642" y="3722647"/>
            <a:chExt cx="1370888" cy="1633515"/>
          </a:xfrm>
        </p:grpSpPr>
        <p:pic>
          <p:nvPicPr>
            <p:cNvPr id="52" name="图片 51"/>
            <p:cNvPicPr>
              <a:picLocks noChangeAspect="1"/>
            </p:cNvPicPr>
            <p:nvPr/>
          </p:nvPicPr>
          <p:blipFill rotWithShape="1">
            <a:blip r:embed="rId4">
              <a:extLst>
                <a:ext uri="{28A0092B-C50C-407E-A947-70E740481C1C}">
                  <a14:useLocalDpi xmlns:a14="http://schemas.microsoft.com/office/drawing/2010/main" val="0"/>
                </a:ext>
              </a:extLst>
            </a:blip>
            <a:srcRect l="11190" t="1984" r="15714" b="2777"/>
            <a:stretch/>
          </p:blipFill>
          <p:spPr>
            <a:xfrm>
              <a:off x="468830" y="3722647"/>
              <a:ext cx="1293243" cy="1263755"/>
            </a:xfrm>
            <a:prstGeom prst="rect">
              <a:avLst/>
            </a:prstGeom>
          </p:spPr>
        </p:pic>
        <p:sp>
          <p:nvSpPr>
            <p:cNvPr id="53" name="文本框 52"/>
            <p:cNvSpPr txBox="1"/>
            <p:nvPr/>
          </p:nvSpPr>
          <p:spPr>
            <a:xfrm>
              <a:off x="417642" y="4986830"/>
              <a:ext cx="1370888" cy="369332"/>
            </a:xfrm>
            <a:prstGeom prst="rect">
              <a:avLst/>
            </a:prstGeom>
            <a:noFill/>
          </p:spPr>
          <p:txBody>
            <a:bodyPr wrap="none" rtlCol="0">
              <a:spAutoFit/>
            </a:bodyPr>
            <a:lstStyle/>
            <a:p>
              <a:r>
                <a:rPr lang="en-US" altLang="zh-CN" dirty="0" smtClean="0"/>
                <a:t>input image</a:t>
              </a:r>
              <a:endParaRPr lang="zh-CN" altLang="en-US" dirty="0"/>
            </a:p>
          </p:txBody>
        </p:sp>
      </p:grpSp>
      <p:cxnSp>
        <p:nvCxnSpPr>
          <p:cNvPr id="10" name="直接箭头连接符 9"/>
          <p:cNvCxnSpPr>
            <a:stCxn id="52" idx="3"/>
          </p:cNvCxnSpPr>
          <p:nvPr/>
        </p:nvCxnSpPr>
        <p:spPr>
          <a:xfrm>
            <a:off x="2969760" y="4569139"/>
            <a:ext cx="4220528" cy="16310"/>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rotWithShape="1">
          <a:blip r:embed="rId6">
            <a:extLst>
              <a:ext uri="{28A0092B-C50C-407E-A947-70E740481C1C}">
                <a14:useLocalDpi xmlns:a14="http://schemas.microsoft.com/office/drawing/2010/main" val="0"/>
              </a:ext>
            </a:extLst>
          </a:blip>
          <a:srcRect l="11905" t="2619" r="15238" b="2460"/>
          <a:stretch/>
        </p:blipFill>
        <p:spPr>
          <a:xfrm>
            <a:off x="7245464" y="3425914"/>
            <a:ext cx="1766194" cy="1725790"/>
          </a:xfrm>
          <a:prstGeom prst="rect">
            <a:avLst/>
          </a:prstGeom>
        </p:spPr>
      </p:pic>
      <p:sp>
        <p:nvSpPr>
          <p:cNvPr id="54" name="文本框 53"/>
          <p:cNvSpPr txBox="1"/>
          <p:nvPr/>
        </p:nvSpPr>
        <p:spPr>
          <a:xfrm>
            <a:off x="7365371" y="5151704"/>
            <a:ext cx="1526380" cy="369332"/>
          </a:xfrm>
          <a:prstGeom prst="rect">
            <a:avLst/>
          </a:prstGeom>
          <a:noFill/>
        </p:spPr>
        <p:txBody>
          <a:bodyPr wrap="none" rtlCol="0">
            <a:spAutoFit/>
          </a:bodyPr>
          <a:lstStyle/>
          <a:p>
            <a:r>
              <a:rPr lang="en-US" altLang="zh-CN" dirty="0"/>
              <a:t>out</a:t>
            </a:r>
            <a:r>
              <a:rPr lang="en-US" altLang="zh-CN" dirty="0" smtClean="0"/>
              <a:t>put image</a:t>
            </a:r>
            <a:endParaRPr lang="zh-CN" altLang="en-US" dirty="0"/>
          </a:p>
        </p:txBody>
      </p:sp>
      <p:cxnSp>
        <p:nvCxnSpPr>
          <p:cNvPr id="15" name="肘形连接符 14"/>
          <p:cNvCxnSpPr>
            <a:stCxn id="49" idx="3"/>
          </p:cNvCxnSpPr>
          <p:nvPr/>
        </p:nvCxnSpPr>
        <p:spPr>
          <a:xfrm>
            <a:off x="5258072" y="3376263"/>
            <a:ext cx="1932216" cy="726341"/>
          </a:xfrm>
          <a:prstGeom prst="bentConnector3">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38" idx="3"/>
          </p:cNvCxnSpPr>
          <p:nvPr/>
        </p:nvCxnSpPr>
        <p:spPr>
          <a:xfrm flipV="1">
            <a:off x="5231781" y="4895956"/>
            <a:ext cx="1958507" cy="530052"/>
          </a:xfrm>
          <a:prstGeom prst="bentConnector3">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351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1816363"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a:solidFill>
                  <a:schemeClr val="tx1">
                    <a:lumMod val="85000"/>
                    <a:lumOff val="15000"/>
                  </a:schemeClr>
                </a:solidFill>
                <a:latin typeface="+mn-ea"/>
                <a:sym typeface="FZHei-B01S" panose="02010601030101010101" pitchFamily="2" charset="-122"/>
              </a:rPr>
              <a:t>理论原理</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1" name="矩形 40">
            <a:extLst>
              <a:ext uri="{FF2B5EF4-FFF2-40B4-BE49-F238E27FC236}">
                <a16:creationId xmlns:a16="http://schemas.microsoft.com/office/drawing/2014/main" id="{334628C9-EB0D-4D06-AF24-5A038FFC63D7}"/>
              </a:ext>
            </a:extLst>
          </p:cNvPr>
          <p:cNvSpPr/>
          <p:nvPr/>
        </p:nvSpPr>
        <p:spPr>
          <a:xfrm>
            <a:off x="2422232" y="1201847"/>
            <a:ext cx="1605455" cy="535531"/>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2400" kern="0" noProof="0" dirty="0">
                <a:solidFill>
                  <a:schemeClr val="tx1">
                    <a:lumMod val="85000"/>
                    <a:lumOff val="15000"/>
                  </a:schemeClr>
                </a:solidFill>
                <a:latin typeface="+mn-ea"/>
                <a:sym typeface="FZHei-B01S" panose="02010601030101010101" pitchFamily="2" charset="-122"/>
              </a:rPr>
              <a:t>网络结构</a:t>
            </a:r>
            <a:endParaRPr kumimoji="0" lang="zh-CN" altLang="en-US" sz="2400"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2" name="文本框 41"/>
          <p:cNvSpPr txBox="1"/>
          <p:nvPr/>
        </p:nvSpPr>
        <p:spPr>
          <a:xfrm>
            <a:off x="1148064" y="1751914"/>
            <a:ext cx="10492393" cy="461665"/>
          </a:xfrm>
          <a:prstGeom prst="rect">
            <a:avLst/>
          </a:prstGeom>
          <a:noFill/>
        </p:spPr>
        <p:txBody>
          <a:bodyPr wrap="square" rtlCol="0">
            <a:spAutoFit/>
          </a:bodyPr>
          <a:lstStyle/>
          <a:p>
            <a:r>
              <a:rPr lang="zh-CN" altLang="en-US" sz="2400" dirty="0" smtClean="0"/>
              <a:t>主要以卷积神经网络为基础，在不断卷积的过程中，加入损失计算的“透明层”。</a:t>
            </a:r>
            <a:endParaRPr lang="zh-CN" altLang="en-US" sz="2400" dirty="0"/>
          </a:p>
        </p:txBody>
      </p:sp>
      <p:sp>
        <p:nvSpPr>
          <p:cNvPr id="43" name="矩形 42"/>
          <p:cNvSpPr/>
          <p:nvPr/>
        </p:nvSpPr>
        <p:spPr>
          <a:xfrm>
            <a:off x="4747554" y="3506708"/>
            <a:ext cx="368732" cy="1745323"/>
          </a:xfrm>
          <a:prstGeom prst="rect">
            <a:avLst/>
          </a:prstGeom>
          <a:solidFill>
            <a:srgbClr val="F9E8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305007" y="3506708"/>
            <a:ext cx="368732" cy="1745323"/>
          </a:xfrm>
          <a:prstGeom prst="rect">
            <a:avLst/>
          </a:prstGeom>
          <a:solidFill>
            <a:srgbClr val="EBBE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903884" y="3506708"/>
            <a:ext cx="368732" cy="1745323"/>
          </a:xfrm>
          <a:prstGeom prst="rect">
            <a:avLst/>
          </a:prstGeom>
          <a:solidFill>
            <a:srgbClr val="DF98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416729" y="3506708"/>
            <a:ext cx="368732" cy="1745323"/>
          </a:xfrm>
          <a:prstGeom prst="rect">
            <a:avLst/>
          </a:prstGeom>
          <a:solidFill>
            <a:srgbClr val="D067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956130" y="3506708"/>
            <a:ext cx="368732" cy="1745323"/>
          </a:xfrm>
          <a:prstGeom prst="rect">
            <a:avLst/>
          </a:prstGeom>
          <a:solidFill>
            <a:srgbClr val="C44354"/>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7493506" y="3506708"/>
            <a:ext cx="368732" cy="1745323"/>
          </a:xfrm>
          <a:prstGeom prst="rect">
            <a:avLst/>
          </a:prstGeom>
          <a:solidFill>
            <a:srgbClr val="B411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2510278" y="2476053"/>
            <a:ext cx="1616148" cy="1591048"/>
            <a:chOff x="1800118" y="2673490"/>
            <a:chExt cx="1616148" cy="1591048"/>
          </a:xfrm>
        </p:grpSpPr>
        <p:pic>
          <p:nvPicPr>
            <p:cNvPr id="55" name="图片 54"/>
            <p:cNvPicPr>
              <a:picLocks noChangeAspect="1"/>
            </p:cNvPicPr>
            <p:nvPr/>
          </p:nvPicPr>
          <p:blipFill rotWithShape="1">
            <a:blip r:embed="rId4" cstate="hqprint">
              <a:extLst>
                <a:ext uri="{28A0092B-C50C-407E-A947-70E740481C1C}">
                  <a14:useLocalDpi xmlns:a14="http://schemas.microsoft.com/office/drawing/2010/main" val="0"/>
                </a:ext>
              </a:extLst>
            </a:blip>
            <a:srcRect l="11190" t="1984" r="15714" b="2777"/>
            <a:stretch/>
          </p:blipFill>
          <p:spPr>
            <a:xfrm>
              <a:off x="1927650" y="2673490"/>
              <a:ext cx="1293243" cy="1263755"/>
            </a:xfrm>
            <a:prstGeom prst="rect">
              <a:avLst/>
            </a:prstGeom>
          </p:spPr>
        </p:pic>
        <p:sp>
          <p:nvSpPr>
            <p:cNvPr id="56" name="文本框 55"/>
            <p:cNvSpPr txBox="1"/>
            <p:nvPr/>
          </p:nvSpPr>
          <p:spPr>
            <a:xfrm>
              <a:off x="1800118" y="3895206"/>
              <a:ext cx="1616148" cy="369332"/>
            </a:xfrm>
            <a:prstGeom prst="rect">
              <a:avLst/>
            </a:prstGeom>
            <a:noFill/>
          </p:spPr>
          <p:txBody>
            <a:bodyPr wrap="none" rtlCol="0">
              <a:spAutoFit/>
            </a:bodyPr>
            <a:lstStyle/>
            <a:p>
              <a:r>
                <a:rPr lang="en-US" altLang="zh-CN" dirty="0"/>
                <a:t>c</a:t>
              </a:r>
              <a:r>
                <a:rPr lang="en-US" altLang="zh-CN" dirty="0" smtClean="0"/>
                <a:t>ontent image</a:t>
              </a:r>
              <a:endParaRPr lang="zh-CN" altLang="en-US" dirty="0"/>
            </a:p>
          </p:txBody>
        </p:sp>
      </p:grpSp>
      <p:grpSp>
        <p:nvGrpSpPr>
          <p:cNvPr id="62" name="组合 61"/>
          <p:cNvGrpSpPr/>
          <p:nvPr/>
        </p:nvGrpSpPr>
        <p:grpSpPr>
          <a:xfrm>
            <a:off x="2617702" y="4961524"/>
            <a:ext cx="1333125" cy="1574986"/>
            <a:chOff x="1927650" y="5087071"/>
            <a:chExt cx="1333125" cy="1574986"/>
          </a:xfrm>
        </p:grpSpPr>
        <p:pic>
          <p:nvPicPr>
            <p:cNvPr id="57" name="图片 56"/>
            <p:cNvPicPr>
              <a:picLocks noChangeAspect="1"/>
            </p:cNvPicPr>
            <p:nvPr/>
          </p:nvPicPr>
          <p:blipFill rotWithShape="1">
            <a:blip r:embed="rId5" cstate="hqprint">
              <a:extLst>
                <a:ext uri="{28A0092B-C50C-407E-A947-70E740481C1C}">
                  <a14:useLocalDpi xmlns:a14="http://schemas.microsoft.com/office/drawing/2010/main" val="0"/>
                </a:ext>
              </a:extLst>
            </a:blip>
            <a:srcRect l="10953" t="2301" r="15476" b="2778"/>
            <a:stretch/>
          </p:blipFill>
          <p:spPr>
            <a:xfrm>
              <a:off x="1927650" y="5087071"/>
              <a:ext cx="1293243" cy="1251391"/>
            </a:xfrm>
            <a:prstGeom prst="rect">
              <a:avLst/>
            </a:prstGeom>
          </p:spPr>
        </p:pic>
        <p:sp>
          <p:nvSpPr>
            <p:cNvPr id="58" name="文本框 57"/>
            <p:cNvSpPr txBox="1"/>
            <p:nvPr/>
          </p:nvSpPr>
          <p:spPr>
            <a:xfrm>
              <a:off x="1955610" y="6292725"/>
              <a:ext cx="1305165" cy="369332"/>
            </a:xfrm>
            <a:prstGeom prst="rect">
              <a:avLst/>
            </a:prstGeom>
            <a:noFill/>
          </p:spPr>
          <p:txBody>
            <a:bodyPr wrap="none" rtlCol="0">
              <a:spAutoFit/>
            </a:bodyPr>
            <a:lstStyle/>
            <a:p>
              <a:r>
                <a:rPr lang="en-US" altLang="zh-CN" dirty="0" smtClean="0"/>
                <a:t>style image</a:t>
              </a:r>
              <a:endParaRPr lang="zh-CN" altLang="en-US" dirty="0"/>
            </a:p>
          </p:txBody>
        </p:sp>
      </p:grpSp>
      <p:grpSp>
        <p:nvGrpSpPr>
          <p:cNvPr id="63" name="组合 62"/>
          <p:cNvGrpSpPr/>
          <p:nvPr/>
        </p:nvGrpSpPr>
        <p:grpSpPr>
          <a:xfrm>
            <a:off x="1096876" y="3657146"/>
            <a:ext cx="1370888" cy="1633515"/>
            <a:chOff x="417642" y="3722647"/>
            <a:chExt cx="1370888" cy="1633515"/>
          </a:xfrm>
        </p:grpSpPr>
        <p:pic>
          <p:nvPicPr>
            <p:cNvPr id="59" name="图片 58"/>
            <p:cNvPicPr>
              <a:picLocks noChangeAspect="1"/>
            </p:cNvPicPr>
            <p:nvPr/>
          </p:nvPicPr>
          <p:blipFill rotWithShape="1">
            <a:blip r:embed="rId4" cstate="hqprint">
              <a:extLst>
                <a:ext uri="{28A0092B-C50C-407E-A947-70E740481C1C}">
                  <a14:useLocalDpi xmlns:a14="http://schemas.microsoft.com/office/drawing/2010/main" val="0"/>
                </a:ext>
              </a:extLst>
            </a:blip>
            <a:srcRect l="11190" t="1984" r="15714" b="2777"/>
            <a:stretch/>
          </p:blipFill>
          <p:spPr>
            <a:xfrm>
              <a:off x="468830" y="3722647"/>
              <a:ext cx="1293243" cy="1263755"/>
            </a:xfrm>
            <a:prstGeom prst="rect">
              <a:avLst/>
            </a:prstGeom>
          </p:spPr>
        </p:pic>
        <p:sp>
          <p:nvSpPr>
            <p:cNvPr id="60" name="文本框 59"/>
            <p:cNvSpPr txBox="1"/>
            <p:nvPr/>
          </p:nvSpPr>
          <p:spPr>
            <a:xfrm>
              <a:off x="417642" y="4986830"/>
              <a:ext cx="1370888" cy="369332"/>
            </a:xfrm>
            <a:prstGeom prst="rect">
              <a:avLst/>
            </a:prstGeom>
            <a:noFill/>
          </p:spPr>
          <p:txBody>
            <a:bodyPr wrap="none" rtlCol="0">
              <a:spAutoFit/>
            </a:bodyPr>
            <a:lstStyle/>
            <a:p>
              <a:r>
                <a:rPr lang="en-US" altLang="zh-CN" dirty="0" smtClean="0"/>
                <a:t>input image</a:t>
              </a:r>
              <a:endParaRPr lang="zh-CN" altLang="en-US" dirty="0"/>
            </a:p>
          </p:txBody>
        </p:sp>
      </p:grpSp>
      <p:sp>
        <p:nvSpPr>
          <p:cNvPr id="66" name="矩形 65"/>
          <p:cNvSpPr/>
          <p:nvPr/>
        </p:nvSpPr>
        <p:spPr>
          <a:xfrm>
            <a:off x="4499429" y="3107929"/>
            <a:ext cx="3905725" cy="2828413"/>
          </a:xfrm>
          <a:prstGeom prst="rect">
            <a:avLst/>
          </a:prstGeom>
          <a:noFill/>
          <a:ln>
            <a:solidFill>
              <a:schemeClr val="bg2">
                <a:lumMod val="1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ltLang="zh-CN" dirty="0" smtClean="0">
                <a:solidFill>
                  <a:schemeClr val="tx1"/>
                </a:solidFill>
              </a:rPr>
              <a:t>Loss Network</a:t>
            </a:r>
            <a:endParaRPr lang="zh-CN" altLang="en-US" dirty="0">
              <a:solidFill>
                <a:schemeClr val="tx1"/>
              </a:solidFill>
            </a:endParaRPr>
          </a:p>
        </p:txBody>
      </p:sp>
      <p:cxnSp>
        <p:nvCxnSpPr>
          <p:cNvPr id="68" name="直接箭头连接符 67"/>
          <p:cNvCxnSpPr/>
          <p:nvPr/>
        </p:nvCxnSpPr>
        <p:spPr>
          <a:xfrm>
            <a:off x="2617702" y="4470400"/>
            <a:ext cx="5539327" cy="1"/>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4099696" y="3430677"/>
            <a:ext cx="2230272" cy="804485"/>
            <a:chOff x="3260710" y="3323772"/>
            <a:chExt cx="3131813" cy="804485"/>
          </a:xfrm>
        </p:grpSpPr>
        <p:cxnSp>
          <p:nvCxnSpPr>
            <p:cNvPr id="80" name="直接连接符 79"/>
            <p:cNvCxnSpPr/>
            <p:nvPr/>
          </p:nvCxnSpPr>
          <p:spPr>
            <a:xfrm>
              <a:off x="3260710" y="4128257"/>
              <a:ext cx="313181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直接箭头连接符 86"/>
            <p:cNvCxnSpPr/>
            <p:nvPr/>
          </p:nvCxnSpPr>
          <p:spPr>
            <a:xfrm flipV="1">
              <a:off x="6392523" y="3323772"/>
              <a:ext cx="0" cy="8044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flipV="1">
            <a:off x="4159070" y="4677461"/>
            <a:ext cx="2185602" cy="781914"/>
            <a:chOff x="3355944" y="3323771"/>
            <a:chExt cx="3066211" cy="823243"/>
          </a:xfrm>
        </p:grpSpPr>
        <p:cxnSp>
          <p:nvCxnSpPr>
            <p:cNvPr id="90" name="直接连接符 89"/>
            <p:cNvCxnSpPr/>
            <p:nvPr/>
          </p:nvCxnSpPr>
          <p:spPr>
            <a:xfrm>
              <a:off x="3355944" y="4105254"/>
              <a:ext cx="3066211" cy="23510"/>
            </a:xfrm>
            <a:prstGeom prst="line">
              <a:avLst/>
            </a:prstGeom>
            <a:ln w="28575"/>
          </p:spPr>
          <p:style>
            <a:lnRef idx="1">
              <a:schemeClr val="dk1"/>
            </a:lnRef>
            <a:fillRef idx="0">
              <a:schemeClr val="dk1"/>
            </a:fillRef>
            <a:effectRef idx="0">
              <a:schemeClr val="dk1"/>
            </a:effectRef>
            <a:fontRef idx="minor">
              <a:schemeClr val="tx1"/>
            </a:fontRef>
          </p:style>
        </p:cxnSp>
        <p:cxnSp>
          <p:nvCxnSpPr>
            <p:cNvPr id="91" name="直接箭头连接符 90"/>
            <p:cNvCxnSpPr/>
            <p:nvPr/>
          </p:nvCxnSpPr>
          <p:spPr>
            <a:xfrm flipV="1">
              <a:off x="6422155" y="3323771"/>
              <a:ext cx="0" cy="8232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93" name="直接箭头连接符 92"/>
          <p:cNvCxnSpPr/>
          <p:nvPr/>
        </p:nvCxnSpPr>
        <p:spPr>
          <a:xfrm>
            <a:off x="5811472" y="4694795"/>
            <a:ext cx="0" cy="7819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p:cNvCxnSpPr/>
          <p:nvPr/>
        </p:nvCxnSpPr>
        <p:spPr>
          <a:xfrm>
            <a:off x="5215013" y="4717125"/>
            <a:ext cx="0" cy="7819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7" name="肘形连接符 96"/>
          <p:cNvCxnSpPr>
            <a:stCxn id="55" idx="3"/>
          </p:cNvCxnSpPr>
          <p:nvPr/>
        </p:nvCxnSpPr>
        <p:spPr>
          <a:xfrm>
            <a:off x="3931053" y="3107931"/>
            <a:ext cx="161907" cy="1127231"/>
          </a:xfrm>
          <a:prstGeom prst="bentConnector2">
            <a:avLst/>
          </a:prstGeom>
          <a:ln w="28575"/>
        </p:spPr>
        <p:style>
          <a:lnRef idx="1">
            <a:schemeClr val="dk1"/>
          </a:lnRef>
          <a:fillRef idx="0">
            <a:schemeClr val="dk1"/>
          </a:fillRef>
          <a:effectRef idx="0">
            <a:schemeClr val="dk1"/>
          </a:effectRef>
          <a:fontRef idx="minor">
            <a:schemeClr val="tx1"/>
          </a:fontRef>
        </p:style>
      </p:cxnSp>
      <p:cxnSp>
        <p:nvCxnSpPr>
          <p:cNvPr id="98" name="肘形连接符 97"/>
          <p:cNvCxnSpPr>
            <a:stCxn id="57" idx="3"/>
          </p:cNvCxnSpPr>
          <p:nvPr/>
        </p:nvCxnSpPr>
        <p:spPr>
          <a:xfrm flipV="1">
            <a:off x="3910945" y="4694795"/>
            <a:ext cx="274582" cy="892425"/>
          </a:xfrm>
          <a:prstGeom prst="bentConnector2">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893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1816363"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a:solidFill>
                  <a:schemeClr val="tx1">
                    <a:lumMod val="85000"/>
                    <a:lumOff val="15000"/>
                  </a:schemeClr>
                </a:solidFill>
                <a:latin typeface="+mn-ea"/>
                <a:sym typeface="FZHei-B01S" panose="02010601030101010101" pitchFamily="2" charset="-122"/>
              </a:rPr>
              <a:t>理论原理</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1" name="矩形 40">
            <a:extLst>
              <a:ext uri="{FF2B5EF4-FFF2-40B4-BE49-F238E27FC236}">
                <a16:creationId xmlns:a16="http://schemas.microsoft.com/office/drawing/2014/main" id="{334628C9-EB0D-4D06-AF24-5A038FFC63D7}"/>
              </a:ext>
            </a:extLst>
          </p:cNvPr>
          <p:cNvSpPr/>
          <p:nvPr/>
        </p:nvSpPr>
        <p:spPr>
          <a:xfrm>
            <a:off x="2422232" y="1201847"/>
            <a:ext cx="1605455" cy="50693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400"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损失计算</a:t>
            </a:r>
            <a:endParaRPr kumimoji="0" lang="zh-CN" altLang="en-US" sz="2400"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2" name="文本框 41"/>
          <p:cNvSpPr txBox="1"/>
          <p:nvPr/>
        </p:nvSpPr>
        <p:spPr>
          <a:xfrm>
            <a:off x="1148064" y="1751914"/>
            <a:ext cx="10274679" cy="1200329"/>
          </a:xfrm>
          <a:prstGeom prst="rect">
            <a:avLst/>
          </a:prstGeom>
          <a:noFill/>
        </p:spPr>
        <p:txBody>
          <a:bodyPr wrap="square" rtlCol="0">
            <a:spAutoFit/>
          </a:bodyPr>
          <a:lstStyle/>
          <a:p>
            <a:r>
              <a:rPr lang="zh-CN" altLang="en-US" sz="2400" dirty="0" smtClean="0"/>
              <a:t>为了确保最终生成的图片既保证图片内容上与内容图片相比相差较小，又保证风格上与风格图片较为相似。</a:t>
            </a:r>
            <a:endParaRPr lang="en-US" altLang="zh-CN" sz="2400" dirty="0" smtClean="0"/>
          </a:p>
          <a:p>
            <a:r>
              <a:rPr lang="zh-CN" altLang="en-US" sz="2400" dirty="0" smtClean="0"/>
              <a:t>因此引入两方面的损失计算，分别为内容损失和风格损失。</a:t>
            </a:r>
            <a:endParaRPr lang="en-US" altLang="zh-CN" sz="2400" dirty="0" smtClean="0"/>
          </a:p>
        </p:txBody>
      </p:sp>
      <p:grpSp>
        <p:nvGrpSpPr>
          <p:cNvPr id="20" name="组合 19"/>
          <p:cNvGrpSpPr/>
          <p:nvPr/>
        </p:nvGrpSpPr>
        <p:grpSpPr>
          <a:xfrm>
            <a:off x="3023460" y="3436898"/>
            <a:ext cx="5133568" cy="2394858"/>
            <a:chOff x="1891346" y="3260313"/>
            <a:chExt cx="5133568" cy="2394858"/>
          </a:xfrm>
        </p:grpSpPr>
        <p:sp>
          <p:nvSpPr>
            <p:cNvPr id="7" name="圆角矩形 6"/>
            <p:cNvSpPr/>
            <p:nvPr/>
          </p:nvSpPr>
          <p:spPr>
            <a:xfrm>
              <a:off x="1891346" y="4058599"/>
              <a:ext cx="1088572" cy="798286"/>
            </a:xfrm>
            <a:prstGeom prst="roundRect">
              <a:avLst/>
            </a:prstGeom>
            <a:solidFill>
              <a:srgbClr val="5DB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Loss</a:t>
              </a:r>
              <a:endParaRPr lang="zh-CN" altLang="en-US" sz="2800" dirty="0">
                <a:solidFill>
                  <a:schemeClr val="tx1"/>
                </a:solidFill>
              </a:endParaRPr>
            </a:p>
          </p:txBody>
        </p:sp>
        <p:sp>
          <p:nvSpPr>
            <p:cNvPr id="39" name="圆角矩形 38"/>
            <p:cNvSpPr/>
            <p:nvPr/>
          </p:nvSpPr>
          <p:spPr>
            <a:xfrm>
              <a:off x="4753428" y="3260313"/>
              <a:ext cx="2271486" cy="798286"/>
            </a:xfrm>
            <a:prstGeom prst="roundRect">
              <a:avLst/>
            </a:prstGeom>
            <a:solidFill>
              <a:srgbClr val="B1B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Content Loss</a:t>
              </a:r>
              <a:endParaRPr lang="zh-CN" altLang="en-US" sz="2800" dirty="0">
                <a:solidFill>
                  <a:schemeClr val="tx1"/>
                </a:solidFill>
              </a:endParaRPr>
            </a:p>
          </p:txBody>
        </p:sp>
        <p:sp>
          <p:nvSpPr>
            <p:cNvPr id="40" name="圆角矩形 39"/>
            <p:cNvSpPr/>
            <p:nvPr/>
          </p:nvSpPr>
          <p:spPr>
            <a:xfrm>
              <a:off x="4753428" y="4856885"/>
              <a:ext cx="2271486" cy="798286"/>
            </a:xfrm>
            <a:prstGeom prst="roundRect">
              <a:avLst/>
            </a:prstGeom>
            <a:solidFill>
              <a:srgbClr val="91B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Style Loss</a:t>
              </a:r>
              <a:endParaRPr lang="zh-CN" altLang="en-US" sz="2800" dirty="0">
                <a:solidFill>
                  <a:schemeClr val="tx1"/>
                </a:solidFill>
              </a:endParaRPr>
            </a:p>
          </p:txBody>
        </p:sp>
        <p:cxnSp>
          <p:nvCxnSpPr>
            <p:cNvPr id="12" name="直接连接符 11"/>
            <p:cNvCxnSpPr>
              <a:stCxn id="7" idx="3"/>
              <a:endCxn id="39" idx="1"/>
            </p:cNvCxnSpPr>
            <p:nvPr/>
          </p:nvCxnSpPr>
          <p:spPr>
            <a:xfrm flipV="1">
              <a:off x="2979918" y="3659456"/>
              <a:ext cx="1773510" cy="798286"/>
            </a:xfrm>
            <a:prstGeom prst="line">
              <a:avLst/>
            </a:prstGeom>
            <a:ln w="28575">
              <a:solidFill>
                <a:srgbClr val="7BBF86"/>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3"/>
              <a:endCxn id="40" idx="1"/>
            </p:cNvCxnSpPr>
            <p:nvPr/>
          </p:nvCxnSpPr>
          <p:spPr>
            <a:xfrm>
              <a:off x="2979918" y="4457742"/>
              <a:ext cx="1773510" cy="798286"/>
            </a:xfrm>
            <a:prstGeom prst="line">
              <a:avLst/>
            </a:prstGeom>
            <a:ln w="28575">
              <a:solidFill>
                <a:srgbClr val="67BF9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482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1816363"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a:solidFill>
                  <a:schemeClr val="tx1">
                    <a:lumMod val="85000"/>
                    <a:lumOff val="15000"/>
                  </a:schemeClr>
                </a:solidFill>
                <a:latin typeface="+mn-ea"/>
                <a:sym typeface="FZHei-B01S" panose="02010601030101010101" pitchFamily="2" charset="-122"/>
              </a:rPr>
              <a:t>理论原理</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1" name="矩形 40">
            <a:extLst>
              <a:ext uri="{FF2B5EF4-FFF2-40B4-BE49-F238E27FC236}">
                <a16:creationId xmlns:a16="http://schemas.microsoft.com/office/drawing/2014/main" id="{334628C9-EB0D-4D06-AF24-5A038FFC63D7}"/>
              </a:ext>
            </a:extLst>
          </p:cNvPr>
          <p:cNvSpPr/>
          <p:nvPr/>
        </p:nvSpPr>
        <p:spPr>
          <a:xfrm>
            <a:off x="2422232" y="1201847"/>
            <a:ext cx="4530111" cy="535531"/>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2400" kern="0" dirty="0">
                <a:solidFill>
                  <a:schemeClr val="tx1">
                    <a:lumMod val="85000"/>
                    <a:lumOff val="15000"/>
                  </a:schemeClr>
                </a:solidFill>
                <a:latin typeface="+mn-ea"/>
                <a:sym typeface="FZHei-B01S" panose="02010601030101010101" pitchFamily="2" charset="-122"/>
              </a:rPr>
              <a:t>内容</a:t>
            </a:r>
            <a:r>
              <a:rPr kumimoji="0" lang="zh-CN" altLang="en-US" sz="2400"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损失 </a:t>
            </a:r>
            <a:r>
              <a:rPr kumimoji="0" lang="en-US" altLang="zh-CN" sz="2400"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&amp; </a:t>
            </a:r>
            <a:r>
              <a:rPr kumimoji="0" lang="zh-CN" altLang="en-US" sz="2400"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风格损失</a:t>
            </a:r>
            <a:endParaRPr kumimoji="0" lang="zh-CN" altLang="en-US" sz="2400"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2" name="文本框 41"/>
          <p:cNvSpPr txBox="1"/>
          <p:nvPr/>
        </p:nvSpPr>
        <p:spPr>
          <a:xfrm>
            <a:off x="1148064" y="1751914"/>
            <a:ext cx="10274679" cy="1569660"/>
          </a:xfrm>
          <a:prstGeom prst="rect">
            <a:avLst/>
          </a:prstGeom>
          <a:noFill/>
        </p:spPr>
        <p:txBody>
          <a:bodyPr wrap="square" rtlCol="0">
            <a:spAutoFit/>
          </a:bodyPr>
          <a:lstStyle/>
          <a:p>
            <a:r>
              <a:rPr lang="zh-CN" altLang="en-US" sz="2400" dirty="0" smtClean="0"/>
              <a:t>内容损失：采用卷积神经网络来计算图片高层内容特征。利用卷积神经网络在图像分类上的优越性，可以有效提取图片特征。</a:t>
            </a:r>
            <a:endParaRPr lang="en-US" altLang="zh-CN" sz="2400" dirty="0" smtClean="0"/>
          </a:p>
          <a:p>
            <a:r>
              <a:rPr lang="zh-CN" altLang="en-US" sz="2400" dirty="0" smtClean="0"/>
              <a:t>风格损失：</a:t>
            </a:r>
            <a:r>
              <a:rPr lang="zh-CN" altLang="en-US" sz="2400" dirty="0"/>
              <a:t>采用</a:t>
            </a:r>
            <a:r>
              <a:rPr lang="en-US" altLang="zh-CN" sz="2400" dirty="0"/>
              <a:t>Gram Matrix</a:t>
            </a:r>
            <a:r>
              <a:rPr lang="zh-CN" altLang="en-US" sz="2400" dirty="0" smtClean="0"/>
              <a:t>和多层卷积神经网络计算图片的风格特征。</a:t>
            </a:r>
            <a:endParaRPr lang="en-US" altLang="zh-CN" sz="2400" dirty="0" smtClean="0"/>
          </a:p>
          <a:p>
            <a:r>
              <a:rPr lang="en-US" altLang="zh-CN" sz="2400" dirty="0"/>
              <a:t>Gram </a:t>
            </a:r>
            <a:r>
              <a:rPr lang="en-US" altLang="zh-CN" sz="2400" dirty="0" smtClean="0"/>
              <a:t>Matrix</a:t>
            </a:r>
            <a:r>
              <a:rPr lang="zh-CN" altLang="en-US" sz="2400" dirty="0" smtClean="0"/>
              <a:t>：可理解为图像</a:t>
            </a:r>
            <a:r>
              <a:rPr lang="zh-CN" altLang="en-US" sz="2400" dirty="0"/>
              <a:t>特征</a:t>
            </a:r>
            <a:r>
              <a:rPr lang="zh-CN" altLang="en-US" sz="2400" dirty="0" smtClean="0"/>
              <a:t>之间</a:t>
            </a:r>
            <a:r>
              <a:rPr lang="zh-CN" altLang="en-US" sz="2400" dirty="0"/>
              <a:t>的偏心协方差</a:t>
            </a:r>
            <a:r>
              <a:rPr lang="zh-CN" altLang="en-US" sz="2400" dirty="0" smtClean="0"/>
              <a:t>矩阵</a:t>
            </a:r>
            <a:endParaRPr lang="en-US" altLang="zh-CN" sz="2400" dirty="0"/>
          </a:p>
        </p:txBody>
      </p:sp>
    </p:spTree>
    <p:extLst>
      <p:ext uri="{BB962C8B-B14F-4D97-AF65-F5344CB8AC3E}">
        <p14:creationId xmlns:p14="http://schemas.microsoft.com/office/powerpoint/2010/main" val="737942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86E4078-B000-470C-8488-9AE4B883E6B0}"/>
              </a:ext>
            </a:extLst>
          </p:cNvPr>
          <p:cNvGrpSpPr/>
          <p:nvPr/>
        </p:nvGrpSpPr>
        <p:grpSpPr>
          <a:xfrm>
            <a:off x="734880" y="1174748"/>
            <a:ext cx="6165501" cy="4508500"/>
            <a:chOff x="734880" y="1174748"/>
            <a:chExt cx="6165501" cy="4508500"/>
          </a:xfrm>
        </p:grpSpPr>
        <p:pic>
          <p:nvPicPr>
            <p:cNvPr id="12" name="图片 11">
              <a:extLst>
                <a:ext uri="{FF2B5EF4-FFF2-40B4-BE49-F238E27FC236}">
                  <a16:creationId xmlns:a16="http://schemas.microsoft.com/office/drawing/2014/main" id="{1CEB3D0B-3BB0-4048-AFBA-FAA004865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a:extLst>
                <a:ext uri="{FF2B5EF4-FFF2-40B4-BE49-F238E27FC236}">
                  <a16:creationId xmlns:a16="http://schemas.microsoft.com/office/drawing/2014/main" id="{B3D3FBCC-1DBC-4AD3-BD22-E2A849DA6970}"/>
                </a:ext>
              </a:extLst>
            </p:cNvPr>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DDD306D5-6972-42D8-AB45-FBC6F1006BAD}"/>
                </a:ext>
              </a:extLst>
            </p:cNvPr>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02</a:t>
              </a:r>
              <a:endParaRPr lang="zh-CN" altLang="en-US" sz="20000" b="1" dirty="0">
                <a:solidFill>
                  <a:schemeClr val="bg1"/>
                </a:solidFill>
                <a:latin typeface="+mn-ea"/>
                <a:sym typeface="FZHei-B01S" panose="02010601030101010101" pitchFamily="2" charset="-122"/>
              </a:endParaRPr>
            </a:p>
          </p:txBody>
        </p:sp>
      </p:grpSp>
      <p:sp>
        <p:nvSpPr>
          <p:cNvPr id="15" name="矩形 14">
            <a:extLst>
              <a:ext uri="{FF2B5EF4-FFF2-40B4-BE49-F238E27FC236}">
                <a16:creationId xmlns:a16="http://schemas.microsoft.com/office/drawing/2014/main" id="{24408D9D-9119-4C28-848A-A9EDF772D66F}"/>
              </a:ext>
            </a:extLst>
          </p:cNvPr>
          <p:cNvSpPr/>
          <p:nvPr/>
        </p:nvSpPr>
        <p:spPr>
          <a:xfrm>
            <a:off x="6977182" y="2501116"/>
            <a:ext cx="2920831" cy="92153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实现细节</a:t>
            </a:r>
            <a:endPar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Tree>
    <p:extLst>
      <p:ext uri="{BB962C8B-B14F-4D97-AF65-F5344CB8AC3E}">
        <p14:creationId xmlns:p14="http://schemas.microsoft.com/office/powerpoint/2010/main" val="104157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C6DB09-A408-4502-BFA6-90542E7F8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a:extLst>
              <a:ext uri="{FF2B5EF4-FFF2-40B4-BE49-F238E27FC236}">
                <a16:creationId xmlns:a16="http://schemas.microsoft.com/office/drawing/2014/main" id="{98B13D0C-3D6D-4A7C-81C2-971C2DE1C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a:extLst>
              <a:ext uri="{FF2B5EF4-FFF2-40B4-BE49-F238E27FC236}">
                <a16:creationId xmlns:a16="http://schemas.microsoft.com/office/drawing/2014/main" id="{439EF00C-294A-4DB2-9D2A-D6104D65FB8E}"/>
              </a:ext>
            </a:extLst>
          </p:cNvPr>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334628C9-EB0D-4D06-AF24-5A038FFC63D7}"/>
              </a:ext>
            </a:extLst>
          </p:cNvPr>
          <p:cNvSpPr/>
          <p:nvPr/>
        </p:nvSpPr>
        <p:spPr>
          <a:xfrm>
            <a:off x="1826723" y="583995"/>
            <a:ext cx="1816363"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zh-CN" altLang="en-US" sz="3200" b="1" kern="0" dirty="0" smtClean="0">
                <a:solidFill>
                  <a:schemeClr val="tx1">
                    <a:lumMod val="85000"/>
                    <a:lumOff val="15000"/>
                  </a:schemeClr>
                </a:solidFill>
                <a:latin typeface="+mn-ea"/>
                <a:sym typeface="FZHei-B01S" panose="02010601030101010101" pitchFamily="2" charset="-122"/>
              </a:rPr>
              <a:t>实现细节</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a:extLst>
              <a:ext uri="{FF2B5EF4-FFF2-40B4-BE49-F238E27FC236}">
                <a16:creationId xmlns:a16="http://schemas.microsoft.com/office/drawing/2014/main" id="{2D31EAC6-5633-42BD-A780-E7BE0D0484C9}"/>
              </a:ext>
            </a:extLst>
          </p:cNvPr>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a:extLst>
              <a:ext uri="{FF2B5EF4-FFF2-40B4-BE49-F238E27FC236}">
                <a16:creationId xmlns:a16="http://schemas.microsoft.com/office/drawing/2014/main" id="{B9EAD814-92A6-4346-BB5C-547799D7BDEA}"/>
              </a:ext>
            </a:extLst>
          </p:cNvPr>
          <p:cNvSpPr txBox="1"/>
          <p:nvPr/>
        </p:nvSpPr>
        <p:spPr>
          <a:xfrm>
            <a:off x="1134701" y="740182"/>
            <a:ext cx="569817" cy="461665"/>
          </a:xfrm>
          <a:prstGeom prst="rect">
            <a:avLst/>
          </a:prstGeom>
          <a:noFill/>
        </p:spPr>
        <p:txBody>
          <a:bodyPr wrap="square" rtlCol="0">
            <a:spAutoFit/>
          </a:bodyPr>
          <a:lstStyle/>
          <a:p>
            <a:r>
              <a:rPr lang="en-US" altLang="zh-CN" sz="2400" b="1" dirty="0" smtClean="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41" name="矩形 40">
            <a:extLst>
              <a:ext uri="{FF2B5EF4-FFF2-40B4-BE49-F238E27FC236}">
                <a16:creationId xmlns:a16="http://schemas.microsoft.com/office/drawing/2014/main" id="{334628C9-EB0D-4D06-AF24-5A038FFC63D7}"/>
              </a:ext>
            </a:extLst>
          </p:cNvPr>
          <p:cNvSpPr/>
          <p:nvPr/>
        </p:nvSpPr>
        <p:spPr>
          <a:xfrm>
            <a:off x="2422232" y="1201847"/>
            <a:ext cx="4530111" cy="50693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2400"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框架选择</a:t>
            </a:r>
            <a:endParaRPr kumimoji="0" lang="zh-CN" altLang="en-US" sz="2400"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2" name="文本框 41"/>
          <p:cNvSpPr txBox="1"/>
          <p:nvPr/>
        </p:nvSpPr>
        <p:spPr>
          <a:xfrm>
            <a:off x="1148064" y="1751914"/>
            <a:ext cx="10274679" cy="1938992"/>
          </a:xfrm>
          <a:prstGeom prst="rect">
            <a:avLst/>
          </a:prstGeom>
          <a:noFill/>
        </p:spPr>
        <p:txBody>
          <a:bodyPr wrap="square" rtlCol="0">
            <a:spAutoFit/>
          </a:bodyPr>
          <a:lstStyle/>
          <a:p>
            <a:r>
              <a:rPr lang="zh-CN" altLang="en-US" sz="2400" dirty="0" smtClean="0"/>
              <a:t>机器学习框架：</a:t>
            </a:r>
            <a:r>
              <a:rPr lang="en-US" altLang="zh-CN" sz="2400" dirty="0" err="1" smtClean="0"/>
              <a:t>PyTorch</a:t>
            </a:r>
            <a:endParaRPr lang="en-US" altLang="zh-CN" sz="2400" dirty="0" smtClean="0"/>
          </a:p>
          <a:p>
            <a:pPr marL="342900" indent="-342900">
              <a:buFont typeface="Arial" panose="020B0604020202020204" pitchFamily="34" charset="0"/>
              <a:buChar char="•"/>
            </a:pPr>
            <a:r>
              <a:rPr lang="zh-CN" altLang="en-US" sz="2400" dirty="0" smtClean="0"/>
              <a:t>简洁性</a:t>
            </a:r>
            <a:endParaRPr lang="en-US" altLang="zh-CN" sz="2400" dirty="0" smtClean="0"/>
          </a:p>
          <a:p>
            <a:pPr marL="342900" indent="-342900">
              <a:buFont typeface="Arial" panose="020B0604020202020204" pitchFamily="34" charset="0"/>
              <a:buChar char="•"/>
            </a:pPr>
            <a:r>
              <a:rPr lang="zh-CN" altLang="en-US" sz="2400" dirty="0" smtClean="0"/>
              <a:t>避免过度封装</a:t>
            </a:r>
            <a:endParaRPr lang="en-US" altLang="zh-CN" sz="2400" dirty="0" smtClean="0"/>
          </a:p>
          <a:p>
            <a:pPr marL="342900" indent="-342900">
              <a:buFont typeface="Arial" panose="020B0604020202020204" pitchFamily="34" charset="0"/>
              <a:buChar char="•"/>
            </a:pPr>
            <a:r>
              <a:rPr lang="zh-CN" altLang="en-US" sz="2400" dirty="0"/>
              <a:t>易于</a:t>
            </a:r>
            <a:r>
              <a:rPr lang="zh-CN" altLang="en-US" sz="2400" dirty="0" smtClean="0"/>
              <a:t>学习</a:t>
            </a:r>
            <a:endParaRPr lang="en-US" altLang="zh-CN" sz="2400" dirty="0" smtClean="0"/>
          </a:p>
          <a:p>
            <a:r>
              <a:rPr lang="en-US" altLang="zh-CN" sz="2400" dirty="0" smtClean="0"/>
              <a:t>Web</a:t>
            </a:r>
            <a:r>
              <a:rPr lang="zh-CN" altLang="en-US" sz="2400" dirty="0" smtClean="0"/>
              <a:t>测试平台：</a:t>
            </a:r>
            <a:r>
              <a:rPr lang="en-US" altLang="zh-CN" sz="2400" dirty="0" smtClean="0"/>
              <a:t>Django</a:t>
            </a:r>
          </a:p>
        </p:txBody>
      </p:sp>
    </p:spTree>
    <p:extLst>
      <p:ext uri="{BB962C8B-B14F-4D97-AF65-F5344CB8AC3E}">
        <p14:creationId xmlns:p14="http://schemas.microsoft.com/office/powerpoint/2010/main" val="3395986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水彩"/>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517</Words>
  <Application>Microsoft Office PowerPoint</Application>
  <PresentationFormat>宽屏</PresentationFormat>
  <Paragraphs>123</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FZHei-B01S</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郑 玄词</cp:lastModifiedBy>
  <cp:revision>57</cp:revision>
  <dcterms:created xsi:type="dcterms:W3CDTF">2018-09-05T05:55:39Z</dcterms:created>
  <dcterms:modified xsi:type="dcterms:W3CDTF">2019-05-08T11:51:45Z</dcterms:modified>
</cp:coreProperties>
</file>