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84" r:id="rId2"/>
    <p:sldId id="285" r:id="rId3"/>
    <p:sldId id="286" r:id="rId4"/>
    <p:sldId id="287" r:id="rId5"/>
    <p:sldId id="266" r:id="rId6"/>
    <p:sldId id="263" r:id="rId7"/>
    <p:sldId id="273" r:id="rId8"/>
    <p:sldId id="274" r:id="rId9"/>
    <p:sldId id="275" r:id="rId10"/>
    <p:sldId id="276" r:id="rId11"/>
    <p:sldId id="262" r:id="rId12"/>
    <p:sldId id="272" r:id="rId13"/>
    <p:sldId id="278" r:id="rId14"/>
    <p:sldId id="264" r:id="rId15"/>
    <p:sldId id="280" r:id="rId16"/>
    <p:sldId id="281" r:id="rId17"/>
    <p:sldId id="269" r:id="rId18"/>
    <p:sldId id="270" r:id="rId19"/>
    <p:sldId id="283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86556" autoAdjust="0"/>
  </p:normalViewPr>
  <p:slideViewPr>
    <p:cSldViewPr>
      <p:cViewPr varScale="1">
        <p:scale>
          <a:sx n="102" d="100"/>
          <a:sy n="102" d="100"/>
        </p:scale>
        <p:origin x="11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近两周渠道激活情况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APPSTORE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20170419</c:v>
                </c:pt>
                <c:pt idx="1">
                  <c:v>20170420</c:v>
                </c:pt>
                <c:pt idx="2">
                  <c:v>20170421</c:v>
                </c:pt>
                <c:pt idx="3">
                  <c:v>20170422</c:v>
                </c:pt>
                <c:pt idx="4">
                  <c:v>20170423</c:v>
                </c:pt>
                <c:pt idx="5">
                  <c:v>20170424</c:v>
                </c:pt>
                <c:pt idx="6">
                  <c:v>20170425</c:v>
                </c:pt>
                <c:pt idx="7">
                  <c:v>20170426</c:v>
                </c:pt>
                <c:pt idx="8">
                  <c:v>20170427</c:v>
                </c:pt>
                <c:pt idx="9">
                  <c:v>20170428</c:v>
                </c:pt>
                <c:pt idx="10">
                  <c:v>20170429</c:v>
                </c:pt>
                <c:pt idx="11">
                  <c:v>20170430</c:v>
                </c:pt>
                <c:pt idx="12">
                  <c:v>20170501</c:v>
                </c:pt>
                <c:pt idx="13">
                  <c:v>20170502</c:v>
                </c:pt>
                <c:pt idx="14">
                  <c:v>20170503</c:v>
                </c:pt>
                <c:pt idx="15">
                  <c:v>20170504</c:v>
                </c:pt>
                <c:pt idx="16">
                  <c:v>20170505</c:v>
                </c:pt>
                <c:pt idx="17">
                  <c:v>20170506</c:v>
                </c:pt>
                <c:pt idx="18">
                  <c:v>20170507</c:v>
                </c:pt>
                <c:pt idx="19">
                  <c:v>20170508</c:v>
                </c:pt>
                <c:pt idx="20">
                  <c:v>20170509</c:v>
                </c:pt>
                <c:pt idx="21">
                  <c:v>20170510</c:v>
                </c:pt>
                <c:pt idx="22">
                  <c:v>20170511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1214</c:v>
                </c:pt>
                <c:pt idx="1">
                  <c:v>2130</c:v>
                </c:pt>
                <c:pt idx="2">
                  <c:v>3325</c:v>
                </c:pt>
                <c:pt idx="3">
                  <c:v>4829</c:v>
                </c:pt>
                <c:pt idx="4">
                  <c:v>4474</c:v>
                </c:pt>
                <c:pt idx="5">
                  <c:v>5167</c:v>
                </c:pt>
                <c:pt idx="6">
                  <c:v>5201</c:v>
                </c:pt>
                <c:pt idx="7">
                  <c:v>3559</c:v>
                </c:pt>
                <c:pt idx="8">
                  <c:v>3910</c:v>
                </c:pt>
                <c:pt idx="9">
                  <c:v>3279</c:v>
                </c:pt>
                <c:pt idx="10">
                  <c:v>3397</c:v>
                </c:pt>
                <c:pt idx="11">
                  <c:v>2604</c:v>
                </c:pt>
                <c:pt idx="12">
                  <c:v>2677</c:v>
                </c:pt>
                <c:pt idx="13">
                  <c:v>2157</c:v>
                </c:pt>
                <c:pt idx="14">
                  <c:v>2061</c:v>
                </c:pt>
                <c:pt idx="15">
                  <c:v>2037</c:v>
                </c:pt>
                <c:pt idx="16">
                  <c:v>364</c:v>
                </c:pt>
                <c:pt idx="17">
                  <c:v>1959</c:v>
                </c:pt>
                <c:pt idx="18">
                  <c:v>2348</c:v>
                </c:pt>
                <c:pt idx="19">
                  <c:v>538</c:v>
                </c:pt>
                <c:pt idx="20">
                  <c:v>1170</c:v>
                </c:pt>
                <c:pt idx="21">
                  <c:v>1236</c:v>
                </c:pt>
                <c:pt idx="22">
                  <c:v>1248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安卓市场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20170419</c:v>
                </c:pt>
                <c:pt idx="1">
                  <c:v>20170420</c:v>
                </c:pt>
                <c:pt idx="2">
                  <c:v>20170421</c:v>
                </c:pt>
                <c:pt idx="3">
                  <c:v>20170422</c:v>
                </c:pt>
                <c:pt idx="4">
                  <c:v>20170423</c:v>
                </c:pt>
                <c:pt idx="5">
                  <c:v>20170424</c:v>
                </c:pt>
                <c:pt idx="6">
                  <c:v>20170425</c:v>
                </c:pt>
                <c:pt idx="7">
                  <c:v>20170426</c:v>
                </c:pt>
                <c:pt idx="8">
                  <c:v>20170427</c:v>
                </c:pt>
                <c:pt idx="9">
                  <c:v>20170428</c:v>
                </c:pt>
                <c:pt idx="10">
                  <c:v>20170429</c:v>
                </c:pt>
                <c:pt idx="11">
                  <c:v>20170430</c:v>
                </c:pt>
                <c:pt idx="12">
                  <c:v>20170501</c:v>
                </c:pt>
                <c:pt idx="13">
                  <c:v>20170502</c:v>
                </c:pt>
                <c:pt idx="14">
                  <c:v>20170503</c:v>
                </c:pt>
                <c:pt idx="15">
                  <c:v>20170504</c:v>
                </c:pt>
                <c:pt idx="16">
                  <c:v>20170505</c:v>
                </c:pt>
                <c:pt idx="17">
                  <c:v>20170506</c:v>
                </c:pt>
                <c:pt idx="18">
                  <c:v>20170507</c:v>
                </c:pt>
                <c:pt idx="19">
                  <c:v>20170508</c:v>
                </c:pt>
                <c:pt idx="20">
                  <c:v>20170509</c:v>
                </c:pt>
                <c:pt idx="21">
                  <c:v>20170510</c:v>
                </c:pt>
                <c:pt idx="22">
                  <c:v>20170511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303</c:v>
                </c:pt>
                <c:pt idx="1">
                  <c:v>350</c:v>
                </c:pt>
                <c:pt idx="2">
                  <c:v>624</c:v>
                </c:pt>
                <c:pt idx="3">
                  <c:v>1640</c:v>
                </c:pt>
                <c:pt idx="4">
                  <c:v>1160</c:v>
                </c:pt>
                <c:pt idx="5">
                  <c:v>1616</c:v>
                </c:pt>
                <c:pt idx="6">
                  <c:v>1364</c:v>
                </c:pt>
                <c:pt idx="7">
                  <c:v>3319</c:v>
                </c:pt>
                <c:pt idx="8">
                  <c:v>2903</c:v>
                </c:pt>
                <c:pt idx="9">
                  <c:v>2273</c:v>
                </c:pt>
                <c:pt idx="10">
                  <c:v>3042</c:v>
                </c:pt>
                <c:pt idx="11">
                  <c:v>3684</c:v>
                </c:pt>
                <c:pt idx="12">
                  <c:v>3376</c:v>
                </c:pt>
                <c:pt idx="13">
                  <c:v>4782</c:v>
                </c:pt>
                <c:pt idx="14">
                  <c:v>3177</c:v>
                </c:pt>
                <c:pt idx="15">
                  <c:v>2967</c:v>
                </c:pt>
                <c:pt idx="16">
                  <c:v>2851</c:v>
                </c:pt>
                <c:pt idx="17">
                  <c:v>2720</c:v>
                </c:pt>
                <c:pt idx="18">
                  <c:v>2727</c:v>
                </c:pt>
                <c:pt idx="19">
                  <c:v>3080</c:v>
                </c:pt>
                <c:pt idx="20">
                  <c:v>3031</c:v>
                </c:pt>
                <c:pt idx="21">
                  <c:v>3046</c:v>
                </c:pt>
                <c:pt idx="22">
                  <c:v>2937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二维码推广</c:v>
                </c:pt>
              </c:strCache>
            </c:strRef>
          </c:tx>
          <c:spPr>
            <a:ln w="38100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20170419</c:v>
                </c:pt>
                <c:pt idx="1">
                  <c:v>20170420</c:v>
                </c:pt>
                <c:pt idx="2">
                  <c:v>20170421</c:v>
                </c:pt>
                <c:pt idx="3">
                  <c:v>20170422</c:v>
                </c:pt>
                <c:pt idx="4">
                  <c:v>20170423</c:v>
                </c:pt>
                <c:pt idx="5">
                  <c:v>20170424</c:v>
                </c:pt>
                <c:pt idx="6">
                  <c:v>20170425</c:v>
                </c:pt>
                <c:pt idx="7">
                  <c:v>20170426</c:v>
                </c:pt>
                <c:pt idx="8">
                  <c:v>20170427</c:v>
                </c:pt>
                <c:pt idx="9">
                  <c:v>20170428</c:v>
                </c:pt>
                <c:pt idx="10">
                  <c:v>20170429</c:v>
                </c:pt>
                <c:pt idx="11">
                  <c:v>20170430</c:v>
                </c:pt>
                <c:pt idx="12">
                  <c:v>20170501</c:v>
                </c:pt>
                <c:pt idx="13">
                  <c:v>20170502</c:v>
                </c:pt>
                <c:pt idx="14">
                  <c:v>20170503</c:v>
                </c:pt>
                <c:pt idx="15">
                  <c:v>20170504</c:v>
                </c:pt>
                <c:pt idx="16">
                  <c:v>20170505</c:v>
                </c:pt>
                <c:pt idx="17">
                  <c:v>20170506</c:v>
                </c:pt>
                <c:pt idx="18">
                  <c:v>20170507</c:v>
                </c:pt>
                <c:pt idx="19">
                  <c:v>20170508</c:v>
                </c:pt>
                <c:pt idx="20">
                  <c:v>20170509</c:v>
                </c:pt>
                <c:pt idx="21">
                  <c:v>20170510</c:v>
                </c:pt>
                <c:pt idx="22">
                  <c:v>20170511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0</c:v>
                </c:pt>
                <c:pt idx="1">
                  <c:v>162</c:v>
                </c:pt>
                <c:pt idx="2">
                  <c:v>2119</c:v>
                </c:pt>
                <c:pt idx="3">
                  <c:v>4274</c:v>
                </c:pt>
                <c:pt idx="4">
                  <c:v>4092</c:v>
                </c:pt>
                <c:pt idx="5">
                  <c:v>5685</c:v>
                </c:pt>
                <c:pt idx="6">
                  <c:v>4181</c:v>
                </c:pt>
                <c:pt idx="7">
                  <c:v>5156</c:v>
                </c:pt>
                <c:pt idx="8">
                  <c:v>8287</c:v>
                </c:pt>
                <c:pt idx="9">
                  <c:v>4172</c:v>
                </c:pt>
                <c:pt idx="10">
                  <c:v>6416</c:v>
                </c:pt>
                <c:pt idx="11">
                  <c:v>9055</c:v>
                </c:pt>
                <c:pt idx="12">
                  <c:v>7222</c:v>
                </c:pt>
                <c:pt idx="13">
                  <c:v>1648</c:v>
                </c:pt>
                <c:pt idx="14">
                  <c:v>193</c:v>
                </c:pt>
                <c:pt idx="15">
                  <c:v>227</c:v>
                </c:pt>
                <c:pt idx="16">
                  <c:v>159</c:v>
                </c:pt>
                <c:pt idx="17">
                  <c:v>383</c:v>
                </c:pt>
                <c:pt idx="18">
                  <c:v>495</c:v>
                </c:pt>
                <c:pt idx="19">
                  <c:v>1067</c:v>
                </c:pt>
                <c:pt idx="20">
                  <c:v>1006</c:v>
                </c:pt>
                <c:pt idx="21">
                  <c:v>1633</c:v>
                </c:pt>
                <c:pt idx="22">
                  <c:v>1485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318608"/>
        <c:axId val="215319168"/>
      </c:lineChart>
      <c:catAx>
        <c:axId val="2153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319168"/>
        <c:crosses val="autoZero"/>
        <c:auto val="1"/>
        <c:lblAlgn val="ctr"/>
        <c:lblOffset val="100"/>
        <c:noMultiLvlLbl val="0"/>
      </c:catAx>
      <c:valAx>
        <c:axId val="2153191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31860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新用户</a:t>
            </a:r>
            <a:endParaRPr lang="en-US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我的</c:v>
                </c:pt>
                <c:pt idx="1">
                  <c:v>注册页面</c:v>
                </c:pt>
                <c:pt idx="2">
                  <c:v>登陆页面</c:v>
                </c:pt>
                <c:pt idx="3">
                  <c:v>发现首页</c:v>
                </c:pt>
                <c:pt idx="4">
                  <c:v>宝箱</c:v>
                </c:pt>
                <c:pt idx="5">
                  <c:v>商场首页</c:v>
                </c:pt>
                <c:pt idx="6">
                  <c:v>店铺商品详情页（家居）</c:v>
                </c:pt>
                <c:pt idx="7">
                  <c:v>找好物</c:v>
                </c:pt>
                <c:pt idx="8">
                  <c:v>商场</c:v>
                </c:pt>
                <c:pt idx="9">
                  <c:v>发现页-导航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0.11191258826393961</c:v>
                </c:pt>
                <c:pt idx="1">
                  <c:v>7.4324324324324328E-2</c:v>
                </c:pt>
                <c:pt idx="2">
                  <c:v>6.0567324080837592E-2</c:v>
                </c:pt>
                <c:pt idx="3">
                  <c:v>4.9032140248356462E-2</c:v>
                </c:pt>
                <c:pt idx="4">
                  <c:v>4.7327733138543951E-2</c:v>
                </c:pt>
                <c:pt idx="5">
                  <c:v>4.7327733138543951E-2</c:v>
                </c:pt>
                <c:pt idx="6">
                  <c:v>3.2475042610177744E-2</c:v>
                </c:pt>
                <c:pt idx="7">
                  <c:v>3.2475042610177744E-2</c:v>
                </c:pt>
                <c:pt idx="8">
                  <c:v>3.2109812515217918E-2</c:v>
                </c:pt>
                <c:pt idx="9">
                  <c:v>2.9796688580472363E-2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500032"/>
        <c:axId val="345500592"/>
      </c:barChart>
      <c:catAx>
        <c:axId val="3455000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45500592"/>
        <c:crosses val="autoZero"/>
        <c:auto val="1"/>
        <c:lblAlgn val="ctr"/>
        <c:lblOffset val="100"/>
        <c:noMultiLvlLbl val="0"/>
      </c:catAx>
      <c:valAx>
        <c:axId val="345500592"/>
        <c:scaling>
          <c:orientation val="minMax"/>
        </c:scaling>
        <c:delete val="0"/>
        <c:axPos val="b"/>
        <c:majorGridlines/>
        <c:numFmt formatCode="0.0%" sourceLinked="1"/>
        <c:majorTickMark val="none"/>
        <c:minorTickMark val="in"/>
        <c:tickLblPos val="nextTo"/>
        <c:crossAx val="345500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page.home.search.result</c:v>
                </c:pt>
                <c:pt idx="1">
                  <c:v>直播大厅页</c:v>
                </c:pt>
                <c:pt idx="2">
                  <c:v>page.home.search</c:v>
                </c:pt>
                <c:pt idx="3">
                  <c:v>注册页面</c:v>
                </c:pt>
                <c:pt idx="4">
                  <c:v>领券中心</c:v>
                </c:pt>
                <c:pt idx="5">
                  <c:v>家装发现列表页</c:v>
                </c:pt>
                <c:pt idx="6">
                  <c:v>搜索结果页</c:v>
                </c:pt>
                <c:pt idx="7">
                  <c:v>搜索页</c:v>
                </c:pt>
                <c:pt idx="8">
                  <c:v>登陆页面</c:v>
                </c:pt>
                <c:pt idx="9">
                  <c:v>发现页-导航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1.2373819602735266E-2</c:v>
                </c:pt>
                <c:pt idx="1">
                  <c:v>2.3607945294692283E-3</c:v>
                </c:pt>
                <c:pt idx="2">
                  <c:v>2.2956691631390427E-2</c:v>
                </c:pt>
                <c:pt idx="3" formatCode="General">
                  <c:v>0.20750569846955388</c:v>
                </c:pt>
                <c:pt idx="4">
                  <c:v>1.0501465320742429E-2</c:v>
                </c:pt>
                <c:pt idx="5">
                  <c:v>4.1191794203842398E-2</c:v>
                </c:pt>
                <c:pt idx="6">
                  <c:v>3.9400846629762294E-2</c:v>
                </c:pt>
                <c:pt idx="7">
                  <c:v>4.5994789970693582E-2</c:v>
                </c:pt>
                <c:pt idx="8" formatCode="General">
                  <c:v>0.17005861282969717</c:v>
                </c:pt>
                <c:pt idx="9">
                  <c:v>8.4581569521328559E-2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348064"/>
        <c:axId val="122348624"/>
      </c:barChart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page.home.search.result</c:v>
                </c:pt>
                <c:pt idx="1">
                  <c:v>直播大厅页</c:v>
                </c:pt>
                <c:pt idx="2">
                  <c:v>page.home.search</c:v>
                </c:pt>
                <c:pt idx="3">
                  <c:v>注册页面</c:v>
                </c:pt>
                <c:pt idx="4">
                  <c:v>领券中心</c:v>
                </c:pt>
                <c:pt idx="5">
                  <c:v>家装发现列表页</c:v>
                </c:pt>
                <c:pt idx="6">
                  <c:v>搜索结果页</c:v>
                </c:pt>
                <c:pt idx="7">
                  <c:v>搜索页</c:v>
                </c:pt>
                <c:pt idx="8">
                  <c:v>登陆页面</c:v>
                </c:pt>
                <c:pt idx="9">
                  <c:v>发现页-导航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2.512727869929381E-2</c:v>
                </c:pt>
                <c:pt idx="1">
                  <c:v>3.3174577106257187E-2</c:v>
                </c:pt>
                <c:pt idx="2">
                  <c:v>3.5473805222532434E-2</c:v>
                </c:pt>
                <c:pt idx="3" formatCode="General">
                  <c:v>4.3521103629495815E-2</c:v>
                </c:pt>
                <c:pt idx="4">
                  <c:v>5.0418787978321562E-2</c:v>
                </c:pt>
                <c:pt idx="5">
                  <c:v>5.2882246674330759E-2</c:v>
                </c:pt>
                <c:pt idx="6">
                  <c:v>6.667761537198226E-2</c:v>
                </c:pt>
                <c:pt idx="7">
                  <c:v>8.1622598127771395E-2</c:v>
                </c:pt>
                <c:pt idx="8" formatCode="General">
                  <c:v>9.1312202332074238E-2</c:v>
                </c:pt>
                <c:pt idx="9">
                  <c:v>0.10904910494334046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349744"/>
        <c:axId val="122349184"/>
      </c:barChart>
      <c:catAx>
        <c:axId val="1223480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crossAx val="122348624"/>
        <c:crosses val="autoZero"/>
        <c:auto val="0"/>
        <c:lblAlgn val="ctr"/>
        <c:lblOffset val="100"/>
        <c:noMultiLvlLbl val="0"/>
      </c:catAx>
      <c:valAx>
        <c:axId val="122348624"/>
        <c:scaling>
          <c:orientation val="minMax"/>
          <c:max val="0.25"/>
          <c:min val="-0.25"/>
        </c:scaling>
        <c:delete val="0"/>
        <c:axPos val="b"/>
        <c:numFmt formatCode="#,##0.00%;###0.00%" sourceLinked="0"/>
        <c:majorTickMark val="out"/>
        <c:minorTickMark val="none"/>
        <c:tickLblPos val="nextTo"/>
        <c:crossAx val="122348064"/>
        <c:crosses val="autoZero"/>
        <c:crossBetween val="between"/>
      </c:valAx>
      <c:valAx>
        <c:axId val="122349184"/>
        <c:scaling>
          <c:orientation val="maxMin"/>
          <c:max val="0.25"/>
          <c:min val="-0.25"/>
        </c:scaling>
        <c:delete val="0"/>
        <c:axPos val="t"/>
        <c:numFmt formatCode="#,##0.00%;###0.00%" sourceLinked="0"/>
        <c:majorTickMark val="out"/>
        <c:minorTickMark val="none"/>
        <c:tickLblPos val="high"/>
        <c:crossAx val="122349744"/>
        <c:crosses val="max"/>
        <c:crossBetween val="between"/>
      </c:valAx>
      <c:catAx>
        <c:axId val="12234974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234918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注册成功页</c:v>
                </c:pt>
                <c:pt idx="1">
                  <c:v>设计师列表页</c:v>
                </c:pt>
                <c:pt idx="2">
                  <c:v>大牌驾到详情页</c:v>
                </c:pt>
                <c:pt idx="3">
                  <c:v>旗舰店详情页</c:v>
                </c:pt>
                <c:pt idx="4">
                  <c:v>店铺详情页</c:v>
                </c:pt>
                <c:pt idx="5">
                  <c:v>家装美文详情页</c:v>
                </c:pt>
                <c:pt idx="6">
                  <c:v>品牌详情页</c:v>
                </c:pt>
                <c:pt idx="7">
                  <c:v>商场详情页</c:v>
                </c:pt>
                <c:pt idx="8">
                  <c:v>直播详情页</c:v>
                </c:pt>
                <c:pt idx="9">
                  <c:v>商品文章页</c:v>
                </c:pt>
                <c:pt idx="10">
                  <c:v>案例详情页</c:v>
                </c:pt>
                <c:pt idx="11">
                  <c:v>商品详情页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0.16716787546435521</c:v>
                </c:pt>
                <c:pt idx="1">
                  <c:v>2.8834247302317352E-2</c:v>
                </c:pt>
                <c:pt idx="2">
                  <c:v>1.7159030603219529E-2</c:v>
                </c:pt>
                <c:pt idx="3">
                  <c:v>2.9895630638598975E-2</c:v>
                </c:pt>
                <c:pt idx="4">
                  <c:v>2.3350433398195647E-2</c:v>
                </c:pt>
                <c:pt idx="5">
                  <c:v>3.785600566071113E-2</c:v>
                </c:pt>
                <c:pt idx="6">
                  <c:v>6.2975411286042809E-2</c:v>
                </c:pt>
                <c:pt idx="7">
                  <c:v>6.7044047408455681E-2</c:v>
                </c:pt>
                <c:pt idx="8">
                  <c:v>3.7148416769856717E-2</c:v>
                </c:pt>
                <c:pt idx="9">
                  <c:v>0.16522200601450557</c:v>
                </c:pt>
                <c:pt idx="10">
                  <c:v>0.1618609587829471</c:v>
                </c:pt>
                <c:pt idx="11">
                  <c:v>0.20148593667079426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503952"/>
        <c:axId val="345503392"/>
      </c:barChart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Old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注册成功页</c:v>
                </c:pt>
                <c:pt idx="1">
                  <c:v>设计师列表页</c:v>
                </c:pt>
                <c:pt idx="2">
                  <c:v>大牌驾到详情页</c:v>
                </c:pt>
                <c:pt idx="3">
                  <c:v>旗舰店详情页</c:v>
                </c:pt>
                <c:pt idx="4">
                  <c:v>店铺详情页</c:v>
                </c:pt>
                <c:pt idx="5">
                  <c:v>家装美文详情页</c:v>
                </c:pt>
                <c:pt idx="6">
                  <c:v>品牌详情页</c:v>
                </c:pt>
                <c:pt idx="7">
                  <c:v>商场详情页</c:v>
                </c:pt>
                <c:pt idx="8">
                  <c:v>直播详情页</c:v>
                </c:pt>
                <c:pt idx="9">
                  <c:v>商品文章页</c:v>
                </c:pt>
                <c:pt idx="10">
                  <c:v>案例详情页</c:v>
                </c:pt>
                <c:pt idx="11">
                  <c:v>商品详情页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1.2698412698412698E-2</c:v>
                </c:pt>
                <c:pt idx="1">
                  <c:v>2.0952380952380951E-2</c:v>
                </c:pt>
                <c:pt idx="2">
                  <c:v>2.5185185185185185E-2</c:v>
                </c:pt>
                <c:pt idx="3">
                  <c:v>3.1746031746031744E-2</c:v>
                </c:pt>
                <c:pt idx="4">
                  <c:v>4.7195767195767194E-2</c:v>
                </c:pt>
                <c:pt idx="5">
                  <c:v>5.6719576719576718E-2</c:v>
                </c:pt>
                <c:pt idx="6">
                  <c:v>5.9259259259259262E-2</c:v>
                </c:pt>
                <c:pt idx="7">
                  <c:v>7.407407407407407E-2</c:v>
                </c:pt>
                <c:pt idx="8">
                  <c:v>0.10835978835978836</c:v>
                </c:pt>
                <c:pt idx="9">
                  <c:v>0.1765079365079365</c:v>
                </c:pt>
                <c:pt idx="10">
                  <c:v>0.18074074074074073</c:v>
                </c:pt>
                <c:pt idx="11">
                  <c:v>0.20656084656084656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502832"/>
        <c:axId val="345501712"/>
      </c:barChart>
      <c:catAx>
        <c:axId val="3455039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crossAx val="345503392"/>
        <c:crosses val="autoZero"/>
        <c:auto val="0"/>
        <c:lblAlgn val="ctr"/>
        <c:lblOffset val="100"/>
        <c:noMultiLvlLbl val="0"/>
      </c:catAx>
      <c:valAx>
        <c:axId val="345503392"/>
        <c:scaling>
          <c:orientation val="minMax"/>
          <c:max val="0.25"/>
          <c:min val="-0.25"/>
        </c:scaling>
        <c:delete val="0"/>
        <c:axPos val="b"/>
        <c:numFmt formatCode="#,##0.00%;###0.00%" sourceLinked="0"/>
        <c:majorTickMark val="out"/>
        <c:minorTickMark val="none"/>
        <c:tickLblPos val="nextTo"/>
        <c:crossAx val="345503952"/>
        <c:crosses val="autoZero"/>
        <c:crossBetween val="between"/>
      </c:valAx>
      <c:valAx>
        <c:axId val="345501712"/>
        <c:scaling>
          <c:orientation val="maxMin"/>
          <c:max val="0.25"/>
          <c:min val="-0.25"/>
        </c:scaling>
        <c:delete val="0"/>
        <c:axPos val="t"/>
        <c:numFmt formatCode="#,##0.00%;###0.00%" sourceLinked="0"/>
        <c:majorTickMark val="out"/>
        <c:minorTickMark val="none"/>
        <c:tickLblPos val="high"/>
        <c:crossAx val="345502832"/>
        <c:crosses val="max"/>
        <c:crossBetween val="between"/>
      </c:valAx>
      <c:catAx>
        <c:axId val="34550283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3455017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分组3</c:v>
                </c:pt>
              </c:strCache>
            </c:strRef>
          </c:tx>
          <c:marker>
            <c:symbol val="none"/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10772</c:v>
                </c:pt>
                <c:pt idx="1">
                  <c:v>1694</c:v>
                </c:pt>
                <c:pt idx="2">
                  <c:v>2074</c:v>
                </c:pt>
                <c:pt idx="3">
                  <c:v>1914</c:v>
                </c:pt>
                <c:pt idx="4">
                  <c:v>1010</c:v>
                </c:pt>
                <c:pt idx="5">
                  <c:v>867</c:v>
                </c:pt>
                <c:pt idx="6">
                  <c:v>764</c:v>
                </c:pt>
                <c:pt idx="7">
                  <c:v>592</c:v>
                </c:pt>
                <c:pt idx="8">
                  <c:v>515</c:v>
                </c:pt>
                <c:pt idx="9">
                  <c:v>446</c:v>
                </c:pt>
                <c:pt idx="10">
                  <c:v>378</c:v>
                </c:pt>
                <c:pt idx="11">
                  <c:v>302</c:v>
                </c:pt>
                <c:pt idx="12">
                  <c:v>262</c:v>
                </c:pt>
                <c:pt idx="13">
                  <c:v>241</c:v>
                </c:pt>
                <c:pt idx="14">
                  <c:v>222</c:v>
                </c:pt>
                <c:pt idx="15">
                  <c:v>201</c:v>
                </c:pt>
                <c:pt idx="16">
                  <c:v>152</c:v>
                </c:pt>
                <c:pt idx="17">
                  <c:v>149</c:v>
                </c:pt>
                <c:pt idx="18">
                  <c:v>150</c:v>
                </c:pt>
                <c:pt idx="19">
                  <c:v>116</c:v>
                </c:pt>
                <c:pt idx="20">
                  <c:v>109</c:v>
                </c:pt>
                <c:pt idx="21">
                  <c:v>79</c:v>
                </c:pt>
                <c:pt idx="22">
                  <c:v>77</c:v>
                </c:pt>
                <c:pt idx="23">
                  <c:v>1165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7130032"/>
        <c:axId val="347131712"/>
      </c:lineChart>
      <c:catAx>
        <c:axId val="347130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47131712"/>
        <c:crosses val="autoZero"/>
        <c:auto val="1"/>
        <c:lblAlgn val="ctr"/>
        <c:lblOffset val="100"/>
        <c:noMultiLvlLbl val="0"/>
      </c:catAx>
      <c:valAx>
        <c:axId val="347131712"/>
        <c:scaling>
          <c:orientation val="minMax"/>
          <c:max val="12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7130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24及以上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案例风格</c:v>
                </c:pt>
                <c:pt idx="1">
                  <c:v>设计家</c:v>
                </c:pt>
                <c:pt idx="2">
                  <c:v>最热直播</c:v>
                </c:pt>
                <c:pt idx="3">
                  <c:v>banner</c:v>
                </c:pt>
                <c:pt idx="4">
                  <c:v>精选专题</c:v>
                </c:pt>
                <c:pt idx="5">
                  <c:v>限时购</c:v>
                </c:pt>
                <c:pt idx="6">
                  <c:v>大牌驾到</c:v>
                </c:pt>
                <c:pt idx="7">
                  <c:v>好物清单</c:v>
                </c:pt>
                <c:pt idx="8">
                  <c:v>领券中心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0.21774794929157346</c:v>
                </c:pt>
                <c:pt idx="1">
                  <c:v>0.19090231170768082</c:v>
                </c:pt>
                <c:pt idx="2">
                  <c:v>0.10589112602535421</c:v>
                </c:pt>
                <c:pt idx="3">
                  <c:v>0.10439970171513796</c:v>
                </c:pt>
                <c:pt idx="4">
                  <c:v>9.6942580164056671E-2</c:v>
                </c:pt>
                <c:pt idx="5">
                  <c:v>8.4265473527218498E-2</c:v>
                </c:pt>
                <c:pt idx="6">
                  <c:v>7.5316927665920949E-2</c:v>
                </c:pt>
                <c:pt idx="7">
                  <c:v>6.9351230425055935E-2</c:v>
                </c:pt>
                <c:pt idx="8">
                  <c:v>5.5182699478001494E-2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8月23日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案例风格</c:v>
                </c:pt>
                <c:pt idx="1">
                  <c:v>设计家</c:v>
                </c:pt>
                <c:pt idx="2">
                  <c:v>最热直播</c:v>
                </c:pt>
                <c:pt idx="3">
                  <c:v>banner</c:v>
                </c:pt>
                <c:pt idx="4">
                  <c:v>精选专题</c:v>
                </c:pt>
                <c:pt idx="5">
                  <c:v>限时购</c:v>
                </c:pt>
                <c:pt idx="6">
                  <c:v>大牌驾到</c:v>
                </c:pt>
                <c:pt idx="7">
                  <c:v>好物清单</c:v>
                </c:pt>
                <c:pt idx="8">
                  <c:v>领券中心</c:v>
                </c:pt>
              </c:strCache>
            </c:strRef>
          </c:cat>
          <c:val>
            <c:numRef>
              <c:f>Sheet1!$C$2:$C$10</c:f>
              <c:numCache>
                <c:formatCode>0.0%</c:formatCode>
                <c:ptCount val="9"/>
                <c:pt idx="0">
                  <c:v>0.20936749399519616</c:v>
                </c:pt>
                <c:pt idx="1">
                  <c:v>0.19255404323458766</c:v>
                </c:pt>
                <c:pt idx="2">
                  <c:v>0.10808646917534027</c:v>
                </c:pt>
                <c:pt idx="3">
                  <c:v>0.10248198558847077</c:v>
                </c:pt>
                <c:pt idx="4">
                  <c:v>8.5268214571657328E-2</c:v>
                </c:pt>
                <c:pt idx="5">
                  <c:v>9.3674939951961564E-2</c:v>
                </c:pt>
                <c:pt idx="6">
                  <c:v>6.8855084067253797E-2</c:v>
                </c:pt>
                <c:pt idx="7">
                  <c:v>5.9647718174539635E-2</c:v>
                </c:pt>
                <c:pt idx="8">
                  <c:v>8.0064051240992792E-2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0-7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案例风格</c:v>
                </c:pt>
                <c:pt idx="1">
                  <c:v>设计家</c:v>
                </c:pt>
                <c:pt idx="2">
                  <c:v>最热直播</c:v>
                </c:pt>
                <c:pt idx="3">
                  <c:v>banner</c:v>
                </c:pt>
                <c:pt idx="4">
                  <c:v>精选专题</c:v>
                </c:pt>
                <c:pt idx="5">
                  <c:v>限时购</c:v>
                </c:pt>
                <c:pt idx="6">
                  <c:v>大牌驾到</c:v>
                </c:pt>
                <c:pt idx="7">
                  <c:v>好物清单</c:v>
                </c:pt>
                <c:pt idx="8">
                  <c:v>领券中心</c:v>
                </c:pt>
              </c:strCache>
            </c:strRef>
          </c:cat>
          <c:val>
            <c:numRef>
              <c:f>Sheet1!$D$2:$D$10</c:f>
              <c:numCache>
                <c:formatCode>0.0%</c:formatCode>
                <c:ptCount val="9"/>
                <c:pt idx="0">
                  <c:v>0.1233695652173913</c:v>
                </c:pt>
                <c:pt idx="1">
                  <c:v>0.1233695652173913</c:v>
                </c:pt>
                <c:pt idx="2">
                  <c:v>8.9130434782608695E-2</c:v>
                </c:pt>
                <c:pt idx="3">
                  <c:v>0.18858695652173912</c:v>
                </c:pt>
                <c:pt idx="4">
                  <c:v>7.9347826086956522E-2</c:v>
                </c:pt>
                <c:pt idx="5">
                  <c:v>0.17119565217391305</c:v>
                </c:pt>
                <c:pt idx="6">
                  <c:v>3.9130434782608699E-2</c:v>
                </c:pt>
                <c:pt idx="7">
                  <c:v>5.2173913043478258E-2</c:v>
                </c:pt>
                <c:pt idx="8">
                  <c:v>0.13369565217391305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7135632"/>
        <c:axId val="347136752"/>
      </c:barChart>
      <c:catAx>
        <c:axId val="347135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7136752"/>
        <c:crosses val="autoZero"/>
        <c:auto val="1"/>
        <c:lblAlgn val="ctr"/>
        <c:lblOffset val="100"/>
        <c:noMultiLvlLbl val="0"/>
      </c:catAx>
      <c:valAx>
        <c:axId val="347136752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347135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总计占比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Sheet1!$A$2:$A$10</c:f>
              <c:strCache>
                <c:ptCount val="9"/>
                <c:pt idx="0">
                  <c:v>分类检索页（家居）</c:v>
                </c:pt>
                <c:pt idx="1">
                  <c:v>主app首页-限时购</c:v>
                </c:pt>
                <c:pt idx="2">
                  <c:v>搜索结果页</c:v>
                </c:pt>
                <c:pt idx="3">
                  <c:v>品牌详情页</c:v>
                </c:pt>
                <c:pt idx="4">
                  <c:v>主app首页-好物清单</c:v>
                </c:pt>
                <c:pt idx="5">
                  <c:v>主app首页-大牌驾到</c:v>
                </c:pt>
                <c:pt idx="6">
                  <c:v>商场详情页</c:v>
                </c:pt>
                <c:pt idx="7">
                  <c:v>店铺详情页</c:v>
                </c:pt>
                <c:pt idx="8">
                  <c:v>品牌旗舰店详情页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0.27729584205803171</c:v>
                </c:pt>
                <c:pt idx="1">
                  <c:v>0.15225845049356865</c:v>
                </c:pt>
                <c:pt idx="2">
                  <c:v>0.11067903081064911</c:v>
                </c:pt>
                <c:pt idx="3">
                  <c:v>7.4483996410409814E-2</c:v>
                </c:pt>
                <c:pt idx="4">
                  <c:v>5.9527370625186961E-2</c:v>
                </c:pt>
                <c:pt idx="5">
                  <c:v>4.2476817230032902E-2</c:v>
                </c:pt>
                <c:pt idx="6">
                  <c:v>4.0682022135806163E-2</c:v>
                </c:pt>
                <c:pt idx="7">
                  <c:v>2.9913251570445706E-2</c:v>
                </c:pt>
                <c:pt idx="8">
                  <c:v>1.6452288363745141E-2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8900784"/>
        <c:axId val="348900224"/>
      </c:barChart>
      <c:catAx>
        <c:axId val="348900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8900224"/>
        <c:crosses val="autoZero"/>
        <c:auto val="1"/>
        <c:lblAlgn val="ctr"/>
        <c:lblOffset val="100"/>
        <c:noMultiLvlLbl val="0"/>
      </c:catAx>
      <c:valAx>
        <c:axId val="348900224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348900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62.7%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主app首页-设计家</c:v>
                </c:pt>
                <c:pt idx="1">
                  <c:v>家装首页</c:v>
                </c:pt>
                <c:pt idx="2">
                  <c:v>家装发现列表页</c:v>
                </c:pt>
                <c:pt idx="3">
                  <c:v>设计师列表页</c:v>
                </c:pt>
                <c:pt idx="4">
                  <c:v>设计师详情页</c:v>
                </c:pt>
                <c:pt idx="5">
                  <c:v>设计师合集页</c:v>
                </c:pt>
                <c:pt idx="6">
                  <c:v>主APP首页</c:v>
                </c:pt>
                <c:pt idx="7">
                  <c:v>主app首页-案例风格</c:v>
                </c:pt>
              </c:strCache>
            </c:strRef>
          </c:cat>
          <c:val>
            <c:numRef>
              <c:f>Sheet1!$B$2:$B$9</c:f>
              <c:numCache>
                <c:formatCode>0.0%</c:formatCode>
                <c:ptCount val="8"/>
                <c:pt idx="0">
                  <c:v>0.12094108496986195</c:v>
                </c:pt>
                <c:pt idx="1">
                  <c:v>0.10655259576122886</c:v>
                </c:pt>
                <c:pt idx="2">
                  <c:v>7.3692397433404624E-2</c:v>
                </c:pt>
                <c:pt idx="3">
                  <c:v>2.62492708535874E-2</c:v>
                </c:pt>
                <c:pt idx="4">
                  <c:v>1.9055026249270853E-2</c:v>
                </c:pt>
                <c:pt idx="5">
                  <c:v>1.108302547151468E-2</c:v>
                </c:pt>
                <c:pt idx="6">
                  <c:v>5.6387322574372933E-3</c:v>
                </c:pt>
                <c:pt idx="7">
                  <c:v>2.5277075636787865E-3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8902464"/>
        <c:axId val="348903024"/>
      </c:barChart>
      <c:catAx>
        <c:axId val="348902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8903024"/>
        <c:crosses val="autoZero"/>
        <c:auto val="1"/>
        <c:lblAlgn val="ctr"/>
        <c:lblOffset val="100"/>
        <c:noMultiLvlLbl val="0"/>
      </c:catAx>
      <c:valAx>
        <c:axId val="348903024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348902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0-23</c:v>
                </c:pt>
                <c:pt idx="1">
                  <c:v>大于23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7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凌晨</c:v>
                </c:pt>
                <c:pt idx="1">
                  <c:v>早晨</c:v>
                </c:pt>
                <c:pt idx="2">
                  <c:v>中午</c:v>
                </c:pt>
                <c:pt idx="3">
                  <c:v>下午</c:v>
                </c:pt>
                <c:pt idx="4">
                  <c:v>傍晚</c:v>
                </c:pt>
                <c:pt idx="5">
                  <c:v>晚上</c:v>
                </c:pt>
              </c:strCache>
            </c:strRef>
          </c:cat>
          <c:val>
            <c:numRef>
              <c:f>Sheet1!$B$2:$B$7</c:f>
              <c:numCache>
                <c:formatCode>0_ </c:formatCode>
                <c:ptCount val="6"/>
                <c:pt idx="0">
                  <c:v>14</c:v>
                </c:pt>
                <c:pt idx="1">
                  <c:v>126</c:v>
                </c:pt>
                <c:pt idx="2">
                  <c:v>214</c:v>
                </c:pt>
                <c:pt idx="3">
                  <c:v>175</c:v>
                </c:pt>
                <c:pt idx="4">
                  <c:v>107</c:v>
                </c:pt>
                <c:pt idx="5">
                  <c:v>315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近</a:t>
            </a:r>
            <a:r>
              <a:rPr lang="zh-CN" dirty="0" smtClean="0"/>
              <a:t>两周</a:t>
            </a:r>
            <a:r>
              <a:rPr lang="zh-CN" altLang="en-US" dirty="0" smtClean="0"/>
              <a:t>新注册数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新增注册数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m/d/yyyy</c:formatCode>
                <c:ptCount val="23"/>
                <c:pt idx="0">
                  <c:v>42853</c:v>
                </c:pt>
                <c:pt idx="1">
                  <c:v>42854</c:v>
                </c:pt>
                <c:pt idx="2">
                  <c:v>42855</c:v>
                </c:pt>
                <c:pt idx="3">
                  <c:v>42856</c:v>
                </c:pt>
                <c:pt idx="4">
                  <c:v>42857</c:v>
                </c:pt>
                <c:pt idx="5">
                  <c:v>42858</c:v>
                </c:pt>
                <c:pt idx="6">
                  <c:v>42859</c:v>
                </c:pt>
                <c:pt idx="7">
                  <c:v>42860</c:v>
                </c:pt>
                <c:pt idx="8">
                  <c:v>42861</c:v>
                </c:pt>
                <c:pt idx="9">
                  <c:v>42862</c:v>
                </c:pt>
                <c:pt idx="10">
                  <c:v>42863</c:v>
                </c:pt>
                <c:pt idx="11">
                  <c:v>42864</c:v>
                </c:pt>
                <c:pt idx="12">
                  <c:v>42865</c:v>
                </c:pt>
                <c:pt idx="13">
                  <c:v>42866</c:v>
                </c:pt>
                <c:pt idx="14" formatCode="General">
                  <c:v>20170503</c:v>
                </c:pt>
                <c:pt idx="15" formatCode="General">
                  <c:v>20170504</c:v>
                </c:pt>
                <c:pt idx="16" formatCode="General">
                  <c:v>20170505</c:v>
                </c:pt>
                <c:pt idx="17" formatCode="General">
                  <c:v>20170506</c:v>
                </c:pt>
                <c:pt idx="18" formatCode="General">
                  <c:v>20170507</c:v>
                </c:pt>
                <c:pt idx="19" formatCode="General">
                  <c:v>20170508</c:v>
                </c:pt>
                <c:pt idx="20" formatCode="General">
                  <c:v>20170509</c:v>
                </c:pt>
                <c:pt idx="21" formatCode="General">
                  <c:v>20170510</c:v>
                </c:pt>
                <c:pt idx="22" formatCode="General">
                  <c:v>20170511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6093</c:v>
                </c:pt>
                <c:pt idx="1">
                  <c:v>7012</c:v>
                </c:pt>
                <c:pt idx="2">
                  <c:v>10279</c:v>
                </c:pt>
                <c:pt idx="3">
                  <c:v>8653</c:v>
                </c:pt>
                <c:pt idx="4">
                  <c:v>1931</c:v>
                </c:pt>
                <c:pt idx="5">
                  <c:v>442</c:v>
                </c:pt>
                <c:pt idx="6">
                  <c:v>452</c:v>
                </c:pt>
                <c:pt idx="7">
                  <c:v>282</c:v>
                </c:pt>
                <c:pt idx="8">
                  <c:v>492</c:v>
                </c:pt>
                <c:pt idx="9">
                  <c:v>590</c:v>
                </c:pt>
                <c:pt idx="10">
                  <c:v>1085</c:v>
                </c:pt>
                <c:pt idx="11">
                  <c:v>1019</c:v>
                </c:pt>
                <c:pt idx="12">
                  <c:v>1933</c:v>
                </c:pt>
                <c:pt idx="13">
                  <c:v>2531</c:v>
                </c:pt>
                <c:pt idx="14">
                  <c:v>2061</c:v>
                </c:pt>
                <c:pt idx="15">
                  <c:v>2037</c:v>
                </c:pt>
                <c:pt idx="16">
                  <c:v>364</c:v>
                </c:pt>
                <c:pt idx="17">
                  <c:v>1959</c:v>
                </c:pt>
                <c:pt idx="18">
                  <c:v>2348</c:v>
                </c:pt>
                <c:pt idx="19">
                  <c:v>538</c:v>
                </c:pt>
                <c:pt idx="20">
                  <c:v>1170</c:v>
                </c:pt>
                <c:pt idx="21">
                  <c:v>1236</c:v>
                </c:pt>
                <c:pt idx="22">
                  <c:v>1248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313568"/>
        <c:axId val="196941584"/>
      </c:lineChart>
      <c:catAx>
        <c:axId val="21531356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941584"/>
        <c:crosses val="autoZero"/>
        <c:auto val="1"/>
        <c:lblAlgn val="ctr"/>
        <c:lblOffset val="100"/>
        <c:noMultiLvlLbl val="0"/>
      </c:catAx>
      <c:valAx>
        <c:axId val="1969415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313568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近</a:t>
            </a:r>
            <a:r>
              <a:rPr lang="zh-CN" dirty="0" smtClean="0"/>
              <a:t>两周</a:t>
            </a:r>
            <a:r>
              <a:rPr lang="zh-CN" altLang="en-US" dirty="0" smtClean="0"/>
              <a:t>流量</a:t>
            </a:r>
            <a:r>
              <a:rPr lang="zh-CN" dirty="0" smtClean="0"/>
              <a:t>情况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UV</c:v>
                </c:pt>
              </c:strCache>
            </c:strRef>
          </c:tx>
          <c:spPr>
            <a:ln w="38100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20170428</c:v>
                </c:pt>
                <c:pt idx="1">
                  <c:v>20170429</c:v>
                </c:pt>
                <c:pt idx="2">
                  <c:v>20170430</c:v>
                </c:pt>
                <c:pt idx="3">
                  <c:v>20170501</c:v>
                </c:pt>
                <c:pt idx="4">
                  <c:v>20170502</c:v>
                </c:pt>
                <c:pt idx="5">
                  <c:v>20170503</c:v>
                </c:pt>
                <c:pt idx="6">
                  <c:v>20170504</c:v>
                </c:pt>
                <c:pt idx="7">
                  <c:v>20170505</c:v>
                </c:pt>
                <c:pt idx="8">
                  <c:v>20170506</c:v>
                </c:pt>
                <c:pt idx="9">
                  <c:v>20170507</c:v>
                </c:pt>
                <c:pt idx="10">
                  <c:v>20170508</c:v>
                </c:pt>
                <c:pt idx="11">
                  <c:v>20170509</c:v>
                </c:pt>
                <c:pt idx="12">
                  <c:v>20170510</c:v>
                </c:pt>
                <c:pt idx="13">
                  <c:v>20170511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18247</c:v>
                </c:pt>
                <c:pt idx="1">
                  <c:v>21906</c:v>
                </c:pt>
                <c:pt idx="2">
                  <c:v>22980</c:v>
                </c:pt>
                <c:pt idx="3">
                  <c:v>18630</c:v>
                </c:pt>
                <c:pt idx="4">
                  <c:v>13837</c:v>
                </c:pt>
                <c:pt idx="5">
                  <c:v>9675</c:v>
                </c:pt>
                <c:pt idx="6">
                  <c:v>9855</c:v>
                </c:pt>
                <c:pt idx="7">
                  <c:v>7672</c:v>
                </c:pt>
                <c:pt idx="8">
                  <c:v>8286</c:v>
                </c:pt>
                <c:pt idx="9">
                  <c:v>8189</c:v>
                </c:pt>
                <c:pt idx="10">
                  <c:v>7358</c:v>
                </c:pt>
                <c:pt idx="11">
                  <c:v>8834</c:v>
                </c:pt>
                <c:pt idx="12">
                  <c:v>9794</c:v>
                </c:pt>
                <c:pt idx="13">
                  <c:v>10362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PV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20170428</c:v>
                </c:pt>
                <c:pt idx="1">
                  <c:v>20170429</c:v>
                </c:pt>
                <c:pt idx="2">
                  <c:v>20170430</c:v>
                </c:pt>
                <c:pt idx="3">
                  <c:v>20170501</c:v>
                </c:pt>
                <c:pt idx="4">
                  <c:v>20170502</c:v>
                </c:pt>
                <c:pt idx="5">
                  <c:v>20170503</c:v>
                </c:pt>
                <c:pt idx="6">
                  <c:v>20170504</c:v>
                </c:pt>
                <c:pt idx="7">
                  <c:v>20170505</c:v>
                </c:pt>
                <c:pt idx="8">
                  <c:v>20170506</c:v>
                </c:pt>
                <c:pt idx="9">
                  <c:v>20170507</c:v>
                </c:pt>
                <c:pt idx="10">
                  <c:v>20170508</c:v>
                </c:pt>
                <c:pt idx="11">
                  <c:v>20170509</c:v>
                </c:pt>
                <c:pt idx="12">
                  <c:v>20170510</c:v>
                </c:pt>
                <c:pt idx="13">
                  <c:v>20170511</c:v>
                </c:pt>
              </c:numCache>
            </c:num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136318</c:v>
                </c:pt>
                <c:pt idx="1">
                  <c:v>156447</c:v>
                </c:pt>
                <c:pt idx="2">
                  <c:v>168786</c:v>
                </c:pt>
                <c:pt idx="3">
                  <c:v>148974</c:v>
                </c:pt>
                <c:pt idx="4">
                  <c:v>74492</c:v>
                </c:pt>
                <c:pt idx="5">
                  <c:v>57722</c:v>
                </c:pt>
                <c:pt idx="6">
                  <c:v>59589</c:v>
                </c:pt>
                <c:pt idx="7">
                  <c:v>48373</c:v>
                </c:pt>
                <c:pt idx="8">
                  <c:v>49660</c:v>
                </c:pt>
                <c:pt idx="9">
                  <c:v>52781</c:v>
                </c:pt>
                <c:pt idx="10">
                  <c:v>54562</c:v>
                </c:pt>
                <c:pt idx="11">
                  <c:v>56138</c:v>
                </c:pt>
                <c:pt idx="12">
                  <c:v>63163</c:v>
                </c:pt>
                <c:pt idx="13">
                  <c:v>62513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943264"/>
        <c:axId val="196943824"/>
      </c:lineChart>
      <c:catAx>
        <c:axId val="19694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943824"/>
        <c:crosses val="autoZero"/>
        <c:auto val="1"/>
        <c:lblAlgn val="ctr"/>
        <c:lblOffset val="100"/>
        <c:noMultiLvlLbl val="0"/>
      </c:catAx>
      <c:valAx>
        <c:axId val="1969438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94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近</a:t>
            </a:r>
            <a:r>
              <a:rPr lang="zh-CN" dirty="0" smtClean="0"/>
              <a:t>两周</a:t>
            </a:r>
            <a:r>
              <a:rPr lang="zh-CN" altLang="en-US" dirty="0" smtClean="0"/>
              <a:t>次日留存</a:t>
            </a:r>
            <a:r>
              <a:rPr lang="zh-CN" dirty="0" smtClean="0"/>
              <a:t>情况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次日留存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</c:f>
              <c:numCache>
                <c:formatCode>General</c:formatCode>
                <c:ptCount val="14"/>
                <c:pt idx="0">
                  <c:v>20170428</c:v>
                </c:pt>
                <c:pt idx="1">
                  <c:v>20170429</c:v>
                </c:pt>
                <c:pt idx="2">
                  <c:v>20170430</c:v>
                </c:pt>
                <c:pt idx="3">
                  <c:v>20170501</c:v>
                </c:pt>
                <c:pt idx="4">
                  <c:v>20170502</c:v>
                </c:pt>
                <c:pt idx="5">
                  <c:v>20170503</c:v>
                </c:pt>
                <c:pt idx="6">
                  <c:v>20170504</c:v>
                </c:pt>
                <c:pt idx="7">
                  <c:v>20170505</c:v>
                </c:pt>
                <c:pt idx="8">
                  <c:v>20170506</c:v>
                </c:pt>
                <c:pt idx="9">
                  <c:v>20170507</c:v>
                </c:pt>
                <c:pt idx="10">
                  <c:v>20170508</c:v>
                </c:pt>
                <c:pt idx="11">
                  <c:v>20170509</c:v>
                </c:pt>
                <c:pt idx="12">
                  <c:v>20170510</c:v>
                </c:pt>
                <c:pt idx="13">
                  <c:v>20170511</c:v>
                </c:pt>
              </c:numCache>
            </c:numRef>
          </c:cat>
          <c:val>
            <c:numRef>
              <c:f>Sheet1!$C$2:$C$15</c:f>
              <c:numCache>
                <c:formatCode>0.00%</c:formatCode>
                <c:ptCount val="14"/>
                <c:pt idx="0">
                  <c:v>0.18099999999999999</c:v>
                </c:pt>
                <c:pt idx="1">
                  <c:v>0.13700000000000001</c:v>
                </c:pt>
                <c:pt idx="2">
                  <c:v>0.111</c:v>
                </c:pt>
                <c:pt idx="3">
                  <c:v>8.7999999999999995E-2</c:v>
                </c:pt>
                <c:pt idx="4">
                  <c:v>7.5999999999999998E-2</c:v>
                </c:pt>
                <c:pt idx="5">
                  <c:v>0.121</c:v>
                </c:pt>
                <c:pt idx="6">
                  <c:v>0.159</c:v>
                </c:pt>
                <c:pt idx="7">
                  <c:v>9.8000000000000004E-2</c:v>
                </c:pt>
                <c:pt idx="8">
                  <c:v>7.1999999999999995E-2</c:v>
                </c:pt>
                <c:pt idx="9">
                  <c:v>7.4999999999999997E-2</c:v>
                </c:pt>
                <c:pt idx="10">
                  <c:v>0.11700000000000001</c:v>
                </c:pt>
                <c:pt idx="11">
                  <c:v>0.10199999999999999</c:v>
                </c:pt>
                <c:pt idx="12">
                  <c:v>0.123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132608"/>
        <c:axId val="215133168"/>
      </c:lineChart>
      <c:catAx>
        <c:axId val="21513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133168"/>
        <c:crosses val="autoZero"/>
        <c:auto val="1"/>
        <c:lblAlgn val="ctr"/>
        <c:lblOffset val="100"/>
        <c:noMultiLvlLbl val="0"/>
      </c:catAx>
      <c:valAx>
        <c:axId val="2151331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513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Sheet1!$A$2:$A$21</c:f>
              <c:strCache>
                <c:ptCount val="20"/>
                <c:pt idx="0">
                  <c:v>主APP首页</c:v>
                </c:pt>
                <c:pt idx="1">
                  <c:v>我的</c:v>
                </c:pt>
                <c:pt idx="2">
                  <c:v>注册页面</c:v>
                </c:pt>
                <c:pt idx="3">
                  <c:v>发现首页</c:v>
                </c:pt>
                <c:pt idx="4">
                  <c:v>登陆页面</c:v>
                </c:pt>
                <c:pt idx="5">
                  <c:v>商场首页</c:v>
                </c:pt>
                <c:pt idx="6">
                  <c:v>宝箱</c:v>
                </c:pt>
                <c:pt idx="7">
                  <c:v>店铺商品详情页（家居）</c:v>
                </c:pt>
                <c:pt idx="8">
                  <c:v>案例详情页</c:v>
                </c:pt>
                <c:pt idx="9">
                  <c:v>商品文章详情页</c:v>
                </c:pt>
                <c:pt idx="10">
                  <c:v>商场</c:v>
                </c:pt>
                <c:pt idx="11">
                  <c:v>发现页-导航</c:v>
                </c:pt>
                <c:pt idx="12">
                  <c:v>案例列表页</c:v>
                </c:pt>
                <c:pt idx="13">
                  <c:v>家装首页</c:v>
                </c:pt>
                <c:pt idx="14">
                  <c:v>物车</c:v>
                </c:pt>
                <c:pt idx="15">
                  <c:v>清单</c:v>
                </c:pt>
                <c:pt idx="16">
                  <c:v>分类检索页（家居）</c:v>
                </c:pt>
                <c:pt idx="17">
                  <c:v>搜索页</c:v>
                </c:pt>
                <c:pt idx="18">
                  <c:v>注册成功页</c:v>
                </c:pt>
                <c:pt idx="19">
                  <c:v>搜索结果页</c:v>
                </c:pt>
              </c:strCache>
            </c:strRef>
          </c:cat>
          <c:val>
            <c:numRef>
              <c:f>Sheet1!$B$2:$B$21</c:f>
              <c:numCache>
                <c:formatCode>0_);[Red]\(0\)</c:formatCode>
                <c:ptCount val="20"/>
                <c:pt idx="0">
                  <c:v>21329</c:v>
                </c:pt>
                <c:pt idx="1">
                  <c:v>6168</c:v>
                </c:pt>
                <c:pt idx="2">
                  <c:v>2814</c:v>
                </c:pt>
                <c:pt idx="3">
                  <c:v>2777</c:v>
                </c:pt>
                <c:pt idx="4">
                  <c:v>2645</c:v>
                </c:pt>
                <c:pt idx="5">
                  <c:v>2642</c:v>
                </c:pt>
                <c:pt idx="6">
                  <c:v>2614</c:v>
                </c:pt>
                <c:pt idx="7">
                  <c:v>2115</c:v>
                </c:pt>
                <c:pt idx="8">
                  <c:v>1769</c:v>
                </c:pt>
                <c:pt idx="9">
                  <c:v>1768</c:v>
                </c:pt>
                <c:pt idx="10">
                  <c:v>1703</c:v>
                </c:pt>
                <c:pt idx="11">
                  <c:v>1703</c:v>
                </c:pt>
                <c:pt idx="12">
                  <c:v>1700</c:v>
                </c:pt>
                <c:pt idx="13">
                  <c:v>1628</c:v>
                </c:pt>
                <c:pt idx="14">
                  <c:v>1423</c:v>
                </c:pt>
                <c:pt idx="15">
                  <c:v>1130</c:v>
                </c:pt>
                <c:pt idx="16">
                  <c:v>1109</c:v>
                </c:pt>
                <c:pt idx="17">
                  <c:v>1062</c:v>
                </c:pt>
                <c:pt idx="18">
                  <c:v>1005</c:v>
                </c:pt>
                <c:pt idx="19">
                  <c:v>890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946064"/>
        <c:axId val="196946624"/>
      </c:barChart>
      <c:catAx>
        <c:axId val="196946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6946624"/>
        <c:crosses val="autoZero"/>
        <c:auto val="1"/>
        <c:lblAlgn val="ctr"/>
        <c:lblOffset val="100"/>
        <c:noMultiLvlLbl val="0"/>
      </c:catAx>
      <c:valAx>
        <c:axId val="196946624"/>
        <c:scaling>
          <c:orientation val="minMax"/>
        </c:scaling>
        <c:delete val="0"/>
        <c:axPos val="l"/>
        <c:majorGridlines/>
        <c:numFmt formatCode="0_);[Red]\(0\)" sourceLinked="1"/>
        <c:majorTickMark val="out"/>
        <c:minorTickMark val="none"/>
        <c:tickLblPos val="nextTo"/>
        <c:crossAx val="196946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一级页面</a:t>
            </a:r>
            <a:endParaRPr lang="en-US" altLang="zh-CN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我的</c:v>
                </c:pt>
                <c:pt idx="1">
                  <c:v>商场首页</c:v>
                </c:pt>
                <c:pt idx="2">
                  <c:v>清单</c:v>
                </c:pt>
                <c:pt idx="3">
                  <c:v>发现首页</c:v>
                </c:pt>
                <c:pt idx="4">
                  <c:v>家装首页</c:v>
                </c:pt>
                <c:pt idx="5">
                  <c:v>商品分类检索页</c:v>
                </c:pt>
                <c:pt idx="6">
                  <c:v>房产首页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6168</c:v>
                </c:pt>
                <c:pt idx="1">
                  <c:v>4345</c:v>
                </c:pt>
                <c:pt idx="2">
                  <c:v>3744</c:v>
                </c:pt>
                <c:pt idx="3">
                  <c:v>2777</c:v>
                </c:pt>
                <c:pt idx="4">
                  <c:v>1628</c:v>
                </c:pt>
                <c:pt idx="5">
                  <c:v>1538</c:v>
                </c:pt>
                <c:pt idx="6">
                  <c:v>491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903072"/>
        <c:axId val="196903632"/>
      </c:barChart>
      <c:catAx>
        <c:axId val="196903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6903632"/>
        <c:crosses val="autoZero"/>
        <c:auto val="1"/>
        <c:lblAlgn val="ctr"/>
        <c:lblOffset val="100"/>
        <c:noMultiLvlLbl val="0"/>
      </c:catAx>
      <c:valAx>
        <c:axId val="196903632"/>
        <c:scaling>
          <c:orientation val="minMax"/>
        </c:scaling>
        <c:delete val="0"/>
        <c:axPos val="l"/>
        <c:majorGridlines/>
        <c:numFmt formatCode="0_);[Red]\(0\)" sourceLinked="1"/>
        <c:majorTickMark val="out"/>
        <c:minorTickMark val="none"/>
        <c:tickLblPos val="nextTo"/>
        <c:crossAx val="1969030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二级页面</a:t>
            </a:r>
            <a:endParaRPr lang="en-US" altLang="zh-CN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Sheet1!$A$2:$A$12</c:f>
              <c:strCache>
                <c:ptCount val="11"/>
                <c:pt idx="0">
                  <c:v>注册页面</c:v>
                </c:pt>
                <c:pt idx="1">
                  <c:v>登陆页面</c:v>
                </c:pt>
                <c:pt idx="2">
                  <c:v>发现页-导航</c:v>
                </c:pt>
                <c:pt idx="3">
                  <c:v>案例列表页</c:v>
                </c:pt>
                <c:pt idx="4">
                  <c:v>搜索页</c:v>
                </c:pt>
                <c:pt idx="5">
                  <c:v>搜索结果页</c:v>
                </c:pt>
                <c:pt idx="6">
                  <c:v>家装发现列表页</c:v>
                </c:pt>
                <c:pt idx="7">
                  <c:v>领券中心</c:v>
                </c:pt>
                <c:pt idx="8">
                  <c:v>直播大厅页</c:v>
                </c:pt>
                <c:pt idx="9">
                  <c:v>设计师合集页</c:v>
                </c:pt>
                <c:pt idx="10">
                  <c:v>家装发现-专题合辑列表页</c:v>
                </c:pt>
              </c:strCache>
            </c:strRef>
          </c:cat>
          <c:val>
            <c:numRef>
              <c:f>Sheet1!$B$2:$B$12</c:f>
              <c:numCache>
                <c:formatCode>0_);[Red]\(0\)</c:formatCode>
                <c:ptCount val="11"/>
                <c:pt idx="0">
                  <c:v>2814</c:v>
                </c:pt>
                <c:pt idx="1">
                  <c:v>2645</c:v>
                </c:pt>
                <c:pt idx="2">
                  <c:v>1703</c:v>
                </c:pt>
                <c:pt idx="3">
                  <c:v>1700</c:v>
                </c:pt>
                <c:pt idx="4">
                  <c:v>1062</c:v>
                </c:pt>
                <c:pt idx="5">
                  <c:v>890</c:v>
                </c:pt>
                <c:pt idx="6">
                  <c:v>828</c:v>
                </c:pt>
                <c:pt idx="7">
                  <c:v>436</c:v>
                </c:pt>
                <c:pt idx="8">
                  <c:v>231</c:v>
                </c:pt>
                <c:pt idx="9">
                  <c:v>123</c:v>
                </c:pt>
                <c:pt idx="10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905312"/>
        <c:axId val="196905872"/>
      </c:barChart>
      <c:catAx>
        <c:axId val="1969053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6905872"/>
        <c:crosses val="autoZero"/>
        <c:auto val="1"/>
        <c:lblAlgn val="ctr"/>
        <c:lblOffset val="100"/>
        <c:noMultiLvlLbl val="0"/>
      </c:catAx>
      <c:valAx>
        <c:axId val="196905872"/>
        <c:scaling>
          <c:orientation val="minMax"/>
        </c:scaling>
        <c:delete val="0"/>
        <c:axPos val="l"/>
        <c:majorGridlines/>
        <c:numFmt formatCode="0_);[Red]\(0\)" sourceLinked="1"/>
        <c:majorTickMark val="out"/>
        <c:minorTickMark val="none"/>
        <c:tickLblPos val="nextTo"/>
        <c:crossAx val="196905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三级页面</a:t>
            </a:r>
            <a:endParaRPr lang="en-US" altLang="zh-CN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店铺商品详情页</c:v>
                </c:pt>
                <c:pt idx="1">
                  <c:v>案例详情页</c:v>
                </c:pt>
                <c:pt idx="2">
                  <c:v>商品文章详情页</c:v>
                </c:pt>
                <c:pt idx="3">
                  <c:v>注册成功页</c:v>
                </c:pt>
                <c:pt idx="4">
                  <c:v>商场详情页</c:v>
                </c:pt>
                <c:pt idx="5">
                  <c:v>直播详情页</c:v>
                </c:pt>
                <c:pt idx="6">
                  <c:v>品牌详情页</c:v>
                </c:pt>
                <c:pt idx="7">
                  <c:v>家装美文详情页</c:v>
                </c:pt>
                <c:pt idx="8">
                  <c:v>店铺详情页</c:v>
                </c:pt>
                <c:pt idx="9">
                  <c:v>品牌旗舰店详情页</c:v>
                </c:pt>
                <c:pt idx="10">
                  <c:v>设计师列表页</c:v>
                </c:pt>
                <c:pt idx="11">
                  <c:v>大牌驾到详情页</c:v>
                </c:pt>
                <c:pt idx="12">
                  <c:v>设计师详情页</c:v>
                </c:pt>
                <c:pt idx="13">
                  <c:v>家装百科详情页</c:v>
                </c:pt>
                <c:pt idx="14">
                  <c:v>生活家详情页</c:v>
                </c:pt>
                <c:pt idx="15">
                  <c:v>家装问答详情页</c:v>
                </c:pt>
                <c:pt idx="16">
                  <c:v>商品图集详情页</c:v>
                </c:pt>
              </c:strCache>
            </c:strRef>
          </c:cat>
          <c:val>
            <c:numRef>
              <c:f>Sheet1!$B$2:$B$18</c:f>
              <c:numCache>
                <c:formatCode>0_);[Red]\(0\)</c:formatCode>
                <c:ptCount val="17"/>
                <c:pt idx="0">
                  <c:v>2115</c:v>
                </c:pt>
                <c:pt idx="1">
                  <c:v>1769</c:v>
                </c:pt>
                <c:pt idx="2">
                  <c:v>1768</c:v>
                </c:pt>
                <c:pt idx="3">
                  <c:v>1005</c:v>
                </c:pt>
                <c:pt idx="4">
                  <c:v>729</c:v>
                </c:pt>
                <c:pt idx="5">
                  <c:v>722</c:v>
                </c:pt>
                <c:pt idx="6">
                  <c:v>636</c:v>
                </c:pt>
                <c:pt idx="7">
                  <c:v>482</c:v>
                </c:pt>
                <c:pt idx="8">
                  <c:v>355</c:v>
                </c:pt>
                <c:pt idx="9">
                  <c:v>319</c:v>
                </c:pt>
                <c:pt idx="10">
                  <c:v>262</c:v>
                </c:pt>
                <c:pt idx="11">
                  <c:v>216</c:v>
                </c:pt>
                <c:pt idx="12">
                  <c:v>151</c:v>
                </c:pt>
                <c:pt idx="13">
                  <c:v>73</c:v>
                </c:pt>
                <c:pt idx="14">
                  <c:v>41</c:v>
                </c:pt>
                <c:pt idx="15">
                  <c:v>24</c:v>
                </c:pt>
                <c:pt idx="16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908112"/>
        <c:axId val="196908672"/>
      </c:barChart>
      <c:catAx>
        <c:axId val="196908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6908672"/>
        <c:crosses val="autoZero"/>
        <c:auto val="1"/>
        <c:lblAlgn val="ctr"/>
        <c:lblOffset val="100"/>
        <c:noMultiLvlLbl val="0"/>
      </c:catAx>
      <c:valAx>
        <c:axId val="196908672"/>
        <c:scaling>
          <c:orientation val="minMax"/>
        </c:scaling>
        <c:delete val="0"/>
        <c:axPos val="l"/>
        <c:majorGridlines/>
        <c:numFmt formatCode="0_);[Red]\(0\)" sourceLinked="1"/>
        <c:majorTickMark val="out"/>
        <c:minorTickMark val="none"/>
        <c:tickLblPos val="nextTo"/>
        <c:crossAx val="196908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老用户</a:t>
            </a:r>
            <a:endParaRPr lang="en-US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我的</c:v>
                </c:pt>
                <c:pt idx="1">
                  <c:v>发现首页</c:v>
                </c:pt>
                <c:pt idx="2">
                  <c:v>宝箱</c:v>
                </c:pt>
                <c:pt idx="3">
                  <c:v>商场首页</c:v>
                </c:pt>
                <c:pt idx="4">
                  <c:v>店铺商品详情页（家居）</c:v>
                </c:pt>
                <c:pt idx="5">
                  <c:v>商品文章详情页</c:v>
                </c:pt>
                <c:pt idx="6">
                  <c:v>案例详情页</c:v>
                </c:pt>
                <c:pt idx="7">
                  <c:v>案例列表页</c:v>
                </c:pt>
                <c:pt idx="8">
                  <c:v>发现页-导航</c:v>
                </c:pt>
                <c:pt idx="9">
                  <c:v>商场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9.9169693824597824E-2</c:v>
                </c:pt>
                <c:pt idx="1">
                  <c:v>4.8469122989102234E-2</c:v>
                </c:pt>
                <c:pt idx="2">
                  <c:v>4.4784639335755057E-2</c:v>
                </c:pt>
                <c:pt idx="3">
                  <c:v>4.4732745199792423E-2</c:v>
                </c:pt>
                <c:pt idx="4">
                  <c:v>4.2656979761286976E-2</c:v>
                </c:pt>
                <c:pt idx="5">
                  <c:v>3.7311883757135442E-2</c:v>
                </c:pt>
                <c:pt idx="6">
                  <c:v>3.7208095485210174E-2</c:v>
                </c:pt>
                <c:pt idx="7">
                  <c:v>3.3938764919564088E-2</c:v>
                </c:pt>
                <c:pt idx="8">
                  <c:v>2.9579657498702647E-2</c:v>
                </c:pt>
                <c:pt idx="9">
                  <c:v>2.817851582771147E-2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5497232"/>
        <c:axId val="345497792"/>
      </c:barChart>
      <c:catAx>
        <c:axId val="3454972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45497792"/>
        <c:crosses val="autoZero"/>
        <c:auto val="1"/>
        <c:lblAlgn val="ctr"/>
        <c:lblOffset val="100"/>
        <c:noMultiLvlLbl val="0"/>
      </c:catAx>
      <c:valAx>
        <c:axId val="345497792"/>
        <c:scaling>
          <c:orientation val="minMax"/>
        </c:scaling>
        <c:delete val="0"/>
        <c:axPos val="b"/>
        <c:majorGridlines/>
        <c:numFmt formatCode="0.0%" sourceLinked="1"/>
        <c:majorTickMark val="none"/>
        <c:minorTickMark val="in"/>
        <c:tickLblPos val="nextTo"/>
        <c:crossAx val="345497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60445-487A-42D1-8BB0-82FA9ED3C4D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21299999" lon="0" rev="0"/>
          </a:camera>
          <a:lightRig rig="threePt" dir="t"/>
        </a:scene3d>
      </dgm:spPr>
    </dgm:pt>
    <dgm:pt modelId="{87716288-CA20-4F9D-8E2E-6AA57BBEA070}">
      <dgm:prSet phldrT="[文本]" custT="1"/>
      <dgm:spPr/>
      <dgm:t>
        <a:bodyPr/>
        <a:lstStyle/>
        <a:p>
          <a:r>
            <a:rPr lang="zh-CN" altLang="en-US" sz="1400" dirty="0" smtClean="0"/>
            <a:t>总用户：</a:t>
          </a:r>
          <a:r>
            <a:rPr lang="en-US" altLang="zh-CN" sz="1400" dirty="0" smtClean="0"/>
            <a:t>19564-</a:t>
          </a:r>
          <a:r>
            <a:rPr lang="en-US" altLang="zh-CN" sz="1400" dirty="0" smtClean="0">
              <a:solidFill>
                <a:srgbClr val="FF0000"/>
              </a:solidFill>
            </a:rPr>
            <a:t>100%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E1E3A494-D0AD-4A4B-A301-8072100F4FD2}" type="parTrans" cxnId="{72FA78E1-3B7D-4712-932A-71C5EF200249}">
      <dgm:prSet/>
      <dgm:spPr/>
      <dgm:t>
        <a:bodyPr/>
        <a:lstStyle/>
        <a:p>
          <a:endParaRPr lang="zh-CN" altLang="en-US"/>
        </a:p>
      </dgm:t>
    </dgm:pt>
    <dgm:pt modelId="{D5FFB94F-25C5-42DC-B31B-54412B2A4DC7}" type="sibTrans" cxnId="{72FA78E1-3B7D-4712-932A-71C5EF200249}">
      <dgm:prSet/>
      <dgm:spPr/>
      <dgm:t>
        <a:bodyPr/>
        <a:lstStyle/>
        <a:p>
          <a:endParaRPr lang="zh-CN" altLang="en-US"/>
        </a:p>
      </dgm:t>
    </dgm:pt>
    <dgm:pt modelId="{C25B8F58-E4F4-4757-B398-1C6F33525331}">
      <dgm:prSet phldrT="[文本]" custT="1"/>
      <dgm:spPr/>
      <dgm:t>
        <a:bodyPr/>
        <a:lstStyle/>
        <a:p>
          <a:r>
            <a:rPr lang="en-US" altLang="zh-CN" sz="1400" dirty="0" smtClean="0"/>
            <a:t>1</a:t>
          </a:r>
          <a:r>
            <a:rPr lang="zh-CN" altLang="en-US" sz="1400" dirty="0" smtClean="0"/>
            <a:t>级页面：</a:t>
          </a:r>
          <a:r>
            <a:rPr lang="en-US" altLang="zh-CN" sz="1400" dirty="0" smtClean="0"/>
            <a:t>9900-</a:t>
          </a:r>
          <a:r>
            <a:rPr lang="en-US" altLang="zh-CN" sz="1400" dirty="0" smtClean="0">
              <a:solidFill>
                <a:srgbClr val="FF0000"/>
              </a:solidFill>
            </a:rPr>
            <a:t>50.6%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6CB6AFA4-D6D5-42D9-9956-7B0EE347AE9E}" type="parTrans" cxnId="{5228FDD6-2176-4DEC-AE92-8864F8A7D4E1}">
      <dgm:prSet/>
      <dgm:spPr/>
      <dgm:t>
        <a:bodyPr/>
        <a:lstStyle/>
        <a:p>
          <a:endParaRPr lang="zh-CN" altLang="en-US"/>
        </a:p>
      </dgm:t>
    </dgm:pt>
    <dgm:pt modelId="{0E547C25-527E-465F-B035-60B406FA2FA6}" type="sibTrans" cxnId="{5228FDD6-2176-4DEC-AE92-8864F8A7D4E1}">
      <dgm:prSet/>
      <dgm:spPr/>
      <dgm:t>
        <a:bodyPr/>
        <a:lstStyle/>
        <a:p>
          <a:endParaRPr lang="zh-CN" altLang="en-US"/>
        </a:p>
      </dgm:t>
    </dgm:pt>
    <dgm:pt modelId="{3F1C7468-7420-424F-857E-DB0448D497B9}">
      <dgm:prSet phldrT="[文本]" custT="1"/>
      <dgm:spPr/>
      <dgm:t>
        <a:bodyPr/>
        <a:lstStyle/>
        <a:p>
          <a:r>
            <a:rPr lang="en-US" altLang="zh-CN" sz="1400" dirty="0" smtClean="0"/>
            <a:t>2</a:t>
          </a:r>
          <a:r>
            <a:rPr lang="zh-CN" altLang="en-US" sz="1400" dirty="0" smtClean="0"/>
            <a:t>级页面：</a:t>
          </a:r>
          <a:r>
            <a:rPr lang="en-US" altLang="zh-CN" sz="1400" dirty="0" smtClean="0"/>
            <a:t>8095-</a:t>
          </a:r>
          <a:r>
            <a:rPr lang="en-US" altLang="zh-CN" sz="1400" dirty="0" smtClean="0">
              <a:solidFill>
                <a:srgbClr val="FF0000"/>
              </a:solidFill>
            </a:rPr>
            <a:t>41.4%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272912C3-D0E6-4893-A3DA-ECA7A9829F3E}" type="parTrans" cxnId="{DC723415-D824-41FB-B63A-D828DFBDDB1D}">
      <dgm:prSet/>
      <dgm:spPr/>
      <dgm:t>
        <a:bodyPr/>
        <a:lstStyle/>
        <a:p>
          <a:endParaRPr lang="zh-CN" altLang="en-US"/>
        </a:p>
      </dgm:t>
    </dgm:pt>
    <dgm:pt modelId="{D5F1C307-8B0B-4AAA-A3BE-7BFB9883F5F0}" type="sibTrans" cxnId="{DC723415-D824-41FB-B63A-D828DFBDDB1D}">
      <dgm:prSet/>
      <dgm:spPr/>
      <dgm:t>
        <a:bodyPr/>
        <a:lstStyle/>
        <a:p>
          <a:endParaRPr lang="zh-CN" altLang="en-US"/>
        </a:p>
      </dgm:t>
    </dgm:pt>
    <dgm:pt modelId="{8656B5CC-12A9-4C3F-9111-5F263839B75E}">
      <dgm:prSet phldrT="[文本]" custT="1"/>
      <dgm:spPr/>
      <dgm:t>
        <a:bodyPr/>
        <a:lstStyle/>
        <a:p>
          <a:r>
            <a:rPr lang="en-US" altLang="zh-CN" sz="1400" dirty="0" smtClean="0"/>
            <a:t>3</a:t>
          </a:r>
          <a:r>
            <a:rPr lang="zh-CN" altLang="en-US" sz="1400" dirty="0" smtClean="0"/>
            <a:t>级页面：</a:t>
          </a:r>
          <a:r>
            <a:rPr lang="en-US" altLang="zh-CN" sz="1400" dirty="0" smtClean="0"/>
            <a:t>5513-</a:t>
          </a:r>
          <a:r>
            <a:rPr lang="en-US" altLang="zh-CN" sz="1400" dirty="0" smtClean="0">
              <a:solidFill>
                <a:srgbClr val="FF0000"/>
              </a:solidFill>
            </a:rPr>
            <a:t>28.2%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BD405195-AC64-462D-8C23-F50622C55A39}" type="parTrans" cxnId="{512ECBF4-D36D-47F1-9D28-ECE0BF1F6B9F}">
      <dgm:prSet/>
      <dgm:spPr/>
      <dgm:t>
        <a:bodyPr/>
        <a:lstStyle/>
        <a:p>
          <a:endParaRPr lang="zh-CN" altLang="en-US"/>
        </a:p>
      </dgm:t>
    </dgm:pt>
    <dgm:pt modelId="{CC62C435-8A4D-4D5F-B260-058DC949620B}" type="sibTrans" cxnId="{512ECBF4-D36D-47F1-9D28-ECE0BF1F6B9F}">
      <dgm:prSet/>
      <dgm:spPr/>
      <dgm:t>
        <a:bodyPr/>
        <a:lstStyle/>
        <a:p>
          <a:endParaRPr lang="zh-CN" altLang="en-US"/>
        </a:p>
      </dgm:t>
    </dgm:pt>
    <dgm:pt modelId="{F431AB57-53C2-4FBA-8581-1ED2D0C59F6D}">
      <dgm:prSet phldrT="[文本]" custT="1"/>
      <dgm:spPr/>
      <dgm:t>
        <a:bodyPr/>
        <a:lstStyle/>
        <a:p>
          <a:r>
            <a:rPr lang="en-US" altLang="zh-CN" sz="1400" dirty="0" smtClean="0"/>
            <a:t>4</a:t>
          </a:r>
          <a:r>
            <a:rPr lang="zh-CN" altLang="en-US" sz="1400" dirty="0" smtClean="0"/>
            <a:t>级页面：</a:t>
          </a:r>
          <a:r>
            <a:rPr lang="en-US" altLang="zh-CN" sz="1400" dirty="0" smtClean="0"/>
            <a:t>2152-</a:t>
          </a:r>
          <a:r>
            <a:rPr lang="en-US" altLang="zh-CN" sz="1400" dirty="0" smtClean="0">
              <a:solidFill>
                <a:srgbClr val="FF0000"/>
              </a:solidFill>
            </a:rPr>
            <a:t>11.0%</a:t>
          </a:r>
          <a:endParaRPr lang="zh-CN" altLang="en-US" sz="1400" dirty="0">
            <a:solidFill>
              <a:srgbClr val="FF0000"/>
            </a:solidFill>
          </a:endParaRPr>
        </a:p>
      </dgm:t>
    </dgm:pt>
    <dgm:pt modelId="{847FDD15-24F1-48B3-AA34-262A70741514}" type="parTrans" cxnId="{13953327-F6BC-4739-BA21-B3EAD710F274}">
      <dgm:prSet/>
      <dgm:spPr/>
      <dgm:t>
        <a:bodyPr/>
        <a:lstStyle/>
        <a:p>
          <a:endParaRPr lang="zh-CN" altLang="en-US"/>
        </a:p>
      </dgm:t>
    </dgm:pt>
    <dgm:pt modelId="{B0EDD35D-317C-4009-89D8-E55A86545399}" type="sibTrans" cxnId="{13953327-F6BC-4739-BA21-B3EAD710F274}">
      <dgm:prSet/>
      <dgm:spPr/>
      <dgm:t>
        <a:bodyPr/>
        <a:lstStyle/>
        <a:p>
          <a:endParaRPr lang="zh-CN" altLang="en-US"/>
        </a:p>
      </dgm:t>
    </dgm:pt>
    <dgm:pt modelId="{79030C80-1F55-494C-B168-83350568E3EA}" type="pres">
      <dgm:prSet presAssocID="{C4360445-487A-42D1-8BB0-82FA9ED3C4D4}" presName="compositeShape" presStyleCnt="0">
        <dgm:presLayoutVars>
          <dgm:dir/>
          <dgm:resizeHandles/>
        </dgm:presLayoutVars>
      </dgm:prSet>
      <dgm:spPr/>
    </dgm:pt>
    <dgm:pt modelId="{0E14D033-44AE-4749-957C-3DF2F116034F}" type="pres">
      <dgm:prSet presAssocID="{C4360445-487A-42D1-8BB0-82FA9ED3C4D4}" presName="pyramid" presStyleLbl="node1" presStyleIdx="0" presStyleCnt="1" custAng="10800000"/>
      <dgm:spPr/>
    </dgm:pt>
    <dgm:pt modelId="{83125DE3-3069-4D86-9610-8D2CC8CED7D5}" type="pres">
      <dgm:prSet presAssocID="{C4360445-487A-42D1-8BB0-82FA9ED3C4D4}" presName="theList" presStyleCnt="0"/>
      <dgm:spPr/>
    </dgm:pt>
    <dgm:pt modelId="{58D8DAD5-E486-4F05-B5E1-DC6DC05F2799}" type="pres">
      <dgm:prSet presAssocID="{87716288-CA20-4F9D-8E2E-6AA57BBEA070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EBC17-3D70-400B-913E-74F19CAF86D4}" type="pres">
      <dgm:prSet presAssocID="{87716288-CA20-4F9D-8E2E-6AA57BBEA070}" presName="aSpace" presStyleCnt="0"/>
      <dgm:spPr/>
    </dgm:pt>
    <dgm:pt modelId="{F7175CA3-0277-47AA-A03B-E5B2BC22C602}" type="pres">
      <dgm:prSet presAssocID="{C25B8F58-E4F4-4757-B398-1C6F33525331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8D19F-4DED-4A79-8D13-6F17EEC061FD}" type="pres">
      <dgm:prSet presAssocID="{C25B8F58-E4F4-4757-B398-1C6F33525331}" presName="aSpace" presStyleCnt="0"/>
      <dgm:spPr/>
    </dgm:pt>
    <dgm:pt modelId="{AA02C99D-9789-41F7-B6C6-BE96241EF9D7}" type="pres">
      <dgm:prSet presAssocID="{3F1C7468-7420-424F-857E-DB0448D497B9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E032B3-0E56-4055-8CED-9223537E4345}" type="pres">
      <dgm:prSet presAssocID="{3F1C7468-7420-424F-857E-DB0448D497B9}" presName="aSpace" presStyleCnt="0"/>
      <dgm:spPr/>
    </dgm:pt>
    <dgm:pt modelId="{2466D1DB-0E75-4F93-A113-C8C6E0DC9217}" type="pres">
      <dgm:prSet presAssocID="{8656B5CC-12A9-4C3F-9111-5F263839B75E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43054C-73D7-4544-9553-AD8E48E2A147}" type="pres">
      <dgm:prSet presAssocID="{8656B5CC-12A9-4C3F-9111-5F263839B75E}" presName="aSpace" presStyleCnt="0"/>
      <dgm:spPr/>
    </dgm:pt>
    <dgm:pt modelId="{2B4F8140-C8BE-48A3-9E4B-D2FE526D519D}" type="pres">
      <dgm:prSet presAssocID="{F431AB57-53C2-4FBA-8581-1ED2D0C59F6D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B7EAD-8390-4742-A6B6-D4F5BB1E234C}" type="pres">
      <dgm:prSet presAssocID="{F431AB57-53C2-4FBA-8581-1ED2D0C59F6D}" presName="aSpace" presStyleCnt="0"/>
      <dgm:spPr/>
    </dgm:pt>
  </dgm:ptLst>
  <dgm:cxnLst>
    <dgm:cxn modelId="{0A7C872D-0035-450D-A491-D10A79FC07C7}" type="presOf" srcId="{C25B8F58-E4F4-4757-B398-1C6F33525331}" destId="{F7175CA3-0277-47AA-A03B-E5B2BC22C602}" srcOrd="0" destOrd="0" presId="urn:microsoft.com/office/officeart/2005/8/layout/pyramid2"/>
    <dgm:cxn modelId="{A3F2EE93-93A8-4237-ADC2-9A82F8927606}" type="presOf" srcId="{87716288-CA20-4F9D-8E2E-6AA57BBEA070}" destId="{58D8DAD5-E486-4F05-B5E1-DC6DC05F2799}" srcOrd="0" destOrd="0" presId="urn:microsoft.com/office/officeart/2005/8/layout/pyramid2"/>
    <dgm:cxn modelId="{13953327-F6BC-4739-BA21-B3EAD710F274}" srcId="{C4360445-487A-42D1-8BB0-82FA9ED3C4D4}" destId="{F431AB57-53C2-4FBA-8581-1ED2D0C59F6D}" srcOrd="4" destOrd="0" parTransId="{847FDD15-24F1-48B3-AA34-262A70741514}" sibTransId="{B0EDD35D-317C-4009-89D8-E55A86545399}"/>
    <dgm:cxn modelId="{A7D3C70A-30D8-4B04-BC5B-7572D48BF9CB}" type="presOf" srcId="{3F1C7468-7420-424F-857E-DB0448D497B9}" destId="{AA02C99D-9789-41F7-B6C6-BE96241EF9D7}" srcOrd="0" destOrd="0" presId="urn:microsoft.com/office/officeart/2005/8/layout/pyramid2"/>
    <dgm:cxn modelId="{72FA78E1-3B7D-4712-932A-71C5EF200249}" srcId="{C4360445-487A-42D1-8BB0-82FA9ED3C4D4}" destId="{87716288-CA20-4F9D-8E2E-6AA57BBEA070}" srcOrd="0" destOrd="0" parTransId="{E1E3A494-D0AD-4A4B-A301-8072100F4FD2}" sibTransId="{D5FFB94F-25C5-42DC-B31B-54412B2A4DC7}"/>
    <dgm:cxn modelId="{4A5B9170-925B-4561-A885-690A14BC63A9}" type="presOf" srcId="{F431AB57-53C2-4FBA-8581-1ED2D0C59F6D}" destId="{2B4F8140-C8BE-48A3-9E4B-D2FE526D519D}" srcOrd="0" destOrd="0" presId="urn:microsoft.com/office/officeart/2005/8/layout/pyramid2"/>
    <dgm:cxn modelId="{993DF035-D993-46FF-97CC-AA3206303E84}" type="presOf" srcId="{8656B5CC-12A9-4C3F-9111-5F263839B75E}" destId="{2466D1DB-0E75-4F93-A113-C8C6E0DC9217}" srcOrd="0" destOrd="0" presId="urn:microsoft.com/office/officeart/2005/8/layout/pyramid2"/>
    <dgm:cxn modelId="{DC723415-D824-41FB-B63A-D828DFBDDB1D}" srcId="{C4360445-487A-42D1-8BB0-82FA9ED3C4D4}" destId="{3F1C7468-7420-424F-857E-DB0448D497B9}" srcOrd="2" destOrd="0" parTransId="{272912C3-D0E6-4893-A3DA-ECA7A9829F3E}" sibTransId="{D5F1C307-8B0B-4AAA-A3BE-7BFB9883F5F0}"/>
    <dgm:cxn modelId="{A9AB72BB-4F02-4D4A-8A05-CC7A767264BE}" type="presOf" srcId="{C4360445-487A-42D1-8BB0-82FA9ED3C4D4}" destId="{79030C80-1F55-494C-B168-83350568E3EA}" srcOrd="0" destOrd="0" presId="urn:microsoft.com/office/officeart/2005/8/layout/pyramid2"/>
    <dgm:cxn modelId="{5228FDD6-2176-4DEC-AE92-8864F8A7D4E1}" srcId="{C4360445-487A-42D1-8BB0-82FA9ED3C4D4}" destId="{C25B8F58-E4F4-4757-B398-1C6F33525331}" srcOrd="1" destOrd="0" parTransId="{6CB6AFA4-D6D5-42D9-9956-7B0EE347AE9E}" sibTransId="{0E547C25-527E-465F-B035-60B406FA2FA6}"/>
    <dgm:cxn modelId="{512ECBF4-D36D-47F1-9D28-ECE0BF1F6B9F}" srcId="{C4360445-487A-42D1-8BB0-82FA9ED3C4D4}" destId="{8656B5CC-12A9-4C3F-9111-5F263839B75E}" srcOrd="3" destOrd="0" parTransId="{BD405195-AC64-462D-8C23-F50622C55A39}" sibTransId="{CC62C435-8A4D-4D5F-B260-058DC949620B}"/>
    <dgm:cxn modelId="{C7955450-114B-4CEA-BB51-85CF10CE1D13}" type="presParOf" srcId="{79030C80-1F55-494C-B168-83350568E3EA}" destId="{0E14D033-44AE-4749-957C-3DF2F116034F}" srcOrd="0" destOrd="0" presId="urn:microsoft.com/office/officeart/2005/8/layout/pyramid2"/>
    <dgm:cxn modelId="{B86A39B9-14EB-486C-9487-0FDC895020A7}" type="presParOf" srcId="{79030C80-1F55-494C-B168-83350568E3EA}" destId="{83125DE3-3069-4D86-9610-8D2CC8CED7D5}" srcOrd="1" destOrd="0" presId="urn:microsoft.com/office/officeart/2005/8/layout/pyramid2"/>
    <dgm:cxn modelId="{2F1C6882-70B6-429A-A6E9-C40F1164E8CD}" type="presParOf" srcId="{83125DE3-3069-4D86-9610-8D2CC8CED7D5}" destId="{58D8DAD5-E486-4F05-B5E1-DC6DC05F2799}" srcOrd="0" destOrd="0" presId="urn:microsoft.com/office/officeart/2005/8/layout/pyramid2"/>
    <dgm:cxn modelId="{B062C541-F34B-4232-95BE-83C347A0BB3B}" type="presParOf" srcId="{83125DE3-3069-4D86-9610-8D2CC8CED7D5}" destId="{C66EBC17-3D70-400B-913E-74F19CAF86D4}" srcOrd="1" destOrd="0" presId="urn:microsoft.com/office/officeart/2005/8/layout/pyramid2"/>
    <dgm:cxn modelId="{1D9B7FEE-B488-4262-86DE-46F2976E6AB6}" type="presParOf" srcId="{83125DE3-3069-4D86-9610-8D2CC8CED7D5}" destId="{F7175CA3-0277-47AA-A03B-E5B2BC22C602}" srcOrd="2" destOrd="0" presId="urn:microsoft.com/office/officeart/2005/8/layout/pyramid2"/>
    <dgm:cxn modelId="{69F1F7A7-09D0-49F1-83FE-6EADFD7A5114}" type="presParOf" srcId="{83125DE3-3069-4D86-9610-8D2CC8CED7D5}" destId="{40B8D19F-4DED-4A79-8D13-6F17EEC061FD}" srcOrd="3" destOrd="0" presId="urn:microsoft.com/office/officeart/2005/8/layout/pyramid2"/>
    <dgm:cxn modelId="{F619646C-C55C-49DD-831A-E160FBBE0391}" type="presParOf" srcId="{83125DE3-3069-4D86-9610-8D2CC8CED7D5}" destId="{AA02C99D-9789-41F7-B6C6-BE96241EF9D7}" srcOrd="4" destOrd="0" presId="urn:microsoft.com/office/officeart/2005/8/layout/pyramid2"/>
    <dgm:cxn modelId="{714616F3-8588-458D-B9C1-47D2B9F3ACDE}" type="presParOf" srcId="{83125DE3-3069-4D86-9610-8D2CC8CED7D5}" destId="{90E032B3-0E56-4055-8CED-9223537E4345}" srcOrd="5" destOrd="0" presId="urn:microsoft.com/office/officeart/2005/8/layout/pyramid2"/>
    <dgm:cxn modelId="{FD082101-94A5-4CFE-B2C6-B97AE1B7F606}" type="presParOf" srcId="{83125DE3-3069-4D86-9610-8D2CC8CED7D5}" destId="{2466D1DB-0E75-4F93-A113-C8C6E0DC9217}" srcOrd="6" destOrd="0" presId="urn:microsoft.com/office/officeart/2005/8/layout/pyramid2"/>
    <dgm:cxn modelId="{C738DF3F-1A8F-4C56-8280-DCC70A109FB5}" type="presParOf" srcId="{83125DE3-3069-4D86-9610-8D2CC8CED7D5}" destId="{5743054C-73D7-4544-9553-AD8E48E2A147}" srcOrd="7" destOrd="0" presId="urn:microsoft.com/office/officeart/2005/8/layout/pyramid2"/>
    <dgm:cxn modelId="{7E4411AB-00BE-4120-AFFF-08753AA33D36}" type="presParOf" srcId="{83125DE3-3069-4D86-9610-8D2CC8CED7D5}" destId="{2B4F8140-C8BE-48A3-9E4B-D2FE526D519D}" srcOrd="8" destOrd="0" presId="urn:microsoft.com/office/officeart/2005/8/layout/pyramid2"/>
    <dgm:cxn modelId="{BE70B194-D1C0-4636-AA35-3D5EE206F5C0}" type="presParOf" srcId="{83125DE3-3069-4D86-9610-8D2CC8CED7D5}" destId="{FD7B7EAD-8390-4742-A6B6-D4F5BB1E234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DF926-8809-4338-9B52-99BE8D8B5898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0C245-208D-4CC7-A3A9-F4D83BEEC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7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目前的行为串还是比较粗略，将来要划分更细粒度的行为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，把行为特征化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30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能不能做到千人千面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以二八原则，对行为串长度进行分组，如饼图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以二八原则，对行为串长度进行分组，如饼图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以二八原则，对行为串长度进行分组，如饼图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凌晨指的是：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早晨指的是：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中午：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下午：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傍晚：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晚上：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点以后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由于推广，新用户主要页面注册登录，发现页面。</a:t>
            </a:r>
            <a:endParaRPr lang="en-US" altLang="zh-CN" dirty="0" smtClean="0"/>
          </a:p>
          <a:p>
            <a:r>
              <a:rPr lang="zh-CN" altLang="en-US" dirty="0" smtClean="0"/>
              <a:t>老用户，主要集中于各个详情页，但是新老用户对</a:t>
            </a:r>
            <a:r>
              <a:rPr lang="zh-CN" altLang="en-US" baseline="0" dirty="0" smtClean="0"/>
              <a:t> 个人中心点击占比都很多，至于后续操作如果，没有埋点</a:t>
            </a:r>
            <a:endParaRPr lang="en-US" altLang="zh-CN" baseline="0" dirty="0" smtClean="0"/>
          </a:p>
          <a:p>
            <a:r>
              <a:rPr lang="zh-CN" altLang="en-US" baseline="0" dirty="0" smtClean="0"/>
              <a:t>新用户和老用户还有一大区别，新用户找好物点击很高，而老用户直播频道比例很大，可能由于直播频道太隐蔽，新用户不能用户找到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0C245-208D-4CC7-A3A9-F4D83BEEC4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3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315200" cy="1154097"/>
          </a:xfrm>
        </p:spPr>
        <p:txBody>
          <a:bodyPr/>
          <a:lstStyle/>
          <a:p>
            <a:r>
              <a:rPr lang="zh-CN" altLang="en-US" dirty="0" smtClean="0"/>
              <a:t>渠道激活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280751"/>
              </p:ext>
            </p:extLst>
          </p:nvPr>
        </p:nvGraphicFramePr>
        <p:xfrm>
          <a:off x="251520" y="1700808"/>
          <a:ext cx="871296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2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基本情况</a:t>
            </a:r>
            <a:r>
              <a:rPr lang="en-US" altLang="zh-CN" dirty="0" smtClean="0"/>
              <a:t>-</a:t>
            </a:r>
            <a:r>
              <a:rPr lang="en-US" altLang="zh-CN" sz="2700" dirty="0" smtClean="0"/>
              <a:t>3</a:t>
            </a:r>
            <a:r>
              <a:rPr lang="zh-CN" altLang="en-US" sz="2700" dirty="0" smtClean="0"/>
              <a:t>级页面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5040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商品详情、案例详情排名靠前，这有可能是受首页入口的影响。而作为内容吸引人的商品图集，家装百科等流量比较低。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44027135"/>
              </p:ext>
            </p:extLst>
          </p:nvPr>
        </p:nvGraphicFramePr>
        <p:xfrm>
          <a:off x="1403648" y="2132856"/>
          <a:ext cx="626469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91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基本情况</a:t>
            </a:r>
            <a:r>
              <a:rPr lang="en-US" altLang="zh-CN" dirty="0" smtClean="0"/>
              <a:t>-</a:t>
            </a:r>
            <a:r>
              <a:rPr lang="zh-CN" altLang="en-US" sz="2700" dirty="0"/>
              <a:t>新老</a:t>
            </a:r>
            <a:r>
              <a:rPr lang="zh-CN" altLang="en-US" sz="2700" dirty="0" smtClean="0"/>
              <a:t>用户对比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5040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400" dirty="0" smtClean="0"/>
              <a:t> </a:t>
            </a:r>
            <a:r>
              <a:rPr lang="zh-CN" altLang="en-US" sz="1200" dirty="0" smtClean="0"/>
              <a:t>一方面新老用户都对个人中心比较关注。另一方面新用户点的关注点主要集中于一级页面没有深入下去。老用户会有一定的探索的欲望，会关注一些文章图集。</a:t>
            </a:r>
            <a:endParaRPr lang="zh-CN" altLang="en-US" sz="1200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13273282"/>
              </p:ext>
            </p:extLst>
          </p:nvPr>
        </p:nvGraphicFramePr>
        <p:xfrm>
          <a:off x="4644008" y="1916832"/>
          <a:ext cx="3816424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84767113"/>
              </p:ext>
            </p:extLst>
          </p:nvPr>
        </p:nvGraphicFramePr>
        <p:xfrm>
          <a:off x="611560" y="1916832"/>
          <a:ext cx="381642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6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行为深度</a:t>
            </a:r>
            <a:r>
              <a:rPr lang="en-US" altLang="zh-CN" dirty="0" smtClean="0"/>
              <a:t>-</a:t>
            </a:r>
            <a:r>
              <a:rPr lang="zh-CN" altLang="en-US" sz="2700" dirty="0" smtClean="0"/>
              <a:t>页面转化</a:t>
            </a: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7315200" cy="48245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48777022"/>
              </p:ext>
            </p:extLst>
          </p:nvPr>
        </p:nvGraphicFramePr>
        <p:xfrm>
          <a:off x="899592" y="1628800"/>
          <a:ext cx="3552056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36096" y="1619508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+mn-ea"/>
              </a:rPr>
              <a:t>0</a:t>
            </a:r>
            <a:r>
              <a:rPr lang="zh-CN" altLang="en-US" sz="1400" b="1" dirty="0" smtClean="0">
                <a:latin typeface="+mn-ea"/>
              </a:rPr>
              <a:t>级页面：</a:t>
            </a:r>
            <a:r>
              <a:rPr lang="zh-CN" altLang="en-US" sz="1400" dirty="0" smtClean="0">
                <a:latin typeface="+mn-ea"/>
              </a:rPr>
              <a:t>主</a:t>
            </a:r>
            <a:r>
              <a:rPr lang="en-US" altLang="zh-CN" sz="1400" dirty="0" smtClean="0">
                <a:latin typeface="+mn-ea"/>
              </a:rPr>
              <a:t>APP</a:t>
            </a:r>
            <a:r>
              <a:rPr lang="zh-CN" altLang="en-US" sz="1400" dirty="0" smtClean="0">
                <a:latin typeface="+mn-ea"/>
              </a:rPr>
              <a:t>首页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b="1" dirty="0" smtClean="0">
                <a:latin typeface="+mn-ea"/>
              </a:rPr>
              <a:t>1</a:t>
            </a:r>
            <a:r>
              <a:rPr lang="zh-CN" altLang="en-US" sz="1400" b="1" dirty="0" smtClean="0">
                <a:latin typeface="+mn-ea"/>
              </a:rPr>
              <a:t>级页面：</a:t>
            </a:r>
            <a:r>
              <a:rPr lang="zh-CN" altLang="en-US" sz="1400" dirty="0" smtClean="0">
                <a:latin typeface="+mn-ea"/>
              </a:rPr>
              <a:t>各频道首页、及各入口页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b="1" dirty="0" smtClean="0">
                <a:latin typeface="+mn-ea"/>
              </a:rPr>
              <a:t>2</a:t>
            </a:r>
            <a:r>
              <a:rPr lang="zh-CN" altLang="en-US" sz="1400" b="1" dirty="0" smtClean="0">
                <a:latin typeface="+mn-ea"/>
              </a:rPr>
              <a:t>级页面：</a:t>
            </a:r>
            <a:r>
              <a:rPr lang="zh-CN" altLang="en-US" sz="1400" dirty="0" smtClean="0">
                <a:latin typeface="+mn-ea"/>
              </a:rPr>
              <a:t>各列表页，一级页面下一级页面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b="1" dirty="0" smtClean="0">
                <a:latin typeface="+mn-ea"/>
              </a:rPr>
              <a:t>3</a:t>
            </a:r>
            <a:r>
              <a:rPr lang="zh-CN" altLang="en-US" sz="1400" b="1" dirty="0" smtClean="0">
                <a:latin typeface="+mn-ea"/>
              </a:rPr>
              <a:t>级页面：</a:t>
            </a:r>
            <a:r>
              <a:rPr lang="zh-CN" altLang="en-US" sz="1400" dirty="0" smtClean="0">
                <a:latin typeface="+mn-ea"/>
              </a:rPr>
              <a:t>详情页</a:t>
            </a:r>
            <a:endParaRPr lang="en-US" altLang="zh-CN" sz="1400" dirty="0" smtClean="0">
              <a:latin typeface="+mn-ea"/>
            </a:endParaRP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1400" b="1" dirty="0" smtClean="0">
                <a:latin typeface="+mn-ea"/>
              </a:rPr>
              <a:t>4</a:t>
            </a:r>
            <a:r>
              <a:rPr lang="zh-CN" altLang="en-US" sz="1400" b="1" dirty="0" smtClean="0">
                <a:latin typeface="+mn-ea"/>
              </a:rPr>
              <a:t>级页面：</a:t>
            </a:r>
            <a:r>
              <a:rPr lang="zh-CN" altLang="en-US" sz="1400" dirty="0" smtClean="0">
                <a:latin typeface="+mn-ea"/>
              </a:rPr>
              <a:t>预约、订单、支付、购物车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1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行为深度</a:t>
            </a:r>
            <a:r>
              <a:rPr lang="en-US" altLang="zh-CN" dirty="0" smtClean="0"/>
              <a:t>-</a:t>
            </a:r>
            <a:r>
              <a:rPr lang="en-US" altLang="zh-CN" sz="2700" dirty="0" smtClean="0"/>
              <a:t>2</a:t>
            </a:r>
            <a:r>
              <a:rPr lang="zh-CN" altLang="en-US" sz="2700" dirty="0" smtClean="0"/>
              <a:t>级页面新老用户对比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268760"/>
            <a:ext cx="7459216" cy="5040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1200" dirty="0" smtClean="0">
                <a:latin typeface="+mn-ea"/>
              </a:rPr>
              <a:t>新老用户的主要区别集中在注册登录、直播大厅及搜索的使用上。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55252559"/>
              </p:ext>
            </p:extLst>
          </p:nvPr>
        </p:nvGraphicFramePr>
        <p:xfrm>
          <a:off x="611560" y="1700808"/>
          <a:ext cx="712879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96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行为深度</a:t>
            </a:r>
            <a:r>
              <a:rPr lang="en-US" altLang="zh-CN" dirty="0" smtClean="0"/>
              <a:t>-</a:t>
            </a:r>
            <a:r>
              <a:rPr lang="en-US" altLang="zh-CN" sz="2700" dirty="0" smtClean="0">
                <a:latin typeface="+mn-ea"/>
                <a:ea typeface="+mn-ea"/>
              </a:rPr>
              <a:t>3</a:t>
            </a:r>
            <a:r>
              <a:rPr lang="zh-CN" altLang="en-US" sz="2700" dirty="0" smtClean="0">
                <a:latin typeface="+mn-ea"/>
                <a:ea typeface="+mn-ea"/>
              </a:rPr>
              <a:t>级页面新老用户对比</a:t>
            </a:r>
            <a:endParaRPr lang="zh-CN" altLang="en-US" sz="27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96752"/>
            <a:ext cx="7315200" cy="511260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zh-CN" altLang="en-US" sz="1400" dirty="0" smtClean="0">
                <a:latin typeface="+mn-ea"/>
              </a:rPr>
              <a:t>在直播和注册成功页两组用户有明显的区别。可以解释的是在首页直播入口比较隐秘，所以新用户浏览不多，而对于老用户已经熟悉了</a:t>
            </a:r>
            <a:r>
              <a:rPr lang="en-US" altLang="zh-CN" sz="1400" dirty="0" smtClean="0">
                <a:latin typeface="+mn-ea"/>
              </a:rPr>
              <a:t>APP,</a:t>
            </a:r>
            <a:r>
              <a:rPr lang="zh-CN" altLang="en-US" sz="1400" dirty="0" smtClean="0">
                <a:latin typeface="+mn-ea"/>
              </a:rPr>
              <a:t>对直播关注度也就上来了。</a:t>
            </a:r>
            <a:endParaRPr lang="zh-CN" altLang="en-US" sz="1400" dirty="0">
              <a:latin typeface="+mn-ea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546346710"/>
              </p:ext>
            </p:extLst>
          </p:nvPr>
        </p:nvGraphicFramePr>
        <p:xfrm>
          <a:off x="1043608" y="1916832"/>
          <a:ext cx="6624736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71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行为长度</a:t>
            </a:r>
            <a:r>
              <a:rPr lang="en-US" altLang="zh-CN" dirty="0"/>
              <a:t>-</a:t>
            </a:r>
            <a:r>
              <a:rPr lang="zh-CN" altLang="en-US" sz="2700" dirty="0"/>
              <a:t>行为长度分布</a:t>
            </a:r>
            <a:endParaRPr lang="zh-CN" altLang="en-US" sz="27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96752"/>
            <a:ext cx="7315200" cy="511260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1200" dirty="0" smtClean="0">
                <a:latin typeface="+mn-ea"/>
              </a:rPr>
              <a:t>有</a:t>
            </a:r>
            <a:r>
              <a:rPr lang="en-US" altLang="zh-CN" sz="1200" dirty="0" smtClean="0">
                <a:latin typeface="+mn-ea"/>
              </a:rPr>
              <a:t>80%</a:t>
            </a:r>
            <a:r>
              <a:rPr lang="zh-CN" altLang="en-US" sz="1200" dirty="0" smtClean="0">
                <a:latin typeface="+mn-ea"/>
              </a:rPr>
              <a:t>的行为串在</a:t>
            </a:r>
            <a:r>
              <a:rPr lang="en-US" altLang="zh-CN" sz="1200" dirty="0" smtClean="0">
                <a:latin typeface="+mn-ea"/>
              </a:rPr>
              <a:t>7</a:t>
            </a:r>
            <a:r>
              <a:rPr lang="zh-CN" altLang="en-US" sz="1200" dirty="0">
                <a:latin typeface="+mn-ea"/>
              </a:rPr>
              <a:t>步以内，这</a:t>
            </a:r>
            <a:r>
              <a:rPr lang="zh-CN" altLang="en-US" sz="1200" dirty="0" smtClean="0">
                <a:latin typeface="+mn-ea"/>
              </a:rPr>
              <a:t>部分</a:t>
            </a:r>
            <a:r>
              <a:rPr lang="zh-CN" altLang="en-US" sz="1200" dirty="0">
                <a:latin typeface="+mn-ea"/>
              </a:rPr>
              <a:t>用户</a:t>
            </a:r>
            <a:r>
              <a:rPr lang="zh-CN" altLang="en-US" sz="1200" dirty="0" smtClean="0">
                <a:latin typeface="+mn-ea"/>
              </a:rPr>
              <a:t>属于低粘度用户。</a:t>
            </a:r>
            <a:r>
              <a:rPr lang="en-US" altLang="zh-CN" sz="1200" dirty="0" smtClean="0">
                <a:latin typeface="+mn-ea"/>
              </a:rPr>
              <a:t>16%</a:t>
            </a:r>
            <a:r>
              <a:rPr lang="zh-CN" altLang="en-US" sz="1200" dirty="0" smtClean="0">
                <a:latin typeface="+mn-ea"/>
              </a:rPr>
              <a:t>的行为串在</a:t>
            </a:r>
            <a:r>
              <a:rPr lang="en-US" altLang="zh-CN" sz="1200" dirty="0" smtClean="0">
                <a:latin typeface="+mn-ea"/>
              </a:rPr>
              <a:t>8-23</a:t>
            </a:r>
            <a:r>
              <a:rPr lang="zh-CN" altLang="en-US" sz="1200" dirty="0" smtClean="0">
                <a:latin typeface="+mn-ea"/>
              </a:rPr>
              <a:t>步，该部分用户属于中粘度用户。大于</a:t>
            </a:r>
            <a:r>
              <a:rPr lang="en-US" altLang="zh-CN" sz="1200" dirty="0" smtClean="0">
                <a:latin typeface="+mn-ea"/>
              </a:rPr>
              <a:t>23</a:t>
            </a:r>
            <a:r>
              <a:rPr lang="zh-CN" altLang="en-US" sz="1200" dirty="0" smtClean="0">
                <a:latin typeface="+mn-ea"/>
              </a:rPr>
              <a:t>步的有</a:t>
            </a:r>
            <a:r>
              <a:rPr lang="en-US" altLang="zh-CN" sz="1200" dirty="0" smtClean="0">
                <a:latin typeface="+mn-ea"/>
              </a:rPr>
              <a:t>4%</a:t>
            </a:r>
            <a:r>
              <a:rPr lang="zh-CN" altLang="en-US" sz="1200" dirty="0" smtClean="0">
                <a:latin typeface="+mn-ea"/>
              </a:rPr>
              <a:t>，此部分用户属于高粘度用户。</a:t>
            </a:r>
            <a:endParaRPr lang="en-US" altLang="zh-CN" sz="1200" dirty="0" smtClean="0">
              <a:latin typeface="+mn-ea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38043"/>
              </p:ext>
            </p:extLst>
          </p:nvPr>
        </p:nvGraphicFramePr>
        <p:xfrm>
          <a:off x="755576" y="2420888"/>
          <a:ext cx="8136904" cy="3671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33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行为长度</a:t>
            </a:r>
            <a:r>
              <a:rPr lang="en-US" altLang="zh-CN" dirty="0" smtClean="0"/>
              <a:t>-</a:t>
            </a:r>
            <a:r>
              <a:rPr lang="zh-CN" altLang="en-US" sz="2700" dirty="0"/>
              <a:t>不同行为长度首页点击</a:t>
            </a:r>
            <a:endParaRPr lang="zh-CN" altLang="en-US" sz="27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196752"/>
            <a:ext cx="7315200" cy="511260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sz="1200" dirty="0">
                <a:latin typeface="+mn-ea"/>
              </a:rPr>
              <a:t>低</a:t>
            </a:r>
            <a:r>
              <a:rPr lang="zh-CN" altLang="en-US" sz="1200" dirty="0" smtClean="0">
                <a:latin typeface="+mn-ea"/>
              </a:rPr>
              <a:t>粘度用户在首页点击受曝光未知影响，而高粘度用户主要点击受喜好内容影响。如果留住低粘度用户，使得他们的浏览路径增长可以从这方面入手。</a:t>
            </a:r>
            <a:endParaRPr lang="en-US" altLang="zh-CN" sz="1200" dirty="0" smtClean="0">
              <a:latin typeface="+mn-ea"/>
            </a:endParaRPr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872795"/>
              </p:ext>
            </p:extLst>
          </p:nvPr>
        </p:nvGraphicFramePr>
        <p:xfrm>
          <a:off x="827584" y="2348880"/>
          <a:ext cx="727280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133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流量来源</a:t>
            </a:r>
            <a:r>
              <a:rPr lang="en-US" altLang="zh-CN" dirty="0" smtClean="0"/>
              <a:t>-</a:t>
            </a:r>
            <a:r>
              <a:rPr lang="zh-CN" altLang="en-US" sz="2700" dirty="0" smtClean="0"/>
              <a:t>商品详情页流量来源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412777"/>
            <a:ext cx="7315200" cy="4464496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1200" dirty="0" smtClean="0">
                <a:latin typeface="+mn-ea"/>
              </a:rPr>
              <a:t>商品详情页主要还是通过分类检索页进入，其次是限时购、搜索。而在首页有露出的好物清单、大牌驾到则相对较少。</a:t>
            </a:r>
            <a:endParaRPr lang="en-US" altLang="zh-CN" sz="1200" dirty="0" smtClean="0">
              <a:latin typeface="+mn-ea"/>
            </a:endParaRPr>
          </a:p>
          <a:p>
            <a:pPr marL="45720" indent="0">
              <a:buNone/>
            </a:pP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643934319"/>
              </p:ext>
            </p:extLst>
          </p:nvPr>
        </p:nvGraphicFramePr>
        <p:xfrm>
          <a:off x="1259632" y="2564904"/>
          <a:ext cx="60960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63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流量来源</a:t>
            </a:r>
            <a:r>
              <a:rPr lang="en-US" altLang="zh-CN" dirty="0" smtClean="0"/>
              <a:t>-</a:t>
            </a:r>
            <a:r>
              <a:rPr lang="zh-CN" altLang="en-US" sz="2700" dirty="0" smtClean="0"/>
              <a:t>主要页面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268761"/>
            <a:ext cx="7315200" cy="4608512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1200" dirty="0">
                <a:latin typeface="+mn-ea"/>
              </a:rPr>
              <a:t>方案</a:t>
            </a:r>
            <a:r>
              <a:rPr lang="zh-CN" altLang="en-US" sz="1200" dirty="0" smtClean="0">
                <a:latin typeface="+mn-ea"/>
              </a:rPr>
              <a:t>详情页主要来源也是露出比较明显的位置。如主</a:t>
            </a:r>
            <a:r>
              <a:rPr lang="en-US" altLang="zh-CN" sz="1200" dirty="0" smtClean="0">
                <a:latin typeface="+mn-ea"/>
              </a:rPr>
              <a:t>app</a:t>
            </a:r>
            <a:r>
              <a:rPr lang="zh-CN" altLang="en-US" sz="1200" dirty="0" smtClean="0">
                <a:latin typeface="+mn-ea"/>
              </a:rPr>
              <a:t>首页</a:t>
            </a:r>
            <a:r>
              <a:rPr lang="en-US" altLang="zh-CN" sz="1200" dirty="0" smtClean="0">
                <a:latin typeface="+mn-ea"/>
              </a:rPr>
              <a:t>-</a:t>
            </a:r>
            <a:r>
              <a:rPr lang="zh-CN" altLang="en-US" sz="1200" dirty="0" smtClean="0">
                <a:latin typeface="+mn-ea"/>
              </a:rPr>
              <a:t>设计家，家装首页。</a:t>
            </a:r>
            <a:endParaRPr lang="en-US" altLang="zh-CN" sz="1200" dirty="0" smtClean="0">
              <a:latin typeface="+mn-ea"/>
            </a:endParaRPr>
          </a:p>
          <a:p>
            <a:pPr marL="45720" indent="0">
              <a:buNone/>
            </a:pPr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3744395"/>
              </p:ext>
            </p:extLst>
          </p:nvPr>
        </p:nvGraphicFramePr>
        <p:xfrm>
          <a:off x="1259632" y="2564904"/>
          <a:ext cx="60960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63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endParaRPr lang="zh-CN" altLang="en-US" sz="2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4608513"/>
          </a:xfrm>
        </p:spPr>
        <p:txBody>
          <a:bodyPr/>
          <a:lstStyle/>
          <a:p>
            <a:r>
              <a:rPr lang="zh-CN" altLang="en-US" dirty="0" smtClean="0"/>
              <a:t>大部分用户没有深入探索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一级页面个人中心点击明显</a:t>
            </a:r>
            <a:endParaRPr lang="en-US" altLang="zh-CN" dirty="0" smtClean="0"/>
          </a:p>
          <a:p>
            <a:r>
              <a:rPr lang="zh-CN" altLang="en-US" dirty="0"/>
              <a:t>新老</a:t>
            </a:r>
            <a:r>
              <a:rPr lang="zh-CN" altLang="en-US" dirty="0" smtClean="0"/>
              <a:t>用户关注内容差异明显，</a:t>
            </a:r>
            <a:r>
              <a:rPr lang="zh-CN" altLang="en-US" dirty="0"/>
              <a:t>新</a:t>
            </a:r>
            <a:r>
              <a:rPr lang="zh-CN" altLang="en-US" dirty="0" smtClean="0"/>
              <a:t>用户</a:t>
            </a:r>
            <a:r>
              <a:rPr lang="zh-CN" altLang="en-US" dirty="0"/>
              <a:t>行为</a:t>
            </a:r>
            <a:r>
              <a:rPr lang="zh-CN" altLang="en-US" dirty="0" smtClean="0"/>
              <a:t>受</a:t>
            </a:r>
            <a:r>
              <a:rPr lang="zh-CN" altLang="en-US" dirty="0"/>
              <a:t>露出位置影响，</a:t>
            </a:r>
            <a:r>
              <a:rPr lang="zh-CN" altLang="en-US" dirty="0" smtClean="0"/>
              <a:t>而</a:t>
            </a:r>
            <a:r>
              <a:rPr lang="zh-CN" altLang="en-US" dirty="0"/>
              <a:t>老用户会自己</a:t>
            </a:r>
            <a:r>
              <a:rPr lang="zh-CN" altLang="en-US" dirty="0" smtClean="0"/>
              <a:t>搜索查找</a:t>
            </a:r>
            <a:r>
              <a:rPr lang="zh-CN" altLang="en-US" dirty="0"/>
              <a:t>比较隐秘的</a:t>
            </a:r>
            <a:r>
              <a:rPr lang="zh-CN" altLang="en-US" dirty="0" smtClean="0"/>
              <a:t>内容及商品。</a:t>
            </a:r>
            <a:endParaRPr lang="zh-CN" altLang="en-US" dirty="0"/>
          </a:p>
          <a:p>
            <a:r>
              <a:rPr lang="zh-CN" altLang="en-US" dirty="0" smtClean="0"/>
              <a:t>从页面转化看，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首页跳出率很高近（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），触达</a:t>
            </a:r>
            <a:r>
              <a:rPr lang="en-US" altLang="zh-CN" dirty="0" smtClean="0"/>
              <a:t>3</a:t>
            </a:r>
            <a:r>
              <a:rPr lang="zh-CN" altLang="en-US" dirty="0" smtClean="0"/>
              <a:t>级页面的占比</a:t>
            </a:r>
            <a:r>
              <a:rPr lang="en-US" altLang="zh-CN" dirty="0" smtClean="0"/>
              <a:t>28.2%</a:t>
            </a:r>
            <a:r>
              <a:rPr lang="zh-CN" altLang="en-US" dirty="0" smtClean="0"/>
              <a:t>，此部分用户为有效用户。</a:t>
            </a:r>
            <a:endParaRPr lang="en-US" altLang="zh-CN" dirty="0" smtClean="0"/>
          </a:p>
          <a:p>
            <a:r>
              <a:rPr lang="zh-CN" altLang="en-US" dirty="0" smtClean="0"/>
              <a:t>从路径长度看，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的用户在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步以内。可以从内容、图集、直播方面吸引这种低粘度用户。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3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315200" cy="1154097"/>
          </a:xfrm>
        </p:spPr>
        <p:txBody>
          <a:bodyPr/>
          <a:lstStyle/>
          <a:p>
            <a:r>
              <a:rPr lang="zh-CN" altLang="en-US" dirty="0" smtClean="0"/>
              <a:t>新注册数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641771"/>
              </p:ext>
            </p:extLst>
          </p:nvPr>
        </p:nvGraphicFramePr>
        <p:xfrm>
          <a:off x="251520" y="1700808"/>
          <a:ext cx="871296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63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购买</a:t>
            </a:r>
            <a:r>
              <a:rPr lang="zh-CN" altLang="en-US" dirty="0"/>
              <a:t>用户</a:t>
            </a:r>
            <a:r>
              <a:rPr lang="en-US" altLang="zh-CN" dirty="0" smtClean="0"/>
              <a:t>-</a:t>
            </a:r>
            <a:r>
              <a:rPr lang="zh-CN" altLang="en-US" sz="2700" dirty="0" smtClean="0"/>
              <a:t>主要</a:t>
            </a:r>
            <a:r>
              <a:rPr lang="zh-CN" altLang="en-US" sz="2700" dirty="0"/>
              <a:t>特征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4608513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1200" dirty="0" smtClean="0">
                <a:latin typeface="+mn-ea"/>
              </a:rPr>
              <a:t>目前统计了一共</a:t>
            </a:r>
            <a:r>
              <a:rPr lang="en-US" altLang="zh-CN" sz="1200" dirty="0" smtClean="0">
                <a:latin typeface="+mn-ea"/>
              </a:rPr>
              <a:t>15</a:t>
            </a:r>
            <a:r>
              <a:rPr lang="zh-CN" altLang="en-US" sz="1200" dirty="0" smtClean="0">
                <a:latin typeface="+mn-ea"/>
              </a:rPr>
              <a:t>位下单用户的行为。购买用户的浏览路径长度普遍较长。</a:t>
            </a:r>
            <a:endParaRPr lang="en-US" altLang="zh-CN" sz="1200" dirty="0" smtClean="0">
              <a:latin typeface="+mn-ea"/>
            </a:endParaRPr>
          </a:p>
          <a:p>
            <a:pPr marL="45720" indent="0">
              <a:buNone/>
            </a:pP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381135446"/>
              </p:ext>
            </p:extLst>
          </p:nvPr>
        </p:nvGraphicFramePr>
        <p:xfrm>
          <a:off x="1331640" y="2852936"/>
          <a:ext cx="2520280" cy="25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53453244"/>
              </p:ext>
            </p:extLst>
          </p:nvPr>
        </p:nvGraphicFramePr>
        <p:xfrm>
          <a:off x="5292080" y="2924944"/>
          <a:ext cx="208823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08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315200" cy="1154097"/>
          </a:xfrm>
        </p:spPr>
        <p:txBody>
          <a:bodyPr/>
          <a:lstStyle/>
          <a:p>
            <a:r>
              <a:rPr lang="zh-CN" altLang="en-US" dirty="0" smtClean="0"/>
              <a:t>流量情况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303360"/>
              </p:ext>
            </p:extLst>
          </p:nvPr>
        </p:nvGraphicFramePr>
        <p:xfrm>
          <a:off x="251520" y="1700808"/>
          <a:ext cx="871296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68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315200" cy="1154097"/>
          </a:xfrm>
        </p:spPr>
        <p:txBody>
          <a:bodyPr/>
          <a:lstStyle/>
          <a:p>
            <a:r>
              <a:rPr lang="zh-CN" altLang="en-US" dirty="0" smtClean="0"/>
              <a:t>次日留存情况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428506"/>
              </p:ext>
            </p:extLst>
          </p:nvPr>
        </p:nvGraphicFramePr>
        <p:xfrm>
          <a:off x="251520" y="1700808"/>
          <a:ext cx="871296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0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315200" cy="1154097"/>
          </a:xfrm>
        </p:spPr>
        <p:txBody>
          <a:bodyPr/>
          <a:lstStyle/>
          <a:p>
            <a:r>
              <a:rPr lang="zh-CN" altLang="en-US" dirty="0" smtClean="0"/>
              <a:t>用户行为分析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2017.05.06——2017.05.08</a:t>
            </a:r>
          </a:p>
          <a:p>
            <a:r>
              <a:rPr lang="zh-CN" altLang="en-US" dirty="0" smtClean="0"/>
              <a:t>版本</a:t>
            </a:r>
            <a:r>
              <a:rPr lang="en-US" altLang="zh-CN" dirty="0" smtClean="0"/>
              <a:t>&gt;=2.0.0</a:t>
            </a:r>
          </a:p>
          <a:p>
            <a:r>
              <a:rPr lang="zh-CN" altLang="en-US" dirty="0"/>
              <a:t>埋</a:t>
            </a:r>
            <a:r>
              <a:rPr lang="zh-CN" altLang="en-US" dirty="0" smtClean="0"/>
              <a:t>点：所有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页面，及首页</a:t>
            </a:r>
            <a:r>
              <a:rPr lang="en-US" altLang="zh-CN" dirty="0" smtClean="0">
                <a:solidFill>
                  <a:srgbClr val="FF0000"/>
                </a:solidFill>
              </a:rPr>
              <a:t>F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去除一些冗余页面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19564</a:t>
            </a:r>
            <a:r>
              <a:rPr lang="zh-CN" altLang="en-US" dirty="0" smtClean="0"/>
              <a:t>个设备</a:t>
            </a:r>
            <a:endParaRPr lang="en-US" altLang="zh-CN" dirty="0" smtClean="0"/>
          </a:p>
          <a:p>
            <a:r>
              <a:rPr lang="en-US" altLang="zh-CN" dirty="0" smtClean="0"/>
              <a:t>24053</a:t>
            </a:r>
            <a:r>
              <a:rPr lang="zh-CN" altLang="en-US" dirty="0" smtClean="0"/>
              <a:t>个行为串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86610" y="1556792"/>
            <a:ext cx="2304256" cy="648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800" dirty="0"/>
              <a:t>数据范围</a:t>
            </a:r>
          </a:p>
        </p:txBody>
      </p:sp>
    </p:spTree>
    <p:extLst>
      <p:ext uri="{BB962C8B-B14F-4D97-AF65-F5344CB8AC3E}">
        <p14:creationId xmlns:p14="http://schemas.microsoft.com/office/powerpoint/2010/main" val="40416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315200" cy="1154097"/>
          </a:xfrm>
        </p:spPr>
        <p:txBody>
          <a:bodyPr/>
          <a:lstStyle/>
          <a:p>
            <a:r>
              <a:rPr lang="zh-CN" altLang="en-US" dirty="0" smtClean="0"/>
              <a:t>行为串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>
                <a:latin typeface="+mn-ea"/>
              </a:rPr>
              <a:t>行为</a:t>
            </a:r>
            <a:r>
              <a:rPr lang="zh-CN" altLang="en-US" sz="1600" dirty="0">
                <a:latin typeface="+mn-ea"/>
              </a:rPr>
              <a:t>串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45720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用户每次连续操作当做一个行为</a:t>
            </a:r>
            <a:r>
              <a:rPr lang="zh-CN" altLang="en-US" sz="1600" dirty="0">
                <a:latin typeface="+mn-ea"/>
              </a:rPr>
              <a:t>串</a:t>
            </a:r>
            <a:r>
              <a:rPr lang="en-US" altLang="zh-CN" sz="1600" dirty="0" smtClean="0">
                <a:latin typeface="+mn-ea"/>
              </a:rPr>
              <a:t>,</a:t>
            </a:r>
            <a:r>
              <a:rPr lang="zh-CN" altLang="en-US" sz="1600" dirty="0" smtClean="0">
                <a:latin typeface="+mn-ea"/>
              </a:rPr>
              <a:t>当一个行为前后重复时，则去重；当一个</a:t>
            </a:r>
            <a:endParaRPr lang="en-US" altLang="zh-CN" sz="1600" dirty="0" smtClean="0">
              <a:latin typeface="+mn-ea"/>
            </a:endParaRPr>
          </a:p>
          <a:p>
            <a:pPr marL="45720" indent="0">
              <a:buNone/>
            </a:pPr>
            <a:r>
              <a:rPr lang="zh-CN" altLang="en-US" sz="1600" dirty="0" smtClean="0">
                <a:latin typeface="+mn-ea"/>
              </a:rPr>
              <a:t>  行为和上一个行为间隔大于</a:t>
            </a:r>
            <a:r>
              <a:rPr lang="en-US" altLang="zh-CN" sz="1600" dirty="0" smtClean="0">
                <a:latin typeface="+mn-ea"/>
              </a:rPr>
              <a:t>10</a:t>
            </a:r>
            <a:r>
              <a:rPr lang="zh-CN" altLang="en-US" sz="1600" dirty="0" smtClean="0">
                <a:latin typeface="+mn-ea"/>
              </a:rPr>
              <a:t>分钟时，则划分为两个行为串</a:t>
            </a:r>
            <a:endParaRPr lang="en-US" altLang="zh-CN" sz="1600" dirty="0">
              <a:latin typeface="+mn-ea"/>
            </a:endParaRPr>
          </a:p>
          <a:p>
            <a:pPr marL="45720" indent="0">
              <a:buNone/>
            </a:pPr>
            <a:r>
              <a:rPr lang="en-US" altLang="zh-CN" sz="1600" dirty="0" smtClean="0">
                <a:latin typeface="+mn-ea"/>
              </a:rPr>
              <a:t>  </a:t>
            </a:r>
            <a:r>
              <a:rPr lang="zh-CN" altLang="en-US" sz="1600" dirty="0" smtClean="0">
                <a:latin typeface="+mn-ea"/>
              </a:rPr>
              <a:t>举例：</a:t>
            </a:r>
            <a:r>
              <a:rPr lang="en-US" altLang="zh-CN" sz="1600" dirty="0" smtClean="0">
                <a:latin typeface="+mn-ea"/>
              </a:rPr>
              <a:t>A&gt;B&gt;C&gt;C&gt;B&gt;A&gt;B&gt;C</a:t>
            </a:r>
          </a:p>
          <a:p>
            <a:pPr marL="45720" indent="0">
              <a:buNone/>
            </a:pPr>
            <a:r>
              <a:rPr lang="zh-CN" altLang="en-US" sz="1600" dirty="0" smtClean="0">
                <a:latin typeface="+mn-ea"/>
              </a:rPr>
              <a:t>  处理后：</a:t>
            </a:r>
            <a:r>
              <a:rPr lang="en-US" altLang="zh-CN" sz="1600" dirty="0" smtClean="0">
                <a:latin typeface="+mn-ea"/>
              </a:rPr>
              <a:t>A&gt;B&gt;C&gt;B;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A&gt;B&gt;C</a:t>
            </a:r>
          </a:p>
          <a:p>
            <a:pPr marL="45720" indent="0">
              <a:buNone/>
            </a:pPr>
            <a:r>
              <a:rPr lang="en-US" altLang="zh-CN" sz="1600" dirty="0" smtClean="0">
                <a:latin typeface="+mn-ea"/>
              </a:rPr>
              <a:t>     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页面长度及深度：</a:t>
            </a:r>
            <a:endParaRPr lang="en-US" altLang="zh-CN" sz="1600" dirty="0" smtClean="0">
              <a:latin typeface="+mn-ea"/>
            </a:endParaRPr>
          </a:p>
          <a:p>
            <a:pPr marL="45720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长度由行为数计算。深度</a:t>
            </a:r>
            <a:r>
              <a:rPr lang="en-US" altLang="zh-CN" sz="1600" dirty="0" smtClean="0">
                <a:latin typeface="+mn-ea"/>
              </a:rPr>
              <a:t>:</a:t>
            </a:r>
            <a:r>
              <a:rPr lang="zh-CN" altLang="en-US" sz="1600" dirty="0" smtClean="0">
                <a:latin typeface="+mn-ea"/>
              </a:rPr>
              <a:t>主</a:t>
            </a:r>
            <a:r>
              <a:rPr lang="en-US" altLang="zh-CN" sz="1600" dirty="0" smtClean="0">
                <a:latin typeface="+mn-ea"/>
              </a:rPr>
              <a:t>APP</a:t>
            </a:r>
            <a:r>
              <a:rPr lang="zh-CN" altLang="en-US" sz="1600" dirty="0" smtClean="0">
                <a:latin typeface="+mn-ea"/>
              </a:rPr>
              <a:t>首页为</a:t>
            </a:r>
            <a:r>
              <a:rPr lang="en-US" altLang="zh-CN" sz="1600" dirty="0" smtClean="0">
                <a:latin typeface="+mn-ea"/>
              </a:rPr>
              <a:t>0</a:t>
            </a:r>
            <a:r>
              <a:rPr lang="zh-CN" altLang="en-US" sz="1600" dirty="0" smtClean="0">
                <a:latin typeface="+mn-ea"/>
              </a:rPr>
              <a:t>级，各频道页面为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级，</a:t>
            </a:r>
            <a:r>
              <a:rPr lang="en-US" altLang="zh-CN" sz="1600" dirty="0" smtClean="0">
                <a:latin typeface="+mn-ea"/>
              </a:rPr>
              <a:t>list</a:t>
            </a:r>
            <a:r>
              <a:rPr lang="zh-CN" altLang="en-US" sz="1600" dirty="0" smtClean="0">
                <a:latin typeface="+mn-ea"/>
              </a:rPr>
              <a:t>页面为</a:t>
            </a:r>
            <a:r>
              <a:rPr lang="en-US" altLang="zh-CN" sz="1600" dirty="0" smtClean="0">
                <a:latin typeface="+mn-ea"/>
              </a:rPr>
              <a:t>2 </a:t>
            </a:r>
          </a:p>
          <a:p>
            <a:pPr marL="45720" indent="0">
              <a:buNone/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zh-CN" altLang="en-US" sz="1600" dirty="0" smtClean="0">
                <a:latin typeface="+mn-ea"/>
              </a:rPr>
              <a:t>级，</a:t>
            </a:r>
            <a:r>
              <a:rPr lang="en-US" altLang="zh-CN" sz="1600" dirty="0" smtClean="0">
                <a:latin typeface="+mn-ea"/>
              </a:rPr>
              <a:t>detail</a:t>
            </a:r>
            <a:r>
              <a:rPr lang="zh-CN" altLang="en-US" sz="1600" dirty="0" smtClean="0">
                <a:latin typeface="+mn-ea"/>
              </a:rPr>
              <a:t>页面为</a:t>
            </a:r>
            <a:r>
              <a:rPr lang="en-US" altLang="zh-CN" sz="1600" dirty="0" smtClean="0">
                <a:latin typeface="+mn-ea"/>
              </a:rPr>
              <a:t>3</a:t>
            </a:r>
            <a:r>
              <a:rPr lang="zh-CN" altLang="en-US" sz="1600" dirty="0" smtClean="0">
                <a:latin typeface="+mn-ea"/>
              </a:rPr>
              <a:t>级，支付预约为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级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新用户</a:t>
            </a:r>
            <a:r>
              <a:rPr lang="en-US" altLang="zh-CN" sz="1600" dirty="0" smtClean="0">
                <a:latin typeface="+mn-ea"/>
              </a:rPr>
              <a:t>&amp;</a:t>
            </a:r>
            <a:r>
              <a:rPr lang="zh-CN" altLang="en-US" sz="1600" dirty="0" smtClean="0">
                <a:latin typeface="+mn-ea"/>
              </a:rPr>
              <a:t>老用户：当天安装的为新用户，否则为老用户</a:t>
            </a:r>
            <a:endParaRPr lang="en-US" altLang="zh-CN" sz="1600" dirty="0" smtClean="0">
              <a:latin typeface="+mn-ea"/>
            </a:endParaRPr>
          </a:p>
          <a:p>
            <a:pPr marL="4572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4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基本情况</a:t>
            </a:r>
            <a:r>
              <a:rPr lang="en-US" altLang="zh-CN" dirty="0" smtClean="0"/>
              <a:t>-Top</a:t>
            </a:r>
            <a:r>
              <a:rPr lang="zh-CN" altLang="en-US" sz="2700" dirty="0" smtClean="0"/>
              <a:t>页面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96752"/>
            <a:ext cx="7315200" cy="5040601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sz="1200" dirty="0" smtClean="0"/>
              <a:t>从总的页面浏览来看，用户主要集中于注册登录模块及各一级页面，同时用户的人均浏览步数为</a:t>
            </a:r>
            <a:r>
              <a:rPr lang="en-US" altLang="zh-CN" sz="1200" dirty="0" smtClean="0"/>
              <a:t>3.5</a:t>
            </a:r>
            <a:r>
              <a:rPr lang="zh-CN" altLang="en-US" sz="1200" dirty="0" smtClean="0"/>
              <a:t>，说明大部分用户没有深入浏览。</a:t>
            </a:r>
            <a:endParaRPr lang="zh-CN" altLang="en-US" sz="12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137467049"/>
              </p:ext>
            </p:extLst>
          </p:nvPr>
        </p:nvGraphicFramePr>
        <p:xfrm>
          <a:off x="1403648" y="2132856"/>
          <a:ext cx="6096000" cy="340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5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基本情况</a:t>
            </a:r>
            <a:r>
              <a:rPr lang="en-US" altLang="zh-CN" dirty="0" smtClean="0"/>
              <a:t>-</a:t>
            </a:r>
            <a:r>
              <a:rPr lang="en-US" altLang="zh-CN" sz="2700" dirty="0"/>
              <a:t>1</a:t>
            </a:r>
            <a:r>
              <a:rPr lang="zh-CN" altLang="en-US" sz="2700" dirty="0" smtClean="0"/>
              <a:t>级页面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5040601"/>
          </a:xfrm>
        </p:spPr>
        <p:txBody>
          <a:bodyPr/>
          <a:lstStyle/>
          <a:p>
            <a:pPr marL="45720" indent="0">
              <a:buNone/>
            </a:pPr>
            <a:r>
              <a:rPr lang="en-US" altLang="zh-CN" dirty="0" smtClean="0"/>
              <a:t> </a:t>
            </a:r>
            <a:r>
              <a:rPr lang="zh-CN" altLang="en-US" sz="1200" dirty="0" smtClean="0">
                <a:latin typeface="+mn-ea"/>
              </a:rPr>
              <a:t>一级页面来看，我的（个人中心）点击量很大，一方面是受线下推广的影响，但对于老用户，此页面点击也是排在第一位。还需进一步了解用户的下面的行为。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79695375"/>
              </p:ext>
            </p:extLst>
          </p:nvPr>
        </p:nvGraphicFramePr>
        <p:xfrm>
          <a:off x="1403648" y="2132856"/>
          <a:ext cx="60486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8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73152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基本情况</a:t>
            </a:r>
            <a:r>
              <a:rPr lang="en-US" altLang="zh-CN" dirty="0" smtClean="0"/>
              <a:t>-</a:t>
            </a:r>
            <a:r>
              <a:rPr lang="en-US" altLang="zh-CN" sz="2700" dirty="0"/>
              <a:t>2</a:t>
            </a:r>
            <a:r>
              <a:rPr lang="zh-CN" altLang="en-US" sz="2700" dirty="0" smtClean="0"/>
              <a:t>级页面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760"/>
            <a:ext cx="7315200" cy="5040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1200" dirty="0" smtClean="0">
                <a:latin typeface="+mn-ea"/>
              </a:rPr>
              <a:t> </a:t>
            </a:r>
            <a:r>
              <a:rPr lang="zh-CN" altLang="en-US" sz="1200" dirty="0" smtClean="0">
                <a:latin typeface="+mn-ea"/>
              </a:rPr>
              <a:t>登录注册模块仍然排在前面。然后就是家装案例及商品分类页。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06215670"/>
              </p:ext>
            </p:extLst>
          </p:nvPr>
        </p:nvGraphicFramePr>
        <p:xfrm>
          <a:off x="1403648" y="2132856"/>
          <a:ext cx="597666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8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透视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视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608</TotalTime>
  <Words>1694</Words>
  <Application>Microsoft Office PowerPoint</Application>
  <PresentationFormat>全屏显示(4:3)</PresentationFormat>
  <Paragraphs>130</Paragraphs>
  <Slides>20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宋体</vt:lpstr>
      <vt:lpstr>微软雅黑</vt:lpstr>
      <vt:lpstr>Calibri</vt:lpstr>
      <vt:lpstr>Franklin Gothic Book</vt:lpstr>
      <vt:lpstr>Franklin Gothic Medium</vt:lpstr>
      <vt:lpstr>Wingdings</vt:lpstr>
      <vt:lpstr>透视</vt:lpstr>
      <vt:lpstr>渠道激活</vt:lpstr>
      <vt:lpstr>新注册数</vt:lpstr>
      <vt:lpstr>流量情况</vt:lpstr>
      <vt:lpstr>次日留存情况</vt:lpstr>
      <vt:lpstr>用户行为分析</vt:lpstr>
      <vt:lpstr>行为串</vt:lpstr>
      <vt:lpstr>基本情况-Top页面</vt:lpstr>
      <vt:lpstr>基本情况-1级页面</vt:lpstr>
      <vt:lpstr>基本情况-2级页面</vt:lpstr>
      <vt:lpstr>基本情况-3级页面</vt:lpstr>
      <vt:lpstr>基本情况-新老用户对比</vt:lpstr>
      <vt:lpstr>行为深度-页面转化</vt:lpstr>
      <vt:lpstr>行为深度-2级页面新老用户对比</vt:lpstr>
      <vt:lpstr>行为深度-3级页面新老用户对比</vt:lpstr>
      <vt:lpstr>行为长度-行为长度分布</vt:lpstr>
      <vt:lpstr>行为长度-不同行为长度首页点击</vt:lpstr>
      <vt:lpstr>流量来源-商品详情页流量来源</vt:lpstr>
      <vt:lpstr>流量来源-主要页面</vt:lpstr>
      <vt:lpstr>总结</vt:lpstr>
      <vt:lpstr>购买用户-主要特征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用户路径分析</dc:title>
  <dc:creator>Administrator</dc:creator>
  <cp:lastModifiedBy>xinming.sun</cp:lastModifiedBy>
  <cp:revision>72</cp:revision>
  <dcterms:created xsi:type="dcterms:W3CDTF">2017-05-11T07:10:40Z</dcterms:created>
  <dcterms:modified xsi:type="dcterms:W3CDTF">2017-05-12T06:48:33Z</dcterms:modified>
</cp:coreProperties>
</file>