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309" r:id="rId2"/>
    <p:sldId id="258" r:id="rId3"/>
    <p:sldId id="261" r:id="rId4"/>
    <p:sldId id="277" r:id="rId5"/>
    <p:sldId id="265" r:id="rId6"/>
    <p:sldId id="312" r:id="rId7"/>
    <p:sldId id="313" r:id="rId8"/>
    <p:sldId id="314" r:id="rId9"/>
    <p:sldId id="315" r:id="rId10"/>
    <p:sldId id="270" r:id="rId11"/>
    <p:sldId id="316" r:id="rId12"/>
    <p:sldId id="278" r:id="rId13"/>
    <p:sldId id="318" r:id="rId14"/>
    <p:sldId id="319" r:id="rId15"/>
    <p:sldId id="320" r:id="rId16"/>
    <p:sldId id="321" r:id="rId17"/>
    <p:sldId id="323" r:id="rId18"/>
    <p:sldId id="301" r:id="rId19"/>
    <p:sldId id="324" r:id="rId20"/>
    <p:sldId id="273" r:id="rId21"/>
    <p:sldId id="325" r:id="rId22"/>
    <p:sldId id="267" r:id="rId23"/>
    <p:sldId id="310" r:id="rId24"/>
  </p:sldIdLst>
  <p:sldSz cx="9144000" cy="5143500" type="screen16x9"/>
  <p:notesSz cx="6858000" cy="9144000"/>
  <p:custDataLst>
    <p:tags r:id="rId2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39" autoAdjust="0"/>
    <p:restoredTop sz="94660"/>
  </p:normalViewPr>
  <p:slideViewPr>
    <p:cSldViewPr>
      <p:cViewPr varScale="1">
        <p:scale>
          <a:sx n="87" d="100"/>
          <a:sy n="87" d="100"/>
        </p:scale>
        <p:origin x="60" y="156"/>
      </p:cViewPr>
      <p:guideLst>
        <p:guide orient="horz" pos="1620"/>
        <p:guide pos="2880"/>
      </p:guideLst>
    </p:cSldViewPr>
  </p:slideViewPr>
  <p:notesTextViewPr>
    <p:cViewPr>
      <p:scale>
        <a:sx n="1" d="1"/>
        <a:sy n="1" d="1"/>
      </p:scale>
      <p:origin x="0" y="0"/>
    </p:cViewPr>
  </p:notesTextViewPr>
  <p:sorterViewPr>
    <p:cViewPr>
      <p:scale>
        <a:sx n="70" d="100"/>
        <a:sy n="7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E9FF0E9-45DA-4742-B47D-06E7E51CB7A9}" type="datetimeFigureOut">
              <a:rPr lang="zh-CN" altLang="en-US" smtClean="0"/>
              <a:t>2017/6/2</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E7BDCDC-9A34-461B-A37E-3F4767F37300}" type="slidenum">
              <a:rPr lang="zh-CN" altLang="en-US" smtClean="0"/>
              <a:t>‹#›</a:t>
            </a:fld>
            <a:endParaRPr lang="zh-CN" altLang="en-US"/>
          </a:p>
        </p:txBody>
      </p:sp>
    </p:spTree>
    <p:extLst>
      <p:ext uri="{BB962C8B-B14F-4D97-AF65-F5344CB8AC3E}">
        <p14:creationId xmlns:p14="http://schemas.microsoft.com/office/powerpoint/2010/main" val="40246458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4FD9F45-0981-41A9-96BA-B8F5013B3760}" type="slidenum">
              <a:rPr lang="zh-CN" altLang="en-US" smtClean="0"/>
              <a:t>1</a:t>
            </a:fld>
            <a:endParaRPr lang="zh-CN" altLang="en-US"/>
          </a:p>
        </p:txBody>
      </p:sp>
    </p:spTree>
    <p:extLst>
      <p:ext uri="{BB962C8B-B14F-4D97-AF65-F5344CB8AC3E}">
        <p14:creationId xmlns:p14="http://schemas.microsoft.com/office/powerpoint/2010/main" val="42058154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7BDCDC-9A34-461B-A37E-3F4767F37300}" type="slidenum">
              <a:rPr lang="zh-CN" altLang="en-US" smtClean="0"/>
              <a:t>10</a:t>
            </a:fld>
            <a:endParaRPr lang="zh-CN" altLang="en-US"/>
          </a:p>
        </p:txBody>
      </p:sp>
    </p:spTree>
    <p:extLst>
      <p:ext uri="{BB962C8B-B14F-4D97-AF65-F5344CB8AC3E}">
        <p14:creationId xmlns:p14="http://schemas.microsoft.com/office/powerpoint/2010/main" val="23833926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7BDCDC-9A34-461B-A37E-3F4767F37300}" type="slidenum">
              <a:rPr lang="zh-CN" altLang="en-US" smtClean="0"/>
              <a:t>11</a:t>
            </a:fld>
            <a:endParaRPr lang="zh-CN" altLang="en-US"/>
          </a:p>
        </p:txBody>
      </p:sp>
    </p:spTree>
    <p:extLst>
      <p:ext uri="{BB962C8B-B14F-4D97-AF65-F5344CB8AC3E}">
        <p14:creationId xmlns:p14="http://schemas.microsoft.com/office/powerpoint/2010/main" val="9206348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7BDCDC-9A34-461B-A37E-3F4767F37300}" type="slidenum">
              <a:rPr lang="zh-CN" altLang="en-US" smtClean="0"/>
              <a:t>12</a:t>
            </a:fld>
            <a:endParaRPr lang="zh-CN" altLang="en-US"/>
          </a:p>
        </p:txBody>
      </p:sp>
    </p:spTree>
    <p:extLst>
      <p:ext uri="{BB962C8B-B14F-4D97-AF65-F5344CB8AC3E}">
        <p14:creationId xmlns:p14="http://schemas.microsoft.com/office/powerpoint/2010/main" val="18807951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7BDCDC-9A34-461B-A37E-3F4767F37300}" type="slidenum">
              <a:rPr lang="zh-CN" altLang="en-US" smtClean="0"/>
              <a:t>13</a:t>
            </a:fld>
            <a:endParaRPr lang="zh-CN" altLang="en-US"/>
          </a:p>
        </p:txBody>
      </p:sp>
    </p:spTree>
    <p:extLst>
      <p:ext uri="{BB962C8B-B14F-4D97-AF65-F5344CB8AC3E}">
        <p14:creationId xmlns:p14="http://schemas.microsoft.com/office/powerpoint/2010/main" val="41383494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7BDCDC-9A34-461B-A37E-3F4767F37300}" type="slidenum">
              <a:rPr lang="zh-CN" altLang="en-US" smtClean="0"/>
              <a:t>14</a:t>
            </a:fld>
            <a:endParaRPr lang="zh-CN" altLang="en-US"/>
          </a:p>
        </p:txBody>
      </p:sp>
    </p:spTree>
    <p:extLst>
      <p:ext uri="{BB962C8B-B14F-4D97-AF65-F5344CB8AC3E}">
        <p14:creationId xmlns:p14="http://schemas.microsoft.com/office/powerpoint/2010/main" val="18240657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7BDCDC-9A34-461B-A37E-3F4767F37300}" type="slidenum">
              <a:rPr lang="zh-CN" altLang="en-US" smtClean="0"/>
              <a:t>15</a:t>
            </a:fld>
            <a:endParaRPr lang="zh-CN" altLang="en-US"/>
          </a:p>
        </p:txBody>
      </p:sp>
    </p:spTree>
    <p:extLst>
      <p:ext uri="{BB962C8B-B14F-4D97-AF65-F5344CB8AC3E}">
        <p14:creationId xmlns:p14="http://schemas.microsoft.com/office/powerpoint/2010/main" val="22849280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7BDCDC-9A34-461B-A37E-3F4767F37300}" type="slidenum">
              <a:rPr lang="zh-CN" altLang="en-US" smtClean="0"/>
              <a:t>16</a:t>
            </a:fld>
            <a:endParaRPr lang="zh-CN" altLang="en-US"/>
          </a:p>
        </p:txBody>
      </p:sp>
    </p:spTree>
    <p:extLst>
      <p:ext uri="{BB962C8B-B14F-4D97-AF65-F5344CB8AC3E}">
        <p14:creationId xmlns:p14="http://schemas.microsoft.com/office/powerpoint/2010/main" val="19425041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7BDCDC-9A34-461B-A37E-3F4767F37300}" type="slidenum">
              <a:rPr lang="zh-CN" altLang="en-US" smtClean="0"/>
              <a:t>17</a:t>
            </a:fld>
            <a:endParaRPr lang="zh-CN" altLang="en-US"/>
          </a:p>
        </p:txBody>
      </p:sp>
    </p:spTree>
    <p:extLst>
      <p:ext uri="{BB962C8B-B14F-4D97-AF65-F5344CB8AC3E}">
        <p14:creationId xmlns:p14="http://schemas.microsoft.com/office/powerpoint/2010/main" val="367825336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7BDCDC-9A34-461B-A37E-3F4767F37300}" type="slidenum">
              <a:rPr lang="zh-CN" altLang="en-US" smtClean="0"/>
              <a:t>18</a:t>
            </a:fld>
            <a:endParaRPr lang="zh-CN" altLang="en-US"/>
          </a:p>
        </p:txBody>
      </p:sp>
    </p:spTree>
    <p:extLst>
      <p:ext uri="{BB962C8B-B14F-4D97-AF65-F5344CB8AC3E}">
        <p14:creationId xmlns:p14="http://schemas.microsoft.com/office/powerpoint/2010/main" val="9724836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7BDCDC-9A34-461B-A37E-3F4767F37300}" type="slidenum">
              <a:rPr lang="zh-CN" altLang="en-US" smtClean="0"/>
              <a:t>19</a:t>
            </a:fld>
            <a:endParaRPr lang="zh-CN" altLang="en-US"/>
          </a:p>
        </p:txBody>
      </p:sp>
    </p:spTree>
    <p:extLst>
      <p:ext uri="{BB962C8B-B14F-4D97-AF65-F5344CB8AC3E}">
        <p14:creationId xmlns:p14="http://schemas.microsoft.com/office/powerpoint/2010/main" val="40853050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7BDCDC-9A34-461B-A37E-3F4767F37300}" type="slidenum">
              <a:rPr lang="zh-CN" altLang="en-US" smtClean="0"/>
              <a:t>2</a:t>
            </a:fld>
            <a:endParaRPr lang="zh-CN" altLang="en-US"/>
          </a:p>
        </p:txBody>
      </p:sp>
    </p:spTree>
    <p:extLst>
      <p:ext uri="{BB962C8B-B14F-4D97-AF65-F5344CB8AC3E}">
        <p14:creationId xmlns:p14="http://schemas.microsoft.com/office/powerpoint/2010/main" val="307345354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7BDCDC-9A34-461B-A37E-3F4767F37300}" type="slidenum">
              <a:rPr lang="zh-CN" altLang="en-US" smtClean="0"/>
              <a:t>20</a:t>
            </a:fld>
            <a:endParaRPr lang="zh-CN" altLang="en-US"/>
          </a:p>
        </p:txBody>
      </p:sp>
    </p:spTree>
    <p:extLst>
      <p:ext uri="{BB962C8B-B14F-4D97-AF65-F5344CB8AC3E}">
        <p14:creationId xmlns:p14="http://schemas.microsoft.com/office/powerpoint/2010/main" val="404010499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7BDCDC-9A34-461B-A37E-3F4767F37300}" type="slidenum">
              <a:rPr lang="zh-CN" altLang="en-US" smtClean="0"/>
              <a:t>21</a:t>
            </a:fld>
            <a:endParaRPr lang="zh-CN" altLang="en-US"/>
          </a:p>
        </p:txBody>
      </p:sp>
    </p:spTree>
    <p:extLst>
      <p:ext uri="{BB962C8B-B14F-4D97-AF65-F5344CB8AC3E}">
        <p14:creationId xmlns:p14="http://schemas.microsoft.com/office/powerpoint/2010/main" val="331860192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7BDCDC-9A34-461B-A37E-3F4767F37300}" type="slidenum">
              <a:rPr lang="zh-CN" altLang="en-US" smtClean="0"/>
              <a:t>22</a:t>
            </a:fld>
            <a:endParaRPr lang="zh-CN" altLang="en-US"/>
          </a:p>
        </p:txBody>
      </p:sp>
    </p:spTree>
    <p:extLst>
      <p:ext uri="{BB962C8B-B14F-4D97-AF65-F5344CB8AC3E}">
        <p14:creationId xmlns:p14="http://schemas.microsoft.com/office/powerpoint/2010/main" val="37536025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4FD9F45-0981-41A9-96BA-B8F5013B3760}" type="slidenum">
              <a:rPr lang="zh-CN" altLang="en-US" smtClean="0"/>
              <a:t>23</a:t>
            </a:fld>
            <a:endParaRPr lang="zh-CN" altLang="en-US"/>
          </a:p>
        </p:txBody>
      </p:sp>
    </p:spTree>
    <p:extLst>
      <p:ext uri="{BB962C8B-B14F-4D97-AF65-F5344CB8AC3E}">
        <p14:creationId xmlns:p14="http://schemas.microsoft.com/office/powerpoint/2010/main" val="18947197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7BDCDC-9A34-461B-A37E-3F4767F37300}" type="slidenum">
              <a:rPr lang="zh-CN" altLang="en-US" smtClean="0"/>
              <a:t>3</a:t>
            </a:fld>
            <a:endParaRPr lang="zh-CN" altLang="en-US"/>
          </a:p>
        </p:txBody>
      </p:sp>
    </p:spTree>
    <p:extLst>
      <p:ext uri="{BB962C8B-B14F-4D97-AF65-F5344CB8AC3E}">
        <p14:creationId xmlns:p14="http://schemas.microsoft.com/office/powerpoint/2010/main" val="3995542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7BDCDC-9A34-461B-A37E-3F4767F37300}" type="slidenum">
              <a:rPr lang="zh-CN" altLang="en-US" smtClean="0"/>
              <a:t>4</a:t>
            </a:fld>
            <a:endParaRPr lang="zh-CN" altLang="en-US"/>
          </a:p>
        </p:txBody>
      </p:sp>
    </p:spTree>
    <p:extLst>
      <p:ext uri="{BB962C8B-B14F-4D97-AF65-F5344CB8AC3E}">
        <p14:creationId xmlns:p14="http://schemas.microsoft.com/office/powerpoint/2010/main" val="10790128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7BDCDC-9A34-461B-A37E-3F4767F37300}" type="slidenum">
              <a:rPr lang="zh-CN" altLang="en-US" smtClean="0"/>
              <a:t>5</a:t>
            </a:fld>
            <a:endParaRPr lang="zh-CN" altLang="en-US"/>
          </a:p>
        </p:txBody>
      </p:sp>
    </p:spTree>
    <p:extLst>
      <p:ext uri="{BB962C8B-B14F-4D97-AF65-F5344CB8AC3E}">
        <p14:creationId xmlns:p14="http://schemas.microsoft.com/office/powerpoint/2010/main" val="23245206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7BDCDC-9A34-461B-A37E-3F4767F37300}" type="slidenum">
              <a:rPr lang="zh-CN" altLang="en-US" smtClean="0"/>
              <a:t>6</a:t>
            </a:fld>
            <a:endParaRPr lang="zh-CN" altLang="en-US"/>
          </a:p>
        </p:txBody>
      </p:sp>
    </p:spTree>
    <p:extLst>
      <p:ext uri="{BB962C8B-B14F-4D97-AF65-F5344CB8AC3E}">
        <p14:creationId xmlns:p14="http://schemas.microsoft.com/office/powerpoint/2010/main" val="1003631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7BDCDC-9A34-461B-A37E-3F4767F37300}" type="slidenum">
              <a:rPr lang="zh-CN" altLang="en-US" smtClean="0"/>
              <a:t>7</a:t>
            </a:fld>
            <a:endParaRPr lang="zh-CN" altLang="en-US"/>
          </a:p>
        </p:txBody>
      </p:sp>
    </p:spTree>
    <p:extLst>
      <p:ext uri="{BB962C8B-B14F-4D97-AF65-F5344CB8AC3E}">
        <p14:creationId xmlns:p14="http://schemas.microsoft.com/office/powerpoint/2010/main" val="34708540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7BDCDC-9A34-461B-A37E-3F4767F37300}" type="slidenum">
              <a:rPr lang="zh-CN" altLang="en-US" smtClean="0"/>
              <a:t>8</a:t>
            </a:fld>
            <a:endParaRPr lang="zh-CN" altLang="en-US"/>
          </a:p>
        </p:txBody>
      </p:sp>
    </p:spTree>
    <p:extLst>
      <p:ext uri="{BB962C8B-B14F-4D97-AF65-F5344CB8AC3E}">
        <p14:creationId xmlns:p14="http://schemas.microsoft.com/office/powerpoint/2010/main" val="15274378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7BDCDC-9A34-461B-A37E-3F4767F37300}" type="slidenum">
              <a:rPr lang="zh-CN" altLang="en-US" smtClean="0"/>
              <a:t>9</a:t>
            </a:fld>
            <a:endParaRPr lang="zh-CN" altLang="en-US"/>
          </a:p>
        </p:txBody>
      </p:sp>
    </p:spTree>
    <p:extLst>
      <p:ext uri="{BB962C8B-B14F-4D97-AF65-F5344CB8AC3E}">
        <p14:creationId xmlns:p14="http://schemas.microsoft.com/office/powerpoint/2010/main" val="42613425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标题幻灯片">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84268988"/>
      </p:ext>
    </p:extLst>
  </p:cSld>
  <p:clrMapOvr>
    <a:masterClrMapping/>
  </p:clrMapOvr>
  <mc:AlternateContent xmlns:mc="http://schemas.openxmlformats.org/markup-compatibility/2006" xmlns:p14="http://schemas.microsoft.com/office/powerpoint/2010/main">
    <mc:Choice Requires="p14">
      <p:transition spd="slow" p14:dur="1600" advTm="0">
        <p:blinds dir="vert"/>
      </p:transition>
    </mc:Choice>
    <mc:Fallback xmlns="">
      <p:transition spd="slow" advTm="0">
        <p:blinds dir="vert"/>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矩形 1"/>
          <p:cNvSpPr/>
          <p:nvPr userDrawn="1"/>
        </p:nvSpPr>
        <p:spPr>
          <a:xfrm>
            <a:off x="0" y="555526"/>
            <a:ext cx="9144000" cy="41044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115582530"/>
      </p:ext>
    </p:extLst>
  </p:cSld>
  <p:clrMapOvr>
    <a:masterClrMapping/>
  </p:clrMapOvr>
  <mc:AlternateContent xmlns:mc="http://schemas.openxmlformats.org/markup-compatibility/2006" xmlns:p14="http://schemas.microsoft.com/office/powerpoint/2010/main">
    <mc:Choice Requires="p14">
      <p:transition spd="slow" p14:dur="1600" advTm="0">
        <p:blinds dir="vert"/>
      </p:transition>
    </mc:Choice>
    <mc:Fallback xmlns="">
      <p:transition spd="slow" advTm="0">
        <p:blinds dir="vert"/>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空白">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矩形 1"/>
          <p:cNvSpPr/>
          <p:nvPr userDrawn="1"/>
        </p:nvSpPr>
        <p:spPr>
          <a:xfrm>
            <a:off x="0" y="555526"/>
            <a:ext cx="9144000" cy="44644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711082072"/>
      </p:ext>
    </p:extLst>
  </p:cSld>
  <p:clrMapOvr>
    <a:masterClrMapping/>
  </p:clrMapOvr>
  <mc:AlternateContent xmlns:mc="http://schemas.openxmlformats.org/markup-compatibility/2006" xmlns:p14="http://schemas.microsoft.com/office/powerpoint/2010/main">
    <mc:Choice Requires="p14">
      <p:transition spd="slow" p14:dur="1600" advTm="0">
        <p:blinds dir="vert"/>
      </p:transition>
    </mc:Choice>
    <mc:Fallback xmlns="">
      <p:transition spd="slow" advTm="0">
        <p:blinds dir="vert"/>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75234710"/>
      </p:ext>
    </p:extLst>
  </p:cSld>
  <p:clrMap bg1="lt1" tx1="dk1" bg2="lt2" tx2="dk2" accent1="accent1" accent2="accent2" accent3="accent3" accent4="accent4" accent5="accent5" accent6="accent6" hlink="hlink" folHlink="folHlink"/>
  <p:sldLayoutIdLst>
    <p:sldLayoutId id="2147483656" r:id="rId1"/>
    <p:sldLayoutId id="2147483649" r:id="rId2"/>
    <p:sldLayoutId id="2147483655" r:id="rId3"/>
  </p:sldLayoutIdLst>
  <mc:AlternateContent xmlns:mc="http://schemas.openxmlformats.org/markup-compatibility/2006" xmlns:p14="http://schemas.microsoft.com/office/powerpoint/2010/main">
    <mc:Choice Requires="p14">
      <p:transition spd="slow" p14:dur="1600" advTm="0">
        <p:blinds dir="vert"/>
      </p:transition>
    </mc:Choice>
    <mc:Fallback xmlns="">
      <p:transition spd="slow" advTm="0">
        <p:blinds dir="vert"/>
      </p:transition>
    </mc:Fallback>
  </mc:AlternateConten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矩形 1"/>
          <p:cNvSpPr/>
          <p:nvPr/>
        </p:nvSpPr>
        <p:spPr>
          <a:xfrm>
            <a:off x="0" y="0"/>
            <a:ext cx="9144000" cy="51435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0" y="1635646"/>
            <a:ext cx="9144000" cy="187220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4480418" y="627534"/>
            <a:ext cx="4663582" cy="3998054"/>
          </a:xfrm>
          <a:prstGeom prst="rect">
            <a:avLst/>
          </a:prstGeom>
          <a:effectLst>
            <a:outerShdw blurRad="63500" sx="102000" sy="102000" algn="ctr" rotWithShape="0">
              <a:prstClr val="black">
                <a:alpha val="40000"/>
              </a:prstClr>
            </a:outerShdw>
          </a:effectLst>
        </p:spPr>
      </p:pic>
      <p:sp>
        <p:nvSpPr>
          <p:cNvPr id="15" name="矩形 14"/>
          <p:cNvSpPr/>
          <p:nvPr/>
        </p:nvSpPr>
        <p:spPr>
          <a:xfrm>
            <a:off x="30973" y="1995704"/>
            <a:ext cx="4685043" cy="683264"/>
          </a:xfrm>
          <a:prstGeom prst="rect">
            <a:avLst/>
          </a:prstGeom>
        </p:spPr>
        <p:txBody>
          <a:bodyPr wrap="square">
            <a:spAutoFit/>
          </a:bodyPr>
          <a:lstStyle/>
          <a:p>
            <a:pPr algn="ctr">
              <a:lnSpc>
                <a:spcPct val="120000"/>
              </a:lnSpc>
            </a:pPr>
            <a:r>
              <a:rPr lang="zh-CN" altLang="en-US" sz="3200" b="1" dirty="0" smtClean="0">
                <a:solidFill>
                  <a:schemeClr val="tx2"/>
                </a:solidFill>
                <a:latin typeface="微软雅黑" pitchFamily="34" charset="-122"/>
                <a:ea typeface="微软雅黑" pitchFamily="34" charset="-122"/>
              </a:rPr>
              <a:t>用户中心使用分析</a:t>
            </a:r>
            <a:r>
              <a:rPr lang="en-US" altLang="zh-CN" sz="3200" b="1" dirty="0" smtClean="0">
                <a:solidFill>
                  <a:schemeClr val="tx2"/>
                </a:solidFill>
                <a:latin typeface="微软雅黑" pitchFamily="34" charset="-122"/>
                <a:ea typeface="微软雅黑" pitchFamily="34" charset="-122"/>
              </a:rPr>
              <a:t>PPT</a:t>
            </a:r>
            <a:endParaRPr lang="zh-CN" altLang="en-US" sz="3200" b="1" dirty="0">
              <a:solidFill>
                <a:schemeClr val="tx2"/>
              </a:solidFill>
              <a:latin typeface="微软雅黑" pitchFamily="34" charset="-122"/>
              <a:ea typeface="微软雅黑" pitchFamily="34" charset="-122"/>
            </a:endParaRPr>
          </a:p>
        </p:txBody>
      </p:sp>
      <p:sp>
        <p:nvSpPr>
          <p:cNvPr id="17" name="Freeform 7"/>
          <p:cNvSpPr>
            <a:spLocks noEditPoints="1"/>
          </p:cNvSpPr>
          <p:nvPr/>
        </p:nvSpPr>
        <p:spPr bwMode="auto">
          <a:xfrm>
            <a:off x="909014" y="3899620"/>
            <a:ext cx="252000" cy="252000"/>
          </a:xfrm>
          <a:custGeom>
            <a:avLst/>
            <a:gdLst>
              <a:gd name="T0" fmla="*/ 661 w 904"/>
              <a:gd name="T1" fmla="*/ 461 h 905"/>
              <a:gd name="T2" fmla="*/ 661 w 904"/>
              <a:gd name="T3" fmla="*/ 339 h 905"/>
              <a:gd name="T4" fmla="*/ 605 w 904"/>
              <a:gd name="T5" fmla="*/ 339 h 905"/>
              <a:gd name="T6" fmla="*/ 605 w 904"/>
              <a:gd name="T7" fmla="*/ 461 h 905"/>
              <a:gd name="T8" fmla="*/ 456 w 904"/>
              <a:gd name="T9" fmla="*/ 610 h 905"/>
              <a:gd name="T10" fmla="*/ 453 w 904"/>
              <a:gd name="T11" fmla="*/ 610 h 905"/>
              <a:gd name="T12" fmla="*/ 452 w 904"/>
              <a:gd name="T13" fmla="*/ 610 h 905"/>
              <a:gd name="T14" fmla="*/ 451 w 904"/>
              <a:gd name="T15" fmla="*/ 610 h 905"/>
              <a:gd name="T16" fmla="*/ 448 w 904"/>
              <a:gd name="T17" fmla="*/ 610 h 905"/>
              <a:gd name="T18" fmla="*/ 299 w 904"/>
              <a:gd name="T19" fmla="*/ 461 h 905"/>
              <a:gd name="T20" fmla="*/ 299 w 904"/>
              <a:gd name="T21" fmla="*/ 339 h 905"/>
              <a:gd name="T22" fmla="*/ 244 w 904"/>
              <a:gd name="T23" fmla="*/ 339 h 905"/>
              <a:gd name="T24" fmla="*/ 244 w 904"/>
              <a:gd name="T25" fmla="*/ 461 h 905"/>
              <a:gd name="T26" fmla="*/ 419 w 904"/>
              <a:gd name="T27" fmla="*/ 664 h 905"/>
              <a:gd name="T28" fmla="*/ 419 w 904"/>
              <a:gd name="T29" fmla="*/ 752 h 905"/>
              <a:gd name="T30" fmla="*/ 295 w 904"/>
              <a:gd name="T31" fmla="*/ 787 h 905"/>
              <a:gd name="T32" fmla="*/ 610 w 904"/>
              <a:gd name="T33" fmla="*/ 787 h 905"/>
              <a:gd name="T34" fmla="*/ 484 w 904"/>
              <a:gd name="T35" fmla="*/ 751 h 905"/>
              <a:gd name="T36" fmla="*/ 484 w 904"/>
              <a:gd name="T37" fmla="*/ 664 h 905"/>
              <a:gd name="T38" fmla="*/ 661 w 904"/>
              <a:gd name="T39" fmla="*/ 461 h 905"/>
              <a:gd name="T40" fmla="*/ 450 w 904"/>
              <a:gd name="T41" fmla="*/ 558 h 905"/>
              <a:gd name="T42" fmla="*/ 452 w 904"/>
              <a:gd name="T43" fmla="*/ 558 h 905"/>
              <a:gd name="T44" fmla="*/ 454 w 904"/>
              <a:gd name="T45" fmla="*/ 558 h 905"/>
              <a:gd name="T46" fmla="*/ 554 w 904"/>
              <a:gd name="T47" fmla="*/ 459 h 905"/>
              <a:gd name="T48" fmla="*/ 554 w 904"/>
              <a:gd name="T49" fmla="*/ 218 h 905"/>
              <a:gd name="T50" fmla="*/ 454 w 904"/>
              <a:gd name="T51" fmla="*/ 118 h 905"/>
              <a:gd name="T52" fmla="*/ 452 w 904"/>
              <a:gd name="T53" fmla="*/ 118 h 905"/>
              <a:gd name="T54" fmla="*/ 450 w 904"/>
              <a:gd name="T55" fmla="*/ 118 h 905"/>
              <a:gd name="T56" fmla="*/ 351 w 904"/>
              <a:gd name="T57" fmla="*/ 218 h 905"/>
              <a:gd name="T58" fmla="*/ 351 w 904"/>
              <a:gd name="T59" fmla="*/ 459 h 905"/>
              <a:gd name="T60" fmla="*/ 450 w 904"/>
              <a:gd name="T61" fmla="*/ 558 h 905"/>
              <a:gd name="T62" fmla="*/ 452 w 904"/>
              <a:gd name="T63" fmla="*/ 0 h 905"/>
              <a:gd name="T64" fmla="*/ 904 w 904"/>
              <a:gd name="T65" fmla="*/ 453 h 905"/>
              <a:gd name="T66" fmla="*/ 452 w 904"/>
              <a:gd name="T67" fmla="*/ 905 h 905"/>
              <a:gd name="T68" fmla="*/ 0 w 904"/>
              <a:gd name="T69" fmla="*/ 453 h 905"/>
              <a:gd name="T70" fmla="*/ 452 w 904"/>
              <a:gd name="T71" fmla="*/ 0 h 9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904" h="905">
                <a:moveTo>
                  <a:pt x="661" y="461"/>
                </a:moveTo>
                <a:lnTo>
                  <a:pt x="661" y="339"/>
                </a:lnTo>
                <a:cubicBezTo>
                  <a:pt x="661" y="304"/>
                  <a:pt x="605" y="304"/>
                  <a:pt x="605" y="339"/>
                </a:cubicBezTo>
                <a:lnTo>
                  <a:pt x="605" y="461"/>
                </a:lnTo>
                <a:cubicBezTo>
                  <a:pt x="605" y="543"/>
                  <a:pt x="538" y="610"/>
                  <a:pt x="456" y="610"/>
                </a:cubicBezTo>
                <a:cubicBezTo>
                  <a:pt x="455" y="610"/>
                  <a:pt x="454" y="610"/>
                  <a:pt x="453" y="610"/>
                </a:cubicBezTo>
                <a:lnTo>
                  <a:pt x="452" y="610"/>
                </a:lnTo>
                <a:lnTo>
                  <a:pt x="451" y="610"/>
                </a:lnTo>
                <a:cubicBezTo>
                  <a:pt x="450" y="610"/>
                  <a:pt x="449" y="610"/>
                  <a:pt x="448" y="610"/>
                </a:cubicBezTo>
                <a:cubicBezTo>
                  <a:pt x="366" y="610"/>
                  <a:pt x="299" y="543"/>
                  <a:pt x="299" y="461"/>
                </a:cubicBezTo>
                <a:lnTo>
                  <a:pt x="299" y="339"/>
                </a:lnTo>
                <a:cubicBezTo>
                  <a:pt x="299" y="304"/>
                  <a:pt x="244" y="304"/>
                  <a:pt x="244" y="339"/>
                </a:cubicBezTo>
                <a:cubicBezTo>
                  <a:pt x="244" y="355"/>
                  <a:pt x="244" y="461"/>
                  <a:pt x="244" y="461"/>
                </a:cubicBezTo>
                <a:cubicBezTo>
                  <a:pt x="244" y="564"/>
                  <a:pt x="320" y="650"/>
                  <a:pt x="419" y="664"/>
                </a:cubicBezTo>
                <a:lnTo>
                  <a:pt x="419" y="752"/>
                </a:lnTo>
                <a:lnTo>
                  <a:pt x="295" y="787"/>
                </a:lnTo>
                <a:lnTo>
                  <a:pt x="610" y="787"/>
                </a:lnTo>
                <a:lnTo>
                  <a:pt x="484" y="751"/>
                </a:lnTo>
                <a:lnTo>
                  <a:pt x="484" y="664"/>
                </a:lnTo>
                <a:cubicBezTo>
                  <a:pt x="584" y="650"/>
                  <a:pt x="661" y="564"/>
                  <a:pt x="661" y="461"/>
                </a:cubicBezTo>
                <a:close/>
                <a:moveTo>
                  <a:pt x="450" y="558"/>
                </a:moveTo>
                <a:cubicBezTo>
                  <a:pt x="451" y="558"/>
                  <a:pt x="451" y="558"/>
                  <a:pt x="452" y="558"/>
                </a:cubicBezTo>
                <a:cubicBezTo>
                  <a:pt x="453" y="558"/>
                  <a:pt x="453" y="558"/>
                  <a:pt x="454" y="558"/>
                </a:cubicBezTo>
                <a:cubicBezTo>
                  <a:pt x="509" y="558"/>
                  <a:pt x="554" y="514"/>
                  <a:pt x="554" y="459"/>
                </a:cubicBezTo>
                <a:lnTo>
                  <a:pt x="554" y="218"/>
                </a:lnTo>
                <a:cubicBezTo>
                  <a:pt x="554" y="163"/>
                  <a:pt x="509" y="118"/>
                  <a:pt x="454" y="118"/>
                </a:cubicBezTo>
                <a:cubicBezTo>
                  <a:pt x="453" y="118"/>
                  <a:pt x="453" y="118"/>
                  <a:pt x="452" y="118"/>
                </a:cubicBezTo>
                <a:cubicBezTo>
                  <a:pt x="452" y="118"/>
                  <a:pt x="451" y="118"/>
                  <a:pt x="450" y="118"/>
                </a:cubicBezTo>
                <a:cubicBezTo>
                  <a:pt x="395" y="118"/>
                  <a:pt x="351" y="163"/>
                  <a:pt x="351" y="218"/>
                </a:cubicBezTo>
                <a:lnTo>
                  <a:pt x="351" y="459"/>
                </a:lnTo>
                <a:cubicBezTo>
                  <a:pt x="351" y="514"/>
                  <a:pt x="395" y="558"/>
                  <a:pt x="450" y="558"/>
                </a:cubicBezTo>
                <a:close/>
                <a:moveTo>
                  <a:pt x="452" y="0"/>
                </a:moveTo>
                <a:cubicBezTo>
                  <a:pt x="702" y="0"/>
                  <a:pt x="904" y="203"/>
                  <a:pt x="904" y="453"/>
                </a:cubicBezTo>
                <a:cubicBezTo>
                  <a:pt x="904" y="702"/>
                  <a:pt x="702" y="905"/>
                  <a:pt x="452" y="905"/>
                </a:cubicBezTo>
                <a:cubicBezTo>
                  <a:pt x="202" y="905"/>
                  <a:pt x="0" y="702"/>
                  <a:pt x="0" y="453"/>
                </a:cubicBezTo>
                <a:cubicBezTo>
                  <a:pt x="0" y="203"/>
                  <a:pt x="202" y="0"/>
                  <a:pt x="452" y="0"/>
                </a:cubicBezTo>
                <a:close/>
              </a:path>
            </a:pathLst>
          </a:custGeom>
          <a:solidFill>
            <a:schemeClr val="bg1"/>
          </a:solidFill>
          <a:ln>
            <a:noFill/>
          </a:ln>
          <a:extLst/>
        </p:spPr>
        <p:txBody>
          <a:bodyPr vert="horz" wrap="square" lIns="68562" tIns="34281" rIns="68562" bIns="34281" numCol="1" anchor="t" anchorCtr="0" compatLnSpc="1">
            <a:prstTxWarp prst="textNoShape">
              <a:avLst/>
            </a:prstTxWarp>
          </a:bodyPr>
          <a:lstStyle/>
          <a:p>
            <a:endParaRPr lang="zh-CN" altLang="en-US">
              <a:solidFill>
                <a:schemeClr val="bg1"/>
              </a:solidFill>
            </a:endParaRPr>
          </a:p>
        </p:txBody>
      </p:sp>
      <p:sp>
        <p:nvSpPr>
          <p:cNvPr id="18" name="TextBox 17"/>
          <p:cNvSpPr txBox="1"/>
          <p:nvPr/>
        </p:nvSpPr>
        <p:spPr>
          <a:xfrm>
            <a:off x="1197046" y="3867894"/>
            <a:ext cx="2395491" cy="315453"/>
          </a:xfrm>
          <a:prstGeom prst="rect">
            <a:avLst/>
          </a:prstGeom>
          <a:noFill/>
        </p:spPr>
        <p:txBody>
          <a:bodyPr wrap="none" lIns="68562" tIns="34281" rIns="68562" bIns="34281" rtlCol="0">
            <a:spAutoFit/>
          </a:bodyPr>
          <a:lstStyle>
            <a:defPPr>
              <a:defRPr lang="zh-CN"/>
            </a:defPPr>
            <a:lvl1pPr>
              <a:defRPr sz="2000">
                <a:solidFill>
                  <a:schemeClr val="accent2"/>
                </a:solidFill>
                <a:latin typeface="+mn-ea"/>
                <a:ea typeface="+mn-ea"/>
              </a:defRPr>
            </a:lvl1pPr>
          </a:lstStyle>
          <a:p>
            <a:r>
              <a:rPr lang="zh-CN" altLang="en-US" sz="1600" dirty="0" smtClean="0">
                <a:solidFill>
                  <a:schemeClr val="bg1"/>
                </a:solidFill>
                <a:latin typeface="微软雅黑" panose="020B0503020204020204" pitchFamily="34" charset="-122"/>
                <a:ea typeface="微软雅黑" panose="020B0503020204020204" pitchFamily="34" charset="-122"/>
              </a:rPr>
              <a:t>作者：大数据部门袁青野</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85788908"/>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16" presetClass="entr" presetSubtype="42"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barn(outHorizontal)">
                                      <p:cBhvr>
                                        <p:cTn id="11" dur="750"/>
                                        <p:tgtEl>
                                          <p:spTgt spid="2"/>
                                        </p:tgtEl>
                                      </p:cBhvr>
                                    </p:animEffect>
                                  </p:childTnLst>
                                </p:cTn>
                              </p:par>
                            </p:childTnLst>
                          </p:cTn>
                        </p:par>
                        <p:par>
                          <p:cTn id="12" fill="hold">
                            <p:stCondLst>
                              <p:cond delay="1250"/>
                            </p:stCondLst>
                            <p:childTnLst>
                              <p:par>
                                <p:cTn id="13" presetID="42" presetClass="entr" presetSubtype="0" fill="hold"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1000"/>
                                        <p:tgtEl>
                                          <p:spTgt spid="5"/>
                                        </p:tgtEl>
                                      </p:cBhvr>
                                    </p:animEffect>
                                    <p:anim calcmode="lin" valueType="num">
                                      <p:cBhvr>
                                        <p:cTn id="16" dur="1000" fill="hold"/>
                                        <p:tgtEl>
                                          <p:spTgt spid="5"/>
                                        </p:tgtEl>
                                        <p:attrNameLst>
                                          <p:attrName>ppt_x</p:attrName>
                                        </p:attrNameLst>
                                      </p:cBhvr>
                                      <p:tavLst>
                                        <p:tav tm="0">
                                          <p:val>
                                            <p:strVal val="#ppt_x"/>
                                          </p:val>
                                        </p:tav>
                                        <p:tav tm="100000">
                                          <p:val>
                                            <p:strVal val="#ppt_x"/>
                                          </p:val>
                                        </p:tav>
                                      </p:tavLst>
                                    </p:anim>
                                    <p:anim calcmode="lin" valueType="num">
                                      <p:cBhvr>
                                        <p:cTn id="17" dur="1000" fill="hold"/>
                                        <p:tgtEl>
                                          <p:spTgt spid="5"/>
                                        </p:tgtEl>
                                        <p:attrNameLst>
                                          <p:attrName>ppt_y</p:attrName>
                                        </p:attrNameLst>
                                      </p:cBhvr>
                                      <p:tavLst>
                                        <p:tav tm="0">
                                          <p:val>
                                            <p:strVal val="#ppt_y+.1"/>
                                          </p:val>
                                        </p:tav>
                                        <p:tav tm="100000">
                                          <p:val>
                                            <p:strVal val="#ppt_y"/>
                                          </p:val>
                                        </p:tav>
                                      </p:tavLst>
                                    </p:anim>
                                  </p:childTnLst>
                                </p:cTn>
                              </p:par>
                            </p:childTnLst>
                          </p:cTn>
                        </p:par>
                        <p:par>
                          <p:cTn id="18" fill="hold">
                            <p:stCondLst>
                              <p:cond delay="2250"/>
                            </p:stCondLst>
                            <p:childTnLst>
                              <p:par>
                                <p:cTn id="19" presetID="41" presetClass="entr" presetSubtype="0" fill="hold" grpId="0" nodeType="afterEffect">
                                  <p:stCondLst>
                                    <p:cond delay="0"/>
                                  </p:stCondLst>
                                  <p:iterate type="lt">
                                    <p:tmPct val="10000"/>
                                  </p:iterate>
                                  <p:childTnLst>
                                    <p:set>
                                      <p:cBhvr>
                                        <p:cTn id="20" dur="1" fill="hold">
                                          <p:stCondLst>
                                            <p:cond delay="0"/>
                                          </p:stCondLst>
                                        </p:cTn>
                                        <p:tgtEl>
                                          <p:spTgt spid="15"/>
                                        </p:tgtEl>
                                        <p:attrNameLst>
                                          <p:attrName>style.visibility</p:attrName>
                                        </p:attrNameLst>
                                      </p:cBhvr>
                                      <p:to>
                                        <p:strVal val="visible"/>
                                      </p:to>
                                    </p:set>
                                    <p:anim calcmode="lin" valueType="num">
                                      <p:cBhvr>
                                        <p:cTn id="21" dur="500" fill="hold"/>
                                        <p:tgtEl>
                                          <p:spTgt spid="15"/>
                                        </p:tgtEl>
                                        <p:attrNameLst>
                                          <p:attrName>ppt_x</p:attrName>
                                        </p:attrNameLst>
                                      </p:cBhvr>
                                      <p:tavLst>
                                        <p:tav tm="0">
                                          <p:val>
                                            <p:strVal val="#ppt_x"/>
                                          </p:val>
                                        </p:tav>
                                        <p:tav tm="50000">
                                          <p:val>
                                            <p:strVal val="#ppt_x+.1"/>
                                          </p:val>
                                        </p:tav>
                                        <p:tav tm="100000">
                                          <p:val>
                                            <p:strVal val="#ppt_x"/>
                                          </p:val>
                                        </p:tav>
                                      </p:tavLst>
                                    </p:anim>
                                    <p:anim calcmode="lin" valueType="num">
                                      <p:cBhvr>
                                        <p:cTn id="22" dur="500" fill="hold"/>
                                        <p:tgtEl>
                                          <p:spTgt spid="15"/>
                                        </p:tgtEl>
                                        <p:attrNameLst>
                                          <p:attrName>ppt_y</p:attrName>
                                        </p:attrNameLst>
                                      </p:cBhvr>
                                      <p:tavLst>
                                        <p:tav tm="0">
                                          <p:val>
                                            <p:strVal val="#ppt_y"/>
                                          </p:val>
                                        </p:tav>
                                        <p:tav tm="100000">
                                          <p:val>
                                            <p:strVal val="#ppt_y"/>
                                          </p:val>
                                        </p:tav>
                                      </p:tavLst>
                                    </p:anim>
                                    <p:anim calcmode="lin" valueType="num">
                                      <p:cBhvr>
                                        <p:cTn id="23" dur="500" fill="hold"/>
                                        <p:tgtEl>
                                          <p:spTgt spid="15"/>
                                        </p:tgtEl>
                                        <p:attrNameLst>
                                          <p:attrName>ppt_h</p:attrName>
                                        </p:attrNameLst>
                                      </p:cBhvr>
                                      <p:tavLst>
                                        <p:tav tm="0">
                                          <p:val>
                                            <p:strVal val="#ppt_h/10"/>
                                          </p:val>
                                        </p:tav>
                                        <p:tav tm="50000">
                                          <p:val>
                                            <p:strVal val="#ppt_h+.01"/>
                                          </p:val>
                                        </p:tav>
                                        <p:tav tm="100000">
                                          <p:val>
                                            <p:strVal val="#ppt_h"/>
                                          </p:val>
                                        </p:tav>
                                      </p:tavLst>
                                    </p:anim>
                                    <p:anim calcmode="lin" valueType="num">
                                      <p:cBhvr>
                                        <p:cTn id="24" dur="500" fill="hold"/>
                                        <p:tgtEl>
                                          <p:spTgt spid="15"/>
                                        </p:tgtEl>
                                        <p:attrNameLst>
                                          <p:attrName>ppt_w</p:attrName>
                                        </p:attrNameLst>
                                      </p:cBhvr>
                                      <p:tavLst>
                                        <p:tav tm="0">
                                          <p:val>
                                            <p:strVal val="#ppt_w/10"/>
                                          </p:val>
                                        </p:tav>
                                        <p:tav tm="50000">
                                          <p:val>
                                            <p:strVal val="#ppt_w+.01"/>
                                          </p:val>
                                        </p:tav>
                                        <p:tav tm="100000">
                                          <p:val>
                                            <p:strVal val="#ppt_w"/>
                                          </p:val>
                                        </p:tav>
                                      </p:tavLst>
                                    </p:anim>
                                    <p:animEffect transition="in" filter="fade">
                                      <p:cBhvr>
                                        <p:cTn id="25" dur="500" tmFilter="0,0; .5, 1; 1, 1"/>
                                        <p:tgtEl>
                                          <p:spTgt spid="15"/>
                                        </p:tgtEl>
                                      </p:cBhvr>
                                    </p:animEffect>
                                  </p:childTnLst>
                                </p:cTn>
                              </p:par>
                            </p:childTnLst>
                          </p:cTn>
                        </p:par>
                        <p:par>
                          <p:cTn id="26" fill="hold">
                            <p:stCondLst>
                              <p:cond delay="3250"/>
                            </p:stCondLst>
                            <p:childTnLst>
                              <p:par>
                                <p:cTn id="27" presetID="53" presetClass="entr" presetSubtype="16" fill="hold" grpId="0" nodeType="afterEffect">
                                  <p:stCondLst>
                                    <p:cond delay="0"/>
                                  </p:stCondLst>
                                  <p:childTnLst>
                                    <p:set>
                                      <p:cBhvr>
                                        <p:cTn id="28" dur="1" fill="hold">
                                          <p:stCondLst>
                                            <p:cond delay="0"/>
                                          </p:stCondLst>
                                        </p:cTn>
                                        <p:tgtEl>
                                          <p:spTgt spid="17"/>
                                        </p:tgtEl>
                                        <p:attrNameLst>
                                          <p:attrName>style.visibility</p:attrName>
                                        </p:attrNameLst>
                                      </p:cBhvr>
                                      <p:to>
                                        <p:strVal val="visible"/>
                                      </p:to>
                                    </p:set>
                                    <p:anim calcmode="lin" valueType="num">
                                      <p:cBhvr>
                                        <p:cTn id="29" dur="500" fill="hold"/>
                                        <p:tgtEl>
                                          <p:spTgt spid="17"/>
                                        </p:tgtEl>
                                        <p:attrNameLst>
                                          <p:attrName>ppt_w</p:attrName>
                                        </p:attrNameLst>
                                      </p:cBhvr>
                                      <p:tavLst>
                                        <p:tav tm="0">
                                          <p:val>
                                            <p:fltVal val="0"/>
                                          </p:val>
                                        </p:tav>
                                        <p:tav tm="100000">
                                          <p:val>
                                            <p:strVal val="#ppt_w"/>
                                          </p:val>
                                        </p:tav>
                                      </p:tavLst>
                                    </p:anim>
                                    <p:anim calcmode="lin" valueType="num">
                                      <p:cBhvr>
                                        <p:cTn id="30" dur="500" fill="hold"/>
                                        <p:tgtEl>
                                          <p:spTgt spid="17"/>
                                        </p:tgtEl>
                                        <p:attrNameLst>
                                          <p:attrName>ppt_h</p:attrName>
                                        </p:attrNameLst>
                                      </p:cBhvr>
                                      <p:tavLst>
                                        <p:tav tm="0">
                                          <p:val>
                                            <p:fltVal val="0"/>
                                          </p:val>
                                        </p:tav>
                                        <p:tav tm="100000">
                                          <p:val>
                                            <p:strVal val="#ppt_h"/>
                                          </p:val>
                                        </p:tav>
                                      </p:tavLst>
                                    </p:anim>
                                    <p:animEffect transition="in" filter="fade">
                                      <p:cBhvr>
                                        <p:cTn id="31" dur="500"/>
                                        <p:tgtEl>
                                          <p:spTgt spid="17"/>
                                        </p:tgtEl>
                                      </p:cBhvr>
                                    </p:animEffect>
                                  </p:childTnLst>
                                </p:cTn>
                              </p:par>
                            </p:childTnLst>
                          </p:cTn>
                        </p:par>
                        <p:par>
                          <p:cTn id="32" fill="hold">
                            <p:stCondLst>
                              <p:cond delay="3750"/>
                            </p:stCondLst>
                            <p:childTnLst>
                              <p:par>
                                <p:cTn id="33" presetID="31" presetClass="entr" presetSubtype="0" fill="hold" grpId="0" nodeType="afterEffect">
                                  <p:stCondLst>
                                    <p:cond delay="0"/>
                                  </p:stCondLst>
                                  <p:iterate type="lt">
                                    <p:tmPct val="10000"/>
                                  </p:iterate>
                                  <p:childTnLst>
                                    <p:set>
                                      <p:cBhvr>
                                        <p:cTn id="34" dur="1" fill="hold">
                                          <p:stCondLst>
                                            <p:cond delay="0"/>
                                          </p:stCondLst>
                                        </p:cTn>
                                        <p:tgtEl>
                                          <p:spTgt spid="18"/>
                                        </p:tgtEl>
                                        <p:attrNameLst>
                                          <p:attrName>style.visibility</p:attrName>
                                        </p:attrNameLst>
                                      </p:cBhvr>
                                      <p:to>
                                        <p:strVal val="visible"/>
                                      </p:to>
                                    </p:set>
                                    <p:anim calcmode="lin" valueType="num">
                                      <p:cBhvr>
                                        <p:cTn id="35" dur="1000" fill="hold"/>
                                        <p:tgtEl>
                                          <p:spTgt spid="18"/>
                                        </p:tgtEl>
                                        <p:attrNameLst>
                                          <p:attrName>ppt_w</p:attrName>
                                        </p:attrNameLst>
                                      </p:cBhvr>
                                      <p:tavLst>
                                        <p:tav tm="0">
                                          <p:val>
                                            <p:fltVal val="0"/>
                                          </p:val>
                                        </p:tav>
                                        <p:tav tm="100000">
                                          <p:val>
                                            <p:strVal val="#ppt_w"/>
                                          </p:val>
                                        </p:tav>
                                      </p:tavLst>
                                    </p:anim>
                                    <p:anim calcmode="lin" valueType="num">
                                      <p:cBhvr>
                                        <p:cTn id="36" dur="1000" fill="hold"/>
                                        <p:tgtEl>
                                          <p:spTgt spid="18"/>
                                        </p:tgtEl>
                                        <p:attrNameLst>
                                          <p:attrName>ppt_h</p:attrName>
                                        </p:attrNameLst>
                                      </p:cBhvr>
                                      <p:tavLst>
                                        <p:tav tm="0">
                                          <p:val>
                                            <p:fltVal val="0"/>
                                          </p:val>
                                        </p:tav>
                                        <p:tav tm="100000">
                                          <p:val>
                                            <p:strVal val="#ppt_h"/>
                                          </p:val>
                                        </p:tav>
                                      </p:tavLst>
                                    </p:anim>
                                    <p:anim calcmode="lin" valueType="num">
                                      <p:cBhvr>
                                        <p:cTn id="37" dur="1000" fill="hold"/>
                                        <p:tgtEl>
                                          <p:spTgt spid="18"/>
                                        </p:tgtEl>
                                        <p:attrNameLst>
                                          <p:attrName>style.rotation</p:attrName>
                                        </p:attrNameLst>
                                      </p:cBhvr>
                                      <p:tavLst>
                                        <p:tav tm="0">
                                          <p:val>
                                            <p:fltVal val="90"/>
                                          </p:val>
                                        </p:tav>
                                        <p:tav tm="100000">
                                          <p:val>
                                            <p:fltVal val="0"/>
                                          </p:val>
                                        </p:tav>
                                      </p:tavLst>
                                    </p:anim>
                                    <p:animEffect transition="in" filter="fade">
                                      <p:cBhvr>
                                        <p:cTn id="38" dur="1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P spid="15" grpId="0"/>
      <p:bldP spid="17" grpId="0" animBg="1"/>
      <p:bldP spid="1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55576" y="114186"/>
            <a:ext cx="2520280" cy="369332"/>
          </a:xfrm>
          <a:prstGeom prst="rect">
            <a:avLst/>
          </a:prstGeom>
          <a:noFill/>
        </p:spPr>
        <p:txBody>
          <a:bodyPr wrap="square" rtlCol="0">
            <a:spAutoFit/>
          </a:bodyPr>
          <a:lstStyle/>
          <a:p>
            <a:pPr defTabSz="432037">
              <a:defRPr/>
            </a:pPr>
            <a:r>
              <a:rPr lang="zh-CN" altLang="en-US" b="1" kern="0" dirty="0" smtClean="0">
                <a:solidFill>
                  <a:schemeClr val="bg1"/>
                </a:solidFill>
                <a:latin typeface="Arial" pitchFamily="34" charset="0"/>
                <a:ea typeface="微软雅黑" pitchFamily="34" charset="-122"/>
                <a:cs typeface="Arial" pitchFamily="34" charset="0"/>
              </a:rPr>
              <a:t>重访率</a:t>
            </a:r>
            <a:endParaRPr lang="en-US" altLang="zh-CN" b="1" kern="0" dirty="0">
              <a:solidFill>
                <a:schemeClr val="bg1"/>
              </a:solidFill>
              <a:latin typeface="Arial" pitchFamily="34" charset="0"/>
              <a:ea typeface="微软雅黑" pitchFamily="34" charset="-122"/>
              <a:cs typeface="Arial" pitchFamily="34" charset="0"/>
            </a:endParaRPr>
          </a:p>
        </p:txBody>
      </p:sp>
      <p:sp>
        <p:nvSpPr>
          <p:cNvPr id="3" name="燕尾形 2"/>
          <p:cNvSpPr/>
          <p:nvPr/>
        </p:nvSpPr>
        <p:spPr>
          <a:xfrm>
            <a:off x="227230" y="150190"/>
            <a:ext cx="288032" cy="297324"/>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 name="燕尾形 3"/>
          <p:cNvSpPr/>
          <p:nvPr/>
        </p:nvSpPr>
        <p:spPr>
          <a:xfrm>
            <a:off x="464428" y="150190"/>
            <a:ext cx="288032" cy="297324"/>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39" name="矩形 138"/>
          <p:cNvSpPr/>
          <p:nvPr/>
        </p:nvSpPr>
        <p:spPr>
          <a:xfrm>
            <a:off x="353328" y="1785234"/>
            <a:ext cx="2736495" cy="943246"/>
          </a:xfrm>
          <a:prstGeom prst="rect">
            <a:avLst/>
          </a:prstGeom>
        </p:spPr>
        <p:txBody>
          <a:bodyPr wrap="square" lIns="56300" tIns="28150" rIns="56300" bIns="28150">
            <a:spAutoFit/>
          </a:bodyPr>
          <a:lstStyle/>
          <a:p>
            <a:pPr algn="just">
              <a:lnSpc>
                <a:spcPct val="120000"/>
              </a:lnSpc>
            </a:pPr>
            <a:r>
              <a:rPr lang="zh-CN" altLang="en-US" sz="1200" dirty="0" smtClean="0">
                <a:latin typeface="微软雅黑" pitchFamily="34" charset="-122"/>
                <a:ea typeface="微软雅黑" pitchFamily="34" charset="-122"/>
              </a:rPr>
              <a:t>计算用户是否会在计量周期内（非同一天）再次回归用户中心，统计显示全部用户中，大概有</a:t>
            </a:r>
            <a:r>
              <a:rPr lang="en-US" altLang="zh-CN" sz="1200" dirty="0" smtClean="0">
                <a:latin typeface="微软雅黑" pitchFamily="34" charset="-122"/>
                <a:ea typeface="微软雅黑" pitchFamily="34" charset="-122"/>
              </a:rPr>
              <a:t>13.8%</a:t>
            </a:r>
            <a:r>
              <a:rPr lang="zh-CN" altLang="en-US" sz="1200" dirty="0" smtClean="0">
                <a:latin typeface="微软雅黑" pitchFamily="34" charset="-122"/>
                <a:ea typeface="微软雅黑" pitchFamily="34" charset="-122"/>
              </a:rPr>
              <a:t>之后的某天会再次访问用户中心</a:t>
            </a:r>
            <a:endParaRPr lang="zh-CN" altLang="en-US" sz="1200" dirty="0">
              <a:latin typeface="微软雅黑" pitchFamily="34" charset="-122"/>
              <a:ea typeface="微软雅黑" pitchFamily="34" charset="-122"/>
            </a:endParaRPr>
          </a:p>
        </p:txBody>
      </p:sp>
      <p:sp>
        <p:nvSpPr>
          <p:cNvPr id="140" name="矩形 139"/>
          <p:cNvSpPr/>
          <p:nvPr/>
        </p:nvSpPr>
        <p:spPr>
          <a:xfrm>
            <a:off x="353328" y="1203598"/>
            <a:ext cx="2922528" cy="33257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56300" tIns="28150" rIns="56300" bIns="28150" rtlCol="0" anchor="ctr"/>
          <a:lstStyle/>
          <a:p>
            <a:pPr algn="ctr"/>
            <a:endParaRPr lang="zh-CN" altLang="en-US"/>
          </a:p>
        </p:txBody>
      </p:sp>
      <p:sp>
        <p:nvSpPr>
          <p:cNvPr id="141" name="TextBox 140"/>
          <p:cNvSpPr txBox="1"/>
          <p:nvPr/>
        </p:nvSpPr>
        <p:spPr>
          <a:xfrm>
            <a:off x="353328" y="1203598"/>
            <a:ext cx="3279393" cy="333849"/>
          </a:xfrm>
          <a:prstGeom prst="rect">
            <a:avLst/>
          </a:prstGeom>
          <a:noFill/>
        </p:spPr>
        <p:txBody>
          <a:bodyPr wrap="square" lIns="56300" tIns="28150" rIns="56300" bIns="28150" rtlCol="0">
            <a:spAutoFit/>
          </a:bodyPr>
          <a:lstStyle/>
          <a:p>
            <a:r>
              <a:rPr lang="zh-CN" altLang="en-US" b="1" dirty="0" smtClean="0">
                <a:solidFill>
                  <a:schemeClr val="bg1"/>
                </a:solidFill>
                <a:latin typeface="微软雅黑" pitchFamily="34" charset="-122"/>
                <a:ea typeface="微软雅黑" pitchFamily="34" charset="-122"/>
              </a:rPr>
              <a:t>衡量用户是否重访用户中心</a:t>
            </a:r>
            <a:endParaRPr lang="zh-CN" altLang="en-US" b="1" dirty="0">
              <a:solidFill>
                <a:schemeClr val="bg1"/>
              </a:solidFill>
              <a:latin typeface="微软雅黑" pitchFamily="34" charset="-122"/>
              <a:ea typeface="微软雅黑" pitchFamily="34" charset="-122"/>
            </a:endParaRPr>
          </a:p>
        </p:txBody>
      </p:sp>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51920" y="843558"/>
            <a:ext cx="4939443" cy="3744416"/>
          </a:xfrm>
          <a:prstGeom prst="rect">
            <a:avLst/>
          </a:prstGeom>
        </p:spPr>
      </p:pic>
    </p:spTree>
    <p:extLst>
      <p:ext uri="{BB962C8B-B14F-4D97-AF65-F5344CB8AC3E}">
        <p14:creationId xmlns:p14="http://schemas.microsoft.com/office/powerpoint/2010/main" val="2535538166"/>
      </p:ext>
    </p:extLst>
  </p:cSld>
  <p:clrMapOvr>
    <a:masterClrMapping/>
  </p:clrMapOvr>
  <mc:AlternateContent xmlns:mc="http://schemas.openxmlformats.org/markup-compatibility/2006" xmlns:p14="http://schemas.microsoft.com/office/powerpoint/2010/main">
    <mc:Choice Requires="p14">
      <p:transition spd="slow" p14:dur="1600" advTm="0">
        <p:blinds dir="vert"/>
      </p:transition>
    </mc:Choice>
    <mc:Fallback xmlns="">
      <p:transition spd="slow"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par>
                                <p:cTn id="14" presetID="12" presetClass="entr" presetSubtype="2" fill="hold" grpId="0" nodeType="withEffect">
                                  <p:stCondLst>
                                    <p:cond delay="0"/>
                                  </p:stCondLst>
                                  <p:childTnLst>
                                    <p:set>
                                      <p:cBhvr>
                                        <p:cTn id="15" dur="1" fill="hold">
                                          <p:stCondLst>
                                            <p:cond delay="0"/>
                                          </p:stCondLst>
                                        </p:cTn>
                                        <p:tgtEl>
                                          <p:spTgt spid="2"/>
                                        </p:tgtEl>
                                        <p:attrNameLst>
                                          <p:attrName>style.visibility</p:attrName>
                                        </p:attrNameLst>
                                      </p:cBhvr>
                                      <p:to>
                                        <p:strVal val="visible"/>
                                      </p:to>
                                    </p:set>
                                    <p:anim calcmode="lin" valueType="num">
                                      <p:cBhvr additive="base">
                                        <p:cTn id="16" dur="500"/>
                                        <p:tgtEl>
                                          <p:spTgt spid="2"/>
                                        </p:tgtEl>
                                        <p:attrNameLst>
                                          <p:attrName>ppt_x</p:attrName>
                                        </p:attrNameLst>
                                      </p:cBhvr>
                                      <p:tavLst>
                                        <p:tav tm="0">
                                          <p:val>
                                            <p:strVal val="#ppt_x+#ppt_w*1.125000"/>
                                          </p:val>
                                        </p:tav>
                                        <p:tav tm="100000">
                                          <p:val>
                                            <p:strVal val="#ppt_x"/>
                                          </p:val>
                                        </p:tav>
                                      </p:tavLst>
                                    </p:anim>
                                    <p:animEffect transition="in" filter="wipe(left)">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8" fill="hold" grpId="0" nodeType="clickEffect">
                                  <p:stCondLst>
                                    <p:cond delay="0"/>
                                  </p:stCondLst>
                                  <p:childTnLst>
                                    <p:set>
                                      <p:cBhvr>
                                        <p:cTn id="21" dur="1" fill="hold">
                                          <p:stCondLst>
                                            <p:cond delay="0"/>
                                          </p:stCondLst>
                                        </p:cTn>
                                        <p:tgtEl>
                                          <p:spTgt spid="140"/>
                                        </p:tgtEl>
                                        <p:attrNameLst>
                                          <p:attrName>style.visibility</p:attrName>
                                        </p:attrNameLst>
                                      </p:cBhvr>
                                      <p:to>
                                        <p:strVal val="visible"/>
                                      </p:to>
                                    </p:set>
                                    <p:anim calcmode="lin" valueType="num">
                                      <p:cBhvr additive="base">
                                        <p:cTn id="22" dur="500" fill="hold"/>
                                        <p:tgtEl>
                                          <p:spTgt spid="140"/>
                                        </p:tgtEl>
                                        <p:attrNameLst>
                                          <p:attrName>ppt_x</p:attrName>
                                        </p:attrNameLst>
                                      </p:cBhvr>
                                      <p:tavLst>
                                        <p:tav tm="0">
                                          <p:val>
                                            <p:strVal val="0-#ppt_w/2"/>
                                          </p:val>
                                        </p:tav>
                                        <p:tav tm="100000">
                                          <p:val>
                                            <p:strVal val="#ppt_x"/>
                                          </p:val>
                                        </p:tav>
                                      </p:tavLst>
                                    </p:anim>
                                    <p:anim calcmode="lin" valueType="num">
                                      <p:cBhvr additive="base">
                                        <p:cTn id="23" dur="500" fill="hold"/>
                                        <p:tgtEl>
                                          <p:spTgt spid="140"/>
                                        </p:tgtEl>
                                        <p:attrNameLst>
                                          <p:attrName>ppt_y</p:attrName>
                                        </p:attrNameLst>
                                      </p:cBhvr>
                                      <p:tavLst>
                                        <p:tav tm="0">
                                          <p:val>
                                            <p:strVal val="#ppt_y"/>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1" presetClass="entr" presetSubtype="0" fill="hold" grpId="0" nodeType="clickEffect">
                                  <p:stCondLst>
                                    <p:cond delay="0"/>
                                  </p:stCondLst>
                                  <p:iterate type="lt">
                                    <p:tmPct val="10000"/>
                                  </p:iterate>
                                  <p:childTnLst>
                                    <p:set>
                                      <p:cBhvr>
                                        <p:cTn id="27" dur="1" fill="hold">
                                          <p:stCondLst>
                                            <p:cond delay="0"/>
                                          </p:stCondLst>
                                        </p:cTn>
                                        <p:tgtEl>
                                          <p:spTgt spid="141"/>
                                        </p:tgtEl>
                                        <p:attrNameLst>
                                          <p:attrName>style.visibility</p:attrName>
                                        </p:attrNameLst>
                                      </p:cBhvr>
                                      <p:to>
                                        <p:strVal val="visible"/>
                                      </p:to>
                                    </p:set>
                                    <p:anim calcmode="lin" valueType="num">
                                      <p:cBhvr>
                                        <p:cTn id="28" dur="500" fill="hold"/>
                                        <p:tgtEl>
                                          <p:spTgt spid="141"/>
                                        </p:tgtEl>
                                        <p:attrNameLst>
                                          <p:attrName>ppt_x</p:attrName>
                                        </p:attrNameLst>
                                      </p:cBhvr>
                                      <p:tavLst>
                                        <p:tav tm="0">
                                          <p:val>
                                            <p:strVal val="#ppt_x"/>
                                          </p:val>
                                        </p:tav>
                                        <p:tav tm="50000">
                                          <p:val>
                                            <p:strVal val="#ppt_x+.1"/>
                                          </p:val>
                                        </p:tav>
                                        <p:tav tm="100000">
                                          <p:val>
                                            <p:strVal val="#ppt_x"/>
                                          </p:val>
                                        </p:tav>
                                      </p:tavLst>
                                    </p:anim>
                                    <p:anim calcmode="lin" valueType="num">
                                      <p:cBhvr>
                                        <p:cTn id="29" dur="500" fill="hold"/>
                                        <p:tgtEl>
                                          <p:spTgt spid="141"/>
                                        </p:tgtEl>
                                        <p:attrNameLst>
                                          <p:attrName>ppt_y</p:attrName>
                                        </p:attrNameLst>
                                      </p:cBhvr>
                                      <p:tavLst>
                                        <p:tav tm="0">
                                          <p:val>
                                            <p:strVal val="#ppt_y"/>
                                          </p:val>
                                        </p:tav>
                                        <p:tav tm="100000">
                                          <p:val>
                                            <p:strVal val="#ppt_y"/>
                                          </p:val>
                                        </p:tav>
                                      </p:tavLst>
                                    </p:anim>
                                    <p:anim calcmode="lin" valueType="num">
                                      <p:cBhvr>
                                        <p:cTn id="30" dur="500" fill="hold"/>
                                        <p:tgtEl>
                                          <p:spTgt spid="141"/>
                                        </p:tgtEl>
                                        <p:attrNameLst>
                                          <p:attrName>ppt_h</p:attrName>
                                        </p:attrNameLst>
                                      </p:cBhvr>
                                      <p:tavLst>
                                        <p:tav tm="0">
                                          <p:val>
                                            <p:strVal val="#ppt_h/10"/>
                                          </p:val>
                                        </p:tav>
                                        <p:tav tm="50000">
                                          <p:val>
                                            <p:strVal val="#ppt_h+.01"/>
                                          </p:val>
                                        </p:tav>
                                        <p:tav tm="100000">
                                          <p:val>
                                            <p:strVal val="#ppt_h"/>
                                          </p:val>
                                        </p:tav>
                                      </p:tavLst>
                                    </p:anim>
                                    <p:anim calcmode="lin" valueType="num">
                                      <p:cBhvr>
                                        <p:cTn id="31" dur="500" fill="hold"/>
                                        <p:tgtEl>
                                          <p:spTgt spid="141"/>
                                        </p:tgtEl>
                                        <p:attrNameLst>
                                          <p:attrName>ppt_w</p:attrName>
                                        </p:attrNameLst>
                                      </p:cBhvr>
                                      <p:tavLst>
                                        <p:tav tm="0">
                                          <p:val>
                                            <p:strVal val="#ppt_w/10"/>
                                          </p:val>
                                        </p:tav>
                                        <p:tav tm="50000">
                                          <p:val>
                                            <p:strVal val="#ppt_w+.01"/>
                                          </p:val>
                                        </p:tav>
                                        <p:tav tm="100000">
                                          <p:val>
                                            <p:strVal val="#ppt_w"/>
                                          </p:val>
                                        </p:tav>
                                      </p:tavLst>
                                    </p:anim>
                                    <p:animEffect transition="in" filter="fade">
                                      <p:cBhvr>
                                        <p:cTn id="32" dur="500" tmFilter="0,0; .5, 1; 1, 1"/>
                                        <p:tgtEl>
                                          <p:spTgt spid="141"/>
                                        </p:tgtEl>
                                      </p:cBhvr>
                                    </p:animEffect>
                                  </p:childTnLst>
                                </p:cTn>
                              </p:par>
                            </p:childTnLst>
                          </p:cTn>
                        </p:par>
                      </p:childTnLst>
                    </p:cTn>
                  </p:par>
                  <p:par>
                    <p:cTn id="33" fill="hold">
                      <p:stCondLst>
                        <p:cond delay="indefinite"/>
                      </p:stCondLst>
                      <p:childTnLst>
                        <p:par>
                          <p:cTn id="34" fill="hold">
                            <p:stCondLst>
                              <p:cond delay="0"/>
                            </p:stCondLst>
                            <p:childTnLst>
                              <p:par>
                                <p:cTn id="35" presetID="42" presetClass="entr" presetSubtype="0" fill="hold" grpId="0" nodeType="clickEffect">
                                  <p:stCondLst>
                                    <p:cond delay="0"/>
                                  </p:stCondLst>
                                  <p:childTnLst>
                                    <p:set>
                                      <p:cBhvr>
                                        <p:cTn id="36" dur="1" fill="hold">
                                          <p:stCondLst>
                                            <p:cond delay="0"/>
                                          </p:stCondLst>
                                        </p:cTn>
                                        <p:tgtEl>
                                          <p:spTgt spid="139"/>
                                        </p:tgtEl>
                                        <p:attrNameLst>
                                          <p:attrName>style.visibility</p:attrName>
                                        </p:attrNameLst>
                                      </p:cBhvr>
                                      <p:to>
                                        <p:strVal val="visible"/>
                                      </p:to>
                                    </p:set>
                                    <p:animEffect transition="in" filter="fade">
                                      <p:cBhvr>
                                        <p:cTn id="37" dur="1000"/>
                                        <p:tgtEl>
                                          <p:spTgt spid="139"/>
                                        </p:tgtEl>
                                      </p:cBhvr>
                                    </p:animEffect>
                                    <p:anim calcmode="lin" valueType="num">
                                      <p:cBhvr>
                                        <p:cTn id="38" dur="1000" fill="hold"/>
                                        <p:tgtEl>
                                          <p:spTgt spid="139"/>
                                        </p:tgtEl>
                                        <p:attrNameLst>
                                          <p:attrName>ppt_x</p:attrName>
                                        </p:attrNameLst>
                                      </p:cBhvr>
                                      <p:tavLst>
                                        <p:tav tm="0">
                                          <p:val>
                                            <p:strVal val="#ppt_x"/>
                                          </p:val>
                                        </p:tav>
                                        <p:tav tm="100000">
                                          <p:val>
                                            <p:strVal val="#ppt_x"/>
                                          </p:val>
                                        </p:tav>
                                      </p:tavLst>
                                    </p:anim>
                                    <p:anim calcmode="lin" valueType="num">
                                      <p:cBhvr>
                                        <p:cTn id="39" dur="1000" fill="hold"/>
                                        <p:tgtEl>
                                          <p:spTgt spid="13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4" grpId="0" animBg="1"/>
      <p:bldP spid="139" grpId="0"/>
      <p:bldP spid="140" grpId="0" animBg="1"/>
      <p:bldP spid="14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55576" y="114186"/>
            <a:ext cx="2520280" cy="369332"/>
          </a:xfrm>
          <a:prstGeom prst="rect">
            <a:avLst/>
          </a:prstGeom>
          <a:noFill/>
        </p:spPr>
        <p:txBody>
          <a:bodyPr wrap="square" rtlCol="0">
            <a:spAutoFit/>
          </a:bodyPr>
          <a:lstStyle/>
          <a:p>
            <a:pPr defTabSz="432037">
              <a:defRPr/>
            </a:pPr>
            <a:r>
              <a:rPr lang="zh-CN" altLang="en-US" b="1" kern="0" dirty="0" smtClean="0">
                <a:solidFill>
                  <a:schemeClr val="bg1"/>
                </a:solidFill>
                <a:latin typeface="Arial" pitchFamily="34" charset="0"/>
                <a:ea typeface="微软雅黑" pitchFamily="34" charset="-122"/>
                <a:cs typeface="Arial" pitchFamily="34" charset="0"/>
              </a:rPr>
              <a:t>访问页面平均时长</a:t>
            </a:r>
            <a:endParaRPr lang="en-US" altLang="zh-CN" b="1" kern="0" dirty="0">
              <a:solidFill>
                <a:schemeClr val="bg1"/>
              </a:solidFill>
              <a:latin typeface="Arial" pitchFamily="34" charset="0"/>
              <a:ea typeface="微软雅黑" pitchFamily="34" charset="-122"/>
              <a:cs typeface="Arial" pitchFamily="34" charset="0"/>
            </a:endParaRPr>
          </a:p>
        </p:txBody>
      </p:sp>
      <p:sp>
        <p:nvSpPr>
          <p:cNvPr id="3" name="燕尾形 2"/>
          <p:cNvSpPr/>
          <p:nvPr/>
        </p:nvSpPr>
        <p:spPr>
          <a:xfrm>
            <a:off x="227230" y="150190"/>
            <a:ext cx="288032" cy="297324"/>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70C0"/>
              </a:solidFill>
            </a:endParaRPr>
          </a:p>
        </p:txBody>
      </p:sp>
      <p:sp>
        <p:nvSpPr>
          <p:cNvPr id="4" name="燕尾形 3"/>
          <p:cNvSpPr/>
          <p:nvPr/>
        </p:nvSpPr>
        <p:spPr>
          <a:xfrm>
            <a:off x="464428" y="150190"/>
            <a:ext cx="288032" cy="297324"/>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70C0"/>
              </a:solidFill>
            </a:endParaRPr>
          </a:p>
        </p:txBody>
      </p:sp>
      <p:sp>
        <p:nvSpPr>
          <p:cNvPr id="47" name="矩形 46"/>
          <p:cNvSpPr/>
          <p:nvPr/>
        </p:nvSpPr>
        <p:spPr>
          <a:xfrm>
            <a:off x="1063440" y="4195453"/>
            <a:ext cx="7448947" cy="680553"/>
          </a:xfrm>
          <a:prstGeom prst="rect">
            <a:avLst/>
          </a:prstGeom>
        </p:spPr>
        <p:txBody>
          <a:bodyPr lIns="68534" tIns="34267" rIns="68534" bIns="34267"/>
          <a:lstStyle/>
          <a:p>
            <a:pPr algn="just">
              <a:spcAft>
                <a:spcPts val="450"/>
              </a:spcAft>
              <a:buClr>
                <a:srgbClr val="00B050"/>
              </a:buClr>
              <a:buSzPct val="80000"/>
              <a:defRPr/>
            </a:pPr>
            <a:r>
              <a:rPr lang="zh-CN" altLang="en-US" sz="1200" dirty="0" smtClean="0">
                <a:latin typeface="Adobe 黑体 Std R" pitchFamily="34" charset="-122"/>
                <a:ea typeface="Adobe 黑体 Std R" pitchFamily="34" charset="-122"/>
              </a:rPr>
              <a:t>这部分得到的信息并不完全，根据已经有的信息我们可以得到五个页面的平均访问时长</a:t>
            </a:r>
            <a:endParaRPr lang="en-US" altLang="zh-CN" sz="1200" dirty="0" smtClean="0">
              <a:latin typeface="Adobe 黑体 Std R" pitchFamily="34" charset="-122"/>
              <a:ea typeface="Adobe 黑体 Std R" pitchFamily="34" charset="-122"/>
            </a:endParaRPr>
          </a:p>
          <a:p>
            <a:pPr algn="just">
              <a:spcAft>
                <a:spcPts val="450"/>
              </a:spcAft>
              <a:buClr>
                <a:srgbClr val="00B050"/>
              </a:buClr>
              <a:buSzPct val="80000"/>
              <a:defRPr/>
            </a:pPr>
            <a:r>
              <a:rPr lang="zh-CN" altLang="en-US" sz="1200" dirty="0" smtClean="0">
                <a:latin typeface="Adobe 黑体 Std R" pitchFamily="34" charset="-122"/>
                <a:ea typeface="Adobe 黑体 Std R" pitchFamily="34" charset="-122"/>
              </a:rPr>
              <a:t>用户在福利包停留时间很短，在积分兑换和会员权益会待更长的时间</a:t>
            </a:r>
            <a:endParaRPr lang="zh-CN" altLang="en-US" sz="1200" dirty="0">
              <a:latin typeface="Adobe 黑体 Std R" pitchFamily="34" charset="-122"/>
              <a:ea typeface="Adobe 黑体 Std R" pitchFamily="34" charset="-122"/>
            </a:endParaRPr>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1270" y="535885"/>
            <a:ext cx="7668344" cy="3607200"/>
          </a:xfrm>
          <a:prstGeom prst="rect">
            <a:avLst/>
          </a:prstGeom>
        </p:spPr>
      </p:pic>
    </p:spTree>
    <p:extLst>
      <p:ext uri="{BB962C8B-B14F-4D97-AF65-F5344CB8AC3E}">
        <p14:creationId xmlns:p14="http://schemas.microsoft.com/office/powerpoint/2010/main" val="3617465002"/>
      </p:ext>
    </p:extLst>
  </p:cSld>
  <p:clrMapOvr>
    <a:masterClrMapping/>
  </p:clrMapOvr>
  <mc:AlternateContent xmlns:mc="http://schemas.openxmlformats.org/markup-compatibility/2006">
    <mc:Choice xmlns:p14="http://schemas.microsoft.com/office/powerpoint/2010/main" Requires="p14">
      <p:transition spd="slow" p14:dur="1600" advTm="0">
        <p:blinds dir="vert"/>
      </p:transition>
    </mc:Choice>
    <mc:Fallback>
      <p:transition spd="slow"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par>
                                <p:cTn id="14" presetID="12" presetClass="entr" presetSubtype="2" fill="hold" grpId="0" nodeType="withEffect">
                                  <p:stCondLst>
                                    <p:cond delay="0"/>
                                  </p:stCondLst>
                                  <p:childTnLst>
                                    <p:set>
                                      <p:cBhvr>
                                        <p:cTn id="15" dur="1" fill="hold">
                                          <p:stCondLst>
                                            <p:cond delay="0"/>
                                          </p:stCondLst>
                                        </p:cTn>
                                        <p:tgtEl>
                                          <p:spTgt spid="2"/>
                                        </p:tgtEl>
                                        <p:attrNameLst>
                                          <p:attrName>style.visibility</p:attrName>
                                        </p:attrNameLst>
                                      </p:cBhvr>
                                      <p:to>
                                        <p:strVal val="visible"/>
                                      </p:to>
                                    </p:set>
                                    <p:anim calcmode="lin" valueType="num">
                                      <p:cBhvr additive="base">
                                        <p:cTn id="16" dur="500"/>
                                        <p:tgtEl>
                                          <p:spTgt spid="2"/>
                                        </p:tgtEl>
                                        <p:attrNameLst>
                                          <p:attrName>ppt_x</p:attrName>
                                        </p:attrNameLst>
                                      </p:cBhvr>
                                      <p:tavLst>
                                        <p:tav tm="0">
                                          <p:val>
                                            <p:strVal val="#ppt_x+#ppt_w*1.125000"/>
                                          </p:val>
                                        </p:tav>
                                        <p:tav tm="100000">
                                          <p:val>
                                            <p:strVal val="#ppt_x"/>
                                          </p:val>
                                        </p:tav>
                                      </p:tavLst>
                                    </p:anim>
                                    <p:animEffect transition="in" filter="wipe(left)">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grpId="0" nodeType="clickEffect">
                                  <p:stCondLst>
                                    <p:cond delay="0"/>
                                  </p:stCondLst>
                                  <p:iterate type="wd">
                                    <p:tmPct val="10000"/>
                                  </p:iterate>
                                  <p:childTnLst>
                                    <p:set>
                                      <p:cBhvr>
                                        <p:cTn id="21" dur="1" fill="hold">
                                          <p:stCondLst>
                                            <p:cond delay="0"/>
                                          </p:stCondLst>
                                        </p:cTn>
                                        <p:tgtEl>
                                          <p:spTgt spid="47"/>
                                        </p:tgtEl>
                                        <p:attrNameLst>
                                          <p:attrName>style.visibility</p:attrName>
                                        </p:attrNameLst>
                                      </p:cBhvr>
                                      <p:to>
                                        <p:strVal val="visible"/>
                                      </p:to>
                                    </p:set>
                                    <p:animEffect transition="in" filter="fade">
                                      <p:cBhvr>
                                        <p:cTn id="22" dur="250"/>
                                        <p:tgtEl>
                                          <p:spTgt spid="47"/>
                                        </p:tgtEl>
                                      </p:cBhvr>
                                    </p:animEffect>
                                    <p:anim calcmode="lin" valueType="num">
                                      <p:cBhvr>
                                        <p:cTn id="23" dur="250" fill="hold"/>
                                        <p:tgtEl>
                                          <p:spTgt spid="47"/>
                                        </p:tgtEl>
                                        <p:attrNameLst>
                                          <p:attrName>ppt_x</p:attrName>
                                        </p:attrNameLst>
                                      </p:cBhvr>
                                      <p:tavLst>
                                        <p:tav tm="0">
                                          <p:val>
                                            <p:strVal val="#ppt_x"/>
                                          </p:val>
                                        </p:tav>
                                        <p:tav tm="100000">
                                          <p:val>
                                            <p:strVal val="#ppt_x"/>
                                          </p:val>
                                        </p:tav>
                                      </p:tavLst>
                                    </p:anim>
                                    <p:anim calcmode="lin" valueType="num">
                                      <p:cBhvr>
                                        <p:cTn id="24" dur="250" fill="hold"/>
                                        <p:tgtEl>
                                          <p:spTgt spid="47"/>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1" nodeType="clickEffect">
                                  <p:stCondLst>
                                    <p:cond delay="0"/>
                                  </p:stCondLst>
                                  <p:iterate type="wd">
                                    <p:tmAbs val="0"/>
                                  </p:iterate>
                                  <p:childTnLst>
                                    <p:set>
                                      <p:cBhvr>
                                        <p:cTn id="28" dur="1" fill="hold">
                                          <p:stCondLst>
                                            <p:cond delay="999"/>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4" grpId="0" animBg="1"/>
      <p:bldP spid="47" grpId="0"/>
      <p:bldP spid="47" grpId="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4716016" y="1975247"/>
            <a:ext cx="2249334" cy="400110"/>
          </a:xfrm>
          <a:prstGeom prst="rect">
            <a:avLst/>
          </a:prstGeom>
          <a:noFill/>
        </p:spPr>
        <p:txBody>
          <a:bodyPr wrap="none" rtlCol="0">
            <a:spAutoFit/>
          </a:bodyPr>
          <a:lstStyle/>
          <a:p>
            <a:r>
              <a:rPr lang="zh-CN" altLang="en-US" sz="2000" b="1" spc="300" dirty="0" smtClean="0">
                <a:latin typeface="微软雅黑" pitchFamily="34" charset="-122"/>
                <a:ea typeface="微软雅黑" pitchFamily="34" charset="-122"/>
              </a:rPr>
              <a:t>新功能统计分析</a:t>
            </a:r>
            <a:endParaRPr lang="zh-CN" altLang="en-US" sz="2000" b="1" spc="300" dirty="0">
              <a:latin typeface="微软雅黑" pitchFamily="34" charset="-122"/>
              <a:ea typeface="微软雅黑" pitchFamily="34" charset="-122"/>
            </a:endParaRPr>
          </a:p>
        </p:txBody>
      </p:sp>
      <p:grpSp>
        <p:nvGrpSpPr>
          <p:cNvPr id="11" name="组合 10"/>
          <p:cNvGrpSpPr/>
          <p:nvPr/>
        </p:nvGrpSpPr>
        <p:grpSpPr>
          <a:xfrm>
            <a:off x="2843808" y="1940248"/>
            <a:ext cx="1301106" cy="1301106"/>
            <a:chOff x="2843808" y="1940248"/>
            <a:chExt cx="1301106" cy="1301106"/>
          </a:xfrm>
        </p:grpSpPr>
        <p:sp>
          <p:nvSpPr>
            <p:cNvPr id="12" name="椭圆 11"/>
            <p:cNvSpPr/>
            <p:nvPr/>
          </p:nvSpPr>
          <p:spPr>
            <a:xfrm>
              <a:off x="2843808" y="1940248"/>
              <a:ext cx="1301106" cy="1301106"/>
            </a:xfrm>
            <a:prstGeom prst="ellipse">
              <a:avLst/>
            </a:prstGeom>
            <a:gradFill>
              <a:gsLst>
                <a:gs pos="0">
                  <a:schemeClr val="bg1"/>
                </a:gs>
                <a:gs pos="100000">
                  <a:srgbClr val="DDDEDD"/>
                </a:gs>
              </a:gsLst>
              <a:lin ang="9600000" scaled="0"/>
            </a:gradFill>
            <a:ln>
              <a:noFill/>
            </a:ln>
            <a:effectLst>
              <a:outerShdw blurRad="304800" dist="38100" dir="8100000" sx="110000" sy="11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2954361" y="2050800"/>
              <a:ext cx="1080000" cy="1080000"/>
            </a:xfrm>
            <a:prstGeom prst="ellipse">
              <a:avLst/>
            </a:prstGeom>
            <a:solidFill>
              <a:srgbClr val="0070C0"/>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TextBox 13"/>
            <p:cNvSpPr txBox="1"/>
            <p:nvPr/>
          </p:nvSpPr>
          <p:spPr>
            <a:xfrm>
              <a:off x="3212071" y="2175302"/>
              <a:ext cx="564578" cy="830997"/>
            </a:xfrm>
            <a:prstGeom prst="rect">
              <a:avLst/>
            </a:prstGeom>
            <a:noFill/>
          </p:spPr>
          <p:txBody>
            <a:bodyPr wrap="none" rtlCol="0">
              <a:spAutoFit/>
            </a:bodyPr>
            <a:lstStyle/>
            <a:p>
              <a:pPr algn="ctr"/>
              <a:r>
                <a:rPr lang="en-US" altLang="zh-CN" sz="4800" b="1" dirty="0">
                  <a:solidFill>
                    <a:schemeClr val="bg1"/>
                  </a:solidFill>
                  <a:latin typeface="微软雅黑" pitchFamily="34" charset="-122"/>
                  <a:ea typeface="微软雅黑" pitchFamily="34" charset="-122"/>
                </a:rPr>
                <a:t>2</a:t>
              </a:r>
              <a:endParaRPr lang="zh-CN" altLang="en-US" sz="4800" b="1" dirty="0">
                <a:solidFill>
                  <a:schemeClr val="bg1"/>
                </a:solidFill>
                <a:latin typeface="微软雅黑" pitchFamily="34" charset="-122"/>
                <a:ea typeface="微软雅黑" pitchFamily="34" charset="-122"/>
              </a:endParaRPr>
            </a:p>
          </p:txBody>
        </p:sp>
      </p:grpSp>
      <p:cxnSp>
        <p:nvCxnSpPr>
          <p:cNvPr id="15" name="直接连接符 14"/>
          <p:cNvCxnSpPr/>
          <p:nvPr/>
        </p:nvCxnSpPr>
        <p:spPr>
          <a:xfrm flipV="1">
            <a:off x="4572000" y="1940247"/>
            <a:ext cx="0" cy="1301107"/>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788024" y="2469044"/>
            <a:ext cx="2016224" cy="954107"/>
          </a:xfrm>
          <a:prstGeom prst="rect">
            <a:avLst/>
          </a:prstGeom>
          <a:noFill/>
        </p:spPr>
        <p:txBody>
          <a:bodyPr wrap="square" rtlCol="0">
            <a:spAutoFit/>
          </a:bodyPr>
          <a:lstStyle/>
          <a:p>
            <a:r>
              <a:rPr lang="zh-CN" altLang="en-US" sz="1400" dirty="0" smtClean="0">
                <a:latin typeface="微软雅黑" pitchFamily="34" charset="-122"/>
                <a:ea typeface="微软雅黑" pitchFamily="34" charset="-122"/>
              </a:rPr>
              <a:t>用户任务完成</a:t>
            </a:r>
            <a:r>
              <a:rPr lang="zh-CN" altLang="en-US" sz="1400" dirty="0">
                <a:latin typeface="微软雅黑" pitchFamily="34" charset="-122"/>
                <a:ea typeface="微软雅黑" pitchFamily="34" charset="-122"/>
              </a:rPr>
              <a:t>情况</a:t>
            </a:r>
            <a:endParaRPr lang="en-US" altLang="zh-CN" sz="1400" dirty="0" smtClean="0">
              <a:latin typeface="微软雅黑" pitchFamily="34" charset="-122"/>
              <a:ea typeface="微软雅黑" pitchFamily="34" charset="-122"/>
            </a:endParaRPr>
          </a:p>
          <a:p>
            <a:r>
              <a:rPr lang="zh-CN" altLang="en-US" sz="1400" dirty="0" smtClean="0">
                <a:latin typeface="微软雅黑" pitchFamily="34" charset="-122"/>
                <a:ea typeface="微软雅黑" pitchFamily="34" charset="-122"/>
              </a:rPr>
              <a:t>每日签到数</a:t>
            </a:r>
            <a:endParaRPr lang="en-US" altLang="zh-CN" sz="1400" dirty="0" smtClean="0">
              <a:latin typeface="微软雅黑" pitchFamily="34" charset="-122"/>
              <a:ea typeface="微软雅黑" pitchFamily="34" charset="-122"/>
            </a:endParaRPr>
          </a:p>
          <a:p>
            <a:r>
              <a:rPr lang="zh-CN" altLang="en-US" sz="1400" dirty="0" smtClean="0">
                <a:latin typeface="微软雅黑" pitchFamily="34" charset="-122"/>
                <a:ea typeface="微软雅黑" pitchFamily="34" charset="-122"/>
              </a:rPr>
              <a:t>权益获取</a:t>
            </a:r>
            <a:endParaRPr lang="en-US" altLang="zh-CN" sz="1400" dirty="0" smtClean="0">
              <a:latin typeface="微软雅黑" pitchFamily="34" charset="-122"/>
              <a:ea typeface="微软雅黑" pitchFamily="34" charset="-122"/>
            </a:endParaRPr>
          </a:p>
          <a:p>
            <a:r>
              <a:rPr lang="zh-CN" altLang="en-US" sz="1400" dirty="0" smtClean="0">
                <a:latin typeface="微软雅黑" pitchFamily="34" charset="-122"/>
                <a:ea typeface="微软雅黑" pitchFamily="34" charset="-122"/>
              </a:rPr>
              <a:t>积分</a:t>
            </a:r>
            <a:r>
              <a:rPr lang="zh-CN" altLang="en-US" sz="1400" dirty="0">
                <a:latin typeface="微软雅黑" pitchFamily="34" charset="-122"/>
                <a:ea typeface="微软雅黑" pitchFamily="34" charset="-122"/>
              </a:rPr>
              <a:t>兑换</a:t>
            </a:r>
            <a:endParaRPr lang="en-US" altLang="zh-CN" sz="1400" dirty="0" smtClean="0">
              <a:latin typeface="微软雅黑" pitchFamily="34" charset="-122"/>
              <a:ea typeface="微软雅黑" pitchFamily="34" charset="-122"/>
            </a:endParaRPr>
          </a:p>
        </p:txBody>
      </p:sp>
    </p:spTree>
    <p:extLst>
      <p:ext uri="{BB962C8B-B14F-4D97-AF65-F5344CB8AC3E}">
        <p14:creationId xmlns:p14="http://schemas.microsoft.com/office/powerpoint/2010/main" val="1525445789"/>
      </p:ext>
    </p:extLst>
  </p:cSld>
  <p:clrMapOvr>
    <a:masterClrMapping/>
  </p:clrMapOvr>
  <mc:AlternateContent xmlns:mc="http://schemas.openxmlformats.org/markup-compatibility/2006" xmlns:p14="http://schemas.microsoft.com/office/powerpoint/2010/main">
    <mc:Choice Requires="p14">
      <p:transition spd="slow" p14:dur="1600" advTm="0">
        <p:blinds dir="vert"/>
      </p:transition>
    </mc:Choice>
    <mc:Fallback xmlns="">
      <p:transition spd="slow"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down)">
                                      <p:cBhvr>
                                        <p:cTn id="7" dur="500"/>
                                        <p:tgtEl>
                                          <p:spTgt spid="15"/>
                                        </p:tgtEl>
                                      </p:cBhvr>
                                    </p:animEffect>
                                  </p:childTnLst>
                                </p:cTn>
                              </p:par>
                            </p:childTnLst>
                          </p:cTn>
                        </p:par>
                        <p:par>
                          <p:cTn id="8" fill="hold">
                            <p:stCondLst>
                              <p:cond delay="500"/>
                            </p:stCondLst>
                            <p:childTnLst>
                              <p:par>
                                <p:cTn id="9" presetID="12" presetClass="entr" presetSubtype="8"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p:tgtEl>
                                          <p:spTgt spid="10"/>
                                        </p:tgtEl>
                                        <p:attrNameLst>
                                          <p:attrName>ppt_x</p:attrName>
                                        </p:attrNameLst>
                                      </p:cBhvr>
                                      <p:tavLst>
                                        <p:tav tm="0">
                                          <p:val>
                                            <p:strVal val="#ppt_x-#ppt_w*1.125000"/>
                                          </p:val>
                                        </p:tav>
                                        <p:tav tm="100000">
                                          <p:val>
                                            <p:strVal val="#ppt_x"/>
                                          </p:val>
                                        </p:tav>
                                      </p:tavLst>
                                    </p:anim>
                                    <p:animEffect transition="in" filter="wipe(right)">
                                      <p:cBhvr>
                                        <p:cTn id="12" dur="500"/>
                                        <p:tgtEl>
                                          <p:spTgt spid="10"/>
                                        </p:tgtEl>
                                      </p:cBhvr>
                                    </p:animEffect>
                                  </p:childTnLst>
                                </p:cTn>
                              </p:par>
                              <p:par>
                                <p:cTn id="13" presetID="12" presetClass="entr" presetSubtype="2"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500"/>
                                        <p:tgtEl>
                                          <p:spTgt spid="11"/>
                                        </p:tgtEl>
                                        <p:attrNameLst>
                                          <p:attrName>ppt_x</p:attrName>
                                        </p:attrNameLst>
                                      </p:cBhvr>
                                      <p:tavLst>
                                        <p:tav tm="0">
                                          <p:val>
                                            <p:strVal val="#ppt_x+#ppt_w*1.125000"/>
                                          </p:val>
                                        </p:tav>
                                        <p:tav tm="100000">
                                          <p:val>
                                            <p:strVal val="#ppt_x"/>
                                          </p:val>
                                        </p:tav>
                                      </p:tavLst>
                                    </p:anim>
                                    <p:animEffect transition="in" filter="wipe(left)">
                                      <p:cBhvr>
                                        <p:cTn id="16" dur="500"/>
                                        <p:tgtEl>
                                          <p:spTgt spid="11"/>
                                        </p:tgtEl>
                                      </p:cBhvr>
                                    </p:animEffect>
                                  </p:childTnLst>
                                </p:cTn>
                              </p:par>
                            </p:childTnLst>
                          </p:cTn>
                        </p:par>
                        <p:par>
                          <p:cTn id="17" fill="hold">
                            <p:stCondLst>
                              <p:cond delay="1000"/>
                            </p:stCondLst>
                            <p:childTnLst>
                              <p:par>
                                <p:cTn id="18" presetID="42" presetClass="entr" presetSubtype="0" fill="hold" grpId="0" nodeType="afterEffect">
                                  <p:stCondLst>
                                    <p:cond delay="0"/>
                                  </p:stCondLst>
                                  <p:childTnLst>
                                    <p:set>
                                      <p:cBhvr>
                                        <p:cTn id="19" dur="1" fill="hold">
                                          <p:stCondLst>
                                            <p:cond delay="0"/>
                                          </p:stCondLst>
                                        </p:cTn>
                                        <p:tgtEl>
                                          <p:spTgt spid="16"/>
                                        </p:tgtEl>
                                        <p:attrNameLst>
                                          <p:attrName>style.visibility</p:attrName>
                                        </p:attrNameLst>
                                      </p:cBhvr>
                                      <p:to>
                                        <p:strVal val="visible"/>
                                      </p:to>
                                    </p:set>
                                    <p:animEffect transition="in" filter="fade">
                                      <p:cBhvr>
                                        <p:cTn id="20" dur="1000"/>
                                        <p:tgtEl>
                                          <p:spTgt spid="16"/>
                                        </p:tgtEl>
                                      </p:cBhvr>
                                    </p:animEffect>
                                    <p:anim calcmode="lin" valueType="num">
                                      <p:cBhvr>
                                        <p:cTn id="21" dur="1000" fill="hold"/>
                                        <p:tgtEl>
                                          <p:spTgt spid="16"/>
                                        </p:tgtEl>
                                        <p:attrNameLst>
                                          <p:attrName>ppt_x</p:attrName>
                                        </p:attrNameLst>
                                      </p:cBhvr>
                                      <p:tavLst>
                                        <p:tav tm="0">
                                          <p:val>
                                            <p:strVal val="#ppt_x"/>
                                          </p:val>
                                        </p:tav>
                                        <p:tav tm="100000">
                                          <p:val>
                                            <p:strVal val="#ppt_x"/>
                                          </p:val>
                                        </p:tav>
                                      </p:tavLst>
                                    </p:anim>
                                    <p:anim calcmode="lin" valueType="num">
                                      <p:cBhvr>
                                        <p:cTn id="22"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55576" y="114186"/>
            <a:ext cx="2520280" cy="369332"/>
          </a:xfrm>
          <a:prstGeom prst="rect">
            <a:avLst/>
          </a:prstGeom>
          <a:noFill/>
        </p:spPr>
        <p:txBody>
          <a:bodyPr wrap="square" rtlCol="0">
            <a:spAutoFit/>
          </a:bodyPr>
          <a:lstStyle/>
          <a:p>
            <a:pPr defTabSz="432037">
              <a:defRPr/>
            </a:pPr>
            <a:r>
              <a:rPr lang="zh-CN" altLang="en-US" b="1" kern="0" dirty="0" smtClean="0">
                <a:solidFill>
                  <a:schemeClr val="bg1"/>
                </a:solidFill>
                <a:latin typeface="Arial" pitchFamily="34" charset="0"/>
                <a:ea typeface="微软雅黑" pitchFamily="34" charset="-122"/>
                <a:cs typeface="Arial" pitchFamily="34" charset="0"/>
              </a:rPr>
              <a:t>用户任务完成</a:t>
            </a:r>
            <a:r>
              <a:rPr lang="zh-CN" altLang="en-US" b="1" kern="0" dirty="0">
                <a:solidFill>
                  <a:schemeClr val="bg1"/>
                </a:solidFill>
                <a:latin typeface="Arial" pitchFamily="34" charset="0"/>
                <a:ea typeface="微软雅黑" pitchFamily="34" charset="-122"/>
                <a:cs typeface="Arial" pitchFamily="34" charset="0"/>
              </a:rPr>
              <a:t>情况</a:t>
            </a:r>
            <a:endParaRPr lang="en-US" altLang="zh-CN" b="1" kern="0" dirty="0">
              <a:solidFill>
                <a:schemeClr val="bg1"/>
              </a:solidFill>
              <a:latin typeface="Arial" pitchFamily="34" charset="0"/>
              <a:ea typeface="微软雅黑" pitchFamily="34" charset="-122"/>
              <a:cs typeface="Arial" pitchFamily="34" charset="0"/>
            </a:endParaRPr>
          </a:p>
        </p:txBody>
      </p:sp>
      <p:sp>
        <p:nvSpPr>
          <p:cNvPr id="3" name="燕尾形 2"/>
          <p:cNvSpPr/>
          <p:nvPr/>
        </p:nvSpPr>
        <p:spPr>
          <a:xfrm>
            <a:off x="227230" y="150190"/>
            <a:ext cx="288032" cy="297324"/>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70C0"/>
              </a:solidFill>
            </a:endParaRPr>
          </a:p>
        </p:txBody>
      </p:sp>
      <p:sp>
        <p:nvSpPr>
          <p:cNvPr id="4" name="燕尾形 3"/>
          <p:cNvSpPr/>
          <p:nvPr/>
        </p:nvSpPr>
        <p:spPr>
          <a:xfrm>
            <a:off x="464428" y="150190"/>
            <a:ext cx="288032" cy="297324"/>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70C0"/>
              </a:solidFill>
            </a:endParaRPr>
          </a:p>
        </p:txBody>
      </p:sp>
      <p:sp>
        <p:nvSpPr>
          <p:cNvPr id="47" name="矩形 46"/>
          <p:cNvSpPr/>
          <p:nvPr/>
        </p:nvSpPr>
        <p:spPr>
          <a:xfrm>
            <a:off x="1063440" y="4195453"/>
            <a:ext cx="7448947" cy="680553"/>
          </a:xfrm>
          <a:prstGeom prst="rect">
            <a:avLst/>
          </a:prstGeom>
        </p:spPr>
        <p:txBody>
          <a:bodyPr lIns="68534" tIns="34267" rIns="68534" bIns="34267"/>
          <a:lstStyle/>
          <a:p>
            <a:pPr algn="just">
              <a:spcAft>
                <a:spcPts val="450"/>
              </a:spcAft>
              <a:buClr>
                <a:srgbClr val="00B050"/>
              </a:buClr>
              <a:buSzPct val="80000"/>
              <a:defRPr/>
            </a:pPr>
            <a:r>
              <a:rPr lang="zh-CN" altLang="en-US" sz="1200" dirty="0" smtClean="0">
                <a:latin typeface="Adobe 黑体 Std R" pitchFamily="34" charset="-122"/>
                <a:ea typeface="Adobe 黑体 Std R" pitchFamily="34" charset="-122"/>
              </a:rPr>
              <a:t>用户完成任务情况（线上）：</a:t>
            </a:r>
            <a:endParaRPr lang="en-US" altLang="zh-CN" sz="1200" dirty="0" smtClean="0">
              <a:latin typeface="Adobe 黑体 Std R" pitchFamily="34" charset="-122"/>
              <a:ea typeface="Adobe 黑体 Std R" pitchFamily="34" charset="-122"/>
            </a:endParaRPr>
          </a:p>
          <a:p>
            <a:pPr algn="just">
              <a:spcAft>
                <a:spcPts val="450"/>
              </a:spcAft>
              <a:buClr>
                <a:srgbClr val="00B050"/>
              </a:buClr>
              <a:buSzPct val="80000"/>
              <a:defRPr/>
            </a:pPr>
            <a:r>
              <a:rPr lang="zh-CN" altLang="en-US" sz="1200" dirty="0" smtClean="0">
                <a:latin typeface="Adobe 黑体 Std R" pitchFamily="34" charset="-122"/>
                <a:ea typeface="Adobe 黑体 Std R" pitchFamily="34" charset="-122"/>
              </a:rPr>
              <a:t>用户信息完善方面达到的普及程度最高，地址完善也很多，第一次评论和第一次线上交易相对较少</a:t>
            </a:r>
            <a:endParaRPr lang="zh-CN" altLang="en-US" sz="1200" dirty="0">
              <a:latin typeface="Adobe 黑体 Std R" pitchFamily="34" charset="-122"/>
              <a:ea typeface="Adobe 黑体 Std R" pitchFamily="34" charset="-122"/>
            </a:endParaRPr>
          </a:p>
        </p:txBody>
      </p:sp>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5262" y="590407"/>
            <a:ext cx="8244408" cy="3569042"/>
          </a:xfrm>
          <a:prstGeom prst="rect">
            <a:avLst/>
          </a:prstGeom>
        </p:spPr>
      </p:pic>
    </p:spTree>
    <p:extLst>
      <p:ext uri="{BB962C8B-B14F-4D97-AF65-F5344CB8AC3E}">
        <p14:creationId xmlns:p14="http://schemas.microsoft.com/office/powerpoint/2010/main" val="459223939"/>
      </p:ext>
    </p:extLst>
  </p:cSld>
  <p:clrMapOvr>
    <a:masterClrMapping/>
  </p:clrMapOvr>
  <mc:AlternateContent xmlns:mc="http://schemas.openxmlformats.org/markup-compatibility/2006">
    <mc:Choice xmlns:p14="http://schemas.microsoft.com/office/powerpoint/2010/main" Requires="p14">
      <p:transition spd="slow" p14:dur="1600" advTm="0">
        <p:blinds dir="vert"/>
      </p:transition>
    </mc:Choice>
    <mc:Fallback>
      <p:transition spd="slow"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par>
                                <p:cTn id="14" presetID="12" presetClass="entr" presetSubtype="2" fill="hold" grpId="0" nodeType="withEffect">
                                  <p:stCondLst>
                                    <p:cond delay="0"/>
                                  </p:stCondLst>
                                  <p:childTnLst>
                                    <p:set>
                                      <p:cBhvr>
                                        <p:cTn id="15" dur="1" fill="hold">
                                          <p:stCondLst>
                                            <p:cond delay="0"/>
                                          </p:stCondLst>
                                        </p:cTn>
                                        <p:tgtEl>
                                          <p:spTgt spid="2"/>
                                        </p:tgtEl>
                                        <p:attrNameLst>
                                          <p:attrName>style.visibility</p:attrName>
                                        </p:attrNameLst>
                                      </p:cBhvr>
                                      <p:to>
                                        <p:strVal val="visible"/>
                                      </p:to>
                                    </p:set>
                                    <p:anim calcmode="lin" valueType="num">
                                      <p:cBhvr additive="base">
                                        <p:cTn id="16" dur="500"/>
                                        <p:tgtEl>
                                          <p:spTgt spid="2"/>
                                        </p:tgtEl>
                                        <p:attrNameLst>
                                          <p:attrName>ppt_x</p:attrName>
                                        </p:attrNameLst>
                                      </p:cBhvr>
                                      <p:tavLst>
                                        <p:tav tm="0">
                                          <p:val>
                                            <p:strVal val="#ppt_x+#ppt_w*1.125000"/>
                                          </p:val>
                                        </p:tav>
                                        <p:tav tm="100000">
                                          <p:val>
                                            <p:strVal val="#ppt_x"/>
                                          </p:val>
                                        </p:tav>
                                      </p:tavLst>
                                    </p:anim>
                                    <p:animEffect transition="in" filter="wipe(left)">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grpId="0" nodeType="clickEffect">
                                  <p:stCondLst>
                                    <p:cond delay="0"/>
                                  </p:stCondLst>
                                  <p:iterate type="wd">
                                    <p:tmPct val="10000"/>
                                  </p:iterate>
                                  <p:childTnLst>
                                    <p:set>
                                      <p:cBhvr>
                                        <p:cTn id="21" dur="1" fill="hold">
                                          <p:stCondLst>
                                            <p:cond delay="0"/>
                                          </p:stCondLst>
                                        </p:cTn>
                                        <p:tgtEl>
                                          <p:spTgt spid="47"/>
                                        </p:tgtEl>
                                        <p:attrNameLst>
                                          <p:attrName>style.visibility</p:attrName>
                                        </p:attrNameLst>
                                      </p:cBhvr>
                                      <p:to>
                                        <p:strVal val="visible"/>
                                      </p:to>
                                    </p:set>
                                    <p:animEffect transition="in" filter="fade">
                                      <p:cBhvr>
                                        <p:cTn id="22" dur="250"/>
                                        <p:tgtEl>
                                          <p:spTgt spid="47"/>
                                        </p:tgtEl>
                                      </p:cBhvr>
                                    </p:animEffect>
                                    <p:anim calcmode="lin" valueType="num">
                                      <p:cBhvr>
                                        <p:cTn id="23" dur="250" fill="hold"/>
                                        <p:tgtEl>
                                          <p:spTgt spid="47"/>
                                        </p:tgtEl>
                                        <p:attrNameLst>
                                          <p:attrName>ppt_x</p:attrName>
                                        </p:attrNameLst>
                                      </p:cBhvr>
                                      <p:tavLst>
                                        <p:tav tm="0">
                                          <p:val>
                                            <p:strVal val="#ppt_x"/>
                                          </p:val>
                                        </p:tav>
                                        <p:tav tm="100000">
                                          <p:val>
                                            <p:strVal val="#ppt_x"/>
                                          </p:val>
                                        </p:tav>
                                      </p:tavLst>
                                    </p:anim>
                                    <p:anim calcmode="lin" valueType="num">
                                      <p:cBhvr>
                                        <p:cTn id="24" dur="250" fill="hold"/>
                                        <p:tgtEl>
                                          <p:spTgt spid="47"/>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1" nodeType="clickEffect">
                                  <p:stCondLst>
                                    <p:cond delay="0"/>
                                  </p:stCondLst>
                                  <p:iterate type="wd">
                                    <p:tmAbs val="0"/>
                                  </p:iterate>
                                  <p:childTnLst>
                                    <p:set>
                                      <p:cBhvr>
                                        <p:cTn id="28" dur="1" fill="hold">
                                          <p:stCondLst>
                                            <p:cond delay="999"/>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4" grpId="0" animBg="1"/>
      <p:bldP spid="47" grpId="0"/>
      <p:bldP spid="47" grpId="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55576" y="114186"/>
            <a:ext cx="2520280" cy="369332"/>
          </a:xfrm>
          <a:prstGeom prst="rect">
            <a:avLst/>
          </a:prstGeom>
          <a:noFill/>
        </p:spPr>
        <p:txBody>
          <a:bodyPr wrap="square" rtlCol="0">
            <a:spAutoFit/>
          </a:bodyPr>
          <a:lstStyle/>
          <a:p>
            <a:pPr defTabSz="432037">
              <a:defRPr/>
            </a:pPr>
            <a:r>
              <a:rPr lang="zh-CN" altLang="en-US" b="1" kern="0" dirty="0" smtClean="0">
                <a:solidFill>
                  <a:schemeClr val="bg1"/>
                </a:solidFill>
                <a:latin typeface="Arial" pitchFamily="34" charset="0"/>
                <a:ea typeface="微软雅黑" pitchFamily="34" charset="-122"/>
                <a:cs typeface="Arial" pitchFamily="34" charset="0"/>
              </a:rPr>
              <a:t>每日签到数</a:t>
            </a:r>
            <a:endParaRPr lang="en-US" altLang="zh-CN" b="1" kern="0" dirty="0">
              <a:solidFill>
                <a:schemeClr val="bg1"/>
              </a:solidFill>
              <a:latin typeface="Arial" pitchFamily="34" charset="0"/>
              <a:ea typeface="微软雅黑" pitchFamily="34" charset="-122"/>
              <a:cs typeface="Arial" pitchFamily="34" charset="0"/>
            </a:endParaRPr>
          </a:p>
        </p:txBody>
      </p:sp>
      <p:sp>
        <p:nvSpPr>
          <p:cNvPr id="3" name="燕尾形 2"/>
          <p:cNvSpPr/>
          <p:nvPr/>
        </p:nvSpPr>
        <p:spPr>
          <a:xfrm>
            <a:off x="227230" y="150190"/>
            <a:ext cx="288032" cy="297324"/>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70C0"/>
              </a:solidFill>
            </a:endParaRPr>
          </a:p>
        </p:txBody>
      </p:sp>
      <p:sp>
        <p:nvSpPr>
          <p:cNvPr id="4" name="燕尾形 3"/>
          <p:cNvSpPr/>
          <p:nvPr/>
        </p:nvSpPr>
        <p:spPr>
          <a:xfrm>
            <a:off x="464428" y="150190"/>
            <a:ext cx="288032" cy="297324"/>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70C0"/>
              </a:solidFill>
            </a:endParaRPr>
          </a:p>
        </p:txBody>
      </p:sp>
      <p:sp>
        <p:nvSpPr>
          <p:cNvPr id="47" name="矩形 46"/>
          <p:cNvSpPr/>
          <p:nvPr/>
        </p:nvSpPr>
        <p:spPr>
          <a:xfrm>
            <a:off x="1063440" y="4195453"/>
            <a:ext cx="7448947" cy="680553"/>
          </a:xfrm>
          <a:prstGeom prst="rect">
            <a:avLst/>
          </a:prstGeom>
        </p:spPr>
        <p:txBody>
          <a:bodyPr lIns="68534" tIns="34267" rIns="68534" bIns="34267"/>
          <a:lstStyle/>
          <a:p>
            <a:pPr algn="just">
              <a:spcAft>
                <a:spcPts val="450"/>
              </a:spcAft>
              <a:buClr>
                <a:srgbClr val="00B050"/>
              </a:buClr>
              <a:buSzPct val="80000"/>
              <a:defRPr/>
            </a:pPr>
            <a:r>
              <a:rPr lang="zh-CN" altLang="en-US" sz="1200" dirty="0" smtClean="0">
                <a:latin typeface="Adobe 黑体 Std R" pitchFamily="34" charset="-122"/>
                <a:ea typeface="Adobe 黑体 Std R" pitchFamily="34" charset="-122"/>
              </a:rPr>
              <a:t>用户的签到情况：</a:t>
            </a:r>
            <a:endParaRPr lang="en-US" altLang="zh-CN" sz="1200" dirty="0" smtClean="0">
              <a:latin typeface="Adobe 黑体 Std R" pitchFamily="34" charset="-122"/>
              <a:ea typeface="Adobe 黑体 Std R" pitchFamily="34" charset="-122"/>
            </a:endParaRPr>
          </a:p>
          <a:p>
            <a:pPr algn="just">
              <a:spcAft>
                <a:spcPts val="450"/>
              </a:spcAft>
              <a:buClr>
                <a:srgbClr val="00B050"/>
              </a:buClr>
              <a:buSzPct val="80000"/>
              <a:defRPr/>
            </a:pPr>
            <a:r>
              <a:rPr lang="zh-CN" altLang="en-US" sz="1200" dirty="0" smtClean="0">
                <a:latin typeface="Adobe 黑体 Std R" pitchFamily="34" charset="-122"/>
                <a:ea typeface="Adobe 黑体 Std R" pitchFamily="34" charset="-122"/>
              </a:rPr>
              <a:t>整体情况是签到的人越来越多，但也要留意周期性起伏的背后原因</a:t>
            </a:r>
            <a:endParaRPr lang="en-US" altLang="zh-CN" sz="1200" dirty="0" smtClean="0">
              <a:latin typeface="Adobe 黑体 Std R" pitchFamily="34" charset="-122"/>
              <a:ea typeface="Adobe 黑体 Std R" pitchFamily="34" charset="-122"/>
            </a:endParaRPr>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504" y="531260"/>
            <a:ext cx="8820472" cy="3664193"/>
          </a:xfrm>
          <a:prstGeom prst="rect">
            <a:avLst/>
          </a:prstGeom>
        </p:spPr>
      </p:pic>
    </p:spTree>
    <p:extLst>
      <p:ext uri="{BB962C8B-B14F-4D97-AF65-F5344CB8AC3E}">
        <p14:creationId xmlns:p14="http://schemas.microsoft.com/office/powerpoint/2010/main" val="1249530004"/>
      </p:ext>
    </p:extLst>
  </p:cSld>
  <p:clrMapOvr>
    <a:masterClrMapping/>
  </p:clrMapOvr>
  <mc:AlternateContent xmlns:mc="http://schemas.openxmlformats.org/markup-compatibility/2006">
    <mc:Choice xmlns:p14="http://schemas.microsoft.com/office/powerpoint/2010/main" Requires="p14">
      <p:transition spd="slow" p14:dur="1600" advTm="0">
        <p:blinds dir="vert"/>
      </p:transition>
    </mc:Choice>
    <mc:Fallback>
      <p:transition spd="slow"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par>
                                <p:cTn id="14" presetID="12" presetClass="entr" presetSubtype="2" fill="hold" grpId="0" nodeType="withEffect">
                                  <p:stCondLst>
                                    <p:cond delay="0"/>
                                  </p:stCondLst>
                                  <p:childTnLst>
                                    <p:set>
                                      <p:cBhvr>
                                        <p:cTn id="15" dur="1" fill="hold">
                                          <p:stCondLst>
                                            <p:cond delay="0"/>
                                          </p:stCondLst>
                                        </p:cTn>
                                        <p:tgtEl>
                                          <p:spTgt spid="2"/>
                                        </p:tgtEl>
                                        <p:attrNameLst>
                                          <p:attrName>style.visibility</p:attrName>
                                        </p:attrNameLst>
                                      </p:cBhvr>
                                      <p:to>
                                        <p:strVal val="visible"/>
                                      </p:to>
                                    </p:set>
                                    <p:anim calcmode="lin" valueType="num">
                                      <p:cBhvr additive="base">
                                        <p:cTn id="16" dur="500"/>
                                        <p:tgtEl>
                                          <p:spTgt spid="2"/>
                                        </p:tgtEl>
                                        <p:attrNameLst>
                                          <p:attrName>ppt_x</p:attrName>
                                        </p:attrNameLst>
                                      </p:cBhvr>
                                      <p:tavLst>
                                        <p:tav tm="0">
                                          <p:val>
                                            <p:strVal val="#ppt_x+#ppt_w*1.125000"/>
                                          </p:val>
                                        </p:tav>
                                        <p:tav tm="100000">
                                          <p:val>
                                            <p:strVal val="#ppt_x"/>
                                          </p:val>
                                        </p:tav>
                                      </p:tavLst>
                                    </p:anim>
                                    <p:animEffect transition="in" filter="wipe(left)">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grpId="0" nodeType="clickEffect">
                                  <p:stCondLst>
                                    <p:cond delay="0"/>
                                  </p:stCondLst>
                                  <p:iterate type="wd">
                                    <p:tmPct val="10000"/>
                                  </p:iterate>
                                  <p:childTnLst>
                                    <p:set>
                                      <p:cBhvr>
                                        <p:cTn id="21" dur="1" fill="hold">
                                          <p:stCondLst>
                                            <p:cond delay="0"/>
                                          </p:stCondLst>
                                        </p:cTn>
                                        <p:tgtEl>
                                          <p:spTgt spid="47"/>
                                        </p:tgtEl>
                                        <p:attrNameLst>
                                          <p:attrName>style.visibility</p:attrName>
                                        </p:attrNameLst>
                                      </p:cBhvr>
                                      <p:to>
                                        <p:strVal val="visible"/>
                                      </p:to>
                                    </p:set>
                                    <p:animEffect transition="in" filter="fade">
                                      <p:cBhvr>
                                        <p:cTn id="22" dur="250"/>
                                        <p:tgtEl>
                                          <p:spTgt spid="47"/>
                                        </p:tgtEl>
                                      </p:cBhvr>
                                    </p:animEffect>
                                    <p:anim calcmode="lin" valueType="num">
                                      <p:cBhvr>
                                        <p:cTn id="23" dur="250" fill="hold"/>
                                        <p:tgtEl>
                                          <p:spTgt spid="47"/>
                                        </p:tgtEl>
                                        <p:attrNameLst>
                                          <p:attrName>ppt_x</p:attrName>
                                        </p:attrNameLst>
                                      </p:cBhvr>
                                      <p:tavLst>
                                        <p:tav tm="0">
                                          <p:val>
                                            <p:strVal val="#ppt_x"/>
                                          </p:val>
                                        </p:tav>
                                        <p:tav tm="100000">
                                          <p:val>
                                            <p:strVal val="#ppt_x"/>
                                          </p:val>
                                        </p:tav>
                                      </p:tavLst>
                                    </p:anim>
                                    <p:anim calcmode="lin" valueType="num">
                                      <p:cBhvr>
                                        <p:cTn id="24" dur="250" fill="hold"/>
                                        <p:tgtEl>
                                          <p:spTgt spid="47"/>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1" nodeType="clickEffect">
                                  <p:stCondLst>
                                    <p:cond delay="0"/>
                                  </p:stCondLst>
                                  <p:iterate type="wd">
                                    <p:tmAbs val="0"/>
                                  </p:iterate>
                                  <p:childTnLst>
                                    <p:set>
                                      <p:cBhvr>
                                        <p:cTn id="28" dur="1" fill="hold">
                                          <p:stCondLst>
                                            <p:cond delay="999"/>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4" grpId="0" animBg="1"/>
      <p:bldP spid="47" grpId="0"/>
      <p:bldP spid="47" grpId="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55576" y="114186"/>
            <a:ext cx="2520280" cy="369332"/>
          </a:xfrm>
          <a:prstGeom prst="rect">
            <a:avLst/>
          </a:prstGeom>
          <a:noFill/>
        </p:spPr>
        <p:txBody>
          <a:bodyPr wrap="square" rtlCol="0">
            <a:spAutoFit/>
          </a:bodyPr>
          <a:lstStyle/>
          <a:p>
            <a:pPr defTabSz="432037">
              <a:defRPr/>
            </a:pPr>
            <a:r>
              <a:rPr lang="zh-CN" altLang="en-US" b="1" kern="0" dirty="0" smtClean="0">
                <a:solidFill>
                  <a:schemeClr val="bg1"/>
                </a:solidFill>
                <a:latin typeface="Arial" pitchFamily="34" charset="0"/>
                <a:ea typeface="微软雅黑" pitchFamily="34" charset="-122"/>
                <a:cs typeface="Arial" pitchFamily="34" charset="0"/>
              </a:rPr>
              <a:t>权益获取</a:t>
            </a:r>
            <a:endParaRPr lang="en-US" altLang="zh-CN" b="1" kern="0" dirty="0">
              <a:solidFill>
                <a:schemeClr val="bg1"/>
              </a:solidFill>
              <a:latin typeface="Arial" pitchFamily="34" charset="0"/>
              <a:ea typeface="微软雅黑" pitchFamily="34" charset="-122"/>
              <a:cs typeface="Arial" pitchFamily="34" charset="0"/>
            </a:endParaRPr>
          </a:p>
        </p:txBody>
      </p:sp>
      <p:sp>
        <p:nvSpPr>
          <p:cNvPr id="3" name="燕尾形 2"/>
          <p:cNvSpPr/>
          <p:nvPr/>
        </p:nvSpPr>
        <p:spPr>
          <a:xfrm>
            <a:off x="227230" y="150190"/>
            <a:ext cx="288032" cy="297324"/>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70C0"/>
              </a:solidFill>
            </a:endParaRPr>
          </a:p>
        </p:txBody>
      </p:sp>
      <p:sp>
        <p:nvSpPr>
          <p:cNvPr id="4" name="燕尾形 3"/>
          <p:cNvSpPr/>
          <p:nvPr/>
        </p:nvSpPr>
        <p:spPr>
          <a:xfrm>
            <a:off x="464428" y="150190"/>
            <a:ext cx="288032" cy="297324"/>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70C0"/>
              </a:solidFill>
            </a:endParaRPr>
          </a:p>
        </p:txBody>
      </p:sp>
      <p:sp>
        <p:nvSpPr>
          <p:cNvPr id="47" name="矩形 46"/>
          <p:cNvSpPr/>
          <p:nvPr/>
        </p:nvSpPr>
        <p:spPr>
          <a:xfrm>
            <a:off x="1063440" y="4195453"/>
            <a:ext cx="7448947" cy="680553"/>
          </a:xfrm>
          <a:prstGeom prst="rect">
            <a:avLst/>
          </a:prstGeom>
        </p:spPr>
        <p:txBody>
          <a:bodyPr lIns="68534" tIns="34267" rIns="68534" bIns="34267"/>
          <a:lstStyle/>
          <a:p>
            <a:pPr algn="just">
              <a:spcAft>
                <a:spcPts val="450"/>
              </a:spcAft>
              <a:buClr>
                <a:srgbClr val="00B050"/>
              </a:buClr>
              <a:buSzPct val="80000"/>
              <a:defRPr/>
            </a:pPr>
            <a:r>
              <a:rPr lang="zh-CN" altLang="en-US" sz="1200" dirty="0" smtClean="0">
                <a:latin typeface="Adobe 黑体 Std R" pitchFamily="34" charset="-122"/>
                <a:ea typeface="Adobe 黑体 Std R" pitchFamily="34" charset="-122"/>
              </a:rPr>
              <a:t>用户的权益领取情况：</a:t>
            </a:r>
            <a:endParaRPr lang="en-US" altLang="zh-CN" sz="1200" dirty="0" smtClean="0">
              <a:latin typeface="Adobe 黑体 Std R" pitchFamily="34" charset="-122"/>
              <a:ea typeface="Adobe 黑体 Std R" pitchFamily="34" charset="-122"/>
            </a:endParaRPr>
          </a:p>
          <a:p>
            <a:pPr algn="just">
              <a:spcAft>
                <a:spcPts val="450"/>
              </a:spcAft>
              <a:buClr>
                <a:srgbClr val="00B050"/>
              </a:buClr>
              <a:buSzPct val="80000"/>
              <a:defRPr/>
            </a:pPr>
            <a:r>
              <a:rPr lang="zh-CN" altLang="en-US" sz="1200" dirty="0" smtClean="0">
                <a:latin typeface="Adobe 黑体 Std R" pitchFamily="34" charset="-122"/>
                <a:ea typeface="Adobe 黑体 Std R" pitchFamily="34" charset="-122"/>
              </a:rPr>
              <a:t>电影折扣是完成比率最高的，爱奇异的两种服务也有部分领取，其他的服务领取很少</a:t>
            </a:r>
            <a:endParaRPr lang="en-US" altLang="zh-CN" sz="1200" dirty="0" smtClean="0">
              <a:latin typeface="Adobe 黑体 Std R" pitchFamily="34" charset="-122"/>
              <a:ea typeface="Adobe 黑体 Std R" pitchFamily="34" charset="-122"/>
            </a:endParaRPr>
          </a:p>
        </p:txBody>
      </p:sp>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503" y="533264"/>
            <a:ext cx="8404883" cy="3715687"/>
          </a:xfrm>
          <a:prstGeom prst="rect">
            <a:avLst/>
          </a:prstGeom>
        </p:spPr>
      </p:pic>
    </p:spTree>
    <p:extLst>
      <p:ext uri="{BB962C8B-B14F-4D97-AF65-F5344CB8AC3E}">
        <p14:creationId xmlns:p14="http://schemas.microsoft.com/office/powerpoint/2010/main" val="33727887"/>
      </p:ext>
    </p:extLst>
  </p:cSld>
  <p:clrMapOvr>
    <a:masterClrMapping/>
  </p:clrMapOvr>
  <mc:AlternateContent xmlns:mc="http://schemas.openxmlformats.org/markup-compatibility/2006">
    <mc:Choice xmlns:p14="http://schemas.microsoft.com/office/powerpoint/2010/main" Requires="p14">
      <p:transition spd="slow" p14:dur="1600" advTm="0">
        <p:blinds dir="vert"/>
      </p:transition>
    </mc:Choice>
    <mc:Fallback>
      <p:transition spd="slow"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par>
                                <p:cTn id="14" presetID="12" presetClass="entr" presetSubtype="2" fill="hold" grpId="0" nodeType="withEffect">
                                  <p:stCondLst>
                                    <p:cond delay="0"/>
                                  </p:stCondLst>
                                  <p:childTnLst>
                                    <p:set>
                                      <p:cBhvr>
                                        <p:cTn id="15" dur="1" fill="hold">
                                          <p:stCondLst>
                                            <p:cond delay="0"/>
                                          </p:stCondLst>
                                        </p:cTn>
                                        <p:tgtEl>
                                          <p:spTgt spid="2"/>
                                        </p:tgtEl>
                                        <p:attrNameLst>
                                          <p:attrName>style.visibility</p:attrName>
                                        </p:attrNameLst>
                                      </p:cBhvr>
                                      <p:to>
                                        <p:strVal val="visible"/>
                                      </p:to>
                                    </p:set>
                                    <p:anim calcmode="lin" valueType="num">
                                      <p:cBhvr additive="base">
                                        <p:cTn id="16" dur="500"/>
                                        <p:tgtEl>
                                          <p:spTgt spid="2"/>
                                        </p:tgtEl>
                                        <p:attrNameLst>
                                          <p:attrName>ppt_x</p:attrName>
                                        </p:attrNameLst>
                                      </p:cBhvr>
                                      <p:tavLst>
                                        <p:tav tm="0">
                                          <p:val>
                                            <p:strVal val="#ppt_x+#ppt_w*1.125000"/>
                                          </p:val>
                                        </p:tav>
                                        <p:tav tm="100000">
                                          <p:val>
                                            <p:strVal val="#ppt_x"/>
                                          </p:val>
                                        </p:tav>
                                      </p:tavLst>
                                    </p:anim>
                                    <p:animEffect transition="in" filter="wipe(left)">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grpId="0" nodeType="clickEffect">
                                  <p:stCondLst>
                                    <p:cond delay="0"/>
                                  </p:stCondLst>
                                  <p:iterate type="wd">
                                    <p:tmPct val="10000"/>
                                  </p:iterate>
                                  <p:childTnLst>
                                    <p:set>
                                      <p:cBhvr>
                                        <p:cTn id="21" dur="1" fill="hold">
                                          <p:stCondLst>
                                            <p:cond delay="0"/>
                                          </p:stCondLst>
                                        </p:cTn>
                                        <p:tgtEl>
                                          <p:spTgt spid="47"/>
                                        </p:tgtEl>
                                        <p:attrNameLst>
                                          <p:attrName>style.visibility</p:attrName>
                                        </p:attrNameLst>
                                      </p:cBhvr>
                                      <p:to>
                                        <p:strVal val="visible"/>
                                      </p:to>
                                    </p:set>
                                    <p:animEffect transition="in" filter="fade">
                                      <p:cBhvr>
                                        <p:cTn id="22" dur="250"/>
                                        <p:tgtEl>
                                          <p:spTgt spid="47"/>
                                        </p:tgtEl>
                                      </p:cBhvr>
                                    </p:animEffect>
                                    <p:anim calcmode="lin" valueType="num">
                                      <p:cBhvr>
                                        <p:cTn id="23" dur="250" fill="hold"/>
                                        <p:tgtEl>
                                          <p:spTgt spid="47"/>
                                        </p:tgtEl>
                                        <p:attrNameLst>
                                          <p:attrName>ppt_x</p:attrName>
                                        </p:attrNameLst>
                                      </p:cBhvr>
                                      <p:tavLst>
                                        <p:tav tm="0">
                                          <p:val>
                                            <p:strVal val="#ppt_x"/>
                                          </p:val>
                                        </p:tav>
                                        <p:tav tm="100000">
                                          <p:val>
                                            <p:strVal val="#ppt_x"/>
                                          </p:val>
                                        </p:tav>
                                      </p:tavLst>
                                    </p:anim>
                                    <p:anim calcmode="lin" valueType="num">
                                      <p:cBhvr>
                                        <p:cTn id="24" dur="250" fill="hold"/>
                                        <p:tgtEl>
                                          <p:spTgt spid="47"/>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1" nodeType="clickEffect">
                                  <p:stCondLst>
                                    <p:cond delay="0"/>
                                  </p:stCondLst>
                                  <p:iterate type="wd">
                                    <p:tmAbs val="0"/>
                                  </p:iterate>
                                  <p:childTnLst>
                                    <p:set>
                                      <p:cBhvr>
                                        <p:cTn id="28" dur="1" fill="hold">
                                          <p:stCondLst>
                                            <p:cond delay="999"/>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4" grpId="0" animBg="1"/>
      <p:bldP spid="47" grpId="0"/>
      <p:bldP spid="47" grpId="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55576" y="114186"/>
            <a:ext cx="2520280" cy="369332"/>
          </a:xfrm>
          <a:prstGeom prst="rect">
            <a:avLst/>
          </a:prstGeom>
          <a:noFill/>
        </p:spPr>
        <p:txBody>
          <a:bodyPr wrap="square" rtlCol="0">
            <a:spAutoFit/>
          </a:bodyPr>
          <a:lstStyle/>
          <a:p>
            <a:pPr defTabSz="432037">
              <a:defRPr/>
            </a:pPr>
            <a:r>
              <a:rPr lang="zh-CN" altLang="en-US" b="1" kern="0" dirty="0" smtClean="0">
                <a:solidFill>
                  <a:schemeClr val="bg1"/>
                </a:solidFill>
                <a:latin typeface="Arial" pitchFamily="34" charset="0"/>
                <a:ea typeface="微软雅黑" pitchFamily="34" charset="-122"/>
                <a:cs typeface="Arial" pitchFamily="34" charset="0"/>
              </a:rPr>
              <a:t>积分兑换</a:t>
            </a:r>
            <a:r>
              <a:rPr lang="zh-CN" altLang="en-US" b="1" kern="0" dirty="0">
                <a:solidFill>
                  <a:schemeClr val="bg1"/>
                </a:solidFill>
                <a:latin typeface="Arial" pitchFamily="34" charset="0"/>
                <a:ea typeface="微软雅黑" pitchFamily="34" charset="-122"/>
                <a:cs typeface="Arial" pitchFamily="34" charset="0"/>
              </a:rPr>
              <a:t>礼物</a:t>
            </a:r>
            <a:endParaRPr lang="en-US" altLang="zh-CN" b="1" kern="0" dirty="0">
              <a:solidFill>
                <a:schemeClr val="bg1"/>
              </a:solidFill>
              <a:latin typeface="Arial" pitchFamily="34" charset="0"/>
              <a:ea typeface="微软雅黑" pitchFamily="34" charset="-122"/>
              <a:cs typeface="Arial" pitchFamily="34" charset="0"/>
            </a:endParaRPr>
          </a:p>
        </p:txBody>
      </p:sp>
      <p:sp>
        <p:nvSpPr>
          <p:cNvPr id="3" name="燕尾形 2"/>
          <p:cNvSpPr/>
          <p:nvPr/>
        </p:nvSpPr>
        <p:spPr>
          <a:xfrm>
            <a:off x="227230" y="150190"/>
            <a:ext cx="288032" cy="297324"/>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70C0"/>
              </a:solidFill>
            </a:endParaRPr>
          </a:p>
        </p:txBody>
      </p:sp>
      <p:sp>
        <p:nvSpPr>
          <p:cNvPr id="4" name="燕尾形 3"/>
          <p:cNvSpPr/>
          <p:nvPr/>
        </p:nvSpPr>
        <p:spPr>
          <a:xfrm>
            <a:off x="464428" y="150190"/>
            <a:ext cx="288032" cy="297324"/>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70C0"/>
              </a:solidFill>
            </a:endParaRPr>
          </a:p>
        </p:txBody>
      </p:sp>
      <p:sp>
        <p:nvSpPr>
          <p:cNvPr id="47" name="矩形 46"/>
          <p:cNvSpPr/>
          <p:nvPr/>
        </p:nvSpPr>
        <p:spPr>
          <a:xfrm>
            <a:off x="1063440" y="4195453"/>
            <a:ext cx="7448947" cy="680553"/>
          </a:xfrm>
          <a:prstGeom prst="rect">
            <a:avLst/>
          </a:prstGeom>
        </p:spPr>
        <p:txBody>
          <a:bodyPr lIns="68534" tIns="34267" rIns="68534" bIns="34267"/>
          <a:lstStyle/>
          <a:p>
            <a:pPr algn="just">
              <a:spcAft>
                <a:spcPts val="450"/>
              </a:spcAft>
              <a:buClr>
                <a:srgbClr val="00B050"/>
              </a:buClr>
              <a:buSzPct val="80000"/>
              <a:defRPr/>
            </a:pPr>
            <a:endParaRPr lang="en-US" altLang="zh-CN" sz="1200" dirty="0">
              <a:latin typeface="Adobe 黑体 Std R" pitchFamily="34" charset="-122"/>
              <a:ea typeface="Adobe 黑体 Std R" pitchFamily="34" charset="-122"/>
            </a:endParaRPr>
          </a:p>
          <a:p>
            <a:pPr algn="just">
              <a:spcAft>
                <a:spcPts val="450"/>
              </a:spcAft>
              <a:buClr>
                <a:srgbClr val="00B050"/>
              </a:buClr>
              <a:buSzPct val="80000"/>
              <a:defRPr/>
            </a:pPr>
            <a:r>
              <a:rPr lang="zh-CN" altLang="en-US" sz="1200" dirty="0" smtClean="0">
                <a:latin typeface="Adobe 黑体 Std R" pitchFamily="34" charset="-122"/>
                <a:ea typeface="Adobe 黑体 Std R" pitchFamily="34" charset="-122"/>
              </a:rPr>
              <a:t>积分兑换礼物方面，分析了初次发放电影券和</a:t>
            </a:r>
            <a:r>
              <a:rPr lang="en-US" altLang="zh-CN" sz="1200" dirty="0" smtClean="0">
                <a:latin typeface="Adobe 黑体 Std R" pitchFamily="34" charset="-122"/>
                <a:ea typeface="Adobe 黑体 Std R" pitchFamily="34" charset="-122"/>
              </a:rPr>
              <a:t>26</a:t>
            </a:r>
            <a:r>
              <a:rPr lang="zh-CN" altLang="en-US" sz="1200" dirty="0" smtClean="0">
                <a:latin typeface="Adobe 黑体 Std R" pitchFamily="34" charset="-122"/>
                <a:ea typeface="Adobe 黑体 Std R" pitchFamily="34" charset="-122"/>
              </a:rPr>
              <a:t>日第二次发放电影券，可以看到第二次的兑换率明显高过第一次</a:t>
            </a:r>
            <a:endParaRPr lang="en-US" altLang="zh-CN" sz="1200" dirty="0" smtClean="0">
              <a:latin typeface="Adobe 黑体 Std R" pitchFamily="34" charset="-122"/>
              <a:ea typeface="Adobe 黑体 Std R" pitchFamily="34" charset="-122"/>
            </a:endParaRPr>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3687" y="627534"/>
            <a:ext cx="7524328" cy="3778689"/>
          </a:xfrm>
          <a:prstGeom prst="rect">
            <a:avLst/>
          </a:prstGeom>
        </p:spPr>
      </p:pic>
    </p:spTree>
    <p:extLst>
      <p:ext uri="{BB962C8B-B14F-4D97-AF65-F5344CB8AC3E}">
        <p14:creationId xmlns:p14="http://schemas.microsoft.com/office/powerpoint/2010/main" val="217809980"/>
      </p:ext>
    </p:extLst>
  </p:cSld>
  <p:clrMapOvr>
    <a:masterClrMapping/>
  </p:clrMapOvr>
  <mc:AlternateContent xmlns:mc="http://schemas.openxmlformats.org/markup-compatibility/2006">
    <mc:Choice xmlns:p14="http://schemas.microsoft.com/office/powerpoint/2010/main" Requires="p14">
      <p:transition spd="slow" p14:dur="1600" advTm="0">
        <p:blinds dir="vert"/>
      </p:transition>
    </mc:Choice>
    <mc:Fallback>
      <p:transition spd="slow"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par>
                                <p:cTn id="14" presetID="12" presetClass="entr" presetSubtype="2" fill="hold" grpId="0" nodeType="withEffect">
                                  <p:stCondLst>
                                    <p:cond delay="0"/>
                                  </p:stCondLst>
                                  <p:childTnLst>
                                    <p:set>
                                      <p:cBhvr>
                                        <p:cTn id="15" dur="1" fill="hold">
                                          <p:stCondLst>
                                            <p:cond delay="0"/>
                                          </p:stCondLst>
                                        </p:cTn>
                                        <p:tgtEl>
                                          <p:spTgt spid="2"/>
                                        </p:tgtEl>
                                        <p:attrNameLst>
                                          <p:attrName>style.visibility</p:attrName>
                                        </p:attrNameLst>
                                      </p:cBhvr>
                                      <p:to>
                                        <p:strVal val="visible"/>
                                      </p:to>
                                    </p:set>
                                    <p:anim calcmode="lin" valueType="num">
                                      <p:cBhvr additive="base">
                                        <p:cTn id="16" dur="500"/>
                                        <p:tgtEl>
                                          <p:spTgt spid="2"/>
                                        </p:tgtEl>
                                        <p:attrNameLst>
                                          <p:attrName>ppt_x</p:attrName>
                                        </p:attrNameLst>
                                      </p:cBhvr>
                                      <p:tavLst>
                                        <p:tav tm="0">
                                          <p:val>
                                            <p:strVal val="#ppt_x+#ppt_w*1.125000"/>
                                          </p:val>
                                        </p:tav>
                                        <p:tav tm="100000">
                                          <p:val>
                                            <p:strVal val="#ppt_x"/>
                                          </p:val>
                                        </p:tav>
                                      </p:tavLst>
                                    </p:anim>
                                    <p:animEffect transition="in" filter="wipe(left)">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grpId="0" nodeType="clickEffect">
                                  <p:stCondLst>
                                    <p:cond delay="0"/>
                                  </p:stCondLst>
                                  <p:iterate type="wd">
                                    <p:tmPct val="10000"/>
                                  </p:iterate>
                                  <p:childTnLst>
                                    <p:set>
                                      <p:cBhvr>
                                        <p:cTn id="21" dur="1" fill="hold">
                                          <p:stCondLst>
                                            <p:cond delay="0"/>
                                          </p:stCondLst>
                                        </p:cTn>
                                        <p:tgtEl>
                                          <p:spTgt spid="47"/>
                                        </p:tgtEl>
                                        <p:attrNameLst>
                                          <p:attrName>style.visibility</p:attrName>
                                        </p:attrNameLst>
                                      </p:cBhvr>
                                      <p:to>
                                        <p:strVal val="visible"/>
                                      </p:to>
                                    </p:set>
                                    <p:animEffect transition="in" filter="fade">
                                      <p:cBhvr>
                                        <p:cTn id="22" dur="250"/>
                                        <p:tgtEl>
                                          <p:spTgt spid="47"/>
                                        </p:tgtEl>
                                      </p:cBhvr>
                                    </p:animEffect>
                                    <p:anim calcmode="lin" valueType="num">
                                      <p:cBhvr>
                                        <p:cTn id="23" dur="250" fill="hold"/>
                                        <p:tgtEl>
                                          <p:spTgt spid="47"/>
                                        </p:tgtEl>
                                        <p:attrNameLst>
                                          <p:attrName>ppt_x</p:attrName>
                                        </p:attrNameLst>
                                      </p:cBhvr>
                                      <p:tavLst>
                                        <p:tav tm="0">
                                          <p:val>
                                            <p:strVal val="#ppt_x"/>
                                          </p:val>
                                        </p:tav>
                                        <p:tav tm="100000">
                                          <p:val>
                                            <p:strVal val="#ppt_x"/>
                                          </p:val>
                                        </p:tav>
                                      </p:tavLst>
                                    </p:anim>
                                    <p:anim calcmode="lin" valueType="num">
                                      <p:cBhvr>
                                        <p:cTn id="24" dur="250" fill="hold"/>
                                        <p:tgtEl>
                                          <p:spTgt spid="47"/>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1" nodeType="clickEffect">
                                  <p:stCondLst>
                                    <p:cond delay="0"/>
                                  </p:stCondLst>
                                  <p:iterate type="wd">
                                    <p:tmAbs val="0"/>
                                  </p:iterate>
                                  <p:childTnLst>
                                    <p:set>
                                      <p:cBhvr>
                                        <p:cTn id="28" dur="1" fill="hold">
                                          <p:stCondLst>
                                            <p:cond delay="999"/>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4" grpId="0" animBg="1"/>
      <p:bldP spid="47" grpId="0"/>
      <p:bldP spid="47" grpId="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4716016" y="1975247"/>
            <a:ext cx="1364476" cy="400110"/>
          </a:xfrm>
          <a:prstGeom prst="rect">
            <a:avLst/>
          </a:prstGeom>
          <a:noFill/>
        </p:spPr>
        <p:txBody>
          <a:bodyPr wrap="none" rtlCol="0">
            <a:spAutoFit/>
          </a:bodyPr>
          <a:lstStyle/>
          <a:p>
            <a:r>
              <a:rPr lang="zh-CN" altLang="en-US" sz="2000" b="1" spc="300" dirty="0" smtClean="0">
                <a:latin typeface="微软雅黑" pitchFamily="34" charset="-122"/>
                <a:ea typeface="微软雅黑" pitchFamily="34" charset="-122"/>
              </a:rPr>
              <a:t>分析总结</a:t>
            </a:r>
            <a:endParaRPr lang="zh-CN" altLang="en-US" sz="2000" b="1" spc="300" dirty="0">
              <a:latin typeface="微软雅黑" pitchFamily="34" charset="-122"/>
              <a:ea typeface="微软雅黑" pitchFamily="34" charset="-122"/>
            </a:endParaRPr>
          </a:p>
        </p:txBody>
      </p:sp>
      <p:grpSp>
        <p:nvGrpSpPr>
          <p:cNvPr id="11" name="组合 10"/>
          <p:cNvGrpSpPr/>
          <p:nvPr/>
        </p:nvGrpSpPr>
        <p:grpSpPr>
          <a:xfrm>
            <a:off x="2843808" y="1940248"/>
            <a:ext cx="1301106" cy="1301106"/>
            <a:chOff x="2843808" y="1940248"/>
            <a:chExt cx="1301106" cy="1301106"/>
          </a:xfrm>
        </p:grpSpPr>
        <p:sp>
          <p:nvSpPr>
            <p:cNvPr id="12" name="椭圆 11"/>
            <p:cNvSpPr/>
            <p:nvPr/>
          </p:nvSpPr>
          <p:spPr>
            <a:xfrm>
              <a:off x="2843808" y="1940248"/>
              <a:ext cx="1301106" cy="1301106"/>
            </a:xfrm>
            <a:prstGeom prst="ellipse">
              <a:avLst/>
            </a:prstGeom>
            <a:gradFill>
              <a:gsLst>
                <a:gs pos="0">
                  <a:schemeClr val="bg1"/>
                </a:gs>
                <a:gs pos="100000">
                  <a:srgbClr val="DDDEDD"/>
                </a:gs>
              </a:gsLst>
              <a:lin ang="9600000" scaled="0"/>
            </a:gradFill>
            <a:ln>
              <a:noFill/>
            </a:ln>
            <a:effectLst>
              <a:outerShdw blurRad="304800" dist="38100" dir="8100000" sx="110000" sy="11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2954361" y="2050800"/>
              <a:ext cx="1080000" cy="1080000"/>
            </a:xfrm>
            <a:prstGeom prst="ellipse">
              <a:avLst/>
            </a:prstGeom>
            <a:solidFill>
              <a:srgbClr val="0070C0"/>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TextBox 13"/>
            <p:cNvSpPr txBox="1"/>
            <p:nvPr/>
          </p:nvSpPr>
          <p:spPr>
            <a:xfrm>
              <a:off x="3212071" y="2175302"/>
              <a:ext cx="564578" cy="830997"/>
            </a:xfrm>
            <a:prstGeom prst="rect">
              <a:avLst/>
            </a:prstGeom>
            <a:noFill/>
          </p:spPr>
          <p:txBody>
            <a:bodyPr wrap="none" rtlCol="0">
              <a:spAutoFit/>
            </a:bodyPr>
            <a:lstStyle/>
            <a:p>
              <a:pPr algn="ctr"/>
              <a:r>
                <a:rPr lang="en-US" altLang="zh-CN" sz="4800" b="1" dirty="0">
                  <a:solidFill>
                    <a:schemeClr val="bg1"/>
                  </a:solidFill>
                  <a:latin typeface="微软雅黑" pitchFamily="34" charset="-122"/>
                  <a:ea typeface="微软雅黑" pitchFamily="34" charset="-122"/>
                </a:rPr>
                <a:t>3</a:t>
              </a:r>
              <a:endParaRPr lang="zh-CN" altLang="en-US" sz="4800" b="1" dirty="0">
                <a:solidFill>
                  <a:schemeClr val="bg1"/>
                </a:solidFill>
                <a:latin typeface="微软雅黑" pitchFamily="34" charset="-122"/>
                <a:ea typeface="微软雅黑" pitchFamily="34" charset="-122"/>
              </a:endParaRPr>
            </a:p>
          </p:txBody>
        </p:sp>
      </p:grpSp>
      <p:cxnSp>
        <p:nvCxnSpPr>
          <p:cNvPr id="15" name="直接连接符 14"/>
          <p:cNvCxnSpPr/>
          <p:nvPr/>
        </p:nvCxnSpPr>
        <p:spPr>
          <a:xfrm flipV="1">
            <a:off x="4572000" y="1940247"/>
            <a:ext cx="0" cy="1301107"/>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77731886"/>
      </p:ext>
    </p:extLst>
  </p:cSld>
  <p:clrMapOvr>
    <a:masterClrMapping/>
  </p:clrMapOvr>
  <mc:AlternateContent xmlns:mc="http://schemas.openxmlformats.org/markup-compatibility/2006">
    <mc:Choice xmlns:p14="http://schemas.microsoft.com/office/powerpoint/2010/main" Requires="p14">
      <p:transition spd="slow" p14:dur="1600" advTm="0">
        <p:blinds dir="vert"/>
      </p:transition>
    </mc:Choice>
    <mc:Fallback>
      <p:transition spd="slow"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down)">
                                      <p:cBhvr>
                                        <p:cTn id="7" dur="500"/>
                                        <p:tgtEl>
                                          <p:spTgt spid="15"/>
                                        </p:tgtEl>
                                      </p:cBhvr>
                                    </p:animEffect>
                                  </p:childTnLst>
                                </p:cTn>
                              </p:par>
                            </p:childTnLst>
                          </p:cTn>
                        </p:par>
                        <p:par>
                          <p:cTn id="8" fill="hold">
                            <p:stCondLst>
                              <p:cond delay="500"/>
                            </p:stCondLst>
                            <p:childTnLst>
                              <p:par>
                                <p:cTn id="9" presetID="12" presetClass="entr" presetSubtype="8"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p:tgtEl>
                                          <p:spTgt spid="10"/>
                                        </p:tgtEl>
                                        <p:attrNameLst>
                                          <p:attrName>ppt_x</p:attrName>
                                        </p:attrNameLst>
                                      </p:cBhvr>
                                      <p:tavLst>
                                        <p:tav tm="0">
                                          <p:val>
                                            <p:strVal val="#ppt_x-#ppt_w*1.125000"/>
                                          </p:val>
                                        </p:tav>
                                        <p:tav tm="100000">
                                          <p:val>
                                            <p:strVal val="#ppt_x"/>
                                          </p:val>
                                        </p:tav>
                                      </p:tavLst>
                                    </p:anim>
                                    <p:animEffect transition="in" filter="wipe(right)">
                                      <p:cBhvr>
                                        <p:cTn id="12" dur="500"/>
                                        <p:tgtEl>
                                          <p:spTgt spid="10"/>
                                        </p:tgtEl>
                                      </p:cBhvr>
                                    </p:animEffect>
                                  </p:childTnLst>
                                </p:cTn>
                              </p:par>
                              <p:par>
                                <p:cTn id="13" presetID="12" presetClass="entr" presetSubtype="2"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500"/>
                                        <p:tgtEl>
                                          <p:spTgt spid="11"/>
                                        </p:tgtEl>
                                        <p:attrNameLst>
                                          <p:attrName>ppt_x</p:attrName>
                                        </p:attrNameLst>
                                      </p:cBhvr>
                                      <p:tavLst>
                                        <p:tav tm="0">
                                          <p:val>
                                            <p:strVal val="#ppt_x+#ppt_w*1.125000"/>
                                          </p:val>
                                        </p:tav>
                                        <p:tav tm="100000">
                                          <p:val>
                                            <p:strVal val="#ppt_x"/>
                                          </p:val>
                                        </p:tav>
                                      </p:tavLst>
                                    </p:anim>
                                    <p:animEffect transition="in" filter="wipe(left)">
                                      <p:cBhvr>
                                        <p:cTn id="16"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55576" y="114186"/>
            <a:ext cx="2520280" cy="369332"/>
          </a:xfrm>
          <a:prstGeom prst="rect">
            <a:avLst/>
          </a:prstGeom>
          <a:noFill/>
        </p:spPr>
        <p:txBody>
          <a:bodyPr wrap="square" rtlCol="0">
            <a:spAutoFit/>
          </a:bodyPr>
          <a:lstStyle/>
          <a:p>
            <a:pPr defTabSz="432037">
              <a:defRPr/>
            </a:pPr>
            <a:r>
              <a:rPr lang="zh-CN" altLang="en-US" b="1" kern="0" dirty="0" smtClean="0">
                <a:solidFill>
                  <a:schemeClr val="bg1"/>
                </a:solidFill>
                <a:latin typeface="Arial" pitchFamily="34" charset="0"/>
                <a:ea typeface="微软雅黑" pitchFamily="34" charset="-122"/>
                <a:cs typeface="Arial" pitchFamily="34" charset="0"/>
              </a:rPr>
              <a:t>分析总结</a:t>
            </a:r>
            <a:endParaRPr lang="zh-CN" altLang="en-US" b="1" kern="0" dirty="0">
              <a:solidFill>
                <a:schemeClr val="bg1"/>
              </a:solidFill>
              <a:latin typeface="Arial" pitchFamily="34" charset="0"/>
              <a:ea typeface="微软雅黑" pitchFamily="34" charset="-122"/>
              <a:cs typeface="Arial" pitchFamily="34" charset="0"/>
            </a:endParaRPr>
          </a:p>
        </p:txBody>
      </p:sp>
      <p:sp>
        <p:nvSpPr>
          <p:cNvPr id="3" name="燕尾形 2"/>
          <p:cNvSpPr/>
          <p:nvPr/>
        </p:nvSpPr>
        <p:spPr>
          <a:xfrm>
            <a:off x="227230" y="150190"/>
            <a:ext cx="288032" cy="297324"/>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 name="燕尾形 3"/>
          <p:cNvSpPr/>
          <p:nvPr/>
        </p:nvSpPr>
        <p:spPr>
          <a:xfrm>
            <a:off x="464428" y="150190"/>
            <a:ext cx="288032" cy="297324"/>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 name="椭圆 54"/>
          <p:cNvSpPr/>
          <p:nvPr/>
        </p:nvSpPr>
        <p:spPr>
          <a:xfrm>
            <a:off x="2908055" y="1836751"/>
            <a:ext cx="3477652" cy="1802173"/>
          </a:xfrm>
          <a:custGeom>
            <a:avLst/>
            <a:gdLst>
              <a:gd name="connsiteX0" fmla="*/ 0 w 3439659"/>
              <a:gd name="connsiteY0" fmla="*/ 1719830 h 3439659"/>
              <a:gd name="connsiteX1" fmla="*/ 1719830 w 3439659"/>
              <a:gd name="connsiteY1" fmla="*/ 0 h 3439659"/>
              <a:gd name="connsiteX2" fmla="*/ 3439660 w 3439659"/>
              <a:gd name="connsiteY2" fmla="*/ 1719830 h 3439659"/>
              <a:gd name="connsiteX3" fmla="*/ 1719830 w 3439659"/>
              <a:gd name="connsiteY3" fmla="*/ 3439660 h 3439659"/>
              <a:gd name="connsiteX4" fmla="*/ 0 w 3439659"/>
              <a:gd name="connsiteY4" fmla="*/ 1719830 h 3439659"/>
              <a:gd name="connsiteX0" fmla="*/ 0 w 3487467"/>
              <a:gd name="connsiteY0" fmla="*/ 0 h 1719830"/>
              <a:gd name="connsiteX1" fmla="*/ 3439660 w 3487467"/>
              <a:gd name="connsiteY1" fmla="*/ 0 h 1719830"/>
              <a:gd name="connsiteX2" fmla="*/ 1719830 w 3487467"/>
              <a:gd name="connsiteY2" fmla="*/ 1719830 h 1719830"/>
              <a:gd name="connsiteX3" fmla="*/ 0 w 3487467"/>
              <a:gd name="connsiteY3" fmla="*/ 0 h 1719830"/>
              <a:gd name="connsiteX0" fmla="*/ 6132 w 3493599"/>
              <a:gd name="connsiteY0" fmla="*/ 130018 h 1849848"/>
              <a:gd name="connsiteX1" fmla="*/ 3445792 w 3493599"/>
              <a:gd name="connsiteY1" fmla="*/ 130018 h 1849848"/>
              <a:gd name="connsiteX2" fmla="*/ 1725962 w 3493599"/>
              <a:gd name="connsiteY2" fmla="*/ 1849848 h 1849848"/>
              <a:gd name="connsiteX3" fmla="*/ 6132 w 3493599"/>
              <a:gd name="connsiteY3" fmla="*/ 130018 h 1849848"/>
              <a:gd name="connsiteX0" fmla="*/ 6132 w 3493599"/>
              <a:gd name="connsiteY0" fmla="*/ 35412 h 1755242"/>
              <a:gd name="connsiteX1" fmla="*/ 3445792 w 3493599"/>
              <a:gd name="connsiteY1" fmla="*/ 35412 h 1755242"/>
              <a:gd name="connsiteX2" fmla="*/ 1725962 w 3493599"/>
              <a:gd name="connsiteY2" fmla="*/ 1755242 h 1755242"/>
              <a:gd name="connsiteX3" fmla="*/ 6132 w 3493599"/>
              <a:gd name="connsiteY3" fmla="*/ 35412 h 1755242"/>
              <a:gd name="connsiteX0" fmla="*/ 4377 w 3488420"/>
              <a:gd name="connsiteY0" fmla="*/ 11795 h 1772900"/>
              <a:gd name="connsiteX1" fmla="*/ 3450912 w 3488420"/>
              <a:gd name="connsiteY1" fmla="*/ 53046 h 1772900"/>
              <a:gd name="connsiteX2" fmla="*/ 1731082 w 3488420"/>
              <a:gd name="connsiteY2" fmla="*/ 1772876 h 1772900"/>
              <a:gd name="connsiteX3" fmla="*/ 4377 w 3488420"/>
              <a:gd name="connsiteY3" fmla="*/ 11795 h 1772900"/>
              <a:gd name="connsiteX0" fmla="*/ 39013 w 3522446"/>
              <a:gd name="connsiteY0" fmla="*/ 134148 h 1909003"/>
              <a:gd name="connsiteX1" fmla="*/ 3485548 w 3522446"/>
              <a:gd name="connsiteY1" fmla="*/ 175399 h 1909003"/>
              <a:gd name="connsiteX2" fmla="*/ 1738217 w 3522446"/>
              <a:gd name="connsiteY2" fmla="*/ 1908979 h 1909003"/>
              <a:gd name="connsiteX3" fmla="*/ 39013 w 3522446"/>
              <a:gd name="connsiteY3" fmla="*/ 134148 h 1909003"/>
              <a:gd name="connsiteX0" fmla="*/ 55067 w 3553265"/>
              <a:gd name="connsiteY0" fmla="*/ 134148 h 1909002"/>
              <a:gd name="connsiteX1" fmla="*/ 3501602 w 3553265"/>
              <a:gd name="connsiteY1" fmla="*/ 175399 h 1909002"/>
              <a:gd name="connsiteX2" fmla="*/ 1754271 w 3553265"/>
              <a:gd name="connsiteY2" fmla="*/ 1908979 h 1909002"/>
              <a:gd name="connsiteX3" fmla="*/ 55067 w 3553265"/>
              <a:gd name="connsiteY3" fmla="*/ 134148 h 1909002"/>
              <a:gd name="connsiteX0" fmla="*/ 39426 w 3502160"/>
              <a:gd name="connsiteY0" fmla="*/ 134148 h 1909003"/>
              <a:gd name="connsiteX1" fmla="*/ 3465335 w 3502160"/>
              <a:gd name="connsiteY1" fmla="*/ 175399 h 1909003"/>
              <a:gd name="connsiteX2" fmla="*/ 1718004 w 3502160"/>
              <a:gd name="connsiteY2" fmla="*/ 1908979 h 1909003"/>
              <a:gd name="connsiteX3" fmla="*/ 39426 w 3502160"/>
              <a:gd name="connsiteY3" fmla="*/ 134148 h 1909003"/>
              <a:gd name="connsiteX0" fmla="*/ 8999 w 3471733"/>
              <a:gd name="connsiteY0" fmla="*/ 21578 h 1796433"/>
              <a:gd name="connsiteX1" fmla="*/ 3434908 w 3471733"/>
              <a:gd name="connsiteY1" fmla="*/ 62829 h 1796433"/>
              <a:gd name="connsiteX2" fmla="*/ 1687577 w 3471733"/>
              <a:gd name="connsiteY2" fmla="*/ 1796409 h 1796433"/>
              <a:gd name="connsiteX3" fmla="*/ 8999 w 3471733"/>
              <a:gd name="connsiteY3" fmla="*/ 21578 h 1796433"/>
              <a:gd name="connsiteX0" fmla="*/ 39425 w 3502159"/>
              <a:gd name="connsiteY0" fmla="*/ 135675 h 1931154"/>
              <a:gd name="connsiteX1" fmla="*/ 3465334 w 3502159"/>
              <a:gd name="connsiteY1" fmla="*/ 176926 h 1931154"/>
              <a:gd name="connsiteX2" fmla="*/ 1718003 w 3502159"/>
              <a:gd name="connsiteY2" fmla="*/ 1931131 h 1931154"/>
              <a:gd name="connsiteX3" fmla="*/ 39425 w 3502159"/>
              <a:gd name="connsiteY3" fmla="*/ 135675 h 1931154"/>
              <a:gd name="connsiteX0" fmla="*/ 7276 w 3470010"/>
              <a:gd name="connsiteY0" fmla="*/ 26065 h 1821544"/>
              <a:gd name="connsiteX1" fmla="*/ 3433185 w 3470010"/>
              <a:gd name="connsiteY1" fmla="*/ 67316 h 1821544"/>
              <a:gd name="connsiteX2" fmla="*/ 1685854 w 3470010"/>
              <a:gd name="connsiteY2" fmla="*/ 1821521 h 1821544"/>
              <a:gd name="connsiteX3" fmla="*/ 7276 w 3470010"/>
              <a:gd name="connsiteY3" fmla="*/ 26065 h 1821544"/>
              <a:gd name="connsiteX0" fmla="*/ 12669 w 3492943"/>
              <a:gd name="connsiteY0" fmla="*/ 26065 h 1822469"/>
              <a:gd name="connsiteX1" fmla="*/ 3438578 w 3492943"/>
              <a:gd name="connsiteY1" fmla="*/ 67316 h 1822469"/>
              <a:gd name="connsiteX2" fmla="*/ 1691247 w 3492943"/>
              <a:gd name="connsiteY2" fmla="*/ 1821521 h 1822469"/>
              <a:gd name="connsiteX3" fmla="*/ 12669 w 3492943"/>
              <a:gd name="connsiteY3" fmla="*/ 26065 h 1822469"/>
              <a:gd name="connsiteX0" fmla="*/ 48756 w 3529030"/>
              <a:gd name="connsiteY0" fmla="*/ 3139 h 1799516"/>
              <a:gd name="connsiteX1" fmla="*/ 3474665 w 3529030"/>
              <a:gd name="connsiteY1" fmla="*/ 44390 h 1799516"/>
              <a:gd name="connsiteX2" fmla="*/ 1727334 w 3529030"/>
              <a:gd name="connsiteY2" fmla="*/ 1798595 h 1799516"/>
              <a:gd name="connsiteX3" fmla="*/ 48756 w 3529030"/>
              <a:gd name="connsiteY3" fmla="*/ 3139 h 1799516"/>
              <a:gd name="connsiteX0" fmla="*/ 48756 w 3529030"/>
              <a:gd name="connsiteY0" fmla="*/ 5796 h 1802173"/>
              <a:gd name="connsiteX1" fmla="*/ 3474665 w 3529030"/>
              <a:gd name="connsiteY1" fmla="*/ 47047 h 1802173"/>
              <a:gd name="connsiteX2" fmla="*/ 1727334 w 3529030"/>
              <a:gd name="connsiteY2" fmla="*/ 1801252 h 1802173"/>
              <a:gd name="connsiteX3" fmla="*/ 48756 w 3529030"/>
              <a:gd name="connsiteY3" fmla="*/ 5796 h 1802173"/>
              <a:gd name="connsiteX0" fmla="*/ 48756 w 3477652"/>
              <a:gd name="connsiteY0" fmla="*/ 5796 h 1802173"/>
              <a:gd name="connsiteX1" fmla="*/ 3474665 w 3477652"/>
              <a:gd name="connsiteY1" fmla="*/ 47047 h 1802173"/>
              <a:gd name="connsiteX2" fmla="*/ 1727334 w 3477652"/>
              <a:gd name="connsiteY2" fmla="*/ 1801252 h 1802173"/>
              <a:gd name="connsiteX3" fmla="*/ 48756 w 3477652"/>
              <a:gd name="connsiteY3" fmla="*/ 5796 h 1802173"/>
            </a:gdLst>
            <a:ahLst/>
            <a:cxnLst>
              <a:cxn ang="0">
                <a:pos x="connsiteX0" y="connsiteY0"/>
              </a:cxn>
              <a:cxn ang="0">
                <a:pos x="connsiteX1" y="connsiteY1"/>
              </a:cxn>
              <a:cxn ang="0">
                <a:pos x="connsiteX2" y="connsiteY2"/>
              </a:cxn>
              <a:cxn ang="0">
                <a:pos x="connsiteX3" y="connsiteY3"/>
              </a:cxn>
            </a:cxnLst>
            <a:rect l="l" t="t" r="r" b="b"/>
            <a:pathLst>
              <a:path w="3477652" h="1802173">
                <a:moveTo>
                  <a:pt x="48756" y="5796"/>
                </a:moveTo>
                <a:cubicBezTo>
                  <a:pt x="305602" y="15937"/>
                  <a:pt x="3181151" y="-33335"/>
                  <a:pt x="3474665" y="47047"/>
                </a:cubicBezTo>
                <a:cubicBezTo>
                  <a:pt x="3527547" y="271809"/>
                  <a:pt x="2875835" y="1753126"/>
                  <a:pt x="1727334" y="1801252"/>
                </a:cubicBezTo>
                <a:cubicBezTo>
                  <a:pt x="578833" y="1849378"/>
                  <a:pt x="-208090" y="-4345"/>
                  <a:pt x="48756" y="5796"/>
                </a:cubicBezTo>
                <a:close/>
              </a:path>
            </a:pathLst>
          </a:custGeom>
          <a:noFill/>
          <a:ln w="12700">
            <a:solidFill>
              <a:schemeClr val="tx1">
                <a:lumMod val="65000"/>
                <a:lumOff val="3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latin typeface="微软雅黑" pitchFamily="34" charset="-122"/>
              <a:ea typeface="微软雅黑" pitchFamily="34" charset="-122"/>
            </a:endParaRPr>
          </a:p>
        </p:txBody>
      </p:sp>
      <p:sp>
        <p:nvSpPr>
          <p:cNvPr id="6" name="TextBox 5"/>
          <p:cNvSpPr txBox="1"/>
          <p:nvPr/>
        </p:nvSpPr>
        <p:spPr>
          <a:xfrm>
            <a:off x="1663081" y="1656483"/>
            <a:ext cx="723276" cy="307777"/>
          </a:xfrm>
          <a:prstGeom prst="rect">
            <a:avLst/>
          </a:prstGeom>
          <a:noFill/>
        </p:spPr>
        <p:txBody>
          <a:bodyPr wrap="none" rtlCol="0">
            <a:spAutoFit/>
          </a:bodyPr>
          <a:lstStyle/>
          <a:p>
            <a:pPr algn="ctr"/>
            <a:r>
              <a:rPr lang="zh-CN" altLang="en-US" sz="1400" b="1" dirty="0" smtClean="0">
                <a:solidFill>
                  <a:srgbClr val="0070C0"/>
                </a:solidFill>
                <a:latin typeface="微软雅黑" pitchFamily="34" charset="-122"/>
                <a:ea typeface="微软雅黑" pitchFamily="34" charset="-122"/>
              </a:rPr>
              <a:t>跳转率</a:t>
            </a:r>
            <a:endParaRPr lang="zh-CN" altLang="en-US" sz="1400" b="1" dirty="0">
              <a:solidFill>
                <a:srgbClr val="0070C0"/>
              </a:solidFill>
              <a:latin typeface="微软雅黑" pitchFamily="34" charset="-122"/>
              <a:ea typeface="微软雅黑" pitchFamily="34" charset="-122"/>
            </a:endParaRPr>
          </a:p>
        </p:txBody>
      </p:sp>
      <p:cxnSp>
        <p:nvCxnSpPr>
          <p:cNvPr id="7" name="直接连接符 6"/>
          <p:cNvCxnSpPr/>
          <p:nvPr/>
        </p:nvCxnSpPr>
        <p:spPr>
          <a:xfrm flipV="1">
            <a:off x="2711031" y="1832770"/>
            <a:ext cx="1913927" cy="21230"/>
          </a:xfrm>
          <a:prstGeom prst="line">
            <a:avLst/>
          </a:prstGeom>
          <a:ln w="762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flipV="1">
            <a:off x="3125810" y="1832770"/>
            <a:ext cx="1499148" cy="1054342"/>
          </a:xfrm>
          <a:prstGeom prst="line">
            <a:avLst/>
          </a:prstGeom>
          <a:ln w="762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flipV="1">
            <a:off x="3998646" y="1832771"/>
            <a:ext cx="626312" cy="1779464"/>
          </a:xfrm>
          <a:prstGeom prst="line">
            <a:avLst/>
          </a:prstGeom>
          <a:ln w="762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H="1" flipV="1">
            <a:off x="4624959" y="1832771"/>
            <a:ext cx="670571" cy="1717151"/>
          </a:xfrm>
          <a:prstGeom prst="line">
            <a:avLst/>
          </a:prstGeom>
          <a:ln w="762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H="1" flipV="1">
            <a:off x="4624958" y="1832770"/>
            <a:ext cx="1465240" cy="1054342"/>
          </a:xfrm>
          <a:prstGeom prst="line">
            <a:avLst/>
          </a:prstGeom>
          <a:ln w="762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4624958" y="1832769"/>
            <a:ext cx="1861284" cy="13806"/>
          </a:xfrm>
          <a:prstGeom prst="line">
            <a:avLst/>
          </a:prstGeom>
          <a:ln w="762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3" name="椭圆 12"/>
          <p:cNvSpPr/>
          <p:nvPr/>
        </p:nvSpPr>
        <p:spPr>
          <a:xfrm>
            <a:off x="2926415" y="2489296"/>
            <a:ext cx="660132" cy="660132"/>
          </a:xfrm>
          <a:prstGeom prst="ellipse">
            <a:avLst/>
          </a:prstGeom>
          <a:solidFill>
            <a:srgbClr val="0070C0"/>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latin typeface="微软雅黑" pitchFamily="34" charset="-122"/>
              <a:ea typeface="微软雅黑" pitchFamily="34" charset="-122"/>
            </a:endParaRPr>
          </a:p>
        </p:txBody>
      </p:sp>
      <p:sp>
        <p:nvSpPr>
          <p:cNvPr id="14" name="椭圆 13"/>
          <p:cNvSpPr/>
          <p:nvPr/>
        </p:nvSpPr>
        <p:spPr>
          <a:xfrm>
            <a:off x="3707904" y="3219856"/>
            <a:ext cx="660132" cy="660132"/>
          </a:xfrm>
          <a:prstGeom prst="ellipse">
            <a:avLst/>
          </a:prstGeom>
          <a:solidFill>
            <a:srgbClr val="0070C0"/>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latin typeface="微软雅黑" pitchFamily="34" charset="-122"/>
              <a:ea typeface="微软雅黑" pitchFamily="34" charset="-122"/>
            </a:endParaRPr>
          </a:p>
        </p:txBody>
      </p:sp>
      <p:sp>
        <p:nvSpPr>
          <p:cNvPr id="15" name="椭圆 14"/>
          <p:cNvSpPr/>
          <p:nvPr/>
        </p:nvSpPr>
        <p:spPr>
          <a:xfrm>
            <a:off x="4960244" y="3186117"/>
            <a:ext cx="660132" cy="660132"/>
          </a:xfrm>
          <a:prstGeom prst="ellipse">
            <a:avLst/>
          </a:prstGeom>
          <a:solidFill>
            <a:srgbClr val="0070C0"/>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latin typeface="微软雅黑" pitchFamily="34" charset="-122"/>
              <a:ea typeface="微软雅黑" pitchFamily="34" charset="-122"/>
            </a:endParaRPr>
          </a:p>
        </p:txBody>
      </p:sp>
      <p:sp>
        <p:nvSpPr>
          <p:cNvPr id="16" name="椭圆 15"/>
          <p:cNvSpPr/>
          <p:nvPr/>
        </p:nvSpPr>
        <p:spPr>
          <a:xfrm>
            <a:off x="5713686" y="2392437"/>
            <a:ext cx="660132" cy="660132"/>
          </a:xfrm>
          <a:prstGeom prst="ellipse">
            <a:avLst/>
          </a:prstGeom>
          <a:solidFill>
            <a:srgbClr val="0070C0"/>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latin typeface="微软雅黑" pitchFamily="34" charset="-122"/>
              <a:ea typeface="微软雅黑" pitchFamily="34" charset="-122"/>
            </a:endParaRPr>
          </a:p>
        </p:txBody>
      </p:sp>
      <p:sp>
        <p:nvSpPr>
          <p:cNvPr id="17" name="椭圆 16"/>
          <p:cNvSpPr/>
          <p:nvPr/>
        </p:nvSpPr>
        <p:spPr>
          <a:xfrm>
            <a:off x="6012160" y="1524722"/>
            <a:ext cx="660132" cy="660132"/>
          </a:xfrm>
          <a:prstGeom prst="ellipse">
            <a:avLst/>
          </a:prstGeom>
          <a:solidFill>
            <a:srgbClr val="0070C0"/>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latin typeface="微软雅黑" pitchFamily="34" charset="-122"/>
              <a:ea typeface="微软雅黑" pitchFamily="34" charset="-122"/>
            </a:endParaRPr>
          </a:p>
        </p:txBody>
      </p:sp>
      <p:sp>
        <p:nvSpPr>
          <p:cNvPr id="18" name="椭圆 17"/>
          <p:cNvSpPr/>
          <p:nvPr/>
        </p:nvSpPr>
        <p:spPr>
          <a:xfrm>
            <a:off x="2645698" y="1513319"/>
            <a:ext cx="660132" cy="660132"/>
          </a:xfrm>
          <a:prstGeom prst="ellipse">
            <a:avLst/>
          </a:prstGeom>
          <a:solidFill>
            <a:srgbClr val="0070C0"/>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latin typeface="微软雅黑" pitchFamily="34" charset="-122"/>
              <a:ea typeface="微软雅黑" pitchFamily="34" charset="-122"/>
            </a:endParaRPr>
          </a:p>
        </p:txBody>
      </p:sp>
      <p:sp>
        <p:nvSpPr>
          <p:cNvPr id="19" name="TextBox 18"/>
          <p:cNvSpPr txBox="1"/>
          <p:nvPr/>
        </p:nvSpPr>
        <p:spPr>
          <a:xfrm>
            <a:off x="107504" y="1935772"/>
            <a:ext cx="2556284" cy="532453"/>
          </a:xfrm>
          <a:prstGeom prst="rect">
            <a:avLst/>
          </a:prstGeom>
          <a:noFill/>
        </p:spPr>
        <p:txBody>
          <a:bodyPr wrap="square" rtlCol="0">
            <a:spAutoFit/>
          </a:bodyPr>
          <a:lstStyle/>
          <a:p>
            <a:pPr algn="r">
              <a:lnSpc>
                <a:spcPct val="130000"/>
              </a:lnSpc>
              <a:defRPr/>
            </a:pPr>
            <a:r>
              <a:rPr lang="en-US" altLang="zh-CN" sz="1100" dirty="0" smtClean="0">
                <a:latin typeface="微软雅黑" pitchFamily="34" charset="-122"/>
                <a:ea typeface="微软雅黑" pitchFamily="34" charset="-122"/>
              </a:rPr>
              <a:t>26%</a:t>
            </a:r>
            <a:r>
              <a:rPr lang="zh-CN" altLang="en-US" sz="1100" dirty="0" smtClean="0">
                <a:latin typeface="微软雅黑" pitchFamily="34" charset="-122"/>
                <a:ea typeface="微软雅黑" pitchFamily="34" charset="-122"/>
              </a:rPr>
              <a:t>左右的人进入用户中心后会进一步跳转到会员中心</a:t>
            </a:r>
            <a:endParaRPr lang="zh-CN" altLang="en-US" sz="1100" dirty="0">
              <a:latin typeface="微软雅黑" pitchFamily="34" charset="-122"/>
              <a:ea typeface="微软雅黑" pitchFamily="34" charset="-122"/>
            </a:endParaRPr>
          </a:p>
        </p:txBody>
      </p:sp>
      <p:sp>
        <p:nvSpPr>
          <p:cNvPr id="20" name="TextBox 19"/>
          <p:cNvSpPr txBox="1"/>
          <p:nvPr/>
        </p:nvSpPr>
        <p:spPr>
          <a:xfrm>
            <a:off x="2082262" y="2808611"/>
            <a:ext cx="723276" cy="307777"/>
          </a:xfrm>
          <a:prstGeom prst="rect">
            <a:avLst/>
          </a:prstGeom>
          <a:noFill/>
        </p:spPr>
        <p:txBody>
          <a:bodyPr wrap="none" rtlCol="0">
            <a:spAutoFit/>
          </a:bodyPr>
          <a:lstStyle/>
          <a:p>
            <a:pPr algn="ctr"/>
            <a:r>
              <a:rPr lang="zh-CN" altLang="en-US" sz="1400" b="1" dirty="0" smtClean="0">
                <a:solidFill>
                  <a:srgbClr val="0070C0"/>
                </a:solidFill>
                <a:latin typeface="微软雅黑" pitchFamily="34" charset="-122"/>
                <a:ea typeface="微软雅黑" pitchFamily="34" charset="-122"/>
              </a:rPr>
              <a:t>重访</a:t>
            </a:r>
            <a:r>
              <a:rPr lang="zh-CN" altLang="en-US" sz="1400" b="1" dirty="0">
                <a:solidFill>
                  <a:srgbClr val="0070C0"/>
                </a:solidFill>
                <a:latin typeface="微软雅黑" pitchFamily="34" charset="-122"/>
                <a:ea typeface="微软雅黑" pitchFamily="34" charset="-122"/>
              </a:rPr>
              <a:t>率</a:t>
            </a:r>
            <a:endParaRPr lang="zh-CN" altLang="en-US" sz="1400" b="1" dirty="0">
              <a:solidFill>
                <a:srgbClr val="0070C0"/>
              </a:solidFill>
              <a:latin typeface="微软雅黑" pitchFamily="34" charset="-122"/>
              <a:ea typeface="微软雅黑" pitchFamily="34" charset="-122"/>
            </a:endParaRPr>
          </a:p>
        </p:txBody>
      </p:sp>
      <p:sp>
        <p:nvSpPr>
          <p:cNvPr id="21" name="TextBox 20"/>
          <p:cNvSpPr txBox="1"/>
          <p:nvPr/>
        </p:nvSpPr>
        <p:spPr>
          <a:xfrm>
            <a:off x="611560" y="3087900"/>
            <a:ext cx="2556284" cy="532453"/>
          </a:xfrm>
          <a:prstGeom prst="rect">
            <a:avLst/>
          </a:prstGeom>
          <a:noFill/>
        </p:spPr>
        <p:txBody>
          <a:bodyPr wrap="square" rtlCol="0">
            <a:spAutoFit/>
          </a:bodyPr>
          <a:lstStyle/>
          <a:p>
            <a:pPr algn="r">
              <a:lnSpc>
                <a:spcPct val="130000"/>
              </a:lnSpc>
              <a:defRPr/>
            </a:pPr>
            <a:r>
              <a:rPr lang="en-US" altLang="zh-CN" sz="1100" dirty="0" smtClean="0">
                <a:solidFill>
                  <a:schemeClr val="tx1">
                    <a:lumMod val="65000"/>
                    <a:lumOff val="35000"/>
                  </a:schemeClr>
                </a:solidFill>
                <a:latin typeface="微软雅黑" pitchFamily="34" charset="-122"/>
                <a:ea typeface="微软雅黑" pitchFamily="34" charset="-122"/>
              </a:rPr>
              <a:t>13.8%</a:t>
            </a:r>
            <a:r>
              <a:rPr lang="zh-CN" altLang="en-US" sz="1100" dirty="0" smtClean="0">
                <a:solidFill>
                  <a:schemeClr val="tx1">
                    <a:lumMod val="65000"/>
                    <a:lumOff val="35000"/>
                  </a:schemeClr>
                </a:solidFill>
                <a:latin typeface="微软雅黑" pitchFamily="34" charset="-122"/>
                <a:ea typeface="微软雅黑" pitchFamily="34" charset="-122"/>
              </a:rPr>
              <a:t>的人会在访问用户中心之后再次访问用户中心，用户黏性相对较小</a:t>
            </a:r>
            <a:endParaRPr lang="zh-CN" altLang="en-US" sz="1100" dirty="0">
              <a:solidFill>
                <a:schemeClr val="tx1">
                  <a:lumMod val="65000"/>
                  <a:lumOff val="35000"/>
                </a:schemeClr>
              </a:solidFill>
              <a:latin typeface="微软雅黑" pitchFamily="34" charset="-122"/>
              <a:ea typeface="微软雅黑" pitchFamily="34" charset="-122"/>
            </a:endParaRPr>
          </a:p>
        </p:txBody>
      </p:sp>
      <p:sp>
        <p:nvSpPr>
          <p:cNvPr id="22" name="TextBox 21"/>
          <p:cNvSpPr txBox="1"/>
          <p:nvPr/>
        </p:nvSpPr>
        <p:spPr>
          <a:xfrm>
            <a:off x="2805096" y="3744715"/>
            <a:ext cx="902811" cy="307777"/>
          </a:xfrm>
          <a:prstGeom prst="rect">
            <a:avLst/>
          </a:prstGeom>
          <a:noFill/>
        </p:spPr>
        <p:txBody>
          <a:bodyPr wrap="none" rtlCol="0">
            <a:spAutoFit/>
          </a:bodyPr>
          <a:lstStyle/>
          <a:p>
            <a:pPr algn="ctr"/>
            <a:r>
              <a:rPr lang="zh-CN" altLang="en-US" sz="1400" b="1" dirty="0" smtClean="0">
                <a:solidFill>
                  <a:srgbClr val="0070C0"/>
                </a:solidFill>
                <a:latin typeface="微软雅黑" pitchFamily="34" charset="-122"/>
                <a:ea typeface="微软雅黑" pitchFamily="34" charset="-122"/>
              </a:rPr>
              <a:t>签到曲线</a:t>
            </a:r>
            <a:endParaRPr lang="zh-CN" altLang="en-US" sz="1400" b="1" dirty="0">
              <a:solidFill>
                <a:srgbClr val="0070C0"/>
              </a:solidFill>
              <a:latin typeface="微软雅黑" pitchFamily="34" charset="-122"/>
              <a:ea typeface="微软雅黑" pitchFamily="34" charset="-122"/>
            </a:endParaRPr>
          </a:p>
        </p:txBody>
      </p:sp>
      <p:sp>
        <p:nvSpPr>
          <p:cNvPr id="23" name="TextBox 22"/>
          <p:cNvSpPr txBox="1"/>
          <p:nvPr/>
        </p:nvSpPr>
        <p:spPr>
          <a:xfrm>
            <a:off x="1524316" y="4024004"/>
            <a:ext cx="2556284" cy="752514"/>
          </a:xfrm>
          <a:prstGeom prst="rect">
            <a:avLst/>
          </a:prstGeom>
          <a:noFill/>
        </p:spPr>
        <p:txBody>
          <a:bodyPr wrap="square" rtlCol="0">
            <a:spAutoFit/>
          </a:bodyPr>
          <a:lstStyle/>
          <a:p>
            <a:pPr algn="r">
              <a:lnSpc>
                <a:spcPct val="130000"/>
              </a:lnSpc>
              <a:defRPr/>
            </a:pPr>
            <a:r>
              <a:rPr lang="zh-CN" altLang="en-US" sz="1100" dirty="0" smtClean="0">
                <a:solidFill>
                  <a:schemeClr val="tx1">
                    <a:lumMod val="65000"/>
                    <a:lumOff val="35000"/>
                  </a:schemeClr>
                </a:solidFill>
                <a:latin typeface="微软雅黑" pitchFamily="34" charset="-122"/>
                <a:ea typeface="微软雅黑" pitchFamily="34" charset="-122"/>
              </a:rPr>
              <a:t>用户的签到曲线总体上升，但是有周期性波动，要仔细研究这种周期性波动背后的驱动因素</a:t>
            </a:r>
            <a:endParaRPr lang="zh-CN" altLang="en-US" sz="1100" dirty="0">
              <a:solidFill>
                <a:schemeClr val="tx1">
                  <a:lumMod val="65000"/>
                  <a:lumOff val="35000"/>
                </a:schemeClr>
              </a:solidFill>
              <a:latin typeface="微软雅黑" pitchFamily="34" charset="-122"/>
              <a:ea typeface="微软雅黑" pitchFamily="34" charset="-122"/>
            </a:endParaRPr>
          </a:p>
        </p:txBody>
      </p:sp>
      <p:sp>
        <p:nvSpPr>
          <p:cNvPr id="24" name="TextBox 23"/>
          <p:cNvSpPr txBox="1"/>
          <p:nvPr/>
        </p:nvSpPr>
        <p:spPr>
          <a:xfrm>
            <a:off x="5508104" y="3764369"/>
            <a:ext cx="902811" cy="307777"/>
          </a:xfrm>
          <a:prstGeom prst="rect">
            <a:avLst/>
          </a:prstGeom>
          <a:noFill/>
        </p:spPr>
        <p:txBody>
          <a:bodyPr wrap="none" rtlCol="0">
            <a:spAutoFit/>
          </a:bodyPr>
          <a:lstStyle/>
          <a:p>
            <a:r>
              <a:rPr lang="zh-CN" altLang="en-US" sz="1400" b="1" dirty="0" smtClean="0">
                <a:solidFill>
                  <a:srgbClr val="0070C0"/>
                </a:solidFill>
                <a:latin typeface="微软雅黑" pitchFamily="34" charset="-122"/>
                <a:ea typeface="微软雅黑" pitchFamily="34" charset="-122"/>
              </a:rPr>
              <a:t>积分</a:t>
            </a:r>
            <a:r>
              <a:rPr lang="zh-CN" altLang="en-US" sz="1400" b="1" dirty="0">
                <a:solidFill>
                  <a:srgbClr val="0070C0"/>
                </a:solidFill>
                <a:latin typeface="微软雅黑" pitchFamily="34" charset="-122"/>
                <a:ea typeface="微软雅黑" pitchFamily="34" charset="-122"/>
              </a:rPr>
              <a:t>兑换</a:t>
            </a:r>
            <a:endParaRPr lang="zh-CN" altLang="en-US" sz="1400" b="1" dirty="0">
              <a:solidFill>
                <a:srgbClr val="0070C0"/>
              </a:solidFill>
              <a:latin typeface="微软雅黑" pitchFamily="34" charset="-122"/>
              <a:ea typeface="微软雅黑" pitchFamily="34" charset="-122"/>
            </a:endParaRPr>
          </a:p>
        </p:txBody>
      </p:sp>
      <p:sp>
        <p:nvSpPr>
          <p:cNvPr id="25" name="TextBox 24"/>
          <p:cNvSpPr txBox="1"/>
          <p:nvPr/>
        </p:nvSpPr>
        <p:spPr>
          <a:xfrm>
            <a:off x="5256076" y="4044283"/>
            <a:ext cx="2556284" cy="532453"/>
          </a:xfrm>
          <a:prstGeom prst="rect">
            <a:avLst/>
          </a:prstGeom>
          <a:noFill/>
        </p:spPr>
        <p:txBody>
          <a:bodyPr wrap="square" rtlCol="0">
            <a:spAutoFit/>
          </a:bodyPr>
          <a:lstStyle/>
          <a:p>
            <a:pPr>
              <a:lnSpc>
                <a:spcPct val="130000"/>
              </a:lnSpc>
              <a:defRPr/>
            </a:pPr>
            <a:r>
              <a:rPr lang="en-US" altLang="zh-CN" sz="1100" dirty="0" smtClean="0">
                <a:solidFill>
                  <a:schemeClr val="tx1">
                    <a:lumMod val="65000"/>
                    <a:lumOff val="35000"/>
                  </a:schemeClr>
                </a:solidFill>
                <a:latin typeface="微软雅黑" pitchFamily="34" charset="-122"/>
                <a:ea typeface="微软雅黑" pitchFamily="34" charset="-122"/>
              </a:rPr>
              <a:t>26</a:t>
            </a:r>
            <a:r>
              <a:rPr lang="zh-CN" altLang="en-US" sz="1100" dirty="0" smtClean="0">
                <a:solidFill>
                  <a:schemeClr val="tx1">
                    <a:lumMod val="65000"/>
                    <a:lumOff val="35000"/>
                  </a:schemeClr>
                </a:solidFill>
                <a:latin typeface="微软雅黑" pitchFamily="34" charset="-122"/>
                <a:ea typeface="微软雅黑" pitchFamily="34" charset="-122"/>
              </a:rPr>
              <a:t>日的积分兑换表现出了比</a:t>
            </a:r>
            <a:r>
              <a:rPr lang="en-US" altLang="zh-CN" sz="1100" dirty="0" smtClean="0">
                <a:solidFill>
                  <a:schemeClr val="tx1">
                    <a:lumMod val="65000"/>
                    <a:lumOff val="35000"/>
                  </a:schemeClr>
                </a:solidFill>
                <a:latin typeface="微软雅黑" pitchFamily="34" charset="-122"/>
                <a:ea typeface="微软雅黑" pitchFamily="34" charset="-122"/>
              </a:rPr>
              <a:t>12</a:t>
            </a:r>
            <a:r>
              <a:rPr lang="zh-CN" altLang="en-US" sz="1100" dirty="0" smtClean="0">
                <a:solidFill>
                  <a:schemeClr val="tx1">
                    <a:lumMod val="65000"/>
                    <a:lumOff val="35000"/>
                  </a:schemeClr>
                </a:solidFill>
                <a:latin typeface="微软雅黑" pitchFamily="34" charset="-122"/>
                <a:ea typeface="微软雅黑" pitchFamily="34" charset="-122"/>
              </a:rPr>
              <a:t>日积分兑换更大的热情</a:t>
            </a:r>
            <a:endParaRPr lang="zh-CN" altLang="en-US" sz="1100" dirty="0">
              <a:solidFill>
                <a:schemeClr val="tx1">
                  <a:lumMod val="65000"/>
                  <a:lumOff val="35000"/>
                </a:schemeClr>
              </a:solidFill>
              <a:latin typeface="微软雅黑" pitchFamily="34" charset="-122"/>
              <a:ea typeface="微软雅黑" pitchFamily="34" charset="-122"/>
            </a:endParaRPr>
          </a:p>
        </p:txBody>
      </p:sp>
      <p:sp>
        <p:nvSpPr>
          <p:cNvPr id="26" name="TextBox 25"/>
          <p:cNvSpPr txBox="1"/>
          <p:nvPr/>
        </p:nvSpPr>
        <p:spPr>
          <a:xfrm>
            <a:off x="6336196" y="2829402"/>
            <a:ext cx="902811" cy="307777"/>
          </a:xfrm>
          <a:prstGeom prst="rect">
            <a:avLst/>
          </a:prstGeom>
          <a:noFill/>
        </p:spPr>
        <p:txBody>
          <a:bodyPr wrap="none" rtlCol="0">
            <a:spAutoFit/>
          </a:bodyPr>
          <a:lstStyle/>
          <a:p>
            <a:r>
              <a:rPr lang="zh-CN" altLang="en-US" sz="1400" b="1" dirty="0">
                <a:solidFill>
                  <a:srgbClr val="0070C0"/>
                </a:solidFill>
                <a:latin typeface="微软雅黑" pitchFamily="34" charset="-122"/>
                <a:ea typeface="微软雅黑" pitchFamily="34" charset="-122"/>
              </a:rPr>
              <a:t>权</a:t>
            </a:r>
            <a:r>
              <a:rPr lang="zh-CN" altLang="en-US" sz="1400" b="1" dirty="0" smtClean="0">
                <a:solidFill>
                  <a:srgbClr val="0070C0"/>
                </a:solidFill>
                <a:latin typeface="微软雅黑" pitchFamily="34" charset="-122"/>
                <a:ea typeface="微软雅黑" pitchFamily="34" charset="-122"/>
              </a:rPr>
              <a:t>益获取</a:t>
            </a:r>
            <a:endParaRPr lang="zh-CN" altLang="en-US" sz="1400" b="1" dirty="0">
              <a:solidFill>
                <a:srgbClr val="0070C0"/>
              </a:solidFill>
              <a:latin typeface="微软雅黑" pitchFamily="34" charset="-122"/>
              <a:ea typeface="微软雅黑" pitchFamily="34" charset="-122"/>
            </a:endParaRPr>
          </a:p>
        </p:txBody>
      </p:sp>
      <p:sp>
        <p:nvSpPr>
          <p:cNvPr id="27" name="TextBox 26"/>
          <p:cNvSpPr txBox="1"/>
          <p:nvPr/>
        </p:nvSpPr>
        <p:spPr>
          <a:xfrm>
            <a:off x="6283041" y="3106537"/>
            <a:ext cx="2556284" cy="972574"/>
          </a:xfrm>
          <a:prstGeom prst="rect">
            <a:avLst/>
          </a:prstGeom>
          <a:noFill/>
        </p:spPr>
        <p:txBody>
          <a:bodyPr wrap="square" rtlCol="0">
            <a:spAutoFit/>
          </a:bodyPr>
          <a:lstStyle/>
          <a:p>
            <a:pPr>
              <a:lnSpc>
                <a:spcPct val="130000"/>
              </a:lnSpc>
              <a:defRPr/>
            </a:pPr>
            <a:r>
              <a:rPr lang="zh-CN" altLang="en-US" sz="1100" dirty="0" smtClean="0">
                <a:solidFill>
                  <a:schemeClr val="tx1">
                    <a:lumMod val="65000"/>
                    <a:lumOff val="35000"/>
                  </a:schemeClr>
                </a:solidFill>
                <a:latin typeface="微软雅黑" pitchFamily="34" charset="-122"/>
                <a:ea typeface="微软雅黑" pitchFamily="34" charset="-122"/>
              </a:rPr>
              <a:t>权益获取方面，用户对于电影折扣的兴趣非常明显，而对于一些比较直接的线下服务至少目前没有太参与，这可能是多方面原因造成</a:t>
            </a:r>
            <a:endParaRPr lang="zh-CN" altLang="en-US" sz="1100" dirty="0">
              <a:solidFill>
                <a:schemeClr val="tx1">
                  <a:lumMod val="65000"/>
                  <a:lumOff val="35000"/>
                </a:schemeClr>
              </a:solidFill>
              <a:latin typeface="微软雅黑" pitchFamily="34" charset="-122"/>
              <a:ea typeface="微软雅黑" pitchFamily="34" charset="-122"/>
            </a:endParaRPr>
          </a:p>
        </p:txBody>
      </p:sp>
      <p:sp>
        <p:nvSpPr>
          <p:cNvPr id="28" name="TextBox 27"/>
          <p:cNvSpPr txBox="1"/>
          <p:nvPr/>
        </p:nvSpPr>
        <p:spPr>
          <a:xfrm>
            <a:off x="6804248" y="1806152"/>
            <a:ext cx="902811" cy="307777"/>
          </a:xfrm>
          <a:prstGeom prst="rect">
            <a:avLst/>
          </a:prstGeom>
          <a:noFill/>
        </p:spPr>
        <p:txBody>
          <a:bodyPr wrap="none" rtlCol="0">
            <a:spAutoFit/>
          </a:bodyPr>
          <a:lstStyle/>
          <a:p>
            <a:r>
              <a:rPr lang="zh-CN" altLang="en-US" sz="1400" b="1" dirty="0" smtClean="0">
                <a:solidFill>
                  <a:srgbClr val="0070C0"/>
                </a:solidFill>
                <a:latin typeface="微软雅黑" pitchFamily="34" charset="-122"/>
                <a:ea typeface="微软雅黑" pitchFamily="34" charset="-122"/>
              </a:rPr>
              <a:t>任务完成</a:t>
            </a:r>
            <a:endParaRPr lang="zh-CN" altLang="en-US" sz="1400" b="1" dirty="0">
              <a:solidFill>
                <a:srgbClr val="0070C0"/>
              </a:solidFill>
              <a:latin typeface="微软雅黑" pitchFamily="34" charset="-122"/>
              <a:ea typeface="微软雅黑" pitchFamily="34" charset="-122"/>
            </a:endParaRPr>
          </a:p>
        </p:txBody>
      </p:sp>
      <p:sp>
        <p:nvSpPr>
          <p:cNvPr id="29" name="TextBox 28"/>
          <p:cNvSpPr txBox="1"/>
          <p:nvPr/>
        </p:nvSpPr>
        <p:spPr>
          <a:xfrm>
            <a:off x="6552220" y="2086066"/>
            <a:ext cx="2556284" cy="752514"/>
          </a:xfrm>
          <a:prstGeom prst="rect">
            <a:avLst/>
          </a:prstGeom>
          <a:noFill/>
        </p:spPr>
        <p:txBody>
          <a:bodyPr wrap="square" rtlCol="0">
            <a:spAutoFit/>
          </a:bodyPr>
          <a:lstStyle/>
          <a:p>
            <a:pPr>
              <a:lnSpc>
                <a:spcPct val="130000"/>
              </a:lnSpc>
              <a:defRPr/>
            </a:pPr>
            <a:r>
              <a:rPr lang="zh-CN" altLang="en-US" sz="1100" dirty="0" smtClean="0">
                <a:solidFill>
                  <a:schemeClr val="tx1">
                    <a:lumMod val="65000"/>
                    <a:lumOff val="35000"/>
                  </a:schemeClr>
                </a:solidFill>
                <a:latin typeface="微软雅黑" pitchFamily="34" charset="-122"/>
                <a:ea typeface="微软雅黑" pitchFamily="34" charset="-122"/>
              </a:rPr>
              <a:t>用户有完成简单任务的驱动力，但是涉及购买和评论的任务，动力较弱，希望加强用户的互动性</a:t>
            </a:r>
            <a:endParaRPr lang="zh-CN" altLang="en-US" sz="1100" dirty="0">
              <a:solidFill>
                <a:schemeClr val="tx1">
                  <a:lumMod val="65000"/>
                  <a:lumOff val="35000"/>
                </a:schemeClr>
              </a:solidFill>
              <a:latin typeface="微软雅黑" pitchFamily="34" charset="-122"/>
              <a:ea typeface="微软雅黑" pitchFamily="34" charset="-122"/>
            </a:endParaRPr>
          </a:p>
        </p:txBody>
      </p:sp>
      <p:grpSp>
        <p:nvGrpSpPr>
          <p:cNvPr id="30" name="组合 29"/>
          <p:cNvGrpSpPr/>
          <p:nvPr/>
        </p:nvGrpSpPr>
        <p:grpSpPr>
          <a:xfrm>
            <a:off x="3923779" y="1131590"/>
            <a:ext cx="1402358" cy="1402358"/>
            <a:chOff x="3851771" y="1163107"/>
            <a:chExt cx="1402358" cy="1402358"/>
          </a:xfrm>
        </p:grpSpPr>
        <p:grpSp>
          <p:nvGrpSpPr>
            <p:cNvPr id="31" name="组合 30"/>
            <p:cNvGrpSpPr/>
            <p:nvPr/>
          </p:nvGrpSpPr>
          <p:grpSpPr>
            <a:xfrm>
              <a:off x="3851771" y="1163107"/>
              <a:ext cx="1402358" cy="1402358"/>
              <a:chOff x="304800" y="673100"/>
              <a:chExt cx="4000500" cy="4000500"/>
            </a:xfrm>
            <a:effectLst>
              <a:outerShdw blurRad="444500" dist="254000" dir="8100000" algn="tr" rotWithShape="0">
                <a:prstClr val="black">
                  <a:alpha val="50000"/>
                </a:prstClr>
              </a:outerShdw>
            </a:effectLst>
          </p:grpSpPr>
          <p:sp>
            <p:nvSpPr>
              <p:cNvPr id="33" name="同心圆 32"/>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latin typeface="微软雅黑" pitchFamily="34" charset="-122"/>
                  <a:ea typeface="微软雅黑" pitchFamily="34" charset="-122"/>
                </a:endParaRPr>
              </a:p>
            </p:txBody>
          </p:sp>
          <p:sp>
            <p:nvSpPr>
              <p:cNvPr id="34" name="椭圆 33"/>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latin typeface="微软雅黑" pitchFamily="34" charset="-122"/>
                  <a:ea typeface="微软雅黑" pitchFamily="34" charset="-122"/>
                </a:endParaRPr>
              </a:p>
            </p:txBody>
          </p:sp>
        </p:grpSp>
        <p:sp>
          <p:nvSpPr>
            <p:cNvPr id="32" name="TextBox 31"/>
            <p:cNvSpPr txBox="1"/>
            <p:nvPr/>
          </p:nvSpPr>
          <p:spPr>
            <a:xfrm>
              <a:off x="3947660" y="1520959"/>
              <a:ext cx="1210588" cy="400110"/>
            </a:xfrm>
            <a:prstGeom prst="rect">
              <a:avLst/>
            </a:prstGeom>
            <a:noFill/>
          </p:spPr>
          <p:txBody>
            <a:bodyPr wrap="none" rtlCol="0">
              <a:spAutoFit/>
            </a:bodyPr>
            <a:lstStyle/>
            <a:p>
              <a:pPr algn="ctr" fontAlgn="auto">
                <a:spcBef>
                  <a:spcPts val="0"/>
                </a:spcBef>
                <a:spcAft>
                  <a:spcPts val="0"/>
                </a:spcAft>
                <a:defRPr/>
              </a:pPr>
              <a:r>
                <a:rPr lang="zh-CN" altLang="en-US" sz="2000" b="1" dirty="0" smtClean="0">
                  <a:solidFill>
                    <a:srgbClr val="0070C0"/>
                  </a:solidFill>
                  <a:latin typeface="微软雅黑" pitchFamily="34" charset="-122"/>
                  <a:ea typeface="微软雅黑" pitchFamily="34" charset="-122"/>
                </a:rPr>
                <a:t>分析总结</a:t>
              </a:r>
              <a:endParaRPr lang="zh-CN" altLang="en-US" sz="2000" b="1" dirty="0">
                <a:solidFill>
                  <a:srgbClr val="0070C0"/>
                </a:solidFill>
                <a:latin typeface="微软雅黑" pitchFamily="34" charset="-122"/>
                <a:ea typeface="微软雅黑" pitchFamily="34" charset="-122"/>
              </a:endParaRPr>
            </a:p>
          </p:txBody>
        </p:sp>
      </p:grpSp>
    </p:spTree>
    <p:extLst>
      <p:ext uri="{BB962C8B-B14F-4D97-AF65-F5344CB8AC3E}">
        <p14:creationId xmlns:p14="http://schemas.microsoft.com/office/powerpoint/2010/main" val="916336430"/>
      </p:ext>
    </p:extLst>
  </p:cSld>
  <p:clrMapOvr>
    <a:masterClrMapping/>
  </p:clrMapOvr>
  <mc:AlternateContent xmlns:mc="http://schemas.openxmlformats.org/markup-compatibility/2006" xmlns:p14="http://schemas.microsoft.com/office/powerpoint/2010/main">
    <mc:Choice Requires="p14">
      <p:transition spd="slow" p14:dur="1600" advTm="0">
        <p:blinds dir="vert"/>
      </p:transition>
    </mc:Choice>
    <mc:Fallback xmlns="">
      <p:transition spd="slow" advTm="0">
        <p:blinds dir="vert"/>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par>
                                    <p:cTn id="14" presetID="12" presetClass="entr" presetSubtype="2" fill="hold" grpId="0" nodeType="withEffect">
                                      <p:stCondLst>
                                        <p:cond delay="0"/>
                                      </p:stCondLst>
                                      <p:childTnLst>
                                        <p:set>
                                          <p:cBhvr>
                                            <p:cTn id="15" dur="1" fill="hold">
                                              <p:stCondLst>
                                                <p:cond delay="0"/>
                                              </p:stCondLst>
                                            </p:cTn>
                                            <p:tgtEl>
                                              <p:spTgt spid="2"/>
                                            </p:tgtEl>
                                            <p:attrNameLst>
                                              <p:attrName>style.visibility</p:attrName>
                                            </p:attrNameLst>
                                          </p:cBhvr>
                                          <p:to>
                                            <p:strVal val="visible"/>
                                          </p:to>
                                        </p:set>
                                        <p:anim calcmode="lin" valueType="num">
                                          <p:cBhvr additive="base">
                                            <p:cTn id="16" dur="500"/>
                                            <p:tgtEl>
                                              <p:spTgt spid="2"/>
                                            </p:tgtEl>
                                            <p:attrNameLst>
                                              <p:attrName>ppt_x</p:attrName>
                                            </p:attrNameLst>
                                          </p:cBhvr>
                                          <p:tavLst>
                                            <p:tav tm="0">
                                              <p:val>
                                                <p:strVal val="#ppt_x+#ppt_w*1.125000"/>
                                              </p:val>
                                            </p:tav>
                                            <p:tav tm="100000">
                                              <p:val>
                                                <p:strVal val="#ppt_x"/>
                                              </p:val>
                                            </p:tav>
                                          </p:tavLst>
                                        </p:anim>
                                        <p:animEffect transition="in" filter="wipe(left)">
                                          <p:cBhvr>
                                            <p:cTn id="17" dur="500"/>
                                            <p:tgtEl>
                                              <p:spTgt spid="2"/>
                                            </p:tgtEl>
                                          </p:cBhvr>
                                        </p:animEffect>
                                      </p:childTnLst>
                                    </p:cTn>
                                  </p:par>
                                </p:childTnLst>
                              </p:cTn>
                            </p:par>
                            <p:par>
                              <p:cTn id="18" fill="hold">
                                <p:stCondLst>
                                  <p:cond delay="1000"/>
                                </p:stCondLst>
                                <p:childTnLst>
                                  <p:par>
                                    <p:cTn id="19" presetID="2" presetClass="entr" presetSubtype="4" fill="hold" nodeType="afterEffect" p14:presetBounceEnd="44000">
                                      <p:stCondLst>
                                        <p:cond delay="0"/>
                                      </p:stCondLst>
                                      <p:childTnLst>
                                        <p:set>
                                          <p:cBhvr>
                                            <p:cTn id="20" dur="1" fill="hold">
                                              <p:stCondLst>
                                                <p:cond delay="0"/>
                                              </p:stCondLst>
                                            </p:cTn>
                                            <p:tgtEl>
                                              <p:spTgt spid="30"/>
                                            </p:tgtEl>
                                            <p:attrNameLst>
                                              <p:attrName>style.visibility</p:attrName>
                                            </p:attrNameLst>
                                          </p:cBhvr>
                                          <p:to>
                                            <p:strVal val="visible"/>
                                          </p:to>
                                        </p:set>
                                        <p:anim calcmode="lin" valueType="num" p14:bounceEnd="44000">
                                          <p:cBhvr additive="base">
                                            <p:cTn id="21" dur="500" fill="hold"/>
                                            <p:tgtEl>
                                              <p:spTgt spid="30"/>
                                            </p:tgtEl>
                                            <p:attrNameLst>
                                              <p:attrName>ppt_x</p:attrName>
                                            </p:attrNameLst>
                                          </p:cBhvr>
                                          <p:tavLst>
                                            <p:tav tm="0">
                                              <p:val>
                                                <p:strVal val="#ppt_x"/>
                                              </p:val>
                                            </p:tav>
                                            <p:tav tm="100000">
                                              <p:val>
                                                <p:strVal val="#ppt_x"/>
                                              </p:val>
                                            </p:tav>
                                          </p:tavLst>
                                        </p:anim>
                                        <p:anim calcmode="lin" valueType="num" p14:bounceEnd="44000">
                                          <p:cBhvr additive="base">
                                            <p:cTn id="22" dur="500" fill="hold"/>
                                            <p:tgtEl>
                                              <p:spTgt spid="30"/>
                                            </p:tgtEl>
                                            <p:attrNameLst>
                                              <p:attrName>ppt_y</p:attrName>
                                            </p:attrNameLst>
                                          </p:cBhvr>
                                          <p:tavLst>
                                            <p:tav tm="0">
                                              <p:val>
                                                <p:strVal val="1+#ppt_h/2"/>
                                              </p:val>
                                            </p:tav>
                                            <p:tav tm="100000">
                                              <p:val>
                                                <p:strVal val="#ppt_y"/>
                                              </p:val>
                                            </p:tav>
                                          </p:tavLst>
                                        </p:anim>
                                      </p:childTnLst>
                                    </p:cTn>
                                  </p:par>
                                </p:childTnLst>
                              </p:cTn>
                            </p:par>
                            <p:par>
                              <p:cTn id="23" fill="hold">
                                <p:stCondLst>
                                  <p:cond delay="1500"/>
                                </p:stCondLst>
                                <p:childTnLst>
                                  <p:par>
                                    <p:cTn id="24" presetID="18" presetClass="entr" presetSubtype="12" fill="hold" nodeType="after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strips(downLeft)">
                                          <p:cBhvr>
                                            <p:cTn id="26" dur="500"/>
                                            <p:tgtEl>
                                              <p:spTgt spid="7"/>
                                            </p:tgtEl>
                                          </p:cBhvr>
                                        </p:animEffect>
                                      </p:childTnLst>
                                    </p:cTn>
                                  </p:par>
                                  <p:par>
                                    <p:cTn id="27" presetID="18" presetClass="entr" presetSubtype="12" fill="hold" nodeType="with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strips(downLeft)">
                                          <p:cBhvr>
                                            <p:cTn id="29" dur="500"/>
                                            <p:tgtEl>
                                              <p:spTgt spid="8"/>
                                            </p:tgtEl>
                                          </p:cBhvr>
                                        </p:animEffect>
                                      </p:childTnLst>
                                    </p:cTn>
                                  </p:par>
                                  <p:par>
                                    <p:cTn id="30" presetID="18" presetClass="entr" presetSubtype="12" fill="hold" nodeType="with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strips(downLeft)">
                                          <p:cBhvr>
                                            <p:cTn id="32" dur="500"/>
                                            <p:tgtEl>
                                              <p:spTgt spid="9"/>
                                            </p:tgtEl>
                                          </p:cBhvr>
                                        </p:animEffect>
                                      </p:childTnLst>
                                    </p:cTn>
                                  </p:par>
                                  <p:par>
                                    <p:cTn id="33" presetID="18" presetClass="entr" presetSubtype="6" fill="hold" nodeType="with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strips(downRight)">
                                          <p:cBhvr>
                                            <p:cTn id="35" dur="500"/>
                                            <p:tgtEl>
                                              <p:spTgt spid="10"/>
                                            </p:tgtEl>
                                          </p:cBhvr>
                                        </p:animEffect>
                                      </p:childTnLst>
                                    </p:cTn>
                                  </p:par>
                                  <p:par>
                                    <p:cTn id="36" presetID="18" presetClass="entr" presetSubtype="6" fill="hold" nodeType="withEffect">
                                      <p:stCondLst>
                                        <p:cond delay="0"/>
                                      </p:stCondLst>
                                      <p:childTnLst>
                                        <p:set>
                                          <p:cBhvr>
                                            <p:cTn id="37" dur="1" fill="hold">
                                              <p:stCondLst>
                                                <p:cond delay="0"/>
                                              </p:stCondLst>
                                            </p:cTn>
                                            <p:tgtEl>
                                              <p:spTgt spid="11"/>
                                            </p:tgtEl>
                                            <p:attrNameLst>
                                              <p:attrName>style.visibility</p:attrName>
                                            </p:attrNameLst>
                                          </p:cBhvr>
                                          <p:to>
                                            <p:strVal val="visible"/>
                                          </p:to>
                                        </p:set>
                                        <p:animEffect transition="in" filter="strips(downRight)">
                                          <p:cBhvr>
                                            <p:cTn id="38" dur="500"/>
                                            <p:tgtEl>
                                              <p:spTgt spid="11"/>
                                            </p:tgtEl>
                                          </p:cBhvr>
                                        </p:animEffect>
                                      </p:childTnLst>
                                    </p:cTn>
                                  </p:par>
                                  <p:par>
                                    <p:cTn id="39" presetID="18" presetClass="entr" presetSubtype="6" fill="hold" nodeType="withEffect">
                                      <p:stCondLst>
                                        <p:cond delay="0"/>
                                      </p:stCondLst>
                                      <p:childTnLst>
                                        <p:set>
                                          <p:cBhvr>
                                            <p:cTn id="40" dur="1" fill="hold">
                                              <p:stCondLst>
                                                <p:cond delay="0"/>
                                              </p:stCondLst>
                                            </p:cTn>
                                            <p:tgtEl>
                                              <p:spTgt spid="12"/>
                                            </p:tgtEl>
                                            <p:attrNameLst>
                                              <p:attrName>style.visibility</p:attrName>
                                            </p:attrNameLst>
                                          </p:cBhvr>
                                          <p:to>
                                            <p:strVal val="visible"/>
                                          </p:to>
                                        </p:set>
                                        <p:animEffect transition="in" filter="strips(downRight)">
                                          <p:cBhvr>
                                            <p:cTn id="41" dur="500"/>
                                            <p:tgtEl>
                                              <p:spTgt spid="12"/>
                                            </p:tgtEl>
                                          </p:cBhvr>
                                        </p:animEffect>
                                      </p:childTnLst>
                                    </p:cTn>
                                  </p:par>
                                  <p:par>
                                    <p:cTn id="42" presetID="53" presetClass="entr" presetSubtype="16" fill="hold" grpId="0" nodeType="withEffect">
                                      <p:stCondLst>
                                        <p:cond delay="300"/>
                                      </p:stCondLst>
                                      <p:childTnLst>
                                        <p:set>
                                          <p:cBhvr>
                                            <p:cTn id="43" dur="1" fill="hold">
                                              <p:stCondLst>
                                                <p:cond delay="0"/>
                                              </p:stCondLst>
                                            </p:cTn>
                                            <p:tgtEl>
                                              <p:spTgt spid="18"/>
                                            </p:tgtEl>
                                            <p:attrNameLst>
                                              <p:attrName>style.visibility</p:attrName>
                                            </p:attrNameLst>
                                          </p:cBhvr>
                                          <p:to>
                                            <p:strVal val="visible"/>
                                          </p:to>
                                        </p:set>
                                        <p:anim calcmode="lin" valueType="num">
                                          <p:cBhvr>
                                            <p:cTn id="44" dur="500" fill="hold"/>
                                            <p:tgtEl>
                                              <p:spTgt spid="18"/>
                                            </p:tgtEl>
                                            <p:attrNameLst>
                                              <p:attrName>ppt_w</p:attrName>
                                            </p:attrNameLst>
                                          </p:cBhvr>
                                          <p:tavLst>
                                            <p:tav tm="0">
                                              <p:val>
                                                <p:fltVal val="0"/>
                                              </p:val>
                                            </p:tav>
                                            <p:tav tm="100000">
                                              <p:val>
                                                <p:strVal val="#ppt_w"/>
                                              </p:val>
                                            </p:tav>
                                          </p:tavLst>
                                        </p:anim>
                                        <p:anim calcmode="lin" valueType="num">
                                          <p:cBhvr>
                                            <p:cTn id="45" dur="500" fill="hold"/>
                                            <p:tgtEl>
                                              <p:spTgt spid="18"/>
                                            </p:tgtEl>
                                            <p:attrNameLst>
                                              <p:attrName>ppt_h</p:attrName>
                                            </p:attrNameLst>
                                          </p:cBhvr>
                                          <p:tavLst>
                                            <p:tav tm="0">
                                              <p:val>
                                                <p:fltVal val="0"/>
                                              </p:val>
                                            </p:tav>
                                            <p:tav tm="100000">
                                              <p:val>
                                                <p:strVal val="#ppt_h"/>
                                              </p:val>
                                            </p:tav>
                                          </p:tavLst>
                                        </p:anim>
                                        <p:animEffect transition="in" filter="fade">
                                          <p:cBhvr>
                                            <p:cTn id="46" dur="500"/>
                                            <p:tgtEl>
                                              <p:spTgt spid="18"/>
                                            </p:tgtEl>
                                          </p:cBhvr>
                                        </p:animEffect>
                                      </p:childTnLst>
                                    </p:cTn>
                                  </p:par>
                                  <p:par>
                                    <p:cTn id="47" presetID="53" presetClass="entr" presetSubtype="16" fill="hold" grpId="0" nodeType="withEffect">
                                      <p:stCondLst>
                                        <p:cond delay="300"/>
                                      </p:stCondLst>
                                      <p:childTnLst>
                                        <p:set>
                                          <p:cBhvr>
                                            <p:cTn id="48" dur="1" fill="hold">
                                              <p:stCondLst>
                                                <p:cond delay="0"/>
                                              </p:stCondLst>
                                            </p:cTn>
                                            <p:tgtEl>
                                              <p:spTgt spid="13"/>
                                            </p:tgtEl>
                                            <p:attrNameLst>
                                              <p:attrName>style.visibility</p:attrName>
                                            </p:attrNameLst>
                                          </p:cBhvr>
                                          <p:to>
                                            <p:strVal val="visible"/>
                                          </p:to>
                                        </p:set>
                                        <p:anim calcmode="lin" valueType="num">
                                          <p:cBhvr>
                                            <p:cTn id="49" dur="500" fill="hold"/>
                                            <p:tgtEl>
                                              <p:spTgt spid="13"/>
                                            </p:tgtEl>
                                            <p:attrNameLst>
                                              <p:attrName>ppt_w</p:attrName>
                                            </p:attrNameLst>
                                          </p:cBhvr>
                                          <p:tavLst>
                                            <p:tav tm="0">
                                              <p:val>
                                                <p:fltVal val="0"/>
                                              </p:val>
                                            </p:tav>
                                            <p:tav tm="100000">
                                              <p:val>
                                                <p:strVal val="#ppt_w"/>
                                              </p:val>
                                            </p:tav>
                                          </p:tavLst>
                                        </p:anim>
                                        <p:anim calcmode="lin" valueType="num">
                                          <p:cBhvr>
                                            <p:cTn id="50" dur="500" fill="hold"/>
                                            <p:tgtEl>
                                              <p:spTgt spid="13"/>
                                            </p:tgtEl>
                                            <p:attrNameLst>
                                              <p:attrName>ppt_h</p:attrName>
                                            </p:attrNameLst>
                                          </p:cBhvr>
                                          <p:tavLst>
                                            <p:tav tm="0">
                                              <p:val>
                                                <p:fltVal val="0"/>
                                              </p:val>
                                            </p:tav>
                                            <p:tav tm="100000">
                                              <p:val>
                                                <p:strVal val="#ppt_h"/>
                                              </p:val>
                                            </p:tav>
                                          </p:tavLst>
                                        </p:anim>
                                        <p:animEffect transition="in" filter="fade">
                                          <p:cBhvr>
                                            <p:cTn id="51" dur="500"/>
                                            <p:tgtEl>
                                              <p:spTgt spid="13"/>
                                            </p:tgtEl>
                                          </p:cBhvr>
                                        </p:animEffect>
                                      </p:childTnLst>
                                    </p:cTn>
                                  </p:par>
                                  <p:par>
                                    <p:cTn id="52" presetID="53" presetClass="entr" presetSubtype="16" fill="hold" grpId="0" nodeType="withEffect">
                                      <p:stCondLst>
                                        <p:cond delay="300"/>
                                      </p:stCondLst>
                                      <p:childTnLst>
                                        <p:set>
                                          <p:cBhvr>
                                            <p:cTn id="53" dur="1" fill="hold">
                                              <p:stCondLst>
                                                <p:cond delay="0"/>
                                              </p:stCondLst>
                                            </p:cTn>
                                            <p:tgtEl>
                                              <p:spTgt spid="14"/>
                                            </p:tgtEl>
                                            <p:attrNameLst>
                                              <p:attrName>style.visibility</p:attrName>
                                            </p:attrNameLst>
                                          </p:cBhvr>
                                          <p:to>
                                            <p:strVal val="visible"/>
                                          </p:to>
                                        </p:set>
                                        <p:anim calcmode="lin" valueType="num">
                                          <p:cBhvr>
                                            <p:cTn id="54" dur="500" fill="hold"/>
                                            <p:tgtEl>
                                              <p:spTgt spid="14"/>
                                            </p:tgtEl>
                                            <p:attrNameLst>
                                              <p:attrName>ppt_w</p:attrName>
                                            </p:attrNameLst>
                                          </p:cBhvr>
                                          <p:tavLst>
                                            <p:tav tm="0">
                                              <p:val>
                                                <p:fltVal val="0"/>
                                              </p:val>
                                            </p:tav>
                                            <p:tav tm="100000">
                                              <p:val>
                                                <p:strVal val="#ppt_w"/>
                                              </p:val>
                                            </p:tav>
                                          </p:tavLst>
                                        </p:anim>
                                        <p:anim calcmode="lin" valueType="num">
                                          <p:cBhvr>
                                            <p:cTn id="55" dur="500" fill="hold"/>
                                            <p:tgtEl>
                                              <p:spTgt spid="14"/>
                                            </p:tgtEl>
                                            <p:attrNameLst>
                                              <p:attrName>ppt_h</p:attrName>
                                            </p:attrNameLst>
                                          </p:cBhvr>
                                          <p:tavLst>
                                            <p:tav tm="0">
                                              <p:val>
                                                <p:fltVal val="0"/>
                                              </p:val>
                                            </p:tav>
                                            <p:tav tm="100000">
                                              <p:val>
                                                <p:strVal val="#ppt_h"/>
                                              </p:val>
                                            </p:tav>
                                          </p:tavLst>
                                        </p:anim>
                                        <p:animEffect transition="in" filter="fade">
                                          <p:cBhvr>
                                            <p:cTn id="56" dur="500"/>
                                            <p:tgtEl>
                                              <p:spTgt spid="14"/>
                                            </p:tgtEl>
                                          </p:cBhvr>
                                        </p:animEffect>
                                      </p:childTnLst>
                                    </p:cTn>
                                  </p:par>
                                  <p:par>
                                    <p:cTn id="57" presetID="53" presetClass="entr" presetSubtype="16" fill="hold" grpId="0" nodeType="withEffect">
                                      <p:stCondLst>
                                        <p:cond delay="300"/>
                                      </p:stCondLst>
                                      <p:childTnLst>
                                        <p:set>
                                          <p:cBhvr>
                                            <p:cTn id="58" dur="1" fill="hold">
                                              <p:stCondLst>
                                                <p:cond delay="0"/>
                                              </p:stCondLst>
                                            </p:cTn>
                                            <p:tgtEl>
                                              <p:spTgt spid="15"/>
                                            </p:tgtEl>
                                            <p:attrNameLst>
                                              <p:attrName>style.visibility</p:attrName>
                                            </p:attrNameLst>
                                          </p:cBhvr>
                                          <p:to>
                                            <p:strVal val="visible"/>
                                          </p:to>
                                        </p:set>
                                        <p:anim calcmode="lin" valueType="num">
                                          <p:cBhvr>
                                            <p:cTn id="59" dur="500" fill="hold"/>
                                            <p:tgtEl>
                                              <p:spTgt spid="15"/>
                                            </p:tgtEl>
                                            <p:attrNameLst>
                                              <p:attrName>ppt_w</p:attrName>
                                            </p:attrNameLst>
                                          </p:cBhvr>
                                          <p:tavLst>
                                            <p:tav tm="0">
                                              <p:val>
                                                <p:fltVal val="0"/>
                                              </p:val>
                                            </p:tav>
                                            <p:tav tm="100000">
                                              <p:val>
                                                <p:strVal val="#ppt_w"/>
                                              </p:val>
                                            </p:tav>
                                          </p:tavLst>
                                        </p:anim>
                                        <p:anim calcmode="lin" valueType="num">
                                          <p:cBhvr>
                                            <p:cTn id="60" dur="500" fill="hold"/>
                                            <p:tgtEl>
                                              <p:spTgt spid="15"/>
                                            </p:tgtEl>
                                            <p:attrNameLst>
                                              <p:attrName>ppt_h</p:attrName>
                                            </p:attrNameLst>
                                          </p:cBhvr>
                                          <p:tavLst>
                                            <p:tav tm="0">
                                              <p:val>
                                                <p:fltVal val="0"/>
                                              </p:val>
                                            </p:tav>
                                            <p:tav tm="100000">
                                              <p:val>
                                                <p:strVal val="#ppt_h"/>
                                              </p:val>
                                            </p:tav>
                                          </p:tavLst>
                                        </p:anim>
                                        <p:animEffect transition="in" filter="fade">
                                          <p:cBhvr>
                                            <p:cTn id="61" dur="500"/>
                                            <p:tgtEl>
                                              <p:spTgt spid="15"/>
                                            </p:tgtEl>
                                          </p:cBhvr>
                                        </p:animEffect>
                                      </p:childTnLst>
                                    </p:cTn>
                                  </p:par>
                                  <p:par>
                                    <p:cTn id="62" presetID="53" presetClass="entr" presetSubtype="16" fill="hold" grpId="0" nodeType="withEffect">
                                      <p:stCondLst>
                                        <p:cond delay="300"/>
                                      </p:stCondLst>
                                      <p:childTnLst>
                                        <p:set>
                                          <p:cBhvr>
                                            <p:cTn id="63" dur="1" fill="hold">
                                              <p:stCondLst>
                                                <p:cond delay="0"/>
                                              </p:stCondLst>
                                            </p:cTn>
                                            <p:tgtEl>
                                              <p:spTgt spid="16"/>
                                            </p:tgtEl>
                                            <p:attrNameLst>
                                              <p:attrName>style.visibility</p:attrName>
                                            </p:attrNameLst>
                                          </p:cBhvr>
                                          <p:to>
                                            <p:strVal val="visible"/>
                                          </p:to>
                                        </p:set>
                                        <p:anim calcmode="lin" valueType="num">
                                          <p:cBhvr>
                                            <p:cTn id="64" dur="500" fill="hold"/>
                                            <p:tgtEl>
                                              <p:spTgt spid="16"/>
                                            </p:tgtEl>
                                            <p:attrNameLst>
                                              <p:attrName>ppt_w</p:attrName>
                                            </p:attrNameLst>
                                          </p:cBhvr>
                                          <p:tavLst>
                                            <p:tav tm="0">
                                              <p:val>
                                                <p:fltVal val="0"/>
                                              </p:val>
                                            </p:tav>
                                            <p:tav tm="100000">
                                              <p:val>
                                                <p:strVal val="#ppt_w"/>
                                              </p:val>
                                            </p:tav>
                                          </p:tavLst>
                                        </p:anim>
                                        <p:anim calcmode="lin" valueType="num">
                                          <p:cBhvr>
                                            <p:cTn id="65" dur="500" fill="hold"/>
                                            <p:tgtEl>
                                              <p:spTgt spid="16"/>
                                            </p:tgtEl>
                                            <p:attrNameLst>
                                              <p:attrName>ppt_h</p:attrName>
                                            </p:attrNameLst>
                                          </p:cBhvr>
                                          <p:tavLst>
                                            <p:tav tm="0">
                                              <p:val>
                                                <p:fltVal val="0"/>
                                              </p:val>
                                            </p:tav>
                                            <p:tav tm="100000">
                                              <p:val>
                                                <p:strVal val="#ppt_h"/>
                                              </p:val>
                                            </p:tav>
                                          </p:tavLst>
                                        </p:anim>
                                        <p:animEffect transition="in" filter="fade">
                                          <p:cBhvr>
                                            <p:cTn id="66" dur="500"/>
                                            <p:tgtEl>
                                              <p:spTgt spid="16"/>
                                            </p:tgtEl>
                                          </p:cBhvr>
                                        </p:animEffect>
                                      </p:childTnLst>
                                    </p:cTn>
                                  </p:par>
                                  <p:par>
                                    <p:cTn id="67" presetID="53" presetClass="entr" presetSubtype="16" fill="hold" grpId="0" nodeType="withEffect">
                                      <p:stCondLst>
                                        <p:cond delay="300"/>
                                      </p:stCondLst>
                                      <p:childTnLst>
                                        <p:set>
                                          <p:cBhvr>
                                            <p:cTn id="68" dur="1" fill="hold">
                                              <p:stCondLst>
                                                <p:cond delay="0"/>
                                              </p:stCondLst>
                                            </p:cTn>
                                            <p:tgtEl>
                                              <p:spTgt spid="17"/>
                                            </p:tgtEl>
                                            <p:attrNameLst>
                                              <p:attrName>style.visibility</p:attrName>
                                            </p:attrNameLst>
                                          </p:cBhvr>
                                          <p:to>
                                            <p:strVal val="visible"/>
                                          </p:to>
                                        </p:set>
                                        <p:anim calcmode="lin" valueType="num">
                                          <p:cBhvr>
                                            <p:cTn id="69" dur="500" fill="hold"/>
                                            <p:tgtEl>
                                              <p:spTgt spid="17"/>
                                            </p:tgtEl>
                                            <p:attrNameLst>
                                              <p:attrName>ppt_w</p:attrName>
                                            </p:attrNameLst>
                                          </p:cBhvr>
                                          <p:tavLst>
                                            <p:tav tm="0">
                                              <p:val>
                                                <p:fltVal val="0"/>
                                              </p:val>
                                            </p:tav>
                                            <p:tav tm="100000">
                                              <p:val>
                                                <p:strVal val="#ppt_w"/>
                                              </p:val>
                                            </p:tav>
                                          </p:tavLst>
                                        </p:anim>
                                        <p:anim calcmode="lin" valueType="num">
                                          <p:cBhvr>
                                            <p:cTn id="70" dur="500" fill="hold"/>
                                            <p:tgtEl>
                                              <p:spTgt spid="17"/>
                                            </p:tgtEl>
                                            <p:attrNameLst>
                                              <p:attrName>ppt_h</p:attrName>
                                            </p:attrNameLst>
                                          </p:cBhvr>
                                          <p:tavLst>
                                            <p:tav tm="0">
                                              <p:val>
                                                <p:fltVal val="0"/>
                                              </p:val>
                                            </p:tav>
                                            <p:tav tm="100000">
                                              <p:val>
                                                <p:strVal val="#ppt_h"/>
                                              </p:val>
                                            </p:tav>
                                          </p:tavLst>
                                        </p:anim>
                                        <p:animEffect transition="in" filter="fade">
                                          <p:cBhvr>
                                            <p:cTn id="71" dur="500"/>
                                            <p:tgtEl>
                                              <p:spTgt spid="17"/>
                                            </p:tgtEl>
                                          </p:cBhvr>
                                        </p:animEffect>
                                      </p:childTnLst>
                                    </p:cTn>
                                  </p:par>
                                </p:childTnLst>
                              </p:cTn>
                            </p:par>
                            <p:par>
                              <p:cTn id="72" fill="hold">
                                <p:stCondLst>
                                  <p:cond delay="2300"/>
                                </p:stCondLst>
                                <p:childTnLst>
                                  <p:par>
                                    <p:cTn id="73" presetID="12" presetClass="entr" presetSubtype="2" fill="hold" grpId="0" nodeType="afterEffect">
                                      <p:stCondLst>
                                        <p:cond delay="0"/>
                                      </p:stCondLst>
                                      <p:childTnLst>
                                        <p:set>
                                          <p:cBhvr>
                                            <p:cTn id="74" dur="1" fill="hold">
                                              <p:stCondLst>
                                                <p:cond delay="0"/>
                                              </p:stCondLst>
                                            </p:cTn>
                                            <p:tgtEl>
                                              <p:spTgt spid="6"/>
                                            </p:tgtEl>
                                            <p:attrNameLst>
                                              <p:attrName>style.visibility</p:attrName>
                                            </p:attrNameLst>
                                          </p:cBhvr>
                                          <p:to>
                                            <p:strVal val="visible"/>
                                          </p:to>
                                        </p:set>
                                        <p:anim calcmode="lin" valueType="num">
                                          <p:cBhvr additive="base">
                                            <p:cTn id="75" dur="500"/>
                                            <p:tgtEl>
                                              <p:spTgt spid="6"/>
                                            </p:tgtEl>
                                            <p:attrNameLst>
                                              <p:attrName>ppt_x</p:attrName>
                                            </p:attrNameLst>
                                          </p:cBhvr>
                                          <p:tavLst>
                                            <p:tav tm="0">
                                              <p:val>
                                                <p:strVal val="#ppt_x+#ppt_w*1.125000"/>
                                              </p:val>
                                            </p:tav>
                                            <p:tav tm="100000">
                                              <p:val>
                                                <p:strVal val="#ppt_x"/>
                                              </p:val>
                                            </p:tav>
                                          </p:tavLst>
                                        </p:anim>
                                        <p:animEffect transition="in" filter="wipe(left)">
                                          <p:cBhvr>
                                            <p:cTn id="76" dur="500"/>
                                            <p:tgtEl>
                                              <p:spTgt spid="6"/>
                                            </p:tgtEl>
                                          </p:cBhvr>
                                        </p:animEffect>
                                      </p:childTnLst>
                                    </p:cTn>
                                  </p:par>
                                  <p:par>
                                    <p:cTn id="77" presetID="18" presetClass="entr" presetSubtype="3" fill="hold" grpId="0" nodeType="withEffect">
                                      <p:stCondLst>
                                        <p:cond delay="0"/>
                                      </p:stCondLst>
                                      <p:childTnLst>
                                        <p:set>
                                          <p:cBhvr>
                                            <p:cTn id="78" dur="1" fill="hold">
                                              <p:stCondLst>
                                                <p:cond delay="0"/>
                                              </p:stCondLst>
                                            </p:cTn>
                                            <p:tgtEl>
                                              <p:spTgt spid="19"/>
                                            </p:tgtEl>
                                            <p:attrNameLst>
                                              <p:attrName>style.visibility</p:attrName>
                                            </p:attrNameLst>
                                          </p:cBhvr>
                                          <p:to>
                                            <p:strVal val="visible"/>
                                          </p:to>
                                        </p:set>
                                        <p:animEffect transition="in" filter="strips(upRight)">
                                          <p:cBhvr>
                                            <p:cTn id="79" dur="500"/>
                                            <p:tgtEl>
                                              <p:spTgt spid="19"/>
                                            </p:tgtEl>
                                          </p:cBhvr>
                                        </p:animEffect>
                                      </p:childTnLst>
                                    </p:cTn>
                                  </p:par>
                                </p:childTnLst>
                              </p:cTn>
                            </p:par>
                            <p:par>
                              <p:cTn id="80" fill="hold">
                                <p:stCondLst>
                                  <p:cond delay="2800"/>
                                </p:stCondLst>
                                <p:childTnLst>
                                  <p:par>
                                    <p:cTn id="81" presetID="12" presetClass="entr" presetSubtype="2" fill="hold" grpId="0" nodeType="afterEffect">
                                      <p:stCondLst>
                                        <p:cond delay="0"/>
                                      </p:stCondLst>
                                      <p:childTnLst>
                                        <p:set>
                                          <p:cBhvr>
                                            <p:cTn id="82" dur="1" fill="hold">
                                              <p:stCondLst>
                                                <p:cond delay="0"/>
                                              </p:stCondLst>
                                            </p:cTn>
                                            <p:tgtEl>
                                              <p:spTgt spid="20"/>
                                            </p:tgtEl>
                                            <p:attrNameLst>
                                              <p:attrName>style.visibility</p:attrName>
                                            </p:attrNameLst>
                                          </p:cBhvr>
                                          <p:to>
                                            <p:strVal val="visible"/>
                                          </p:to>
                                        </p:set>
                                        <p:anim calcmode="lin" valueType="num">
                                          <p:cBhvr additive="base">
                                            <p:cTn id="83" dur="500"/>
                                            <p:tgtEl>
                                              <p:spTgt spid="20"/>
                                            </p:tgtEl>
                                            <p:attrNameLst>
                                              <p:attrName>ppt_x</p:attrName>
                                            </p:attrNameLst>
                                          </p:cBhvr>
                                          <p:tavLst>
                                            <p:tav tm="0">
                                              <p:val>
                                                <p:strVal val="#ppt_x+#ppt_w*1.125000"/>
                                              </p:val>
                                            </p:tav>
                                            <p:tav tm="100000">
                                              <p:val>
                                                <p:strVal val="#ppt_x"/>
                                              </p:val>
                                            </p:tav>
                                          </p:tavLst>
                                        </p:anim>
                                        <p:animEffect transition="in" filter="wipe(left)">
                                          <p:cBhvr>
                                            <p:cTn id="84" dur="500"/>
                                            <p:tgtEl>
                                              <p:spTgt spid="20"/>
                                            </p:tgtEl>
                                          </p:cBhvr>
                                        </p:animEffect>
                                      </p:childTnLst>
                                    </p:cTn>
                                  </p:par>
                                  <p:par>
                                    <p:cTn id="85" presetID="18" presetClass="entr" presetSubtype="3" fill="hold" grpId="0" nodeType="withEffect">
                                      <p:stCondLst>
                                        <p:cond delay="0"/>
                                      </p:stCondLst>
                                      <p:childTnLst>
                                        <p:set>
                                          <p:cBhvr>
                                            <p:cTn id="86" dur="1" fill="hold">
                                              <p:stCondLst>
                                                <p:cond delay="0"/>
                                              </p:stCondLst>
                                            </p:cTn>
                                            <p:tgtEl>
                                              <p:spTgt spid="21"/>
                                            </p:tgtEl>
                                            <p:attrNameLst>
                                              <p:attrName>style.visibility</p:attrName>
                                            </p:attrNameLst>
                                          </p:cBhvr>
                                          <p:to>
                                            <p:strVal val="visible"/>
                                          </p:to>
                                        </p:set>
                                        <p:animEffect transition="in" filter="strips(upRight)">
                                          <p:cBhvr>
                                            <p:cTn id="87" dur="500"/>
                                            <p:tgtEl>
                                              <p:spTgt spid="21"/>
                                            </p:tgtEl>
                                          </p:cBhvr>
                                        </p:animEffect>
                                      </p:childTnLst>
                                    </p:cTn>
                                  </p:par>
                                </p:childTnLst>
                              </p:cTn>
                            </p:par>
                            <p:par>
                              <p:cTn id="88" fill="hold">
                                <p:stCondLst>
                                  <p:cond delay="3300"/>
                                </p:stCondLst>
                                <p:childTnLst>
                                  <p:par>
                                    <p:cTn id="89" presetID="12" presetClass="entr" presetSubtype="2" fill="hold" grpId="0" nodeType="afterEffect">
                                      <p:stCondLst>
                                        <p:cond delay="0"/>
                                      </p:stCondLst>
                                      <p:childTnLst>
                                        <p:set>
                                          <p:cBhvr>
                                            <p:cTn id="90" dur="1" fill="hold">
                                              <p:stCondLst>
                                                <p:cond delay="0"/>
                                              </p:stCondLst>
                                            </p:cTn>
                                            <p:tgtEl>
                                              <p:spTgt spid="22"/>
                                            </p:tgtEl>
                                            <p:attrNameLst>
                                              <p:attrName>style.visibility</p:attrName>
                                            </p:attrNameLst>
                                          </p:cBhvr>
                                          <p:to>
                                            <p:strVal val="visible"/>
                                          </p:to>
                                        </p:set>
                                        <p:anim calcmode="lin" valueType="num">
                                          <p:cBhvr additive="base">
                                            <p:cTn id="91" dur="500"/>
                                            <p:tgtEl>
                                              <p:spTgt spid="22"/>
                                            </p:tgtEl>
                                            <p:attrNameLst>
                                              <p:attrName>ppt_x</p:attrName>
                                            </p:attrNameLst>
                                          </p:cBhvr>
                                          <p:tavLst>
                                            <p:tav tm="0">
                                              <p:val>
                                                <p:strVal val="#ppt_x+#ppt_w*1.125000"/>
                                              </p:val>
                                            </p:tav>
                                            <p:tav tm="100000">
                                              <p:val>
                                                <p:strVal val="#ppt_x"/>
                                              </p:val>
                                            </p:tav>
                                          </p:tavLst>
                                        </p:anim>
                                        <p:animEffect transition="in" filter="wipe(left)">
                                          <p:cBhvr>
                                            <p:cTn id="92" dur="500"/>
                                            <p:tgtEl>
                                              <p:spTgt spid="22"/>
                                            </p:tgtEl>
                                          </p:cBhvr>
                                        </p:animEffect>
                                      </p:childTnLst>
                                    </p:cTn>
                                  </p:par>
                                  <p:par>
                                    <p:cTn id="93" presetID="18" presetClass="entr" presetSubtype="3" fill="hold" grpId="0" nodeType="withEffect">
                                      <p:stCondLst>
                                        <p:cond delay="0"/>
                                      </p:stCondLst>
                                      <p:childTnLst>
                                        <p:set>
                                          <p:cBhvr>
                                            <p:cTn id="94" dur="1" fill="hold">
                                              <p:stCondLst>
                                                <p:cond delay="0"/>
                                              </p:stCondLst>
                                            </p:cTn>
                                            <p:tgtEl>
                                              <p:spTgt spid="23"/>
                                            </p:tgtEl>
                                            <p:attrNameLst>
                                              <p:attrName>style.visibility</p:attrName>
                                            </p:attrNameLst>
                                          </p:cBhvr>
                                          <p:to>
                                            <p:strVal val="visible"/>
                                          </p:to>
                                        </p:set>
                                        <p:animEffect transition="in" filter="strips(upRight)">
                                          <p:cBhvr>
                                            <p:cTn id="95" dur="500"/>
                                            <p:tgtEl>
                                              <p:spTgt spid="23"/>
                                            </p:tgtEl>
                                          </p:cBhvr>
                                        </p:animEffect>
                                      </p:childTnLst>
                                    </p:cTn>
                                  </p:par>
                                </p:childTnLst>
                              </p:cTn>
                            </p:par>
                            <p:par>
                              <p:cTn id="96" fill="hold">
                                <p:stCondLst>
                                  <p:cond delay="3800"/>
                                </p:stCondLst>
                                <p:childTnLst>
                                  <p:par>
                                    <p:cTn id="97" presetID="12" presetClass="entr" presetSubtype="2" fill="hold" grpId="0" nodeType="afterEffect">
                                      <p:stCondLst>
                                        <p:cond delay="0"/>
                                      </p:stCondLst>
                                      <p:childTnLst>
                                        <p:set>
                                          <p:cBhvr>
                                            <p:cTn id="98" dur="1" fill="hold">
                                              <p:stCondLst>
                                                <p:cond delay="0"/>
                                              </p:stCondLst>
                                            </p:cTn>
                                            <p:tgtEl>
                                              <p:spTgt spid="24"/>
                                            </p:tgtEl>
                                            <p:attrNameLst>
                                              <p:attrName>style.visibility</p:attrName>
                                            </p:attrNameLst>
                                          </p:cBhvr>
                                          <p:to>
                                            <p:strVal val="visible"/>
                                          </p:to>
                                        </p:set>
                                        <p:anim calcmode="lin" valueType="num">
                                          <p:cBhvr additive="base">
                                            <p:cTn id="99" dur="500"/>
                                            <p:tgtEl>
                                              <p:spTgt spid="24"/>
                                            </p:tgtEl>
                                            <p:attrNameLst>
                                              <p:attrName>ppt_x</p:attrName>
                                            </p:attrNameLst>
                                          </p:cBhvr>
                                          <p:tavLst>
                                            <p:tav tm="0">
                                              <p:val>
                                                <p:strVal val="#ppt_x+#ppt_w*1.125000"/>
                                              </p:val>
                                            </p:tav>
                                            <p:tav tm="100000">
                                              <p:val>
                                                <p:strVal val="#ppt_x"/>
                                              </p:val>
                                            </p:tav>
                                          </p:tavLst>
                                        </p:anim>
                                        <p:animEffect transition="in" filter="wipe(left)">
                                          <p:cBhvr>
                                            <p:cTn id="100" dur="500"/>
                                            <p:tgtEl>
                                              <p:spTgt spid="24"/>
                                            </p:tgtEl>
                                          </p:cBhvr>
                                        </p:animEffect>
                                      </p:childTnLst>
                                    </p:cTn>
                                  </p:par>
                                  <p:par>
                                    <p:cTn id="101" presetID="18" presetClass="entr" presetSubtype="3" fill="hold" grpId="0" nodeType="withEffect">
                                      <p:stCondLst>
                                        <p:cond delay="0"/>
                                      </p:stCondLst>
                                      <p:childTnLst>
                                        <p:set>
                                          <p:cBhvr>
                                            <p:cTn id="102" dur="1" fill="hold">
                                              <p:stCondLst>
                                                <p:cond delay="0"/>
                                              </p:stCondLst>
                                            </p:cTn>
                                            <p:tgtEl>
                                              <p:spTgt spid="25"/>
                                            </p:tgtEl>
                                            <p:attrNameLst>
                                              <p:attrName>style.visibility</p:attrName>
                                            </p:attrNameLst>
                                          </p:cBhvr>
                                          <p:to>
                                            <p:strVal val="visible"/>
                                          </p:to>
                                        </p:set>
                                        <p:animEffect transition="in" filter="strips(upRight)">
                                          <p:cBhvr>
                                            <p:cTn id="103" dur="500"/>
                                            <p:tgtEl>
                                              <p:spTgt spid="25"/>
                                            </p:tgtEl>
                                          </p:cBhvr>
                                        </p:animEffect>
                                      </p:childTnLst>
                                    </p:cTn>
                                  </p:par>
                                </p:childTnLst>
                              </p:cTn>
                            </p:par>
                            <p:par>
                              <p:cTn id="104" fill="hold">
                                <p:stCondLst>
                                  <p:cond delay="4300"/>
                                </p:stCondLst>
                                <p:childTnLst>
                                  <p:par>
                                    <p:cTn id="105" presetID="12" presetClass="entr" presetSubtype="2" fill="hold" grpId="0" nodeType="afterEffect">
                                      <p:stCondLst>
                                        <p:cond delay="0"/>
                                      </p:stCondLst>
                                      <p:childTnLst>
                                        <p:set>
                                          <p:cBhvr>
                                            <p:cTn id="106" dur="1" fill="hold">
                                              <p:stCondLst>
                                                <p:cond delay="0"/>
                                              </p:stCondLst>
                                            </p:cTn>
                                            <p:tgtEl>
                                              <p:spTgt spid="26"/>
                                            </p:tgtEl>
                                            <p:attrNameLst>
                                              <p:attrName>style.visibility</p:attrName>
                                            </p:attrNameLst>
                                          </p:cBhvr>
                                          <p:to>
                                            <p:strVal val="visible"/>
                                          </p:to>
                                        </p:set>
                                        <p:anim calcmode="lin" valueType="num">
                                          <p:cBhvr additive="base">
                                            <p:cTn id="107" dur="500"/>
                                            <p:tgtEl>
                                              <p:spTgt spid="26"/>
                                            </p:tgtEl>
                                            <p:attrNameLst>
                                              <p:attrName>ppt_x</p:attrName>
                                            </p:attrNameLst>
                                          </p:cBhvr>
                                          <p:tavLst>
                                            <p:tav tm="0">
                                              <p:val>
                                                <p:strVal val="#ppt_x+#ppt_w*1.125000"/>
                                              </p:val>
                                            </p:tav>
                                            <p:tav tm="100000">
                                              <p:val>
                                                <p:strVal val="#ppt_x"/>
                                              </p:val>
                                            </p:tav>
                                          </p:tavLst>
                                        </p:anim>
                                        <p:animEffect transition="in" filter="wipe(left)">
                                          <p:cBhvr>
                                            <p:cTn id="108" dur="500"/>
                                            <p:tgtEl>
                                              <p:spTgt spid="26"/>
                                            </p:tgtEl>
                                          </p:cBhvr>
                                        </p:animEffect>
                                      </p:childTnLst>
                                    </p:cTn>
                                  </p:par>
                                  <p:par>
                                    <p:cTn id="109" presetID="18" presetClass="entr" presetSubtype="3" fill="hold" grpId="0" nodeType="withEffect">
                                      <p:stCondLst>
                                        <p:cond delay="0"/>
                                      </p:stCondLst>
                                      <p:childTnLst>
                                        <p:set>
                                          <p:cBhvr>
                                            <p:cTn id="110" dur="1" fill="hold">
                                              <p:stCondLst>
                                                <p:cond delay="0"/>
                                              </p:stCondLst>
                                            </p:cTn>
                                            <p:tgtEl>
                                              <p:spTgt spid="27"/>
                                            </p:tgtEl>
                                            <p:attrNameLst>
                                              <p:attrName>style.visibility</p:attrName>
                                            </p:attrNameLst>
                                          </p:cBhvr>
                                          <p:to>
                                            <p:strVal val="visible"/>
                                          </p:to>
                                        </p:set>
                                        <p:animEffect transition="in" filter="strips(upRight)">
                                          <p:cBhvr>
                                            <p:cTn id="111" dur="500"/>
                                            <p:tgtEl>
                                              <p:spTgt spid="27"/>
                                            </p:tgtEl>
                                          </p:cBhvr>
                                        </p:animEffect>
                                      </p:childTnLst>
                                    </p:cTn>
                                  </p:par>
                                </p:childTnLst>
                              </p:cTn>
                            </p:par>
                            <p:par>
                              <p:cTn id="112" fill="hold">
                                <p:stCondLst>
                                  <p:cond delay="4800"/>
                                </p:stCondLst>
                                <p:childTnLst>
                                  <p:par>
                                    <p:cTn id="113" presetID="12" presetClass="entr" presetSubtype="2" fill="hold" grpId="0" nodeType="afterEffect">
                                      <p:stCondLst>
                                        <p:cond delay="0"/>
                                      </p:stCondLst>
                                      <p:childTnLst>
                                        <p:set>
                                          <p:cBhvr>
                                            <p:cTn id="114" dur="1" fill="hold">
                                              <p:stCondLst>
                                                <p:cond delay="0"/>
                                              </p:stCondLst>
                                            </p:cTn>
                                            <p:tgtEl>
                                              <p:spTgt spid="28"/>
                                            </p:tgtEl>
                                            <p:attrNameLst>
                                              <p:attrName>style.visibility</p:attrName>
                                            </p:attrNameLst>
                                          </p:cBhvr>
                                          <p:to>
                                            <p:strVal val="visible"/>
                                          </p:to>
                                        </p:set>
                                        <p:anim calcmode="lin" valueType="num">
                                          <p:cBhvr additive="base">
                                            <p:cTn id="115" dur="500"/>
                                            <p:tgtEl>
                                              <p:spTgt spid="28"/>
                                            </p:tgtEl>
                                            <p:attrNameLst>
                                              <p:attrName>ppt_x</p:attrName>
                                            </p:attrNameLst>
                                          </p:cBhvr>
                                          <p:tavLst>
                                            <p:tav tm="0">
                                              <p:val>
                                                <p:strVal val="#ppt_x+#ppt_w*1.125000"/>
                                              </p:val>
                                            </p:tav>
                                            <p:tav tm="100000">
                                              <p:val>
                                                <p:strVal val="#ppt_x"/>
                                              </p:val>
                                            </p:tav>
                                          </p:tavLst>
                                        </p:anim>
                                        <p:animEffect transition="in" filter="wipe(left)">
                                          <p:cBhvr>
                                            <p:cTn id="116" dur="500"/>
                                            <p:tgtEl>
                                              <p:spTgt spid="28"/>
                                            </p:tgtEl>
                                          </p:cBhvr>
                                        </p:animEffect>
                                      </p:childTnLst>
                                    </p:cTn>
                                  </p:par>
                                  <p:par>
                                    <p:cTn id="117" presetID="18" presetClass="entr" presetSubtype="3" fill="hold" grpId="0" nodeType="withEffect">
                                      <p:stCondLst>
                                        <p:cond delay="0"/>
                                      </p:stCondLst>
                                      <p:childTnLst>
                                        <p:set>
                                          <p:cBhvr>
                                            <p:cTn id="118" dur="1" fill="hold">
                                              <p:stCondLst>
                                                <p:cond delay="0"/>
                                              </p:stCondLst>
                                            </p:cTn>
                                            <p:tgtEl>
                                              <p:spTgt spid="29"/>
                                            </p:tgtEl>
                                            <p:attrNameLst>
                                              <p:attrName>style.visibility</p:attrName>
                                            </p:attrNameLst>
                                          </p:cBhvr>
                                          <p:to>
                                            <p:strVal val="visible"/>
                                          </p:to>
                                        </p:set>
                                        <p:animEffect transition="in" filter="strips(upRight)">
                                          <p:cBhvr>
                                            <p:cTn id="119" dur="500"/>
                                            <p:tgtEl>
                                              <p:spTgt spid="29"/>
                                            </p:tgtEl>
                                          </p:cBhvr>
                                        </p:animEffect>
                                      </p:childTnLst>
                                    </p:cTn>
                                  </p:par>
                                </p:childTnLst>
                              </p:cTn>
                            </p:par>
                            <p:par>
                              <p:cTn id="120" fill="hold">
                                <p:stCondLst>
                                  <p:cond delay="5300"/>
                                </p:stCondLst>
                                <p:childTnLst>
                                  <p:par>
                                    <p:cTn id="121" presetID="21" presetClass="entr" presetSubtype="1" fill="hold" grpId="0" nodeType="afterEffect">
                                      <p:stCondLst>
                                        <p:cond delay="0"/>
                                      </p:stCondLst>
                                      <p:childTnLst>
                                        <p:set>
                                          <p:cBhvr>
                                            <p:cTn id="122" dur="1" fill="hold">
                                              <p:stCondLst>
                                                <p:cond delay="0"/>
                                              </p:stCondLst>
                                            </p:cTn>
                                            <p:tgtEl>
                                              <p:spTgt spid="5"/>
                                            </p:tgtEl>
                                            <p:attrNameLst>
                                              <p:attrName>style.visibility</p:attrName>
                                            </p:attrNameLst>
                                          </p:cBhvr>
                                          <p:to>
                                            <p:strVal val="visible"/>
                                          </p:to>
                                        </p:set>
                                        <p:animEffect transition="in" filter="wheel(1)">
                                          <p:cBhvr>
                                            <p:cTn id="123"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4" grpId="0" animBg="1"/>
          <p:bldP spid="5" grpId="0" animBg="1"/>
          <p:bldP spid="6" grpId="0"/>
          <p:bldP spid="13" grpId="0" animBg="1"/>
          <p:bldP spid="14" grpId="0" animBg="1"/>
          <p:bldP spid="15" grpId="0" animBg="1"/>
          <p:bldP spid="16" grpId="0" animBg="1"/>
          <p:bldP spid="17" grpId="0" animBg="1"/>
          <p:bldP spid="18" grpId="0" animBg="1"/>
          <p:bldP spid="19" grpId="0"/>
          <p:bldP spid="20" grpId="0"/>
          <p:bldP spid="21" grpId="0"/>
          <p:bldP spid="22" grpId="0"/>
          <p:bldP spid="23" grpId="0"/>
          <p:bldP spid="24" grpId="0"/>
          <p:bldP spid="25" grpId="0"/>
          <p:bldP spid="26" grpId="0"/>
          <p:bldP spid="27" grpId="0"/>
          <p:bldP spid="28" grpId="0"/>
          <p:bldP spid="29"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par>
                                    <p:cTn id="14" presetID="12" presetClass="entr" presetSubtype="2" fill="hold" grpId="0" nodeType="withEffect">
                                      <p:stCondLst>
                                        <p:cond delay="0"/>
                                      </p:stCondLst>
                                      <p:childTnLst>
                                        <p:set>
                                          <p:cBhvr>
                                            <p:cTn id="15" dur="1" fill="hold">
                                              <p:stCondLst>
                                                <p:cond delay="0"/>
                                              </p:stCondLst>
                                            </p:cTn>
                                            <p:tgtEl>
                                              <p:spTgt spid="2"/>
                                            </p:tgtEl>
                                            <p:attrNameLst>
                                              <p:attrName>style.visibility</p:attrName>
                                            </p:attrNameLst>
                                          </p:cBhvr>
                                          <p:to>
                                            <p:strVal val="visible"/>
                                          </p:to>
                                        </p:set>
                                        <p:anim calcmode="lin" valueType="num">
                                          <p:cBhvr additive="base">
                                            <p:cTn id="16" dur="500"/>
                                            <p:tgtEl>
                                              <p:spTgt spid="2"/>
                                            </p:tgtEl>
                                            <p:attrNameLst>
                                              <p:attrName>ppt_x</p:attrName>
                                            </p:attrNameLst>
                                          </p:cBhvr>
                                          <p:tavLst>
                                            <p:tav tm="0">
                                              <p:val>
                                                <p:strVal val="#ppt_x+#ppt_w*1.125000"/>
                                              </p:val>
                                            </p:tav>
                                            <p:tav tm="100000">
                                              <p:val>
                                                <p:strVal val="#ppt_x"/>
                                              </p:val>
                                            </p:tav>
                                          </p:tavLst>
                                        </p:anim>
                                        <p:animEffect transition="in" filter="wipe(left)">
                                          <p:cBhvr>
                                            <p:cTn id="17" dur="500"/>
                                            <p:tgtEl>
                                              <p:spTgt spid="2"/>
                                            </p:tgtEl>
                                          </p:cBhvr>
                                        </p:animEffect>
                                      </p:childTnLst>
                                    </p:cTn>
                                  </p:par>
                                </p:childTnLst>
                              </p:cTn>
                            </p:par>
                            <p:par>
                              <p:cTn id="18" fill="hold">
                                <p:stCondLst>
                                  <p:cond delay="1000"/>
                                </p:stCondLst>
                                <p:childTnLst>
                                  <p:par>
                                    <p:cTn id="19" presetID="2" presetClass="entr" presetSubtype="4" fill="hold" nodeType="afterEffect">
                                      <p:stCondLst>
                                        <p:cond delay="0"/>
                                      </p:stCondLst>
                                      <p:childTnLst>
                                        <p:set>
                                          <p:cBhvr>
                                            <p:cTn id="20" dur="1" fill="hold">
                                              <p:stCondLst>
                                                <p:cond delay="0"/>
                                              </p:stCondLst>
                                            </p:cTn>
                                            <p:tgtEl>
                                              <p:spTgt spid="30"/>
                                            </p:tgtEl>
                                            <p:attrNameLst>
                                              <p:attrName>style.visibility</p:attrName>
                                            </p:attrNameLst>
                                          </p:cBhvr>
                                          <p:to>
                                            <p:strVal val="visible"/>
                                          </p:to>
                                        </p:set>
                                        <p:anim calcmode="lin" valueType="num">
                                          <p:cBhvr additive="base">
                                            <p:cTn id="21" dur="500" fill="hold"/>
                                            <p:tgtEl>
                                              <p:spTgt spid="30"/>
                                            </p:tgtEl>
                                            <p:attrNameLst>
                                              <p:attrName>ppt_x</p:attrName>
                                            </p:attrNameLst>
                                          </p:cBhvr>
                                          <p:tavLst>
                                            <p:tav tm="0">
                                              <p:val>
                                                <p:strVal val="#ppt_x"/>
                                              </p:val>
                                            </p:tav>
                                            <p:tav tm="100000">
                                              <p:val>
                                                <p:strVal val="#ppt_x"/>
                                              </p:val>
                                            </p:tav>
                                          </p:tavLst>
                                        </p:anim>
                                        <p:anim calcmode="lin" valueType="num">
                                          <p:cBhvr additive="base">
                                            <p:cTn id="22" dur="500" fill="hold"/>
                                            <p:tgtEl>
                                              <p:spTgt spid="30"/>
                                            </p:tgtEl>
                                            <p:attrNameLst>
                                              <p:attrName>ppt_y</p:attrName>
                                            </p:attrNameLst>
                                          </p:cBhvr>
                                          <p:tavLst>
                                            <p:tav tm="0">
                                              <p:val>
                                                <p:strVal val="1+#ppt_h/2"/>
                                              </p:val>
                                            </p:tav>
                                            <p:tav tm="100000">
                                              <p:val>
                                                <p:strVal val="#ppt_y"/>
                                              </p:val>
                                            </p:tav>
                                          </p:tavLst>
                                        </p:anim>
                                      </p:childTnLst>
                                    </p:cTn>
                                  </p:par>
                                </p:childTnLst>
                              </p:cTn>
                            </p:par>
                            <p:par>
                              <p:cTn id="23" fill="hold">
                                <p:stCondLst>
                                  <p:cond delay="1500"/>
                                </p:stCondLst>
                                <p:childTnLst>
                                  <p:par>
                                    <p:cTn id="24" presetID="18" presetClass="entr" presetSubtype="12" fill="hold" nodeType="after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strips(downLeft)">
                                          <p:cBhvr>
                                            <p:cTn id="26" dur="500"/>
                                            <p:tgtEl>
                                              <p:spTgt spid="7"/>
                                            </p:tgtEl>
                                          </p:cBhvr>
                                        </p:animEffect>
                                      </p:childTnLst>
                                    </p:cTn>
                                  </p:par>
                                  <p:par>
                                    <p:cTn id="27" presetID="18" presetClass="entr" presetSubtype="12" fill="hold" nodeType="with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strips(downLeft)">
                                          <p:cBhvr>
                                            <p:cTn id="29" dur="500"/>
                                            <p:tgtEl>
                                              <p:spTgt spid="8"/>
                                            </p:tgtEl>
                                          </p:cBhvr>
                                        </p:animEffect>
                                      </p:childTnLst>
                                    </p:cTn>
                                  </p:par>
                                  <p:par>
                                    <p:cTn id="30" presetID="18" presetClass="entr" presetSubtype="12" fill="hold" nodeType="with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strips(downLeft)">
                                          <p:cBhvr>
                                            <p:cTn id="32" dur="500"/>
                                            <p:tgtEl>
                                              <p:spTgt spid="9"/>
                                            </p:tgtEl>
                                          </p:cBhvr>
                                        </p:animEffect>
                                      </p:childTnLst>
                                    </p:cTn>
                                  </p:par>
                                  <p:par>
                                    <p:cTn id="33" presetID="18" presetClass="entr" presetSubtype="6" fill="hold" nodeType="with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strips(downRight)">
                                          <p:cBhvr>
                                            <p:cTn id="35" dur="500"/>
                                            <p:tgtEl>
                                              <p:spTgt spid="10"/>
                                            </p:tgtEl>
                                          </p:cBhvr>
                                        </p:animEffect>
                                      </p:childTnLst>
                                    </p:cTn>
                                  </p:par>
                                  <p:par>
                                    <p:cTn id="36" presetID="18" presetClass="entr" presetSubtype="6" fill="hold" nodeType="withEffect">
                                      <p:stCondLst>
                                        <p:cond delay="0"/>
                                      </p:stCondLst>
                                      <p:childTnLst>
                                        <p:set>
                                          <p:cBhvr>
                                            <p:cTn id="37" dur="1" fill="hold">
                                              <p:stCondLst>
                                                <p:cond delay="0"/>
                                              </p:stCondLst>
                                            </p:cTn>
                                            <p:tgtEl>
                                              <p:spTgt spid="11"/>
                                            </p:tgtEl>
                                            <p:attrNameLst>
                                              <p:attrName>style.visibility</p:attrName>
                                            </p:attrNameLst>
                                          </p:cBhvr>
                                          <p:to>
                                            <p:strVal val="visible"/>
                                          </p:to>
                                        </p:set>
                                        <p:animEffect transition="in" filter="strips(downRight)">
                                          <p:cBhvr>
                                            <p:cTn id="38" dur="500"/>
                                            <p:tgtEl>
                                              <p:spTgt spid="11"/>
                                            </p:tgtEl>
                                          </p:cBhvr>
                                        </p:animEffect>
                                      </p:childTnLst>
                                    </p:cTn>
                                  </p:par>
                                  <p:par>
                                    <p:cTn id="39" presetID="18" presetClass="entr" presetSubtype="6" fill="hold" nodeType="withEffect">
                                      <p:stCondLst>
                                        <p:cond delay="0"/>
                                      </p:stCondLst>
                                      <p:childTnLst>
                                        <p:set>
                                          <p:cBhvr>
                                            <p:cTn id="40" dur="1" fill="hold">
                                              <p:stCondLst>
                                                <p:cond delay="0"/>
                                              </p:stCondLst>
                                            </p:cTn>
                                            <p:tgtEl>
                                              <p:spTgt spid="12"/>
                                            </p:tgtEl>
                                            <p:attrNameLst>
                                              <p:attrName>style.visibility</p:attrName>
                                            </p:attrNameLst>
                                          </p:cBhvr>
                                          <p:to>
                                            <p:strVal val="visible"/>
                                          </p:to>
                                        </p:set>
                                        <p:animEffect transition="in" filter="strips(downRight)">
                                          <p:cBhvr>
                                            <p:cTn id="41" dur="500"/>
                                            <p:tgtEl>
                                              <p:spTgt spid="12"/>
                                            </p:tgtEl>
                                          </p:cBhvr>
                                        </p:animEffect>
                                      </p:childTnLst>
                                    </p:cTn>
                                  </p:par>
                                  <p:par>
                                    <p:cTn id="42" presetID="53" presetClass="entr" presetSubtype="16" fill="hold" grpId="0" nodeType="withEffect">
                                      <p:stCondLst>
                                        <p:cond delay="300"/>
                                      </p:stCondLst>
                                      <p:childTnLst>
                                        <p:set>
                                          <p:cBhvr>
                                            <p:cTn id="43" dur="1" fill="hold">
                                              <p:stCondLst>
                                                <p:cond delay="0"/>
                                              </p:stCondLst>
                                            </p:cTn>
                                            <p:tgtEl>
                                              <p:spTgt spid="18"/>
                                            </p:tgtEl>
                                            <p:attrNameLst>
                                              <p:attrName>style.visibility</p:attrName>
                                            </p:attrNameLst>
                                          </p:cBhvr>
                                          <p:to>
                                            <p:strVal val="visible"/>
                                          </p:to>
                                        </p:set>
                                        <p:anim calcmode="lin" valueType="num">
                                          <p:cBhvr>
                                            <p:cTn id="44" dur="500" fill="hold"/>
                                            <p:tgtEl>
                                              <p:spTgt spid="18"/>
                                            </p:tgtEl>
                                            <p:attrNameLst>
                                              <p:attrName>ppt_w</p:attrName>
                                            </p:attrNameLst>
                                          </p:cBhvr>
                                          <p:tavLst>
                                            <p:tav tm="0">
                                              <p:val>
                                                <p:fltVal val="0"/>
                                              </p:val>
                                            </p:tav>
                                            <p:tav tm="100000">
                                              <p:val>
                                                <p:strVal val="#ppt_w"/>
                                              </p:val>
                                            </p:tav>
                                          </p:tavLst>
                                        </p:anim>
                                        <p:anim calcmode="lin" valueType="num">
                                          <p:cBhvr>
                                            <p:cTn id="45" dur="500" fill="hold"/>
                                            <p:tgtEl>
                                              <p:spTgt spid="18"/>
                                            </p:tgtEl>
                                            <p:attrNameLst>
                                              <p:attrName>ppt_h</p:attrName>
                                            </p:attrNameLst>
                                          </p:cBhvr>
                                          <p:tavLst>
                                            <p:tav tm="0">
                                              <p:val>
                                                <p:fltVal val="0"/>
                                              </p:val>
                                            </p:tav>
                                            <p:tav tm="100000">
                                              <p:val>
                                                <p:strVal val="#ppt_h"/>
                                              </p:val>
                                            </p:tav>
                                          </p:tavLst>
                                        </p:anim>
                                        <p:animEffect transition="in" filter="fade">
                                          <p:cBhvr>
                                            <p:cTn id="46" dur="500"/>
                                            <p:tgtEl>
                                              <p:spTgt spid="18"/>
                                            </p:tgtEl>
                                          </p:cBhvr>
                                        </p:animEffect>
                                      </p:childTnLst>
                                    </p:cTn>
                                  </p:par>
                                  <p:par>
                                    <p:cTn id="47" presetID="53" presetClass="entr" presetSubtype="16" fill="hold" grpId="0" nodeType="withEffect">
                                      <p:stCondLst>
                                        <p:cond delay="300"/>
                                      </p:stCondLst>
                                      <p:childTnLst>
                                        <p:set>
                                          <p:cBhvr>
                                            <p:cTn id="48" dur="1" fill="hold">
                                              <p:stCondLst>
                                                <p:cond delay="0"/>
                                              </p:stCondLst>
                                            </p:cTn>
                                            <p:tgtEl>
                                              <p:spTgt spid="13"/>
                                            </p:tgtEl>
                                            <p:attrNameLst>
                                              <p:attrName>style.visibility</p:attrName>
                                            </p:attrNameLst>
                                          </p:cBhvr>
                                          <p:to>
                                            <p:strVal val="visible"/>
                                          </p:to>
                                        </p:set>
                                        <p:anim calcmode="lin" valueType="num">
                                          <p:cBhvr>
                                            <p:cTn id="49" dur="500" fill="hold"/>
                                            <p:tgtEl>
                                              <p:spTgt spid="13"/>
                                            </p:tgtEl>
                                            <p:attrNameLst>
                                              <p:attrName>ppt_w</p:attrName>
                                            </p:attrNameLst>
                                          </p:cBhvr>
                                          <p:tavLst>
                                            <p:tav tm="0">
                                              <p:val>
                                                <p:fltVal val="0"/>
                                              </p:val>
                                            </p:tav>
                                            <p:tav tm="100000">
                                              <p:val>
                                                <p:strVal val="#ppt_w"/>
                                              </p:val>
                                            </p:tav>
                                          </p:tavLst>
                                        </p:anim>
                                        <p:anim calcmode="lin" valueType="num">
                                          <p:cBhvr>
                                            <p:cTn id="50" dur="500" fill="hold"/>
                                            <p:tgtEl>
                                              <p:spTgt spid="13"/>
                                            </p:tgtEl>
                                            <p:attrNameLst>
                                              <p:attrName>ppt_h</p:attrName>
                                            </p:attrNameLst>
                                          </p:cBhvr>
                                          <p:tavLst>
                                            <p:tav tm="0">
                                              <p:val>
                                                <p:fltVal val="0"/>
                                              </p:val>
                                            </p:tav>
                                            <p:tav tm="100000">
                                              <p:val>
                                                <p:strVal val="#ppt_h"/>
                                              </p:val>
                                            </p:tav>
                                          </p:tavLst>
                                        </p:anim>
                                        <p:animEffect transition="in" filter="fade">
                                          <p:cBhvr>
                                            <p:cTn id="51" dur="500"/>
                                            <p:tgtEl>
                                              <p:spTgt spid="13"/>
                                            </p:tgtEl>
                                          </p:cBhvr>
                                        </p:animEffect>
                                      </p:childTnLst>
                                    </p:cTn>
                                  </p:par>
                                  <p:par>
                                    <p:cTn id="52" presetID="53" presetClass="entr" presetSubtype="16" fill="hold" grpId="0" nodeType="withEffect">
                                      <p:stCondLst>
                                        <p:cond delay="300"/>
                                      </p:stCondLst>
                                      <p:childTnLst>
                                        <p:set>
                                          <p:cBhvr>
                                            <p:cTn id="53" dur="1" fill="hold">
                                              <p:stCondLst>
                                                <p:cond delay="0"/>
                                              </p:stCondLst>
                                            </p:cTn>
                                            <p:tgtEl>
                                              <p:spTgt spid="14"/>
                                            </p:tgtEl>
                                            <p:attrNameLst>
                                              <p:attrName>style.visibility</p:attrName>
                                            </p:attrNameLst>
                                          </p:cBhvr>
                                          <p:to>
                                            <p:strVal val="visible"/>
                                          </p:to>
                                        </p:set>
                                        <p:anim calcmode="lin" valueType="num">
                                          <p:cBhvr>
                                            <p:cTn id="54" dur="500" fill="hold"/>
                                            <p:tgtEl>
                                              <p:spTgt spid="14"/>
                                            </p:tgtEl>
                                            <p:attrNameLst>
                                              <p:attrName>ppt_w</p:attrName>
                                            </p:attrNameLst>
                                          </p:cBhvr>
                                          <p:tavLst>
                                            <p:tav tm="0">
                                              <p:val>
                                                <p:fltVal val="0"/>
                                              </p:val>
                                            </p:tav>
                                            <p:tav tm="100000">
                                              <p:val>
                                                <p:strVal val="#ppt_w"/>
                                              </p:val>
                                            </p:tav>
                                          </p:tavLst>
                                        </p:anim>
                                        <p:anim calcmode="lin" valueType="num">
                                          <p:cBhvr>
                                            <p:cTn id="55" dur="500" fill="hold"/>
                                            <p:tgtEl>
                                              <p:spTgt spid="14"/>
                                            </p:tgtEl>
                                            <p:attrNameLst>
                                              <p:attrName>ppt_h</p:attrName>
                                            </p:attrNameLst>
                                          </p:cBhvr>
                                          <p:tavLst>
                                            <p:tav tm="0">
                                              <p:val>
                                                <p:fltVal val="0"/>
                                              </p:val>
                                            </p:tav>
                                            <p:tav tm="100000">
                                              <p:val>
                                                <p:strVal val="#ppt_h"/>
                                              </p:val>
                                            </p:tav>
                                          </p:tavLst>
                                        </p:anim>
                                        <p:animEffect transition="in" filter="fade">
                                          <p:cBhvr>
                                            <p:cTn id="56" dur="500"/>
                                            <p:tgtEl>
                                              <p:spTgt spid="14"/>
                                            </p:tgtEl>
                                          </p:cBhvr>
                                        </p:animEffect>
                                      </p:childTnLst>
                                    </p:cTn>
                                  </p:par>
                                  <p:par>
                                    <p:cTn id="57" presetID="53" presetClass="entr" presetSubtype="16" fill="hold" grpId="0" nodeType="withEffect">
                                      <p:stCondLst>
                                        <p:cond delay="300"/>
                                      </p:stCondLst>
                                      <p:childTnLst>
                                        <p:set>
                                          <p:cBhvr>
                                            <p:cTn id="58" dur="1" fill="hold">
                                              <p:stCondLst>
                                                <p:cond delay="0"/>
                                              </p:stCondLst>
                                            </p:cTn>
                                            <p:tgtEl>
                                              <p:spTgt spid="15"/>
                                            </p:tgtEl>
                                            <p:attrNameLst>
                                              <p:attrName>style.visibility</p:attrName>
                                            </p:attrNameLst>
                                          </p:cBhvr>
                                          <p:to>
                                            <p:strVal val="visible"/>
                                          </p:to>
                                        </p:set>
                                        <p:anim calcmode="lin" valueType="num">
                                          <p:cBhvr>
                                            <p:cTn id="59" dur="500" fill="hold"/>
                                            <p:tgtEl>
                                              <p:spTgt spid="15"/>
                                            </p:tgtEl>
                                            <p:attrNameLst>
                                              <p:attrName>ppt_w</p:attrName>
                                            </p:attrNameLst>
                                          </p:cBhvr>
                                          <p:tavLst>
                                            <p:tav tm="0">
                                              <p:val>
                                                <p:fltVal val="0"/>
                                              </p:val>
                                            </p:tav>
                                            <p:tav tm="100000">
                                              <p:val>
                                                <p:strVal val="#ppt_w"/>
                                              </p:val>
                                            </p:tav>
                                          </p:tavLst>
                                        </p:anim>
                                        <p:anim calcmode="lin" valueType="num">
                                          <p:cBhvr>
                                            <p:cTn id="60" dur="500" fill="hold"/>
                                            <p:tgtEl>
                                              <p:spTgt spid="15"/>
                                            </p:tgtEl>
                                            <p:attrNameLst>
                                              <p:attrName>ppt_h</p:attrName>
                                            </p:attrNameLst>
                                          </p:cBhvr>
                                          <p:tavLst>
                                            <p:tav tm="0">
                                              <p:val>
                                                <p:fltVal val="0"/>
                                              </p:val>
                                            </p:tav>
                                            <p:tav tm="100000">
                                              <p:val>
                                                <p:strVal val="#ppt_h"/>
                                              </p:val>
                                            </p:tav>
                                          </p:tavLst>
                                        </p:anim>
                                        <p:animEffect transition="in" filter="fade">
                                          <p:cBhvr>
                                            <p:cTn id="61" dur="500"/>
                                            <p:tgtEl>
                                              <p:spTgt spid="15"/>
                                            </p:tgtEl>
                                          </p:cBhvr>
                                        </p:animEffect>
                                      </p:childTnLst>
                                    </p:cTn>
                                  </p:par>
                                  <p:par>
                                    <p:cTn id="62" presetID="53" presetClass="entr" presetSubtype="16" fill="hold" grpId="0" nodeType="withEffect">
                                      <p:stCondLst>
                                        <p:cond delay="300"/>
                                      </p:stCondLst>
                                      <p:childTnLst>
                                        <p:set>
                                          <p:cBhvr>
                                            <p:cTn id="63" dur="1" fill="hold">
                                              <p:stCondLst>
                                                <p:cond delay="0"/>
                                              </p:stCondLst>
                                            </p:cTn>
                                            <p:tgtEl>
                                              <p:spTgt spid="16"/>
                                            </p:tgtEl>
                                            <p:attrNameLst>
                                              <p:attrName>style.visibility</p:attrName>
                                            </p:attrNameLst>
                                          </p:cBhvr>
                                          <p:to>
                                            <p:strVal val="visible"/>
                                          </p:to>
                                        </p:set>
                                        <p:anim calcmode="lin" valueType="num">
                                          <p:cBhvr>
                                            <p:cTn id="64" dur="500" fill="hold"/>
                                            <p:tgtEl>
                                              <p:spTgt spid="16"/>
                                            </p:tgtEl>
                                            <p:attrNameLst>
                                              <p:attrName>ppt_w</p:attrName>
                                            </p:attrNameLst>
                                          </p:cBhvr>
                                          <p:tavLst>
                                            <p:tav tm="0">
                                              <p:val>
                                                <p:fltVal val="0"/>
                                              </p:val>
                                            </p:tav>
                                            <p:tav tm="100000">
                                              <p:val>
                                                <p:strVal val="#ppt_w"/>
                                              </p:val>
                                            </p:tav>
                                          </p:tavLst>
                                        </p:anim>
                                        <p:anim calcmode="lin" valueType="num">
                                          <p:cBhvr>
                                            <p:cTn id="65" dur="500" fill="hold"/>
                                            <p:tgtEl>
                                              <p:spTgt spid="16"/>
                                            </p:tgtEl>
                                            <p:attrNameLst>
                                              <p:attrName>ppt_h</p:attrName>
                                            </p:attrNameLst>
                                          </p:cBhvr>
                                          <p:tavLst>
                                            <p:tav tm="0">
                                              <p:val>
                                                <p:fltVal val="0"/>
                                              </p:val>
                                            </p:tav>
                                            <p:tav tm="100000">
                                              <p:val>
                                                <p:strVal val="#ppt_h"/>
                                              </p:val>
                                            </p:tav>
                                          </p:tavLst>
                                        </p:anim>
                                        <p:animEffect transition="in" filter="fade">
                                          <p:cBhvr>
                                            <p:cTn id="66" dur="500"/>
                                            <p:tgtEl>
                                              <p:spTgt spid="16"/>
                                            </p:tgtEl>
                                          </p:cBhvr>
                                        </p:animEffect>
                                      </p:childTnLst>
                                    </p:cTn>
                                  </p:par>
                                  <p:par>
                                    <p:cTn id="67" presetID="53" presetClass="entr" presetSubtype="16" fill="hold" grpId="0" nodeType="withEffect">
                                      <p:stCondLst>
                                        <p:cond delay="300"/>
                                      </p:stCondLst>
                                      <p:childTnLst>
                                        <p:set>
                                          <p:cBhvr>
                                            <p:cTn id="68" dur="1" fill="hold">
                                              <p:stCondLst>
                                                <p:cond delay="0"/>
                                              </p:stCondLst>
                                            </p:cTn>
                                            <p:tgtEl>
                                              <p:spTgt spid="17"/>
                                            </p:tgtEl>
                                            <p:attrNameLst>
                                              <p:attrName>style.visibility</p:attrName>
                                            </p:attrNameLst>
                                          </p:cBhvr>
                                          <p:to>
                                            <p:strVal val="visible"/>
                                          </p:to>
                                        </p:set>
                                        <p:anim calcmode="lin" valueType="num">
                                          <p:cBhvr>
                                            <p:cTn id="69" dur="500" fill="hold"/>
                                            <p:tgtEl>
                                              <p:spTgt spid="17"/>
                                            </p:tgtEl>
                                            <p:attrNameLst>
                                              <p:attrName>ppt_w</p:attrName>
                                            </p:attrNameLst>
                                          </p:cBhvr>
                                          <p:tavLst>
                                            <p:tav tm="0">
                                              <p:val>
                                                <p:fltVal val="0"/>
                                              </p:val>
                                            </p:tav>
                                            <p:tav tm="100000">
                                              <p:val>
                                                <p:strVal val="#ppt_w"/>
                                              </p:val>
                                            </p:tav>
                                          </p:tavLst>
                                        </p:anim>
                                        <p:anim calcmode="lin" valueType="num">
                                          <p:cBhvr>
                                            <p:cTn id="70" dur="500" fill="hold"/>
                                            <p:tgtEl>
                                              <p:spTgt spid="17"/>
                                            </p:tgtEl>
                                            <p:attrNameLst>
                                              <p:attrName>ppt_h</p:attrName>
                                            </p:attrNameLst>
                                          </p:cBhvr>
                                          <p:tavLst>
                                            <p:tav tm="0">
                                              <p:val>
                                                <p:fltVal val="0"/>
                                              </p:val>
                                            </p:tav>
                                            <p:tav tm="100000">
                                              <p:val>
                                                <p:strVal val="#ppt_h"/>
                                              </p:val>
                                            </p:tav>
                                          </p:tavLst>
                                        </p:anim>
                                        <p:animEffect transition="in" filter="fade">
                                          <p:cBhvr>
                                            <p:cTn id="71" dur="500"/>
                                            <p:tgtEl>
                                              <p:spTgt spid="17"/>
                                            </p:tgtEl>
                                          </p:cBhvr>
                                        </p:animEffect>
                                      </p:childTnLst>
                                    </p:cTn>
                                  </p:par>
                                </p:childTnLst>
                              </p:cTn>
                            </p:par>
                            <p:par>
                              <p:cTn id="72" fill="hold">
                                <p:stCondLst>
                                  <p:cond delay="2300"/>
                                </p:stCondLst>
                                <p:childTnLst>
                                  <p:par>
                                    <p:cTn id="73" presetID="12" presetClass="entr" presetSubtype="2" fill="hold" grpId="0" nodeType="afterEffect">
                                      <p:stCondLst>
                                        <p:cond delay="0"/>
                                      </p:stCondLst>
                                      <p:childTnLst>
                                        <p:set>
                                          <p:cBhvr>
                                            <p:cTn id="74" dur="1" fill="hold">
                                              <p:stCondLst>
                                                <p:cond delay="0"/>
                                              </p:stCondLst>
                                            </p:cTn>
                                            <p:tgtEl>
                                              <p:spTgt spid="6"/>
                                            </p:tgtEl>
                                            <p:attrNameLst>
                                              <p:attrName>style.visibility</p:attrName>
                                            </p:attrNameLst>
                                          </p:cBhvr>
                                          <p:to>
                                            <p:strVal val="visible"/>
                                          </p:to>
                                        </p:set>
                                        <p:anim calcmode="lin" valueType="num">
                                          <p:cBhvr additive="base">
                                            <p:cTn id="75" dur="500"/>
                                            <p:tgtEl>
                                              <p:spTgt spid="6"/>
                                            </p:tgtEl>
                                            <p:attrNameLst>
                                              <p:attrName>ppt_x</p:attrName>
                                            </p:attrNameLst>
                                          </p:cBhvr>
                                          <p:tavLst>
                                            <p:tav tm="0">
                                              <p:val>
                                                <p:strVal val="#ppt_x+#ppt_w*1.125000"/>
                                              </p:val>
                                            </p:tav>
                                            <p:tav tm="100000">
                                              <p:val>
                                                <p:strVal val="#ppt_x"/>
                                              </p:val>
                                            </p:tav>
                                          </p:tavLst>
                                        </p:anim>
                                        <p:animEffect transition="in" filter="wipe(left)">
                                          <p:cBhvr>
                                            <p:cTn id="76" dur="500"/>
                                            <p:tgtEl>
                                              <p:spTgt spid="6"/>
                                            </p:tgtEl>
                                          </p:cBhvr>
                                        </p:animEffect>
                                      </p:childTnLst>
                                    </p:cTn>
                                  </p:par>
                                  <p:par>
                                    <p:cTn id="77" presetID="18" presetClass="entr" presetSubtype="3" fill="hold" grpId="0" nodeType="withEffect">
                                      <p:stCondLst>
                                        <p:cond delay="0"/>
                                      </p:stCondLst>
                                      <p:childTnLst>
                                        <p:set>
                                          <p:cBhvr>
                                            <p:cTn id="78" dur="1" fill="hold">
                                              <p:stCondLst>
                                                <p:cond delay="0"/>
                                              </p:stCondLst>
                                            </p:cTn>
                                            <p:tgtEl>
                                              <p:spTgt spid="19"/>
                                            </p:tgtEl>
                                            <p:attrNameLst>
                                              <p:attrName>style.visibility</p:attrName>
                                            </p:attrNameLst>
                                          </p:cBhvr>
                                          <p:to>
                                            <p:strVal val="visible"/>
                                          </p:to>
                                        </p:set>
                                        <p:animEffect transition="in" filter="strips(upRight)">
                                          <p:cBhvr>
                                            <p:cTn id="79" dur="500"/>
                                            <p:tgtEl>
                                              <p:spTgt spid="19"/>
                                            </p:tgtEl>
                                          </p:cBhvr>
                                        </p:animEffect>
                                      </p:childTnLst>
                                    </p:cTn>
                                  </p:par>
                                </p:childTnLst>
                              </p:cTn>
                            </p:par>
                            <p:par>
                              <p:cTn id="80" fill="hold">
                                <p:stCondLst>
                                  <p:cond delay="2800"/>
                                </p:stCondLst>
                                <p:childTnLst>
                                  <p:par>
                                    <p:cTn id="81" presetID="12" presetClass="entr" presetSubtype="2" fill="hold" grpId="0" nodeType="afterEffect">
                                      <p:stCondLst>
                                        <p:cond delay="0"/>
                                      </p:stCondLst>
                                      <p:childTnLst>
                                        <p:set>
                                          <p:cBhvr>
                                            <p:cTn id="82" dur="1" fill="hold">
                                              <p:stCondLst>
                                                <p:cond delay="0"/>
                                              </p:stCondLst>
                                            </p:cTn>
                                            <p:tgtEl>
                                              <p:spTgt spid="20"/>
                                            </p:tgtEl>
                                            <p:attrNameLst>
                                              <p:attrName>style.visibility</p:attrName>
                                            </p:attrNameLst>
                                          </p:cBhvr>
                                          <p:to>
                                            <p:strVal val="visible"/>
                                          </p:to>
                                        </p:set>
                                        <p:anim calcmode="lin" valueType="num">
                                          <p:cBhvr additive="base">
                                            <p:cTn id="83" dur="500"/>
                                            <p:tgtEl>
                                              <p:spTgt spid="20"/>
                                            </p:tgtEl>
                                            <p:attrNameLst>
                                              <p:attrName>ppt_x</p:attrName>
                                            </p:attrNameLst>
                                          </p:cBhvr>
                                          <p:tavLst>
                                            <p:tav tm="0">
                                              <p:val>
                                                <p:strVal val="#ppt_x+#ppt_w*1.125000"/>
                                              </p:val>
                                            </p:tav>
                                            <p:tav tm="100000">
                                              <p:val>
                                                <p:strVal val="#ppt_x"/>
                                              </p:val>
                                            </p:tav>
                                          </p:tavLst>
                                        </p:anim>
                                        <p:animEffect transition="in" filter="wipe(left)">
                                          <p:cBhvr>
                                            <p:cTn id="84" dur="500"/>
                                            <p:tgtEl>
                                              <p:spTgt spid="20"/>
                                            </p:tgtEl>
                                          </p:cBhvr>
                                        </p:animEffect>
                                      </p:childTnLst>
                                    </p:cTn>
                                  </p:par>
                                  <p:par>
                                    <p:cTn id="85" presetID="18" presetClass="entr" presetSubtype="3" fill="hold" grpId="0" nodeType="withEffect">
                                      <p:stCondLst>
                                        <p:cond delay="0"/>
                                      </p:stCondLst>
                                      <p:childTnLst>
                                        <p:set>
                                          <p:cBhvr>
                                            <p:cTn id="86" dur="1" fill="hold">
                                              <p:stCondLst>
                                                <p:cond delay="0"/>
                                              </p:stCondLst>
                                            </p:cTn>
                                            <p:tgtEl>
                                              <p:spTgt spid="21"/>
                                            </p:tgtEl>
                                            <p:attrNameLst>
                                              <p:attrName>style.visibility</p:attrName>
                                            </p:attrNameLst>
                                          </p:cBhvr>
                                          <p:to>
                                            <p:strVal val="visible"/>
                                          </p:to>
                                        </p:set>
                                        <p:animEffect transition="in" filter="strips(upRight)">
                                          <p:cBhvr>
                                            <p:cTn id="87" dur="500"/>
                                            <p:tgtEl>
                                              <p:spTgt spid="21"/>
                                            </p:tgtEl>
                                          </p:cBhvr>
                                        </p:animEffect>
                                      </p:childTnLst>
                                    </p:cTn>
                                  </p:par>
                                </p:childTnLst>
                              </p:cTn>
                            </p:par>
                            <p:par>
                              <p:cTn id="88" fill="hold">
                                <p:stCondLst>
                                  <p:cond delay="3300"/>
                                </p:stCondLst>
                                <p:childTnLst>
                                  <p:par>
                                    <p:cTn id="89" presetID="12" presetClass="entr" presetSubtype="2" fill="hold" grpId="0" nodeType="afterEffect">
                                      <p:stCondLst>
                                        <p:cond delay="0"/>
                                      </p:stCondLst>
                                      <p:childTnLst>
                                        <p:set>
                                          <p:cBhvr>
                                            <p:cTn id="90" dur="1" fill="hold">
                                              <p:stCondLst>
                                                <p:cond delay="0"/>
                                              </p:stCondLst>
                                            </p:cTn>
                                            <p:tgtEl>
                                              <p:spTgt spid="22"/>
                                            </p:tgtEl>
                                            <p:attrNameLst>
                                              <p:attrName>style.visibility</p:attrName>
                                            </p:attrNameLst>
                                          </p:cBhvr>
                                          <p:to>
                                            <p:strVal val="visible"/>
                                          </p:to>
                                        </p:set>
                                        <p:anim calcmode="lin" valueType="num">
                                          <p:cBhvr additive="base">
                                            <p:cTn id="91" dur="500"/>
                                            <p:tgtEl>
                                              <p:spTgt spid="22"/>
                                            </p:tgtEl>
                                            <p:attrNameLst>
                                              <p:attrName>ppt_x</p:attrName>
                                            </p:attrNameLst>
                                          </p:cBhvr>
                                          <p:tavLst>
                                            <p:tav tm="0">
                                              <p:val>
                                                <p:strVal val="#ppt_x+#ppt_w*1.125000"/>
                                              </p:val>
                                            </p:tav>
                                            <p:tav tm="100000">
                                              <p:val>
                                                <p:strVal val="#ppt_x"/>
                                              </p:val>
                                            </p:tav>
                                          </p:tavLst>
                                        </p:anim>
                                        <p:animEffect transition="in" filter="wipe(left)">
                                          <p:cBhvr>
                                            <p:cTn id="92" dur="500"/>
                                            <p:tgtEl>
                                              <p:spTgt spid="22"/>
                                            </p:tgtEl>
                                          </p:cBhvr>
                                        </p:animEffect>
                                      </p:childTnLst>
                                    </p:cTn>
                                  </p:par>
                                  <p:par>
                                    <p:cTn id="93" presetID="18" presetClass="entr" presetSubtype="3" fill="hold" grpId="0" nodeType="withEffect">
                                      <p:stCondLst>
                                        <p:cond delay="0"/>
                                      </p:stCondLst>
                                      <p:childTnLst>
                                        <p:set>
                                          <p:cBhvr>
                                            <p:cTn id="94" dur="1" fill="hold">
                                              <p:stCondLst>
                                                <p:cond delay="0"/>
                                              </p:stCondLst>
                                            </p:cTn>
                                            <p:tgtEl>
                                              <p:spTgt spid="23"/>
                                            </p:tgtEl>
                                            <p:attrNameLst>
                                              <p:attrName>style.visibility</p:attrName>
                                            </p:attrNameLst>
                                          </p:cBhvr>
                                          <p:to>
                                            <p:strVal val="visible"/>
                                          </p:to>
                                        </p:set>
                                        <p:animEffect transition="in" filter="strips(upRight)">
                                          <p:cBhvr>
                                            <p:cTn id="95" dur="500"/>
                                            <p:tgtEl>
                                              <p:spTgt spid="23"/>
                                            </p:tgtEl>
                                          </p:cBhvr>
                                        </p:animEffect>
                                      </p:childTnLst>
                                    </p:cTn>
                                  </p:par>
                                </p:childTnLst>
                              </p:cTn>
                            </p:par>
                            <p:par>
                              <p:cTn id="96" fill="hold">
                                <p:stCondLst>
                                  <p:cond delay="3800"/>
                                </p:stCondLst>
                                <p:childTnLst>
                                  <p:par>
                                    <p:cTn id="97" presetID="12" presetClass="entr" presetSubtype="2" fill="hold" grpId="0" nodeType="afterEffect">
                                      <p:stCondLst>
                                        <p:cond delay="0"/>
                                      </p:stCondLst>
                                      <p:childTnLst>
                                        <p:set>
                                          <p:cBhvr>
                                            <p:cTn id="98" dur="1" fill="hold">
                                              <p:stCondLst>
                                                <p:cond delay="0"/>
                                              </p:stCondLst>
                                            </p:cTn>
                                            <p:tgtEl>
                                              <p:spTgt spid="24"/>
                                            </p:tgtEl>
                                            <p:attrNameLst>
                                              <p:attrName>style.visibility</p:attrName>
                                            </p:attrNameLst>
                                          </p:cBhvr>
                                          <p:to>
                                            <p:strVal val="visible"/>
                                          </p:to>
                                        </p:set>
                                        <p:anim calcmode="lin" valueType="num">
                                          <p:cBhvr additive="base">
                                            <p:cTn id="99" dur="500"/>
                                            <p:tgtEl>
                                              <p:spTgt spid="24"/>
                                            </p:tgtEl>
                                            <p:attrNameLst>
                                              <p:attrName>ppt_x</p:attrName>
                                            </p:attrNameLst>
                                          </p:cBhvr>
                                          <p:tavLst>
                                            <p:tav tm="0">
                                              <p:val>
                                                <p:strVal val="#ppt_x+#ppt_w*1.125000"/>
                                              </p:val>
                                            </p:tav>
                                            <p:tav tm="100000">
                                              <p:val>
                                                <p:strVal val="#ppt_x"/>
                                              </p:val>
                                            </p:tav>
                                          </p:tavLst>
                                        </p:anim>
                                        <p:animEffect transition="in" filter="wipe(left)">
                                          <p:cBhvr>
                                            <p:cTn id="100" dur="500"/>
                                            <p:tgtEl>
                                              <p:spTgt spid="24"/>
                                            </p:tgtEl>
                                          </p:cBhvr>
                                        </p:animEffect>
                                      </p:childTnLst>
                                    </p:cTn>
                                  </p:par>
                                  <p:par>
                                    <p:cTn id="101" presetID="18" presetClass="entr" presetSubtype="3" fill="hold" grpId="0" nodeType="withEffect">
                                      <p:stCondLst>
                                        <p:cond delay="0"/>
                                      </p:stCondLst>
                                      <p:childTnLst>
                                        <p:set>
                                          <p:cBhvr>
                                            <p:cTn id="102" dur="1" fill="hold">
                                              <p:stCondLst>
                                                <p:cond delay="0"/>
                                              </p:stCondLst>
                                            </p:cTn>
                                            <p:tgtEl>
                                              <p:spTgt spid="25"/>
                                            </p:tgtEl>
                                            <p:attrNameLst>
                                              <p:attrName>style.visibility</p:attrName>
                                            </p:attrNameLst>
                                          </p:cBhvr>
                                          <p:to>
                                            <p:strVal val="visible"/>
                                          </p:to>
                                        </p:set>
                                        <p:animEffect transition="in" filter="strips(upRight)">
                                          <p:cBhvr>
                                            <p:cTn id="103" dur="500"/>
                                            <p:tgtEl>
                                              <p:spTgt spid="25"/>
                                            </p:tgtEl>
                                          </p:cBhvr>
                                        </p:animEffect>
                                      </p:childTnLst>
                                    </p:cTn>
                                  </p:par>
                                </p:childTnLst>
                              </p:cTn>
                            </p:par>
                            <p:par>
                              <p:cTn id="104" fill="hold">
                                <p:stCondLst>
                                  <p:cond delay="4300"/>
                                </p:stCondLst>
                                <p:childTnLst>
                                  <p:par>
                                    <p:cTn id="105" presetID="12" presetClass="entr" presetSubtype="2" fill="hold" grpId="0" nodeType="afterEffect">
                                      <p:stCondLst>
                                        <p:cond delay="0"/>
                                      </p:stCondLst>
                                      <p:childTnLst>
                                        <p:set>
                                          <p:cBhvr>
                                            <p:cTn id="106" dur="1" fill="hold">
                                              <p:stCondLst>
                                                <p:cond delay="0"/>
                                              </p:stCondLst>
                                            </p:cTn>
                                            <p:tgtEl>
                                              <p:spTgt spid="26"/>
                                            </p:tgtEl>
                                            <p:attrNameLst>
                                              <p:attrName>style.visibility</p:attrName>
                                            </p:attrNameLst>
                                          </p:cBhvr>
                                          <p:to>
                                            <p:strVal val="visible"/>
                                          </p:to>
                                        </p:set>
                                        <p:anim calcmode="lin" valueType="num">
                                          <p:cBhvr additive="base">
                                            <p:cTn id="107" dur="500"/>
                                            <p:tgtEl>
                                              <p:spTgt spid="26"/>
                                            </p:tgtEl>
                                            <p:attrNameLst>
                                              <p:attrName>ppt_x</p:attrName>
                                            </p:attrNameLst>
                                          </p:cBhvr>
                                          <p:tavLst>
                                            <p:tav tm="0">
                                              <p:val>
                                                <p:strVal val="#ppt_x+#ppt_w*1.125000"/>
                                              </p:val>
                                            </p:tav>
                                            <p:tav tm="100000">
                                              <p:val>
                                                <p:strVal val="#ppt_x"/>
                                              </p:val>
                                            </p:tav>
                                          </p:tavLst>
                                        </p:anim>
                                        <p:animEffect transition="in" filter="wipe(left)">
                                          <p:cBhvr>
                                            <p:cTn id="108" dur="500"/>
                                            <p:tgtEl>
                                              <p:spTgt spid="26"/>
                                            </p:tgtEl>
                                          </p:cBhvr>
                                        </p:animEffect>
                                      </p:childTnLst>
                                    </p:cTn>
                                  </p:par>
                                  <p:par>
                                    <p:cTn id="109" presetID="18" presetClass="entr" presetSubtype="3" fill="hold" grpId="0" nodeType="withEffect">
                                      <p:stCondLst>
                                        <p:cond delay="0"/>
                                      </p:stCondLst>
                                      <p:childTnLst>
                                        <p:set>
                                          <p:cBhvr>
                                            <p:cTn id="110" dur="1" fill="hold">
                                              <p:stCondLst>
                                                <p:cond delay="0"/>
                                              </p:stCondLst>
                                            </p:cTn>
                                            <p:tgtEl>
                                              <p:spTgt spid="27"/>
                                            </p:tgtEl>
                                            <p:attrNameLst>
                                              <p:attrName>style.visibility</p:attrName>
                                            </p:attrNameLst>
                                          </p:cBhvr>
                                          <p:to>
                                            <p:strVal val="visible"/>
                                          </p:to>
                                        </p:set>
                                        <p:animEffect transition="in" filter="strips(upRight)">
                                          <p:cBhvr>
                                            <p:cTn id="111" dur="500"/>
                                            <p:tgtEl>
                                              <p:spTgt spid="27"/>
                                            </p:tgtEl>
                                          </p:cBhvr>
                                        </p:animEffect>
                                      </p:childTnLst>
                                    </p:cTn>
                                  </p:par>
                                </p:childTnLst>
                              </p:cTn>
                            </p:par>
                            <p:par>
                              <p:cTn id="112" fill="hold">
                                <p:stCondLst>
                                  <p:cond delay="4800"/>
                                </p:stCondLst>
                                <p:childTnLst>
                                  <p:par>
                                    <p:cTn id="113" presetID="12" presetClass="entr" presetSubtype="2" fill="hold" grpId="0" nodeType="afterEffect">
                                      <p:stCondLst>
                                        <p:cond delay="0"/>
                                      </p:stCondLst>
                                      <p:childTnLst>
                                        <p:set>
                                          <p:cBhvr>
                                            <p:cTn id="114" dur="1" fill="hold">
                                              <p:stCondLst>
                                                <p:cond delay="0"/>
                                              </p:stCondLst>
                                            </p:cTn>
                                            <p:tgtEl>
                                              <p:spTgt spid="28"/>
                                            </p:tgtEl>
                                            <p:attrNameLst>
                                              <p:attrName>style.visibility</p:attrName>
                                            </p:attrNameLst>
                                          </p:cBhvr>
                                          <p:to>
                                            <p:strVal val="visible"/>
                                          </p:to>
                                        </p:set>
                                        <p:anim calcmode="lin" valueType="num">
                                          <p:cBhvr additive="base">
                                            <p:cTn id="115" dur="500"/>
                                            <p:tgtEl>
                                              <p:spTgt spid="28"/>
                                            </p:tgtEl>
                                            <p:attrNameLst>
                                              <p:attrName>ppt_x</p:attrName>
                                            </p:attrNameLst>
                                          </p:cBhvr>
                                          <p:tavLst>
                                            <p:tav tm="0">
                                              <p:val>
                                                <p:strVal val="#ppt_x+#ppt_w*1.125000"/>
                                              </p:val>
                                            </p:tav>
                                            <p:tav tm="100000">
                                              <p:val>
                                                <p:strVal val="#ppt_x"/>
                                              </p:val>
                                            </p:tav>
                                          </p:tavLst>
                                        </p:anim>
                                        <p:animEffect transition="in" filter="wipe(left)">
                                          <p:cBhvr>
                                            <p:cTn id="116" dur="500"/>
                                            <p:tgtEl>
                                              <p:spTgt spid="28"/>
                                            </p:tgtEl>
                                          </p:cBhvr>
                                        </p:animEffect>
                                      </p:childTnLst>
                                    </p:cTn>
                                  </p:par>
                                  <p:par>
                                    <p:cTn id="117" presetID="18" presetClass="entr" presetSubtype="3" fill="hold" grpId="0" nodeType="withEffect">
                                      <p:stCondLst>
                                        <p:cond delay="0"/>
                                      </p:stCondLst>
                                      <p:childTnLst>
                                        <p:set>
                                          <p:cBhvr>
                                            <p:cTn id="118" dur="1" fill="hold">
                                              <p:stCondLst>
                                                <p:cond delay="0"/>
                                              </p:stCondLst>
                                            </p:cTn>
                                            <p:tgtEl>
                                              <p:spTgt spid="29"/>
                                            </p:tgtEl>
                                            <p:attrNameLst>
                                              <p:attrName>style.visibility</p:attrName>
                                            </p:attrNameLst>
                                          </p:cBhvr>
                                          <p:to>
                                            <p:strVal val="visible"/>
                                          </p:to>
                                        </p:set>
                                        <p:animEffect transition="in" filter="strips(upRight)">
                                          <p:cBhvr>
                                            <p:cTn id="119" dur="500"/>
                                            <p:tgtEl>
                                              <p:spTgt spid="29"/>
                                            </p:tgtEl>
                                          </p:cBhvr>
                                        </p:animEffect>
                                      </p:childTnLst>
                                    </p:cTn>
                                  </p:par>
                                </p:childTnLst>
                              </p:cTn>
                            </p:par>
                            <p:par>
                              <p:cTn id="120" fill="hold">
                                <p:stCondLst>
                                  <p:cond delay="5300"/>
                                </p:stCondLst>
                                <p:childTnLst>
                                  <p:par>
                                    <p:cTn id="121" presetID="21" presetClass="entr" presetSubtype="1" fill="hold" grpId="0" nodeType="afterEffect">
                                      <p:stCondLst>
                                        <p:cond delay="0"/>
                                      </p:stCondLst>
                                      <p:childTnLst>
                                        <p:set>
                                          <p:cBhvr>
                                            <p:cTn id="122" dur="1" fill="hold">
                                              <p:stCondLst>
                                                <p:cond delay="0"/>
                                              </p:stCondLst>
                                            </p:cTn>
                                            <p:tgtEl>
                                              <p:spTgt spid="5"/>
                                            </p:tgtEl>
                                            <p:attrNameLst>
                                              <p:attrName>style.visibility</p:attrName>
                                            </p:attrNameLst>
                                          </p:cBhvr>
                                          <p:to>
                                            <p:strVal val="visible"/>
                                          </p:to>
                                        </p:set>
                                        <p:animEffect transition="in" filter="wheel(1)">
                                          <p:cBhvr>
                                            <p:cTn id="123"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4" grpId="0" animBg="1"/>
          <p:bldP spid="5" grpId="0" animBg="1"/>
          <p:bldP spid="6" grpId="0"/>
          <p:bldP spid="13" grpId="0" animBg="1"/>
          <p:bldP spid="14" grpId="0" animBg="1"/>
          <p:bldP spid="15" grpId="0" animBg="1"/>
          <p:bldP spid="16" grpId="0" animBg="1"/>
          <p:bldP spid="17" grpId="0" animBg="1"/>
          <p:bldP spid="18" grpId="0" animBg="1"/>
          <p:bldP spid="19" grpId="0"/>
          <p:bldP spid="20" grpId="0"/>
          <p:bldP spid="21" grpId="0"/>
          <p:bldP spid="22" grpId="0"/>
          <p:bldP spid="23" grpId="0"/>
          <p:bldP spid="24" grpId="0"/>
          <p:bldP spid="25" grpId="0"/>
          <p:bldP spid="26" grpId="0"/>
          <p:bldP spid="27" grpId="0"/>
          <p:bldP spid="28" grpId="0"/>
          <p:bldP spid="29" grpId="0"/>
        </p:bldLst>
      </p:timing>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4716016" y="1975247"/>
            <a:ext cx="1954381" cy="400110"/>
          </a:xfrm>
          <a:prstGeom prst="rect">
            <a:avLst/>
          </a:prstGeom>
          <a:noFill/>
        </p:spPr>
        <p:txBody>
          <a:bodyPr wrap="none" rtlCol="0">
            <a:spAutoFit/>
          </a:bodyPr>
          <a:lstStyle/>
          <a:p>
            <a:r>
              <a:rPr lang="zh-CN" altLang="en-US" sz="2000" b="1" spc="300" dirty="0" smtClean="0">
                <a:latin typeface="微软雅黑" pitchFamily="34" charset="-122"/>
                <a:ea typeface="微软雅黑" pitchFamily="34" charset="-122"/>
              </a:rPr>
              <a:t>工作不足之</a:t>
            </a:r>
            <a:r>
              <a:rPr lang="zh-CN" altLang="en-US" sz="2000" b="1" spc="300" dirty="0">
                <a:latin typeface="微软雅黑" pitchFamily="34" charset="-122"/>
                <a:ea typeface="微软雅黑" pitchFamily="34" charset="-122"/>
              </a:rPr>
              <a:t>处</a:t>
            </a:r>
            <a:endParaRPr lang="zh-CN" altLang="en-US" sz="2000" b="1" spc="300" dirty="0">
              <a:latin typeface="微软雅黑" pitchFamily="34" charset="-122"/>
              <a:ea typeface="微软雅黑" pitchFamily="34" charset="-122"/>
            </a:endParaRPr>
          </a:p>
        </p:txBody>
      </p:sp>
      <p:grpSp>
        <p:nvGrpSpPr>
          <p:cNvPr id="11" name="组合 10"/>
          <p:cNvGrpSpPr/>
          <p:nvPr/>
        </p:nvGrpSpPr>
        <p:grpSpPr>
          <a:xfrm>
            <a:off x="2843808" y="1940248"/>
            <a:ext cx="1301106" cy="1301106"/>
            <a:chOff x="2843808" y="1940248"/>
            <a:chExt cx="1301106" cy="1301106"/>
          </a:xfrm>
        </p:grpSpPr>
        <p:sp>
          <p:nvSpPr>
            <p:cNvPr id="12" name="椭圆 11"/>
            <p:cNvSpPr/>
            <p:nvPr/>
          </p:nvSpPr>
          <p:spPr>
            <a:xfrm>
              <a:off x="2843808" y="1940248"/>
              <a:ext cx="1301106" cy="1301106"/>
            </a:xfrm>
            <a:prstGeom prst="ellipse">
              <a:avLst/>
            </a:prstGeom>
            <a:gradFill>
              <a:gsLst>
                <a:gs pos="0">
                  <a:schemeClr val="bg1"/>
                </a:gs>
                <a:gs pos="100000">
                  <a:srgbClr val="DDDEDD"/>
                </a:gs>
              </a:gsLst>
              <a:lin ang="9600000" scaled="0"/>
            </a:gradFill>
            <a:ln>
              <a:noFill/>
            </a:ln>
            <a:effectLst>
              <a:outerShdw blurRad="304800" dist="38100" dir="8100000" sx="110000" sy="11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2954361" y="2050800"/>
              <a:ext cx="1080000" cy="1080000"/>
            </a:xfrm>
            <a:prstGeom prst="ellipse">
              <a:avLst/>
            </a:prstGeom>
            <a:solidFill>
              <a:srgbClr val="0070C0"/>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TextBox 13"/>
            <p:cNvSpPr txBox="1"/>
            <p:nvPr/>
          </p:nvSpPr>
          <p:spPr>
            <a:xfrm>
              <a:off x="3212071" y="2175302"/>
              <a:ext cx="564578" cy="830997"/>
            </a:xfrm>
            <a:prstGeom prst="rect">
              <a:avLst/>
            </a:prstGeom>
            <a:noFill/>
          </p:spPr>
          <p:txBody>
            <a:bodyPr wrap="none" rtlCol="0">
              <a:spAutoFit/>
            </a:bodyPr>
            <a:lstStyle/>
            <a:p>
              <a:pPr algn="ctr"/>
              <a:r>
                <a:rPr lang="en-US" altLang="zh-CN" sz="4800" b="1" dirty="0">
                  <a:solidFill>
                    <a:schemeClr val="bg1"/>
                  </a:solidFill>
                  <a:latin typeface="微软雅黑" pitchFamily="34" charset="-122"/>
                  <a:ea typeface="微软雅黑" pitchFamily="34" charset="-122"/>
                </a:rPr>
                <a:t>4</a:t>
              </a:r>
              <a:endParaRPr lang="zh-CN" altLang="en-US" sz="4800" b="1" dirty="0">
                <a:solidFill>
                  <a:schemeClr val="bg1"/>
                </a:solidFill>
                <a:latin typeface="微软雅黑" pitchFamily="34" charset="-122"/>
                <a:ea typeface="微软雅黑" pitchFamily="34" charset="-122"/>
              </a:endParaRPr>
            </a:p>
          </p:txBody>
        </p:sp>
      </p:grpSp>
      <p:cxnSp>
        <p:nvCxnSpPr>
          <p:cNvPr id="15" name="直接连接符 14"/>
          <p:cNvCxnSpPr/>
          <p:nvPr/>
        </p:nvCxnSpPr>
        <p:spPr>
          <a:xfrm flipV="1">
            <a:off x="4572000" y="1940247"/>
            <a:ext cx="0" cy="1301107"/>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74484921"/>
      </p:ext>
    </p:extLst>
  </p:cSld>
  <p:clrMapOvr>
    <a:masterClrMapping/>
  </p:clrMapOvr>
  <mc:AlternateContent xmlns:mc="http://schemas.openxmlformats.org/markup-compatibility/2006">
    <mc:Choice xmlns:p14="http://schemas.microsoft.com/office/powerpoint/2010/main" Requires="p14">
      <p:transition spd="slow" p14:dur="1600" advTm="0">
        <p:blinds dir="vert"/>
      </p:transition>
    </mc:Choice>
    <mc:Fallback>
      <p:transition spd="slow"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down)">
                                      <p:cBhvr>
                                        <p:cTn id="7" dur="500"/>
                                        <p:tgtEl>
                                          <p:spTgt spid="15"/>
                                        </p:tgtEl>
                                      </p:cBhvr>
                                    </p:animEffect>
                                  </p:childTnLst>
                                </p:cTn>
                              </p:par>
                            </p:childTnLst>
                          </p:cTn>
                        </p:par>
                        <p:par>
                          <p:cTn id="8" fill="hold">
                            <p:stCondLst>
                              <p:cond delay="500"/>
                            </p:stCondLst>
                            <p:childTnLst>
                              <p:par>
                                <p:cTn id="9" presetID="12" presetClass="entr" presetSubtype="8"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p:tgtEl>
                                          <p:spTgt spid="10"/>
                                        </p:tgtEl>
                                        <p:attrNameLst>
                                          <p:attrName>ppt_x</p:attrName>
                                        </p:attrNameLst>
                                      </p:cBhvr>
                                      <p:tavLst>
                                        <p:tav tm="0">
                                          <p:val>
                                            <p:strVal val="#ppt_x-#ppt_w*1.125000"/>
                                          </p:val>
                                        </p:tav>
                                        <p:tav tm="100000">
                                          <p:val>
                                            <p:strVal val="#ppt_x"/>
                                          </p:val>
                                        </p:tav>
                                      </p:tavLst>
                                    </p:anim>
                                    <p:animEffect transition="in" filter="wipe(right)">
                                      <p:cBhvr>
                                        <p:cTn id="12" dur="500"/>
                                        <p:tgtEl>
                                          <p:spTgt spid="10"/>
                                        </p:tgtEl>
                                      </p:cBhvr>
                                    </p:animEffect>
                                  </p:childTnLst>
                                </p:cTn>
                              </p:par>
                              <p:par>
                                <p:cTn id="13" presetID="12" presetClass="entr" presetSubtype="2"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500"/>
                                        <p:tgtEl>
                                          <p:spTgt spid="11"/>
                                        </p:tgtEl>
                                        <p:attrNameLst>
                                          <p:attrName>ppt_x</p:attrName>
                                        </p:attrNameLst>
                                      </p:cBhvr>
                                      <p:tavLst>
                                        <p:tav tm="0">
                                          <p:val>
                                            <p:strVal val="#ppt_x+#ppt_w*1.125000"/>
                                          </p:val>
                                        </p:tav>
                                        <p:tav tm="100000">
                                          <p:val>
                                            <p:strVal val="#ppt_x"/>
                                          </p:val>
                                        </p:tav>
                                      </p:tavLst>
                                    </p:anim>
                                    <p:animEffect transition="in" filter="wipe(left)">
                                      <p:cBhvr>
                                        <p:cTn id="16"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8"/>
          <p:cNvSpPr>
            <a:spLocks/>
          </p:cNvSpPr>
          <p:nvPr/>
        </p:nvSpPr>
        <p:spPr bwMode="auto">
          <a:xfrm>
            <a:off x="1043609" y="1128861"/>
            <a:ext cx="7200800" cy="3315097"/>
          </a:xfrm>
          <a:prstGeom prst="rect">
            <a:avLst/>
          </a:prstGeom>
          <a:solidFill>
            <a:srgbClr val="FFFFFF">
              <a:alpha val="57999"/>
            </a:srgbClr>
          </a:solidFill>
          <a:ln w="15875" cmpd="sng">
            <a:solidFill>
              <a:srgbClr val="0070C0"/>
            </a:solidFill>
            <a:miter lim="800000"/>
            <a:headEnd/>
            <a:tailEnd/>
          </a:ln>
        </p:spPr>
        <p:txBody>
          <a:bodyPr/>
          <a:lstStyle/>
          <a:p>
            <a:endParaRPr lang="zh-CN" altLang="en-US">
              <a:solidFill>
                <a:srgbClr val="000000"/>
              </a:solidFill>
              <a:sym typeface="Arial" pitchFamily="34" charset="0"/>
            </a:endParaRPr>
          </a:p>
        </p:txBody>
      </p:sp>
      <p:sp>
        <p:nvSpPr>
          <p:cNvPr id="4" name="TextBox 9"/>
          <p:cNvSpPr>
            <a:spLocks noChangeArrowheads="1"/>
          </p:cNvSpPr>
          <p:nvPr/>
        </p:nvSpPr>
        <p:spPr bwMode="auto">
          <a:xfrm>
            <a:off x="1321371" y="1928902"/>
            <a:ext cx="6645275"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lnSpc>
                <a:spcPct val="150000"/>
              </a:lnSpc>
            </a:pPr>
            <a:r>
              <a:rPr lang="zh-CN" altLang="en-US" sz="1600" dirty="0" smtClean="0">
                <a:solidFill>
                  <a:srgbClr val="0C0C0C"/>
                </a:solidFill>
                <a:latin typeface="微软雅黑" pitchFamily="34" charset="-122"/>
                <a:ea typeface="微软雅黑" pitchFamily="34" charset="-122"/>
                <a:sym typeface="微软雅黑" pitchFamily="34" charset="-122"/>
              </a:rPr>
              <a:t>用户中心新版本上线</a:t>
            </a:r>
            <a:r>
              <a:rPr lang="en-US" altLang="zh-CN" sz="1600" dirty="0" smtClean="0">
                <a:solidFill>
                  <a:srgbClr val="0C0C0C"/>
                </a:solidFill>
                <a:latin typeface="微软雅黑" pitchFamily="34" charset="-122"/>
                <a:ea typeface="微软雅黑" pitchFamily="34" charset="-122"/>
                <a:sym typeface="微软雅黑" pitchFamily="34" charset="-122"/>
              </a:rPr>
              <a:t>(app_v:2.0.4)</a:t>
            </a:r>
            <a:r>
              <a:rPr lang="zh-CN" altLang="en-US" sz="1600" dirty="0" smtClean="0">
                <a:solidFill>
                  <a:srgbClr val="0C0C0C"/>
                </a:solidFill>
                <a:latin typeface="微软雅黑" pitchFamily="34" charset="-122"/>
                <a:ea typeface="微软雅黑" pitchFamily="34" charset="-122"/>
                <a:sym typeface="微软雅黑" pitchFamily="34" charset="-122"/>
              </a:rPr>
              <a:t>后</a:t>
            </a:r>
            <a:endParaRPr lang="en-US" altLang="zh-CN" sz="1600" dirty="0" smtClean="0">
              <a:solidFill>
                <a:srgbClr val="0C0C0C"/>
              </a:solidFill>
              <a:latin typeface="微软雅黑" pitchFamily="34" charset="-122"/>
              <a:ea typeface="微软雅黑" pitchFamily="34" charset="-122"/>
              <a:sym typeface="微软雅黑" pitchFamily="34" charset="-122"/>
            </a:endParaRPr>
          </a:p>
          <a:p>
            <a:pPr algn="just">
              <a:lnSpc>
                <a:spcPct val="150000"/>
              </a:lnSpc>
            </a:pPr>
            <a:r>
              <a:rPr lang="zh-CN" altLang="en-US" sz="1600" dirty="0" smtClean="0">
                <a:solidFill>
                  <a:srgbClr val="0C0C0C"/>
                </a:solidFill>
                <a:latin typeface="微软雅黑" pitchFamily="34" charset="-122"/>
                <a:ea typeface="微软雅黑" pitchFamily="34" charset="-122"/>
                <a:sym typeface="微软雅黑" pitchFamily="34" charset="-122"/>
              </a:rPr>
              <a:t>需要研究很多功能的使用情况，并记录重要指标</a:t>
            </a:r>
            <a:endParaRPr lang="en-US" altLang="zh-CN" sz="1600" dirty="0" smtClean="0">
              <a:solidFill>
                <a:srgbClr val="0C0C0C"/>
              </a:solidFill>
              <a:latin typeface="微软雅黑" pitchFamily="34" charset="-122"/>
              <a:ea typeface="微软雅黑" pitchFamily="34" charset="-122"/>
              <a:sym typeface="微软雅黑" pitchFamily="34" charset="-122"/>
            </a:endParaRPr>
          </a:p>
          <a:p>
            <a:pPr algn="just">
              <a:lnSpc>
                <a:spcPct val="150000"/>
              </a:lnSpc>
            </a:pPr>
            <a:r>
              <a:rPr lang="zh-CN" altLang="en-US" sz="1600" dirty="0" smtClean="0">
                <a:solidFill>
                  <a:srgbClr val="0C0C0C"/>
                </a:solidFill>
                <a:latin typeface="微软雅黑" pitchFamily="34" charset="-122"/>
                <a:ea typeface="微软雅黑" pitchFamily="34" charset="-122"/>
                <a:sym typeface="微软雅黑" pitchFamily="34" charset="-122"/>
              </a:rPr>
              <a:t>此分析报告针对这部分内容进行探索性研究</a:t>
            </a:r>
            <a:endParaRPr lang="en-US" altLang="zh-CN" sz="1600" dirty="0" smtClean="0">
              <a:solidFill>
                <a:srgbClr val="0C0C0C"/>
              </a:solidFill>
              <a:latin typeface="微软雅黑" pitchFamily="34" charset="-122"/>
              <a:ea typeface="微软雅黑" pitchFamily="34" charset="-122"/>
              <a:sym typeface="微软雅黑" pitchFamily="34" charset="-122"/>
            </a:endParaRPr>
          </a:p>
          <a:p>
            <a:pPr algn="just">
              <a:lnSpc>
                <a:spcPct val="150000"/>
              </a:lnSpc>
            </a:pPr>
            <a:r>
              <a:rPr lang="zh-CN" altLang="en-US" sz="1600" dirty="0" smtClean="0">
                <a:solidFill>
                  <a:srgbClr val="0C0C0C"/>
                </a:solidFill>
                <a:latin typeface="微软雅黑" pitchFamily="34" charset="-122"/>
                <a:ea typeface="微软雅黑" pitchFamily="34" charset="-122"/>
                <a:sym typeface="微软雅黑" pitchFamily="34" charset="-122"/>
              </a:rPr>
              <a:t>数据采集时间范围：</a:t>
            </a:r>
            <a:r>
              <a:rPr lang="en-US" altLang="zh-CN" sz="1600" dirty="0" smtClean="0">
                <a:solidFill>
                  <a:srgbClr val="0C0C0C"/>
                </a:solidFill>
                <a:latin typeface="微软雅黑" pitchFamily="34" charset="-122"/>
                <a:ea typeface="微软雅黑" pitchFamily="34" charset="-122"/>
                <a:sym typeface="微软雅黑" pitchFamily="34" charset="-122"/>
              </a:rPr>
              <a:t>5</a:t>
            </a:r>
            <a:r>
              <a:rPr lang="zh-CN" altLang="en-US" sz="1600" dirty="0" smtClean="0">
                <a:solidFill>
                  <a:srgbClr val="0C0C0C"/>
                </a:solidFill>
                <a:latin typeface="微软雅黑" pitchFamily="34" charset="-122"/>
                <a:ea typeface="微软雅黑" pitchFamily="34" charset="-122"/>
                <a:sym typeface="微软雅黑" pitchFamily="34" charset="-122"/>
              </a:rPr>
              <a:t>月</a:t>
            </a:r>
            <a:r>
              <a:rPr lang="en-US" altLang="zh-CN" sz="1600" dirty="0" smtClean="0">
                <a:solidFill>
                  <a:srgbClr val="0C0C0C"/>
                </a:solidFill>
                <a:latin typeface="微软雅黑" pitchFamily="34" charset="-122"/>
                <a:ea typeface="微软雅黑" pitchFamily="34" charset="-122"/>
                <a:sym typeface="微软雅黑" pitchFamily="34" charset="-122"/>
              </a:rPr>
              <a:t>8</a:t>
            </a:r>
            <a:r>
              <a:rPr lang="zh-CN" altLang="en-US" sz="1600" dirty="0" smtClean="0">
                <a:solidFill>
                  <a:srgbClr val="0C0C0C"/>
                </a:solidFill>
                <a:latin typeface="微软雅黑" pitchFamily="34" charset="-122"/>
                <a:ea typeface="微软雅黑" pitchFamily="34" charset="-122"/>
                <a:sym typeface="微软雅黑" pitchFamily="34" charset="-122"/>
              </a:rPr>
              <a:t>日</a:t>
            </a:r>
            <a:r>
              <a:rPr lang="en-US" altLang="zh-CN" sz="1600" dirty="0" smtClean="0">
                <a:solidFill>
                  <a:srgbClr val="0C0C0C"/>
                </a:solidFill>
                <a:latin typeface="微软雅黑" pitchFamily="34" charset="-122"/>
                <a:ea typeface="微软雅黑" pitchFamily="34" charset="-122"/>
                <a:sym typeface="微软雅黑" pitchFamily="34" charset="-122"/>
              </a:rPr>
              <a:t>-5</a:t>
            </a:r>
            <a:r>
              <a:rPr lang="zh-CN" altLang="en-US" sz="1600" dirty="0" smtClean="0">
                <a:solidFill>
                  <a:srgbClr val="0C0C0C"/>
                </a:solidFill>
                <a:latin typeface="微软雅黑" pitchFamily="34" charset="-122"/>
                <a:ea typeface="微软雅黑" pitchFamily="34" charset="-122"/>
                <a:sym typeface="微软雅黑" pitchFamily="34" charset="-122"/>
              </a:rPr>
              <a:t>月</a:t>
            </a:r>
            <a:r>
              <a:rPr lang="en-US" altLang="zh-CN" sz="1600" dirty="0" smtClean="0">
                <a:solidFill>
                  <a:srgbClr val="0C0C0C"/>
                </a:solidFill>
                <a:latin typeface="微软雅黑" pitchFamily="34" charset="-122"/>
                <a:ea typeface="微软雅黑" pitchFamily="34" charset="-122"/>
                <a:sym typeface="微软雅黑" pitchFamily="34" charset="-122"/>
              </a:rPr>
              <a:t>31</a:t>
            </a:r>
            <a:r>
              <a:rPr lang="zh-CN" altLang="en-US" sz="1600" dirty="0" smtClean="0">
                <a:solidFill>
                  <a:srgbClr val="0C0C0C"/>
                </a:solidFill>
                <a:latin typeface="微软雅黑" pitchFamily="34" charset="-122"/>
                <a:ea typeface="微软雅黑" pitchFamily="34" charset="-122"/>
                <a:sym typeface="微软雅黑" pitchFamily="34" charset="-122"/>
              </a:rPr>
              <a:t>日 </a:t>
            </a:r>
            <a:endParaRPr lang="zh-CN" altLang="en-US" sz="1600" dirty="0">
              <a:solidFill>
                <a:srgbClr val="0C0C0C"/>
              </a:solidFill>
              <a:latin typeface="微软雅黑" pitchFamily="34" charset="-122"/>
              <a:ea typeface="微软雅黑" pitchFamily="34" charset="-122"/>
              <a:sym typeface="微软雅黑" pitchFamily="34" charset="-122"/>
            </a:endParaRPr>
          </a:p>
        </p:txBody>
      </p:sp>
      <p:grpSp>
        <p:nvGrpSpPr>
          <p:cNvPr id="5" name="组合 4"/>
          <p:cNvGrpSpPr/>
          <p:nvPr/>
        </p:nvGrpSpPr>
        <p:grpSpPr>
          <a:xfrm>
            <a:off x="1692796" y="699542"/>
            <a:ext cx="2087562" cy="864096"/>
            <a:chOff x="1547813" y="629275"/>
            <a:chExt cx="2087562" cy="864096"/>
          </a:xfrm>
        </p:grpSpPr>
        <p:sp>
          <p:nvSpPr>
            <p:cNvPr id="6" name="矩形 17"/>
            <p:cNvSpPr>
              <a:spLocks noChangeArrowheads="1"/>
            </p:cNvSpPr>
            <p:nvPr/>
          </p:nvSpPr>
          <p:spPr bwMode="auto">
            <a:xfrm>
              <a:off x="1547813" y="650776"/>
              <a:ext cx="2087562" cy="787400"/>
            </a:xfrm>
            <a:prstGeom prst="rect">
              <a:avLst/>
            </a:prstGeom>
            <a:solidFill>
              <a:srgbClr val="0070C0"/>
            </a:solidFill>
            <a:ln>
              <a:noFill/>
            </a:ln>
          </p:spPr>
          <p:txBody>
            <a:bodyPr/>
            <a:lstStyle/>
            <a:p>
              <a:endParaRPr lang="zh-CN" altLang="en-US" b="1">
                <a:sym typeface="Arial" pitchFamily="34" charset="0"/>
              </a:endParaRPr>
            </a:p>
          </p:txBody>
        </p:sp>
        <p:sp>
          <p:nvSpPr>
            <p:cNvPr id="7" name="TextBox 18"/>
            <p:cNvSpPr>
              <a:spLocks noChangeArrowheads="1"/>
            </p:cNvSpPr>
            <p:nvPr/>
          </p:nvSpPr>
          <p:spPr bwMode="auto">
            <a:xfrm>
              <a:off x="1857573" y="629275"/>
              <a:ext cx="152157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3600" b="1" dirty="0">
                  <a:solidFill>
                    <a:schemeClr val="bg1"/>
                  </a:solidFill>
                  <a:latin typeface="微软雅黑" pitchFamily="34" charset="-122"/>
                  <a:ea typeface="微软雅黑" pitchFamily="34" charset="-122"/>
                  <a:sym typeface="方正大黑简体" pitchFamily="65" charset="-122"/>
                </a:rPr>
                <a:t>前 </a:t>
              </a:r>
              <a:r>
                <a:rPr lang="zh-CN" altLang="en-US" sz="3600" b="1" dirty="0" smtClean="0">
                  <a:solidFill>
                    <a:schemeClr val="bg1"/>
                  </a:solidFill>
                  <a:latin typeface="微软雅黑" pitchFamily="34" charset="-122"/>
                  <a:ea typeface="微软雅黑" pitchFamily="34" charset="-122"/>
                  <a:sym typeface="方正大黑简体" pitchFamily="65" charset="-122"/>
                </a:rPr>
                <a:t>  言</a:t>
              </a:r>
              <a:endParaRPr lang="zh-CN" altLang="en-US" sz="3600" b="1" dirty="0">
                <a:solidFill>
                  <a:schemeClr val="bg1"/>
                </a:solidFill>
                <a:latin typeface="微软雅黑" pitchFamily="34" charset="-122"/>
                <a:ea typeface="微软雅黑" pitchFamily="34" charset="-122"/>
                <a:sym typeface="方正大黑简体" pitchFamily="65" charset="-122"/>
              </a:endParaRPr>
            </a:p>
          </p:txBody>
        </p:sp>
        <p:sp>
          <p:nvSpPr>
            <p:cNvPr id="8" name="TextBox 19"/>
            <p:cNvSpPr>
              <a:spLocks noChangeArrowheads="1"/>
            </p:cNvSpPr>
            <p:nvPr/>
          </p:nvSpPr>
          <p:spPr bwMode="auto">
            <a:xfrm>
              <a:off x="1848082" y="1154817"/>
              <a:ext cx="151663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1600" dirty="0">
                  <a:solidFill>
                    <a:schemeClr val="bg1"/>
                  </a:solidFill>
                  <a:latin typeface="Arial Black" pitchFamily="34" charset="0"/>
                  <a:ea typeface="方正大黑简体" pitchFamily="65" charset="-122"/>
                  <a:sym typeface="Arial Black" pitchFamily="34" charset="0"/>
                </a:rPr>
                <a:t>QIAN    YAN</a:t>
              </a:r>
              <a:endParaRPr lang="zh-CN" altLang="en-US" sz="1600" dirty="0">
                <a:solidFill>
                  <a:schemeClr val="bg1"/>
                </a:solidFill>
                <a:latin typeface="Arial Black" pitchFamily="34" charset="0"/>
                <a:ea typeface="方正大黑简体" pitchFamily="65" charset="-122"/>
                <a:sym typeface="Arial Black" pitchFamily="34" charset="0"/>
              </a:endParaRPr>
            </a:p>
          </p:txBody>
        </p:sp>
      </p:grpSp>
    </p:spTree>
    <p:extLst>
      <p:ext uri="{BB962C8B-B14F-4D97-AF65-F5344CB8AC3E}">
        <p14:creationId xmlns:p14="http://schemas.microsoft.com/office/powerpoint/2010/main" val="2363608269"/>
      </p:ext>
    </p:extLst>
  </p:cSld>
  <p:clrMapOvr>
    <a:masterClrMapping/>
  </p:clrMapOvr>
  <mc:AlternateContent xmlns:mc="http://schemas.openxmlformats.org/markup-compatibility/2006" xmlns:p14="http://schemas.microsoft.com/office/powerpoint/2010/main">
    <mc:Choice Requires="p14">
      <p:transition spd="slow" p14:dur="1600" advTm="0">
        <p:blinds dir="vert"/>
      </p:transition>
    </mc:Choice>
    <mc:Fallback xmlns="">
      <p:transition spd="slow"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16" presetClass="entr" presetSubtype="37" fill="hold" grpId="0" nodeType="withEffect">
                                  <p:stCondLst>
                                    <p:cond delay="500"/>
                                  </p:stCondLst>
                                  <p:childTnLst>
                                    <p:set>
                                      <p:cBhvr>
                                        <p:cTn id="11" dur="1" fill="hold">
                                          <p:stCondLst>
                                            <p:cond delay="0"/>
                                          </p:stCondLst>
                                        </p:cTn>
                                        <p:tgtEl>
                                          <p:spTgt spid="3"/>
                                        </p:tgtEl>
                                        <p:attrNameLst>
                                          <p:attrName>style.visibility</p:attrName>
                                        </p:attrNameLst>
                                      </p:cBhvr>
                                      <p:to>
                                        <p:strVal val="visible"/>
                                      </p:to>
                                    </p:set>
                                    <p:animEffect transition="in" filter="barn(outVertical)">
                                      <p:cBhvr>
                                        <p:cTn id="12" dur="1000"/>
                                        <p:tgtEl>
                                          <p:spTgt spid="3"/>
                                        </p:tgtEl>
                                      </p:cBhvr>
                                    </p:animEffect>
                                  </p:childTnLst>
                                </p:cTn>
                              </p:par>
                            </p:childTnLst>
                          </p:cTn>
                        </p:par>
                        <p:par>
                          <p:cTn id="13" fill="hold">
                            <p:stCondLst>
                              <p:cond delay="1500"/>
                            </p:stCondLst>
                            <p:childTnLst>
                              <p:par>
                                <p:cTn id="14" presetID="22" presetClass="entr" presetSubtype="1" fill="hold" grpId="0" nodeType="after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wipe(up)">
                                      <p:cBhvr>
                                        <p:cTn id="16"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直接连接符 35"/>
          <p:cNvCxnSpPr/>
          <p:nvPr/>
        </p:nvCxnSpPr>
        <p:spPr>
          <a:xfrm flipV="1">
            <a:off x="6492906" y="4620826"/>
            <a:ext cx="118693" cy="165930"/>
          </a:xfrm>
          <a:prstGeom prst="line">
            <a:avLst/>
          </a:prstGeom>
          <a:ln w="6350">
            <a:solidFill>
              <a:srgbClr val="0070C0"/>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755576" y="114186"/>
            <a:ext cx="2520280" cy="369332"/>
          </a:xfrm>
          <a:prstGeom prst="rect">
            <a:avLst/>
          </a:prstGeom>
          <a:noFill/>
        </p:spPr>
        <p:txBody>
          <a:bodyPr wrap="square" rtlCol="0">
            <a:spAutoFit/>
          </a:bodyPr>
          <a:lstStyle/>
          <a:p>
            <a:pPr defTabSz="432037">
              <a:defRPr/>
            </a:pPr>
            <a:r>
              <a:rPr lang="zh-CN" altLang="en-US" b="1" kern="0" dirty="0">
                <a:solidFill>
                  <a:schemeClr val="bg1"/>
                </a:solidFill>
                <a:latin typeface="Arial" pitchFamily="34" charset="0"/>
                <a:ea typeface="微软雅黑" pitchFamily="34" charset="-122"/>
                <a:cs typeface="Arial" pitchFamily="34" charset="0"/>
              </a:rPr>
              <a:t>工 作 完 成 情 况</a:t>
            </a:r>
            <a:endParaRPr lang="en-US" altLang="zh-CN" b="1" kern="0" dirty="0">
              <a:solidFill>
                <a:schemeClr val="bg1"/>
              </a:solidFill>
              <a:latin typeface="Arial" pitchFamily="34" charset="0"/>
              <a:ea typeface="微软雅黑" pitchFamily="34" charset="-122"/>
              <a:cs typeface="Arial" pitchFamily="34" charset="0"/>
            </a:endParaRPr>
          </a:p>
        </p:txBody>
      </p:sp>
      <p:sp>
        <p:nvSpPr>
          <p:cNvPr id="3" name="燕尾形 2"/>
          <p:cNvSpPr/>
          <p:nvPr/>
        </p:nvSpPr>
        <p:spPr>
          <a:xfrm>
            <a:off x="227230" y="150190"/>
            <a:ext cx="288032" cy="297324"/>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 name="燕尾形 3"/>
          <p:cNvSpPr/>
          <p:nvPr/>
        </p:nvSpPr>
        <p:spPr>
          <a:xfrm>
            <a:off x="464428" y="150190"/>
            <a:ext cx="288032" cy="297324"/>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 name="椭圆 4"/>
          <p:cNvSpPr/>
          <p:nvPr/>
        </p:nvSpPr>
        <p:spPr>
          <a:xfrm rot="197558">
            <a:off x="4462428" y="940458"/>
            <a:ext cx="3709076" cy="3755526"/>
          </a:xfrm>
          <a:custGeom>
            <a:avLst/>
            <a:gdLst/>
            <a:ahLst/>
            <a:cxnLst/>
            <a:rect l="l" t="t" r="r" b="b"/>
            <a:pathLst>
              <a:path w="6373853" h="6453678">
                <a:moveTo>
                  <a:pt x="1748789" y="3781"/>
                </a:moveTo>
                <a:cubicBezTo>
                  <a:pt x="1773410" y="1281"/>
                  <a:pt x="1798391" y="0"/>
                  <a:pt x="1823671" y="0"/>
                </a:cubicBezTo>
                <a:cubicBezTo>
                  <a:pt x="2222376" y="0"/>
                  <a:pt x="2546668" y="318599"/>
                  <a:pt x="2555176" y="715114"/>
                </a:cubicBezTo>
                <a:cubicBezTo>
                  <a:pt x="2646063" y="945229"/>
                  <a:pt x="2815509" y="1149545"/>
                  <a:pt x="3050234" y="1286278"/>
                </a:cubicBezTo>
                <a:cubicBezTo>
                  <a:pt x="3277270" y="1418531"/>
                  <a:pt x="3529180" y="1466470"/>
                  <a:pt x="3767051" y="1437382"/>
                </a:cubicBezTo>
                <a:cubicBezTo>
                  <a:pt x="4043009" y="1173698"/>
                  <a:pt x="4417184" y="1012566"/>
                  <a:pt x="4828995" y="1012566"/>
                </a:cubicBezTo>
                <a:cubicBezTo>
                  <a:pt x="5682197" y="1012566"/>
                  <a:pt x="6373853" y="1704222"/>
                  <a:pt x="6373853" y="2557424"/>
                </a:cubicBezTo>
                <a:cubicBezTo>
                  <a:pt x="6373853" y="3315640"/>
                  <a:pt x="5827627" y="3946278"/>
                  <a:pt x="5106977" y="4075988"/>
                </a:cubicBezTo>
                <a:cubicBezTo>
                  <a:pt x="4860269" y="4198053"/>
                  <a:pt x="4655938" y="4415360"/>
                  <a:pt x="4548276" y="4699239"/>
                </a:cubicBezTo>
                <a:cubicBezTo>
                  <a:pt x="4488061" y="4858013"/>
                  <a:pt x="4464290" y="5021251"/>
                  <a:pt x="4473846" y="5178965"/>
                </a:cubicBezTo>
                <a:cubicBezTo>
                  <a:pt x="4624448" y="5311033"/>
                  <a:pt x="4718008" y="5505241"/>
                  <a:pt x="4718008" y="5721301"/>
                </a:cubicBezTo>
                <a:cubicBezTo>
                  <a:pt x="4718008" y="6125782"/>
                  <a:pt x="4390112" y="6453678"/>
                  <a:pt x="3985631" y="6453678"/>
                </a:cubicBezTo>
                <a:cubicBezTo>
                  <a:pt x="3581150" y="6453678"/>
                  <a:pt x="3253254" y="6125782"/>
                  <a:pt x="3253254" y="5721301"/>
                </a:cubicBezTo>
                <a:cubicBezTo>
                  <a:pt x="3253254" y="5342100"/>
                  <a:pt x="3541444" y="5030211"/>
                  <a:pt x="3910750" y="4992705"/>
                </a:cubicBezTo>
                <a:lnTo>
                  <a:pt x="3970068" y="4989710"/>
                </a:lnTo>
                <a:cubicBezTo>
                  <a:pt x="4089426" y="4874941"/>
                  <a:pt x="4186035" y="4731148"/>
                  <a:pt x="4249282" y="4564379"/>
                </a:cubicBezTo>
                <a:cubicBezTo>
                  <a:pt x="4318623" y="4381544"/>
                  <a:pt x="4339635" y="4192787"/>
                  <a:pt x="4317136" y="4013436"/>
                </a:cubicBezTo>
                <a:cubicBezTo>
                  <a:pt x="4256166" y="3992601"/>
                  <a:pt x="4197322" y="3967056"/>
                  <a:pt x="4140584" y="3937908"/>
                </a:cubicBezTo>
                <a:cubicBezTo>
                  <a:pt x="3785942" y="3880704"/>
                  <a:pt x="3361104" y="3968836"/>
                  <a:pt x="2972750" y="4207511"/>
                </a:cubicBezTo>
                <a:cubicBezTo>
                  <a:pt x="2649524" y="4406159"/>
                  <a:pt x="2407922" y="4674458"/>
                  <a:pt x="2273557" y="4956562"/>
                </a:cubicBezTo>
                <a:cubicBezTo>
                  <a:pt x="2243728" y="5333109"/>
                  <a:pt x="1928537" y="5629160"/>
                  <a:pt x="1544199" y="5629160"/>
                </a:cubicBezTo>
                <a:cubicBezTo>
                  <a:pt x="1139718" y="5629161"/>
                  <a:pt x="811822" y="5301265"/>
                  <a:pt x="811822" y="4896783"/>
                </a:cubicBezTo>
                <a:cubicBezTo>
                  <a:pt x="811822" y="4517582"/>
                  <a:pt x="1100012" y="4205693"/>
                  <a:pt x="1469317" y="4168187"/>
                </a:cubicBezTo>
                <a:cubicBezTo>
                  <a:pt x="1493938" y="4165687"/>
                  <a:pt x="1518919" y="4164406"/>
                  <a:pt x="1544199" y="4164406"/>
                </a:cubicBezTo>
                <a:cubicBezTo>
                  <a:pt x="1614188" y="4164406"/>
                  <a:pt x="1681885" y="4174224"/>
                  <a:pt x="1745054" y="4195817"/>
                </a:cubicBezTo>
                <a:cubicBezTo>
                  <a:pt x="2080595" y="4225945"/>
                  <a:pt x="2467608" y="4133688"/>
                  <a:pt x="2823912" y="3914711"/>
                </a:cubicBezTo>
                <a:cubicBezTo>
                  <a:pt x="3105509" y="3741648"/>
                  <a:pt x="3325152" y="3515718"/>
                  <a:pt x="3465145" y="3273270"/>
                </a:cubicBezTo>
                <a:cubicBezTo>
                  <a:pt x="3451578" y="3254462"/>
                  <a:pt x="3441393" y="3233849"/>
                  <a:pt x="3431663" y="3212981"/>
                </a:cubicBezTo>
                <a:cubicBezTo>
                  <a:pt x="3160269" y="2960984"/>
                  <a:pt x="2737001" y="2800878"/>
                  <a:pt x="2261862" y="2800878"/>
                </a:cubicBezTo>
                <a:cubicBezTo>
                  <a:pt x="1915427" y="2800878"/>
                  <a:pt x="1596569" y="2885993"/>
                  <a:pt x="1343736" y="3029603"/>
                </a:cubicBezTo>
                <a:cubicBezTo>
                  <a:pt x="1213416" y="3228799"/>
                  <a:pt x="988216" y="3359981"/>
                  <a:pt x="732377" y="3359981"/>
                </a:cubicBezTo>
                <a:cubicBezTo>
                  <a:pt x="327896" y="3359981"/>
                  <a:pt x="0" y="3032085"/>
                  <a:pt x="0" y="2627604"/>
                </a:cubicBezTo>
                <a:cubicBezTo>
                  <a:pt x="0" y="2248403"/>
                  <a:pt x="288190" y="1936513"/>
                  <a:pt x="657496" y="1899008"/>
                </a:cubicBezTo>
                <a:cubicBezTo>
                  <a:pt x="682116" y="1896508"/>
                  <a:pt x="707097" y="1895227"/>
                  <a:pt x="732377" y="1895227"/>
                </a:cubicBezTo>
                <a:cubicBezTo>
                  <a:pt x="990216" y="1895227"/>
                  <a:pt x="1216935" y="2028468"/>
                  <a:pt x="1346404" y="2230521"/>
                </a:cubicBezTo>
                <a:cubicBezTo>
                  <a:pt x="1602758" y="2382858"/>
                  <a:pt x="1930881" y="2473491"/>
                  <a:pt x="2288367" y="2473491"/>
                </a:cubicBezTo>
                <a:cubicBezTo>
                  <a:pt x="2697774" y="2473492"/>
                  <a:pt x="3068669" y="2354621"/>
                  <a:pt x="3337053" y="2160075"/>
                </a:cubicBezTo>
                <a:cubicBezTo>
                  <a:pt x="3340926" y="2141545"/>
                  <a:pt x="3346143" y="2123420"/>
                  <a:pt x="3351687" y="2105436"/>
                </a:cubicBezTo>
                <a:cubicBezTo>
                  <a:pt x="3259746" y="1885205"/>
                  <a:pt x="3094211" y="1690778"/>
                  <a:pt x="2868101" y="1559064"/>
                </a:cubicBezTo>
                <a:cubicBezTo>
                  <a:pt x="2612420" y="1410124"/>
                  <a:pt x="2325191" y="1368116"/>
                  <a:pt x="2062135" y="1421669"/>
                </a:cubicBezTo>
                <a:cubicBezTo>
                  <a:pt x="2020112" y="1439592"/>
                  <a:pt x="1975220" y="1450584"/>
                  <a:pt x="1928800" y="1456357"/>
                </a:cubicBezTo>
                <a:cubicBezTo>
                  <a:pt x="1920816" y="1457887"/>
                  <a:pt x="1913196" y="1460508"/>
                  <a:pt x="1905608" y="1463212"/>
                </a:cubicBezTo>
                <a:lnTo>
                  <a:pt x="1907728" y="1459572"/>
                </a:lnTo>
                <a:cubicBezTo>
                  <a:pt x="1880177" y="1463133"/>
                  <a:pt x="1852113" y="1464754"/>
                  <a:pt x="1823671" y="1464754"/>
                </a:cubicBezTo>
                <a:cubicBezTo>
                  <a:pt x="1419190" y="1464754"/>
                  <a:pt x="1091294" y="1136858"/>
                  <a:pt x="1091294" y="732377"/>
                </a:cubicBezTo>
                <a:cubicBezTo>
                  <a:pt x="1091294" y="353176"/>
                  <a:pt x="1379484" y="41286"/>
                  <a:pt x="1748789" y="3781"/>
                </a:cubicBezTo>
                <a:close/>
              </a:path>
            </a:pathLst>
          </a:custGeom>
          <a:solidFill>
            <a:srgbClr val="0070C0"/>
          </a:solidFill>
          <a:ln w="3175" cap="flat" cmpd="sng" algn="ctr">
            <a:solidFill>
              <a:schemeClr val="bg1">
                <a:lumMod val="75000"/>
              </a:schemeClr>
            </a:solidFill>
            <a:prstDash val="solid"/>
          </a:ln>
          <a:effectLst>
            <a:innerShdw blurRad="381000">
              <a:schemeClr val="bg1">
                <a:lumMod val="65000"/>
              </a:schemeClr>
            </a:innerShdw>
          </a:effectLst>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685800">
              <a:defRPr/>
            </a:pPr>
            <a:endParaRPr lang="en-US" sz="1400" kern="0" dirty="0">
              <a:solidFill>
                <a:sysClr val="window" lastClr="FFFFFF"/>
              </a:solidFill>
              <a:latin typeface="Calibri"/>
            </a:endParaRPr>
          </a:p>
        </p:txBody>
      </p:sp>
      <p:sp>
        <p:nvSpPr>
          <p:cNvPr id="6" name="TextBox 75"/>
          <p:cNvSpPr txBox="1"/>
          <p:nvPr/>
        </p:nvSpPr>
        <p:spPr>
          <a:xfrm>
            <a:off x="1832217" y="780336"/>
            <a:ext cx="3117414" cy="85408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defRPr/>
            </a:pPr>
            <a:r>
              <a:rPr lang="zh-CN" altLang="en-US" sz="1100" kern="0" dirty="0" smtClean="0">
                <a:solidFill>
                  <a:sysClr val="windowText" lastClr="000000">
                    <a:lumMod val="75000"/>
                    <a:lumOff val="25000"/>
                  </a:sysClr>
                </a:solidFill>
                <a:latin typeface="Arial" pitchFamily="34" charset="0"/>
                <a:ea typeface="微软雅黑" pitchFamily="34" charset="-122"/>
                <a:cs typeface="Arial" pitchFamily="34" charset="0"/>
              </a:rPr>
              <a:t>没有进行比较细维度</a:t>
            </a:r>
            <a:r>
              <a:rPr lang="en-US" altLang="zh-CN" sz="1100" kern="0" dirty="0" err="1" smtClean="0">
                <a:solidFill>
                  <a:sysClr val="windowText" lastClr="000000">
                    <a:lumMod val="75000"/>
                    <a:lumOff val="25000"/>
                  </a:sysClr>
                </a:solidFill>
                <a:latin typeface="Arial" pitchFamily="34" charset="0"/>
                <a:ea typeface="微软雅黑" pitchFamily="34" charset="-122"/>
                <a:cs typeface="Arial" pitchFamily="34" charset="0"/>
              </a:rPr>
              <a:t>pv</a:t>
            </a:r>
            <a:r>
              <a:rPr lang="en-US" altLang="zh-CN" sz="1100" kern="0" dirty="0" smtClean="0">
                <a:solidFill>
                  <a:sysClr val="windowText" lastClr="000000">
                    <a:lumMod val="75000"/>
                    <a:lumOff val="25000"/>
                  </a:sysClr>
                </a:solidFill>
                <a:latin typeface="Arial" pitchFamily="34" charset="0"/>
                <a:ea typeface="微软雅黑" pitchFamily="34" charset="-122"/>
                <a:cs typeface="Arial" pitchFamily="34" charset="0"/>
              </a:rPr>
              <a:t>/</a:t>
            </a:r>
            <a:r>
              <a:rPr lang="en-US" altLang="zh-CN" sz="1100" kern="0" dirty="0" err="1" smtClean="0">
                <a:solidFill>
                  <a:sysClr val="windowText" lastClr="000000">
                    <a:lumMod val="75000"/>
                    <a:lumOff val="25000"/>
                  </a:sysClr>
                </a:solidFill>
                <a:latin typeface="Arial" pitchFamily="34" charset="0"/>
                <a:ea typeface="微软雅黑" pitchFamily="34" charset="-122"/>
                <a:cs typeface="Arial" pitchFamily="34" charset="0"/>
              </a:rPr>
              <a:t>uv</a:t>
            </a:r>
            <a:r>
              <a:rPr lang="zh-CN" altLang="en-US" sz="1100" kern="0" dirty="0" smtClean="0">
                <a:solidFill>
                  <a:sysClr val="windowText" lastClr="000000">
                    <a:lumMod val="75000"/>
                    <a:lumOff val="25000"/>
                  </a:sysClr>
                </a:solidFill>
                <a:latin typeface="Arial" pitchFamily="34" charset="0"/>
                <a:ea typeface="微软雅黑" pitchFamily="34" charset="-122"/>
                <a:cs typeface="Arial" pitchFamily="34" charset="0"/>
              </a:rPr>
              <a:t>分析，比如区分新老用户，</a:t>
            </a:r>
            <a:r>
              <a:rPr lang="en-US" altLang="zh-CN" sz="1100" kern="0" dirty="0" err="1" smtClean="0">
                <a:solidFill>
                  <a:sysClr val="windowText" lastClr="000000">
                    <a:lumMod val="75000"/>
                    <a:lumOff val="25000"/>
                  </a:sysClr>
                </a:solidFill>
                <a:latin typeface="Arial" pitchFamily="34" charset="0"/>
                <a:ea typeface="微软雅黑" pitchFamily="34" charset="-122"/>
                <a:cs typeface="Arial" pitchFamily="34" charset="0"/>
              </a:rPr>
              <a:t>ios</a:t>
            </a:r>
            <a:r>
              <a:rPr lang="en-US" altLang="zh-CN" sz="1100" kern="0" dirty="0" smtClean="0">
                <a:solidFill>
                  <a:sysClr val="windowText" lastClr="000000">
                    <a:lumMod val="75000"/>
                    <a:lumOff val="25000"/>
                  </a:sysClr>
                </a:solidFill>
                <a:latin typeface="Arial" pitchFamily="34" charset="0"/>
                <a:ea typeface="微软雅黑" pitchFamily="34" charset="-122"/>
                <a:cs typeface="Arial" pitchFamily="34" charset="0"/>
              </a:rPr>
              <a:t>/android</a:t>
            </a:r>
            <a:r>
              <a:rPr lang="zh-CN" altLang="en-US" sz="1100" kern="0" dirty="0" smtClean="0">
                <a:solidFill>
                  <a:sysClr val="windowText" lastClr="000000">
                    <a:lumMod val="75000"/>
                    <a:lumOff val="25000"/>
                  </a:sysClr>
                </a:solidFill>
                <a:latin typeface="Arial" pitchFamily="34" charset="0"/>
                <a:ea typeface="微软雅黑" pitchFamily="34" charset="-122"/>
                <a:cs typeface="Arial" pitchFamily="34" charset="0"/>
              </a:rPr>
              <a:t>用户等</a:t>
            </a:r>
            <a:endParaRPr lang="en-US" altLang="zh-CN" sz="1100" kern="0" dirty="0" smtClean="0">
              <a:solidFill>
                <a:sysClr val="windowText" lastClr="000000">
                  <a:lumMod val="75000"/>
                  <a:lumOff val="25000"/>
                </a:sysClr>
              </a:solidFill>
              <a:latin typeface="Arial" pitchFamily="34" charset="0"/>
              <a:ea typeface="微软雅黑" pitchFamily="34" charset="-122"/>
              <a:cs typeface="Arial" pitchFamily="34" charset="0"/>
            </a:endParaRPr>
          </a:p>
          <a:p>
            <a:pPr>
              <a:lnSpc>
                <a:spcPct val="150000"/>
              </a:lnSpc>
              <a:defRPr/>
            </a:pPr>
            <a:r>
              <a:rPr lang="zh-CN" altLang="en-US" sz="1100" kern="0" dirty="0" smtClean="0">
                <a:solidFill>
                  <a:sysClr val="windowText" lastClr="000000">
                    <a:lumMod val="75000"/>
                    <a:lumOff val="25000"/>
                  </a:sysClr>
                </a:solidFill>
                <a:latin typeface="Arial" pitchFamily="34" charset="0"/>
                <a:ea typeface="微软雅黑" pitchFamily="34" charset="-122"/>
                <a:cs typeface="Arial" pitchFamily="34" charset="0"/>
              </a:rPr>
              <a:t>签到等新功能也没有就时间上进行分维分析</a:t>
            </a:r>
            <a:endParaRPr lang="en-US" altLang="zh-CN" sz="1100" kern="0" dirty="0" smtClean="0">
              <a:solidFill>
                <a:sysClr val="windowText" lastClr="000000">
                  <a:lumMod val="75000"/>
                  <a:lumOff val="25000"/>
                </a:sysClr>
              </a:solidFill>
              <a:latin typeface="Arial" pitchFamily="34" charset="0"/>
              <a:ea typeface="微软雅黑" pitchFamily="34" charset="-122"/>
              <a:cs typeface="Arial" pitchFamily="34" charset="0"/>
            </a:endParaRPr>
          </a:p>
        </p:txBody>
      </p:sp>
      <p:cxnSp>
        <p:nvCxnSpPr>
          <p:cNvPr id="7" name="直接连接符 6"/>
          <p:cNvCxnSpPr/>
          <p:nvPr/>
        </p:nvCxnSpPr>
        <p:spPr>
          <a:xfrm flipH="1">
            <a:off x="1831578" y="1619440"/>
            <a:ext cx="3389412" cy="0"/>
          </a:xfrm>
          <a:prstGeom prst="line">
            <a:avLst/>
          </a:prstGeom>
          <a:ln w="63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flipH="1">
            <a:off x="1194785" y="2704868"/>
            <a:ext cx="3336793" cy="882"/>
          </a:xfrm>
          <a:prstGeom prst="line">
            <a:avLst/>
          </a:prstGeom>
          <a:ln w="63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flipH="1">
            <a:off x="1831578" y="3841447"/>
            <a:ext cx="3174061" cy="16431"/>
          </a:xfrm>
          <a:prstGeom prst="line">
            <a:avLst/>
          </a:prstGeom>
          <a:ln w="63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H="1">
            <a:off x="3059832" y="4799400"/>
            <a:ext cx="3414819" cy="1"/>
          </a:xfrm>
          <a:prstGeom prst="line">
            <a:avLst/>
          </a:prstGeom>
          <a:ln w="6350">
            <a:solidFill>
              <a:srgbClr val="0070C0"/>
            </a:solidFill>
          </a:ln>
        </p:spPr>
        <p:style>
          <a:lnRef idx="1">
            <a:schemeClr val="accent1"/>
          </a:lnRef>
          <a:fillRef idx="0">
            <a:schemeClr val="accent1"/>
          </a:fillRef>
          <a:effectRef idx="0">
            <a:schemeClr val="accent1"/>
          </a:effectRef>
          <a:fontRef idx="minor">
            <a:schemeClr val="tx1"/>
          </a:fontRef>
        </p:style>
      </p:cxnSp>
      <p:grpSp>
        <p:nvGrpSpPr>
          <p:cNvPr id="11" name="组合 10"/>
          <p:cNvGrpSpPr/>
          <p:nvPr/>
        </p:nvGrpSpPr>
        <p:grpSpPr>
          <a:xfrm>
            <a:off x="6552253" y="1711882"/>
            <a:ext cx="1555950" cy="1517753"/>
            <a:chOff x="2821080" y="1860029"/>
            <a:chExt cx="3903324" cy="3807502"/>
          </a:xfrm>
        </p:grpSpPr>
        <p:grpSp>
          <p:nvGrpSpPr>
            <p:cNvPr id="12" name="组合 11"/>
            <p:cNvGrpSpPr/>
            <p:nvPr/>
          </p:nvGrpSpPr>
          <p:grpSpPr>
            <a:xfrm>
              <a:off x="2848131" y="1860029"/>
              <a:ext cx="3807502" cy="3807502"/>
              <a:chOff x="2848131" y="1860029"/>
              <a:chExt cx="3807502" cy="3807502"/>
            </a:xfrm>
          </p:grpSpPr>
          <p:sp>
            <p:nvSpPr>
              <p:cNvPr id="14" name="椭圆 13"/>
              <p:cNvSpPr/>
              <p:nvPr/>
            </p:nvSpPr>
            <p:spPr>
              <a:xfrm>
                <a:off x="2848131" y="1860029"/>
                <a:ext cx="3807502" cy="3807502"/>
              </a:xfrm>
              <a:prstGeom prst="ellipse">
                <a:avLst/>
              </a:prstGeom>
              <a:gradFill flip="none" rotWithShape="1">
                <a:gsLst>
                  <a:gs pos="0">
                    <a:schemeClr val="bg1"/>
                  </a:gs>
                  <a:gs pos="100000">
                    <a:srgbClr val="E0E0E0"/>
                  </a:gs>
                </a:gsLst>
                <a:lin ang="5400000" scaled="1"/>
                <a:tileRect/>
              </a:gradFill>
              <a:ln>
                <a:noFill/>
              </a:ln>
              <a:effectLst>
                <a:outerShdw blurRad="279400" dist="2540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2936823" y="1948721"/>
                <a:ext cx="3630119" cy="3630119"/>
              </a:xfrm>
              <a:prstGeom prst="ellipse">
                <a:avLst/>
              </a:prstGeom>
              <a:gradFill flip="none" rotWithShape="1">
                <a:gsLst>
                  <a:gs pos="0">
                    <a:schemeClr val="bg1"/>
                  </a:gs>
                  <a:gs pos="100000">
                    <a:srgbClr val="DDDEDD"/>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3" name="文本框 94"/>
            <p:cNvSpPr txBox="1"/>
            <p:nvPr/>
          </p:nvSpPr>
          <p:spPr>
            <a:xfrm>
              <a:off x="2821080" y="3013431"/>
              <a:ext cx="3903324" cy="926523"/>
            </a:xfrm>
            <a:prstGeom prst="rect">
              <a:avLst/>
            </a:prstGeom>
            <a:noFill/>
          </p:spPr>
          <p:txBody>
            <a:bodyPr wrap="square" rtlCol="0">
              <a:spAutoFit/>
            </a:bodyPr>
            <a:lstStyle/>
            <a:p>
              <a:pPr algn="ctr"/>
              <a:r>
                <a:rPr lang="zh-CN" altLang="en-US" b="1" dirty="0" smtClean="0">
                  <a:solidFill>
                    <a:srgbClr val="0070C0"/>
                  </a:solidFill>
                  <a:latin typeface="微软雅黑" pitchFamily="34" charset="-122"/>
                  <a:ea typeface="微软雅黑" pitchFamily="34" charset="-122"/>
                </a:rPr>
                <a:t>工作不足之处</a:t>
              </a:r>
              <a:endParaRPr lang="en-US" altLang="zh-CN" b="1" dirty="0">
                <a:solidFill>
                  <a:srgbClr val="0070C0"/>
                </a:solidFill>
                <a:latin typeface="微软雅黑" pitchFamily="34" charset="-122"/>
                <a:ea typeface="微软雅黑" pitchFamily="34" charset="-122"/>
              </a:endParaRPr>
            </a:p>
          </p:txBody>
        </p:sp>
      </p:grpSp>
      <p:grpSp>
        <p:nvGrpSpPr>
          <p:cNvPr id="16" name="组合 15"/>
          <p:cNvGrpSpPr/>
          <p:nvPr/>
        </p:nvGrpSpPr>
        <p:grpSpPr>
          <a:xfrm>
            <a:off x="5281863" y="991483"/>
            <a:ext cx="646331" cy="642933"/>
            <a:chOff x="6962369" y="1155522"/>
            <a:chExt cx="933511" cy="928602"/>
          </a:xfrm>
        </p:grpSpPr>
        <p:grpSp>
          <p:nvGrpSpPr>
            <p:cNvPr id="17" name="组合 16"/>
            <p:cNvGrpSpPr/>
            <p:nvPr/>
          </p:nvGrpSpPr>
          <p:grpSpPr>
            <a:xfrm>
              <a:off x="6962369" y="1155522"/>
              <a:ext cx="928602" cy="928602"/>
              <a:chOff x="2848131" y="1860029"/>
              <a:chExt cx="3807502" cy="3807502"/>
            </a:xfrm>
          </p:grpSpPr>
          <p:sp>
            <p:nvSpPr>
              <p:cNvPr id="19" name="椭圆 18"/>
              <p:cNvSpPr/>
              <p:nvPr/>
            </p:nvSpPr>
            <p:spPr>
              <a:xfrm>
                <a:off x="2848131" y="1860029"/>
                <a:ext cx="3807502" cy="3807502"/>
              </a:xfrm>
              <a:prstGeom prst="ellipse">
                <a:avLst/>
              </a:prstGeom>
              <a:gradFill flip="none" rotWithShape="1">
                <a:gsLst>
                  <a:gs pos="0">
                    <a:schemeClr val="bg1"/>
                  </a:gs>
                  <a:gs pos="100000">
                    <a:srgbClr val="E0E0E0"/>
                  </a:gs>
                </a:gsLst>
                <a:lin ang="5400000" scaled="1"/>
                <a:tileRect/>
              </a:gradFill>
              <a:ln>
                <a:noFill/>
              </a:ln>
              <a:effectLst>
                <a:outerShdw blurRad="279400" dist="2540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2936823" y="1948721"/>
                <a:ext cx="3630119" cy="3630119"/>
              </a:xfrm>
              <a:prstGeom prst="ellipse">
                <a:avLst/>
              </a:prstGeom>
              <a:gradFill flip="none" rotWithShape="1">
                <a:gsLst>
                  <a:gs pos="0">
                    <a:schemeClr val="bg1"/>
                  </a:gs>
                  <a:gs pos="100000">
                    <a:srgbClr val="DDDEDD"/>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文本框 2"/>
            <p:cNvSpPr txBox="1"/>
            <p:nvPr/>
          </p:nvSpPr>
          <p:spPr>
            <a:xfrm>
              <a:off x="6962369" y="1309754"/>
              <a:ext cx="933511" cy="533434"/>
            </a:xfrm>
            <a:prstGeom prst="rect">
              <a:avLst/>
            </a:prstGeom>
            <a:noFill/>
          </p:spPr>
          <p:txBody>
            <a:bodyPr wrap="none" rtlCol="0">
              <a:spAutoFit/>
            </a:bodyPr>
            <a:lstStyle/>
            <a:p>
              <a:r>
                <a:rPr lang="zh-CN" altLang="en-US" b="1" dirty="0" smtClean="0">
                  <a:solidFill>
                    <a:srgbClr val="0070C0"/>
                  </a:solidFill>
                  <a:latin typeface="微软雅黑" pitchFamily="34" charset="-122"/>
                  <a:ea typeface="微软雅黑" pitchFamily="34" charset="-122"/>
                </a:rPr>
                <a:t>维度</a:t>
              </a:r>
              <a:endParaRPr lang="zh-CN" altLang="en-US" sz="1800" b="1" dirty="0">
                <a:solidFill>
                  <a:srgbClr val="0070C0"/>
                </a:solidFill>
                <a:latin typeface="微软雅黑" pitchFamily="34" charset="-122"/>
                <a:ea typeface="微软雅黑" pitchFamily="34" charset="-122"/>
              </a:endParaRPr>
            </a:p>
          </p:txBody>
        </p:sp>
      </p:grpSp>
      <p:grpSp>
        <p:nvGrpSpPr>
          <p:cNvPr id="21" name="组合 20"/>
          <p:cNvGrpSpPr/>
          <p:nvPr/>
        </p:nvGrpSpPr>
        <p:grpSpPr>
          <a:xfrm>
            <a:off x="4593029" y="2061934"/>
            <a:ext cx="675873" cy="642933"/>
            <a:chOff x="6962369" y="1155522"/>
            <a:chExt cx="976178" cy="928602"/>
          </a:xfrm>
        </p:grpSpPr>
        <p:grpSp>
          <p:nvGrpSpPr>
            <p:cNvPr id="22" name="组合 21"/>
            <p:cNvGrpSpPr/>
            <p:nvPr/>
          </p:nvGrpSpPr>
          <p:grpSpPr>
            <a:xfrm>
              <a:off x="6962369" y="1155522"/>
              <a:ext cx="928602" cy="928602"/>
              <a:chOff x="2848131" y="1860029"/>
              <a:chExt cx="3807502" cy="3807502"/>
            </a:xfrm>
          </p:grpSpPr>
          <p:sp>
            <p:nvSpPr>
              <p:cNvPr id="24" name="椭圆 23"/>
              <p:cNvSpPr/>
              <p:nvPr/>
            </p:nvSpPr>
            <p:spPr>
              <a:xfrm>
                <a:off x="2848131" y="1860029"/>
                <a:ext cx="3807502" cy="3807502"/>
              </a:xfrm>
              <a:prstGeom prst="ellipse">
                <a:avLst/>
              </a:prstGeom>
              <a:gradFill flip="none" rotWithShape="1">
                <a:gsLst>
                  <a:gs pos="0">
                    <a:schemeClr val="bg1"/>
                  </a:gs>
                  <a:gs pos="100000">
                    <a:srgbClr val="E0E0E0"/>
                  </a:gs>
                </a:gsLst>
                <a:lin ang="5400000" scaled="1"/>
                <a:tileRect/>
              </a:gradFill>
              <a:ln>
                <a:noFill/>
              </a:ln>
              <a:effectLst>
                <a:outerShdw blurRad="279400" dist="2540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a:off x="2861775" y="1948718"/>
                <a:ext cx="3630118" cy="3630118"/>
              </a:xfrm>
              <a:prstGeom prst="ellipse">
                <a:avLst/>
              </a:prstGeom>
              <a:gradFill flip="none" rotWithShape="1">
                <a:gsLst>
                  <a:gs pos="0">
                    <a:schemeClr val="bg1"/>
                  </a:gs>
                  <a:gs pos="100000">
                    <a:srgbClr val="DDDEDD"/>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3" name="文本框 124"/>
            <p:cNvSpPr txBox="1"/>
            <p:nvPr/>
          </p:nvSpPr>
          <p:spPr>
            <a:xfrm>
              <a:off x="7005037" y="1352185"/>
              <a:ext cx="933510" cy="533434"/>
            </a:xfrm>
            <a:prstGeom prst="rect">
              <a:avLst/>
            </a:prstGeom>
            <a:noFill/>
          </p:spPr>
          <p:txBody>
            <a:bodyPr wrap="square" rtlCol="0">
              <a:spAutoFit/>
            </a:bodyPr>
            <a:lstStyle/>
            <a:p>
              <a:r>
                <a:rPr lang="zh-CN" altLang="en-US" b="1" dirty="0">
                  <a:solidFill>
                    <a:srgbClr val="0070C0"/>
                  </a:solidFill>
                  <a:latin typeface="微软雅黑" pitchFamily="34" charset="-122"/>
                  <a:ea typeface="微软雅黑" pitchFamily="34" charset="-122"/>
                </a:rPr>
                <a:t>数</a:t>
              </a:r>
              <a:r>
                <a:rPr lang="zh-CN" altLang="en-US" b="1" dirty="0" smtClean="0">
                  <a:solidFill>
                    <a:srgbClr val="0070C0"/>
                  </a:solidFill>
                  <a:latin typeface="微软雅黑" pitchFamily="34" charset="-122"/>
                  <a:ea typeface="微软雅黑" pitchFamily="34" charset="-122"/>
                </a:rPr>
                <a:t>值</a:t>
              </a:r>
              <a:endParaRPr lang="zh-CN" altLang="en-US" sz="1800" b="1" dirty="0">
                <a:solidFill>
                  <a:srgbClr val="0070C0"/>
                </a:solidFill>
                <a:latin typeface="微软雅黑" pitchFamily="34" charset="-122"/>
                <a:ea typeface="微软雅黑" pitchFamily="34" charset="-122"/>
              </a:endParaRPr>
            </a:p>
          </p:txBody>
        </p:sp>
      </p:grpSp>
      <p:grpSp>
        <p:nvGrpSpPr>
          <p:cNvPr id="26" name="组合 25"/>
          <p:cNvGrpSpPr/>
          <p:nvPr/>
        </p:nvGrpSpPr>
        <p:grpSpPr>
          <a:xfrm>
            <a:off x="4990657" y="3408120"/>
            <a:ext cx="660408" cy="642933"/>
            <a:chOff x="6962369" y="1155522"/>
            <a:chExt cx="953842" cy="928602"/>
          </a:xfrm>
        </p:grpSpPr>
        <p:grpSp>
          <p:nvGrpSpPr>
            <p:cNvPr id="27" name="组合 26"/>
            <p:cNvGrpSpPr/>
            <p:nvPr/>
          </p:nvGrpSpPr>
          <p:grpSpPr>
            <a:xfrm>
              <a:off x="6962369" y="1155522"/>
              <a:ext cx="928602" cy="928602"/>
              <a:chOff x="2848131" y="1860029"/>
              <a:chExt cx="3807502" cy="3807502"/>
            </a:xfrm>
          </p:grpSpPr>
          <p:sp>
            <p:nvSpPr>
              <p:cNvPr id="29" name="椭圆 28"/>
              <p:cNvSpPr/>
              <p:nvPr/>
            </p:nvSpPr>
            <p:spPr>
              <a:xfrm>
                <a:off x="2848131" y="1860029"/>
                <a:ext cx="3807502" cy="3807502"/>
              </a:xfrm>
              <a:prstGeom prst="ellipse">
                <a:avLst/>
              </a:prstGeom>
              <a:gradFill flip="none" rotWithShape="1">
                <a:gsLst>
                  <a:gs pos="0">
                    <a:schemeClr val="bg1"/>
                  </a:gs>
                  <a:gs pos="100000">
                    <a:srgbClr val="E0E0E0"/>
                  </a:gs>
                </a:gsLst>
                <a:lin ang="5400000" scaled="1"/>
                <a:tileRect/>
              </a:gradFill>
              <a:ln>
                <a:noFill/>
              </a:ln>
              <a:effectLst>
                <a:outerShdw blurRad="279400" dist="2540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a:off x="2936823" y="1948721"/>
                <a:ext cx="3630119" cy="3630119"/>
              </a:xfrm>
              <a:prstGeom prst="ellipse">
                <a:avLst/>
              </a:prstGeom>
              <a:gradFill flip="none" rotWithShape="1">
                <a:gsLst>
                  <a:gs pos="0">
                    <a:schemeClr val="bg1"/>
                  </a:gs>
                  <a:gs pos="100000">
                    <a:srgbClr val="DDDEDD"/>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8" name="文本框 130"/>
            <p:cNvSpPr txBox="1"/>
            <p:nvPr/>
          </p:nvSpPr>
          <p:spPr>
            <a:xfrm>
              <a:off x="6982701" y="1332395"/>
              <a:ext cx="933510" cy="533434"/>
            </a:xfrm>
            <a:prstGeom prst="rect">
              <a:avLst/>
            </a:prstGeom>
            <a:noFill/>
          </p:spPr>
          <p:txBody>
            <a:bodyPr wrap="none" rtlCol="0">
              <a:spAutoFit/>
            </a:bodyPr>
            <a:lstStyle/>
            <a:p>
              <a:r>
                <a:rPr lang="zh-CN" altLang="en-US" b="1" dirty="0">
                  <a:solidFill>
                    <a:srgbClr val="0070C0"/>
                  </a:solidFill>
                  <a:latin typeface="微软雅黑" pitchFamily="34" charset="-122"/>
                  <a:ea typeface="微软雅黑" pitchFamily="34" charset="-122"/>
                </a:rPr>
                <a:t>对比</a:t>
              </a:r>
              <a:endParaRPr lang="zh-CN" altLang="en-US" sz="1800" b="1" dirty="0">
                <a:solidFill>
                  <a:srgbClr val="0070C0"/>
                </a:solidFill>
                <a:latin typeface="微软雅黑" pitchFamily="34" charset="-122"/>
                <a:ea typeface="微软雅黑" pitchFamily="34" charset="-122"/>
              </a:endParaRPr>
            </a:p>
          </p:txBody>
        </p:sp>
      </p:grpSp>
      <p:grpSp>
        <p:nvGrpSpPr>
          <p:cNvPr id="31" name="组合 30"/>
          <p:cNvGrpSpPr/>
          <p:nvPr/>
        </p:nvGrpSpPr>
        <p:grpSpPr>
          <a:xfrm>
            <a:off x="6374208" y="3977893"/>
            <a:ext cx="684549" cy="642933"/>
            <a:chOff x="6962369" y="1155522"/>
            <a:chExt cx="988709" cy="928602"/>
          </a:xfrm>
        </p:grpSpPr>
        <p:grpSp>
          <p:nvGrpSpPr>
            <p:cNvPr id="32" name="组合 31"/>
            <p:cNvGrpSpPr/>
            <p:nvPr/>
          </p:nvGrpSpPr>
          <p:grpSpPr>
            <a:xfrm>
              <a:off x="6962369" y="1155522"/>
              <a:ext cx="928602" cy="928602"/>
              <a:chOff x="2848131" y="1860029"/>
              <a:chExt cx="3807502" cy="3807502"/>
            </a:xfrm>
          </p:grpSpPr>
          <p:sp>
            <p:nvSpPr>
              <p:cNvPr id="34" name="椭圆 33"/>
              <p:cNvSpPr/>
              <p:nvPr/>
            </p:nvSpPr>
            <p:spPr>
              <a:xfrm>
                <a:off x="2848131" y="1860029"/>
                <a:ext cx="3807502" cy="3807502"/>
              </a:xfrm>
              <a:prstGeom prst="ellipse">
                <a:avLst/>
              </a:prstGeom>
              <a:gradFill flip="none" rotWithShape="1">
                <a:gsLst>
                  <a:gs pos="0">
                    <a:schemeClr val="bg1"/>
                  </a:gs>
                  <a:gs pos="100000">
                    <a:srgbClr val="E0E0E0"/>
                  </a:gs>
                </a:gsLst>
                <a:lin ang="5400000" scaled="1"/>
                <a:tileRect/>
              </a:gradFill>
              <a:ln>
                <a:noFill/>
              </a:ln>
              <a:effectLst>
                <a:outerShdw blurRad="279400" dist="2540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2936823" y="1948721"/>
                <a:ext cx="3630119" cy="3630119"/>
              </a:xfrm>
              <a:prstGeom prst="ellipse">
                <a:avLst/>
              </a:prstGeom>
              <a:gradFill flip="none" rotWithShape="1">
                <a:gsLst>
                  <a:gs pos="0">
                    <a:schemeClr val="bg1"/>
                  </a:gs>
                  <a:gs pos="100000">
                    <a:srgbClr val="DDDEDD"/>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3" name="文本框 136"/>
            <p:cNvSpPr txBox="1"/>
            <p:nvPr/>
          </p:nvSpPr>
          <p:spPr>
            <a:xfrm>
              <a:off x="7017568" y="1383595"/>
              <a:ext cx="933510" cy="533434"/>
            </a:xfrm>
            <a:prstGeom prst="rect">
              <a:avLst/>
            </a:prstGeom>
            <a:noFill/>
          </p:spPr>
          <p:txBody>
            <a:bodyPr wrap="none" rtlCol="0">
              <a:spAutoFit/>
            </a:bodyPr>
            <a:lstStyle/>
            <a:p>
              <a:r>
                <a:rPr lang="zh-CN" altLang="en-US" b="1" dirty="0">
                  <a:solidFill>
                    <a:srgbClr val="0070C0"/>
                  </a:solidFill>
                  <a:latin typeface="微软雅黑" pitchFamily="34" charset="-122"/>
                  <a:ea typeface="微软雅黑" pitchFamily="34" charset="-122"/>
                </a:rPr>
                <a:t>原因</a:t>
              </a:r>
              <a:endParaRPr lang="zh-CN" altLang="en-US" sz="1800" b="1" dirty="0">
                <a:solidFill>
                  <a:srgbClr val="0070C0"/>
                </a:solidFill>
                <a:latin typeface="微软雅黑" pitchFamily="34" charset="-122"/>
                <a:ea typeface="微软雅黑" pitchFamily="34" charset="-122"/>
              </a:endParaRPr>
            </a:p>
          </p:txBody>
        </p:sp>
      </p:grpSp>
      <p:sp>
        <p:nvSpPr>
          <p:cNvPr id="37" name="TextBox 75"/>
          <p:cNvSpPr txBox="1"/>
          <p:nvPr/>
        </p:nvSpPr>
        <p:spPr>
          <a:xfrm>
            <a:off x="1187624" y="1851670"/>
            <a:ext cx="3134046" cy="85408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defRPr/>
            </a:pPr>
            <a:r>
              <a:rPr lang="zh-CN" altLang="en-US" sz="1100" kern="0" dirty="0" smtClean="0">
                <a:solidFill>
                  <a:sysClr val="windowText" lastClr="000000">
                    <a:lumMod val="75000"/>
                    <a:lumOff val="25000"/>
                  </a:sysClr>
                </a:solidFill>
                <a:latin typeface="Arial" pitchFamily="34" charset="0"/>
                <a:ea typeface="微软雅黑" pitchFamily="34" charset="-122"/>
                <a:cs typeface="Arial" pitchFamily="34" charset="0"/>
              </a:rPr>
              <a:t>对于平均值和总数量统计多，对于极端值，最大最小值关注偏少，里面有很多信息</a:t>
            </a:r>
            <a:endParaRPr lang="en-US" altLang="zh-CN" sz="1100" kern="0" dirty="0" smtClean="0">
              <a:solidFill>
                <a:sysClr val="windowText" lastClr="000000">
                  <a:lumMod val="75000"/>
                  <a:lumOff val="25000"/>
                </a:sysClr>
              </a:solidFill>
              <a:latin typeface="Arial" pitchFamily="34" charset="0"/>
              <a:ea typeface="微软雅黑" pitchFamily="34" charset="-122"/>
              <a:cs typeface="Arial" pitchFamily="34" charset="0"/>
            </a:endParaRPr>
          </a:p>
          <a:p>
            <a:pPr>
              <a:lnSpc>
                <a:spcPct val="150000"/>
              </a:lnSpc>
              <a:defRPr/>
            </a:pPr>
            <a:r>
              <a:rPr lang="zh-CN" altLang="en-US" sz="1100" kern="0" dirty="0" smtClean="0">
                <a:solidFill>
                  <a:sysClr val="windowText" lastClr="000000">
                    <a:lumMod val="75000"/>
                    <a:lumOff val="25000"/>
                  </a:sysClr>
                </a:solidFill>
                <a:latin typeface="Arial" pitchFamily="34" charset="0"/>
                <a:ea typeface="微软雅黑" pitchFamily="34" charset="-122"/>
                <a:cs typeface="Arial" pitchFamily="34" charset="0"/>
              </a:rPr>
              <a:t>简单的数值分析统计多，深层次计算少</a:t>
            </a:r>
            <a:endParaRPr lang="en-US" altLang="zh-CN" sz="1100" kern="0" dirty="0" smtClean="0">
              <a:solidFill>
                <a:sysClr val="windowText" lastClr="000000">
                  <a:lumMod val="75000"/>
                  <a:lumOff val="25000"/>
                </a:sysClr>
              </a:solidFill>
              <a:latin typeface="Arial" pitchFamily="34" charset="0"/>
              <a:ea typeface="微软雅黑" pitchFamily="34" charset="-122"/>
              <a:cs typeface="Arial" pitchFamily="34" charset="0"/>
            </a:endParaRPr>
          </a:p>
        </p:txBody>
      </p:sp>
      <p:sp>
        <p:nvSpPr>
          <p:cNvPr id="38" name="TextBox 75"/>
          <p:cNvSpPr txBox="1"/>
          <p:nvPr/>
        </p:nvSpPr>
        <p:spPr>
          <a:xfrm>
            <a:off x="1761331" y="3003798"/>
            <a:ext cx="2861240" cy="85408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defRPr/>
            </a:pPr>
            <a:r>
              <a:rPr lang="zh-CN" altLang="en-US" sz="1100" kern="0" dirty="0" smtClean="0">
                <a:solidFill>
                  <a:sysClr val="windowText" lastClr="000000">
                    <a:lumMod val="75000"/>
                    <a:lumOff val="25000"/>
                  </a:sysClr>
                </a:solidFill>
                <a:latin typeface="Arial" pitchFamily="34" charset="0"/>
                <a:ea typeface="微软雅黑" pitchFamily="34" charset="-122"/>
                <a:cs typeface="Arial" pitchFamily="34" charset="0"/>
              </a:rPr>
              <a:t>分析大部分局限于一个周期，时间比对较少</a:t>
            </a:r>
            <a:endParaRPr lang="en-US" altLang="zh-CN" sz="1100" kern="0" dirty="0" smtClean="0">
              <a:solidFill>
                <a:sysClr val="windowText" lastClr="000000">
                  <a:lumMod val="75000"/>
                  <a:lumOff val="25000"/>
                </a:sysClr>
              </a:solidFill>
              <a:latin typeface="Arial" pitchFamily="34" charset="0"/>
              <a:ea typeface="微软雅黑" pitchFamily="34" charset="-122"/>
              <a:cs typeface="Arial" pitchFamily="34" charset="0"/>
            </a:endParaRPr>
          </a:p>
          <a:p>
            <a:pPr>
              <a:lnSpc>
                <a:spcPct val="150000"/>
              </a:lnSpc>
              <a:defRPr/>
            </a:pPr>
            <a:r>
              <a:rPr lang="zh-CN" altLang="en-US" sz="1100" kern="0" dirty="0" smtClean="0">
                <a:solidFill>
                  <a:sysClr val="windowText" lastClr="000000">
                    <a:lumMod val="75000"/>
                    <a:lumOff val="25000"/>
                  </a:sysClr>
                </a:solidFill>
                <a:latin typeface="Arial" pitchFamily="34" charset="0"/>
                <a:ea typeface="微软雅黑" pitchFamily="34" charset="-122"/>
                <a:cs typeface="Arial" pitchFamily="34" charset="0"/>
              </a:rPr>
              <a:t>新旧版本比对较少</a:t>
            </a:r>
            <a:endParaRPr lang="en-US" altLang="zh-CN" sz="1100" kern="0" dirty="0" smtClean="0">
              <a:solidFill>
                <a:sysClr val="windowText" lastClr="000000">
                  <a:lumMod val="75000"/>
                  <a:lumOff val="25000"/>
                </a:sysClr>
              </a:solidFill>
              <a:latin typeface="Arial" pitchFamily="34" charset="0"/>
              <a:ea typeface="微软雅黑" pitchFamily="34" charset="-122"/>
              <a:cs typeface="Arial" pitchFamily="34" charset="0"/>
            </a:endParaRPr>
          </a:p>
          <a:p>
            <a:pPr>
              <a:lnSpc>
                <a:spcPct val="150000"/>
              </a:lnSpc>
              <a:defRPr/>
            </a:pPr>
            <a:r>
              <a:rPr lang="zh-CN" altLang="en-US" sz="1100" kern="0" dirty="0">
                <a:solidFill>
                  <a:sysClr val="windowText" lastClr="000000">
                    <a:lumMod val="75000"/>
                    <a:lumOff val="25000"/>
                  </a:sysClr>
                </a:solidFill>
                <a:latin typeface="Arial" pitchFamily="34" charset="0"/>
                <a:ea typeface="微软雅黑" pitchFamily="34" charset="-122"/>
                <a:cs typeface="Arial" pitchFamily="34" charset="0"/>
              </a:rPr>
              <a:t>线</a:t>
            </a:r>
            <a:r>
              <a:rPr lang="zh-CN" altLang="en-US" sz="1100" kern="0" dirty="0" smtClean="0">
                <a:solidFill>
                  <a:sysClr val="windowText" lastClr="000000">
                    <a:lumMod val="75000"/>
                    <a:lumOff val="25000"/>
                  </a:sysClr>
                </a:solidFill>
                <a:latin typeface="Arial" pitchFamily="34" charset="0"/>
                <a:ea typeface="微软雅黑" pitchFamily="34" charset="-122"/>
                <a:cs typeface="Arial" pitchFamily="34" charset="0"/>
              </a:rPr>
              <a:t>上线下比对较少</a:t>
            </a:r>
            <a:endParaRPr lang="en-US" altLang="zh-CN" sz="1100" kern="0" dirty="0">
              <a:solidFill>
                <a:sysClr val="windowText" lastClr="000000">
                  <a:lumMod val="75000"/>
                  <a:lumOff val="25000"/>
                </a:sysClr>
              </a:solidFill>
              <a:latin typeface="Arial" pitchFamily="34" charset="0"/>
              <a:ea typeface="微软雅黑" pitchFamily="34" charset="-122"/>
              <a:cs typeface="Arial" pitchFamily="34" charset="0"/>
            </a:endParaRPr>
          </a:p>
        </p:txBody>
      </p:sp>
      <p:sp>
        <p:nvSpPr>
          <p:cNvPr id="39" name="TextBox 75"/>
          <p:cNvSpPr txBox="1"/>
          <p:nvPr/>
        </p:nvSpPr>
        <p:spPr>
          <a:xfrm>
            <a:off x="3059832" y="3945321"/>
            <a:ext cx="3027532" cy="85408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defRPr/>
            </a:pPr>
            <a:r>
              <a:rPr lang="zh-CN" altLang="en-US" sz="1100" kern="0" dirty="0">
                <a:solidFill>
                  <a:sysClr val="windowText" lastClr="000000">
                    <a:lumMod val="75000"/>
                    <a:lumOff val="25000"/>
                  </a:sysClr>
                </a:solidFill>
                <a:latin typeface="Arial" pitchFamily="34" charset="0"/>
                <a:ea typeface="微软雅黑" pitchFamily="34" charset="-122"/>
                <a:cs typeface="Arial" pitchFamily="34" charset="0"/>
              </a:rPr>
              <a:t>从</a:t>
            </a:r>
            <a:r>
              <a:rPr lang="zh-CN" altLang="en-US" sz="1100" kern="0" dirty="0" smtClean="0">
                <a:solidFill>
                  <a:sysClr val="windowText" lastClr="000000">
                    <a:lumMod val="75000"/>
                    <a:lumOff val="25000"/>
                  </a:sysClr>
                </a:solidFill>
                <a:latin typeface="Arial" pitchFamily="34" charset="0"/>
                <a:ea typeface="微软雅黑" pitchFamily="34" charset="-122"/>
                <a:cs typeface="Arial" pitchFamily="34" charset="0"/>
              </a:rPr>
              <a:t>现象角度入手，没有去从抓本质角度统计</a:t>
            </a:r>
            <a:endParaRPr lang="en-US" altLang="zh-CN" sz="1100" kern="0" dirty="0" smtClean="0">
              <a:solidFill>
                <a:sysClr val="windowText" lastClr="000000">
                  <a:lumMod val="75000"/>
                  <a:lumOff val="25000"/>
                </a:sysClr>
              </a:solidFill>
              <a:latin typeface="Arial" pitchFamily="34" charset="0"/>
              <a:ea typeface="微软雅黑" pitchFamily="34" charset="-122"/>
              <a:cs typeface="Arial" pitchFamily="34" charset="0"/>
            </a:endParaRPr>
          </a:p>
          <a:p>
            <a:pPr>
              <a:lnSpc>
                <a:spcPct val="150000"/>
              </a:lnSpc>
              <a:defRPr/>
            </a:pPr>
            <a:r>
              <a:rPr lang="zh-CN" altLang="en-US" sz="1100" kern="0" dirty="0" smtClean="0">
                <a:solidFill>
                  <a:sysClr val="windowText" lastClr="000000">
                    <a:lumMod val="75000"/>
                    <a:lumOff val="25000"/>
                  </a:sysClr>
                </a:solidFill>
                <a:latin typeface="Arial" pitchFamily="34" charset="0"/>
                <a:ea typeface="微软雅黑" pitchFamily="34" charset="-122"/>
                <a:cs typeface="Arial" pitchFamily="34" charset="0"/>
              </a:rPr>
              <a:t>没有使用相应方法排除干扰，找出最大因素</a:t>
            </a:r>
            <a:endParaRPr lang="en-US" altLang="zh-CN" sz="1100" kern="0" dirty="0" smtClean="0">
              <a:solidFill>
                <a:sysClr val="windowText" lastClr="000000">
                  <a:lumMod val="75000"/>
                  <a:lumOff val="25000"/>
                </a:sysClr>
              </a:solidFill>
              <a:latin typeface="Arial" pitchFamily="34" charset="0"/>
              <a:ea typeface="微软雅黑" pitchFamily="34" charset="-122"/>
              <a:cs typeface="Arial" pitchFamily="34" charset="0"/>
            </a:endParaRPr>
          </a:p>
          <a:p>
            <a:pPr>
              <a:lnSpc>
                <a:spcPct val="150000"/>
              </a:lnSpc>
              <a:defRPr/>
            </a:pPr>
            <a:r>
              <a:rPr lang="zh-CN" altLang="en-US" sz="1100" kern="0" dirty="0" smtClean="0">
                <a:solidFill>
                  <a:sysClr val="windowText" lastClr="000000">
                    <a:lumMod val="75000"/>
                    <a:lumOff val="25000"/>
                  </a:sysClr>
                </a:solidFill>
                <a:latin typeface="Arial" pitchFamily="34" charset="0"/>
                <a:ea typeface="微软雅黑" pitchFamily="34" charset="-122"/>
                <a:cs typeface="Arial" pitchFamily="34" charset="0"/>
              </a:rPr>
              <a:t>对于先进的建模工具考虑较少</a:t>
            </a:r>
            <a:endParaRPr lang="en-US" altLang="zh-CN" sz="1100" kern="0" dirty="0">
              <a:solidFill>
                <a:sysClr val="windowText" lastClr="000000">
                  <a:lumMod val="75000"/>
                  <a:lumOff val="25000"/>
                </a:sysClr>
              </a:solidFill>
              <a:latin typeface="Arial" pitchFamily="34" charset="0"/>
              <a:ea typeface="微软雅黑" pitchFamily="34" charset="-122"/>
              <a:cs typeface="Arial" pitchFamily="34" charset="0"/>
            </a:endParaRPr>
          </a:p>
        </p:txBody>
      </p:sp>
    </p:spTree>
    <p:extLst>
      <p:ext uri="{BB962C8B-B14F-4D97-AF65-F5344CB8AC3E}">
        <p14:creationId xmlns:p14="http://schemas.microsoft.com/office/powerpoint/2010/main" val="3967549915"/>
      </p:ext>
    </p:extLst>
  </p:cSld>
  <p:clrMapOvr>
    <a:masterClrMapping/>
  </p:clrMapOvr>
  <mc:AlternateContent xmlns:mc="http://schemas.openxmlformats.org/markup-compatibility/2006" xmlns:p14="http://schemas.microsoft.com/office/powerpoint/2010/main">
    <mc:Choice Requires="p14">
      <p:transition spd="slow" p14:dur="1600" advTm="0">
        <p:blinds dir="vert"/>
      </p:transition>
    </mc:Choice>
    <mc:Fallback xmlns="">
      <p:transition spd="slow"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par>
                                <p:cTn id="14" presetID="12" presetClass="entr" presetSubtype="2" fill="hold" grpId="0" nodeType="withEffect">
                                  <p:stCondLst>
                                    <p:cond delay="0"/>
                                  </p:stCondLst>
                                  <p:childTnLst>
                                    <p:set>
                                      <p:cBhvr>
                                        <p:cTn id="15" dur="1" fill="hold">
                                          <p:stCondLst>
                                            <p:cond delay="0"/>
                                          </p:stCondLst>
                                        </p:cTn>
                                        <p:tgtEl>
                                          <p:spTgt spid="2"/>
                                        </p:tgtEl>
                                        <p:attrNameLst>
                                          <p:attrName>style.visibility</p:attrName>
                                        </p:attrNameLst>
                                      </p:cBhvr>
                                      <p:to>
                                        <p:strVal val="visible"/>
                                      </p:to>
                                    </p:set>
                                    <p:anim calcmode="lin" valueType="num">
                                      <p:cBhvr additive="base">
                                        <p:cTn id="16" dur="500"/>
                                        <p:tgtEl>
                                          <p:spTgt spid="2"/>
                                        </p:tgtEl>
                                        <p:attrNameLst>
                                          <p:attrName>ppt_x</p:attrName>
                                        </p:attrNameLst>
                                      </p:cBhvr>
                                      <p:tavLst>
                                        <p:tav tm="0">
                                          <p:val>
                                            <p:strVal val="#ppt_x+#ppt_w*1.125000"/>
                                          </p:val>
                                        </p:tav>
                                        <p:tav tm="100000">
                                          <p:val>
                                            <p:strVal val="#ppt_x"/>
                                          </p:val>
                                        </p:tav>
                                      </p:tavLst>
                                    </p:anim>
                                    <p:animEffect transition="in" filter="wipe(left)">
                                      <p:cBhvr>
                                        <p:cTn id="17" dur="500"/>
                                        <p:tgtEl>
                                          <p:spTgt spid="2"/>
                                        </p:tgtEl>
                                      </p:cBhvr>
                                    </p:animEffect>
                                  </p:childTnLst>
                                </p:cTn>
                              </p:par>
                            </p:childTnLst>
                          </p:cTn>
                        </p:par>
                        <p:par>
                          <p:cTn id="18" fill="hold">
                            <p:stCondLst>
                              <p:cond delay="1000"/>
                            </p:stCondLst>
                            <p:childTnLst>
                              <p:par>
                                <p:cTn id="19" presetID="2" presetClass="entr" presetSubtype="2" fill="hold" grpId="0" nodeType="after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additive="base">
                                        <p:cTn id="21" dur="500" fill="hold"/>
                                        <p:tgtEl>
                                          <p:spTgt spid="5"/>
                                        </p:tgtEl>
                                        <p:attrNameLst>
                                          <p:attrName>ppt_x</p:attrName>
                                        </p:attrNameLst>
                                      </p:cBhvr>
                                      <p:tavLst>
                                        <p:tav tm="0">
                                          <p:val>
                                            <p:strVal val="1+#ppt_w/2"/>
                                          </p:val>
                                        </p:tav>
                                        <p:tav tm="100000">
                                          <p:val>
                                            <p:strVal val="#ppt_x"/>
                                          </p:val>
                                        </p:tav>
                                      </p:tavLst>
                                    </p:anim>
                                    <p:anim calcmode="lin" valueType="num">
                                      <p:cBhvr additive="base">
                                        <p:cTn id="22" dur="500" fill="hold"/>
                                        <p:tgtEl>
                                          <p:spTgt spid="5"/>
                                        </p:tgtEl>
                                        <p:attrNameLst>
                                          <p:attrName>ppt_y</p:attrName>
                                        </p:attrNameLst>
                                      </p:cBhvr>
                                      <p:tavLst>
                                        <p:tav tm="0">
                                          <p:val>
                                            <p:strVal val="#ppt_y"/>
                                          </p:val>
                                        </p:tav>
                                        <p:tav tm="100000">
                                          <p:val>
                                            <p:strVal val="#ppt_y"/>
                                          </p:val>
                                        </p:tav>
                                      </p:tavLst>
                                    </p:anim>
                                  </p:childTnLst>
                                </p:cTn>
                              </p:par>
                            </p:childTnLst>
                          </p:cTn>
                        </p:par>
                        <p:par>
                          <p:cTn id="23" fill="hold">
                            <p:stCondLst>
                              <p:cond delay="1500"/>
                            </p:stCondLst>
                            <p:childTnLst>
                              <p:par>
                                <p:cTn id="24" presetID="53" presetClass="entr" presetSubtype="16" fill="hold" nodeType="afterEffect">
                                  <p:stCondLst>
                                    <p:cond delay="0"/>
                                  </p:stCondLst>
                                  <p:childTnLst>
                                    <p:set>
                                      <p:cBhvr>
                                        <p:cTn id="25" dur="1" fill="hold">
                                          <p:stCondLst>
                                            <p:cond delay="0"/>
                                          </p:stCondLst>
                                        </p:cTn>
                                        <p:tgtEl>
                                          <p:spTgt spid="11"/>
                                        </p:tgtEl>
                                        <p:attrNameLst>
                                          <p:attrName>style.visibility</p:attrName>
                                        </p:attrNameLst>
                                      </p:cBhvr>
                                      <p:to>
                                        <p:strVal val="visible"/>
                                      </p:to>
                                    </p:set>
                                    <p:anim calcmode="lin" valueType="num">
                                      <p:cBhvr>
                                        <p:cTn id="26" dur="500" fill="hold"/>
                                        <p:tgtEl>
                                          <p:spTgt spid="11"/>
                                        </p:tgtEl>
                                        <p:attrNameLst>
                                          <p:attrName>ppt_w</p:attrName>
                                        </p:attrNameLst>
                                      </p:cBhvr>
                                      <p:tavLst>
                                        <p:tav tm="0">
                                          <p:val>
                                            <p:fltVal val="0"/>
                                          </p:val>
                                        </p:tav>
                                        <p:tav tm="100000">
                                          <p:val>
                                            <p:strVal val="#ppt_w"/>
                                          </p:val>
                                        </p:tav>
                                      </p:tavLst>
                                    </p:anim>
                                    <p:anim calcmode="lin" valueType="num">
                                      <p:cBhvr>
                                        <p:cTn id="27" dur="500" fill="hold"/>
                                        <p:tgtEl>
                                          <p:spTgt spid="11"/>
                                        </p:tgtEl>
                                        <p:attrNameLst>
                                          <p:attrName>ppt_h</p:attrName>
                                        </p:attrNameLst>
                                      </p:cBhvr>
                                      <p:tavLst>
                                        <p:tav tm="0">
                                          <p:val>
                                            <p:fltVal val="0"/>
                                          </p:val>
                                        </p:tav>
                                        <p:tav tm="100000">
                                          <p:val>
                                            <p:strVal val="#ppt_h"/>
                                          </p:val>
                                        </p:tav>
                                      </p:tavLst>
                                    </p:anim>
                                    <p:animEffect transition="in" filter="fade">
                                      <p:cBhvr>
                                        <p:cTn id="28" dur="500"/>
                                        <p:tgtEl>
                                          <p:spTgt spid="11"/>
                                        </p:tgtEl>
                                      </p:cBhvr>
                                    </p:animEffect>
                                  </p:childTnLst>
                                </p:cTn>
                              </p:par>
                            </p:childTnLst>
                          </p:cTn>
                        </p:par>
                        <p:par>
                          <p:cTn id="29" fill="hold">
                            <p:stCondLst>
                              <p:cond delay="2000"/>
                            </p:stCondLst>
                            <p:childTnLst>
                              <p:par>
                                <p:cTn id="30" presetID="53" presetClass="entr" presetSubtype="16" fill="hold" nodeType="afterEffect">
                                  <p:stCondLst>
                                    <p:cond delay="0"/>
                                  </p:stCondLst>
                                  <p:childTnLst>
                                    <p:set>
                                      <p:cBhvr>
                                        <p:cTn id="31" dur="1" fill="hold">
                                          <p:stCondLst>
                                            <p:cond delay="0"/>
                                          </p:stCondLst>
                                        </p:cTn>
                                        <p:tgtEl>
                                          <p:spTgt spid="16"/>
                                        </p:tgtEl>
                                        <p:attrNameLst>
                                          <p:attrName>style.visibility</p:attrName>
                                        </p:attrNameLst>
                                      </p:cBhvr>
                                      <p:to>
                                        <p:strVal val="visible"/>
                                      </p:to>
                                    </p:set>
                                    <p:anim calcmode="lin" valueType="num">
                                      <p:cBhvr>
                                        <p:cTn id="32" dur="500" fill="hold"/>
                                        <p:tgtEl>
                                          <p:spTgt spid="16"/>
                                        </p:tgtEl>
                                        <p:attrNameLst>
                                          <p:attrName>ppt_w</p:attrName>
                                        </p:attrNameLst>
                                      </p:cBhvr>
                                      <p:tavLst>
                                        <p:tav tm="0">
                                          <p:val>
                                            <p:fltVal val="0"/>
                                          </p:val>
                                        </p:tav>
                                        <p:tav tm="100000">
                                          <p:val>
                                            <p:strVal val="#ppt_w"/>
                                          </p:val>
                                        </p:tav>
                                      </p:tavLst>
                                    </p:anim>
                                    <p:anim calcmode="lin" valueType="num">
                                      <p:cBhvr>
                                        <p:cTn id="33" dur="500" fill="hold"/>
                                        <p:tgtEl>
                                          <p:spTgt spid="16"/>
                                        </p:tgtEl>
                                        <p:attrNameLst>
                                          <p:attrName>ppt_h</p:attrName>
                                        </p:attrNameLst>
                                      </p:cBhvr>
                                      <p:tavLst>
                                        <p:tav tm="0">
                                          <p:val>
                                            <p:fltVal val="0"/>
                                          </p:val>
                                        </p:tav>
                                        <p:tav tm="100000">
                                          <p:val>
                                            <p:strVal val="#ppt_h"/>
                                          </p:val>
                                        </p:tav>
                                      </p:tavLst>
                                    </p:anim>
                                    <p:animEffect transition="in" filter="fade">
                                      <p:cBhvr>
                                        <p:cTn id="34" dur="500"/>
                                        <p:tgtEl>
                                          <p:spTgt spid="16"/>
                                        </p:tgtEl>
                                      </p:cBhvr>
                                    </p:animEffect>
                                  </p:childTnLst>
                                </p:cTn>
                              </p:par>
                              <p:par>
                                <p:cTn id="35" presetID="53" presetClass="entr" presetSubtype="16" fill="hold" nodeType="withEffect">
                                  <p:stCondLst>
                                    <p:cond delay="0"/>
                                  </p:stCondLst>
                                  <p:childTnLst>
                                    <p:set>
                                      <p:cBhvr>
                                        <p:cTn id="36" dur="1" fill="hold">
                                          <p:stCondLst>
                                            <p:cond delay="0"/>
                                          </p:stCondLst>
                                        </p:cTn>
                                        <p:tgtEl>
                                          <p:spTgt spid="21"/>
                                        </p:tgtEl>
                                        <p:attrNameLst>
                                          <p:attrName>style.visibility</p:attrName>
                                        </p:attrNameLst>
                                      </p:cBhvr>
                                      <p:to>
                                        <p:strVal val="visible"/>
                                      </p:to>
                                    </p:set>
                                    <p:anim calcmode="lin" valueType="num">
                                      <p:cBhvr>
                                        <p:cTn id="37" dur="500" fill="hold"/>
                                        <p:tgtEl>
                                          <p:spTgt spid="21"/>
                                        </p:tgtEl>
                                        <p:attrNameLst>
                                          <p:attrName>ppt_w</p:attrName>
                                        </p:attrNameLst>
                                      </p:cBhvr>
                                      <p:tavLst>
                                        <p:tav tm="0">
                                          <p:val>
                                            <p:fltVal val="0"/>
                                          </p:val>
                                        </p:tav>
                                        <p:tav tm="100000">
                                          <p:val>
                                            <p:strVal val="#ppt_w"/>
                                          </p:val>
                                        </p:tav>
                                      </p:tavLst>
                                    </p:anim>
                                    <p:anim calcmode="lin" valueType="num">
                                      <p:cBhvr>
                                        <p:cTn id="38" dur="500" fill="hold"/>
                                        <p:tgtEl>
                                          <p:spTgt spid="21"/>
                                        </p:tgtEl>
                                        <p:attrNameLst>
                                          <p:attrName>ppt_h</p:attrName>
                                        </p:attrNameLst>
                                      </p:cBhvr>
                                      <p:tavLst>
                                        <p:tav tm="0">
                                          <p:val>
                                            <p:fltVal val="0"/>
                                          </p:val>
                                        </p:tav>
                                        <p:tav tm="100000">
                                          <p:val>
                                            <p:strVal val="#ppt_h"/>
                                          </p:val>
                                        </p:tav>
                                      </p:tavLst>
                                    </p:anim>
                                    <p:animEffect transition="in" filter="fade">
                                      <p:cBhvr>
                                        <p:cTn id="39" dur="500"/>
                                        <p:tgtEl>
                                          <p:spTgt spid="21"/>
                                        </p:tgtEl>
                                      </p:cBhvr>
                                    </p:animEffect>
                                  </p:childTnLst>
                                </p:cTn>
                              </p:par>
                              <p:par>
                                <p:cTn id="40" presetID="53" presetClass="entr" presetSubtype="16" fill="hold" nodeType="withEffect">
                                  <p:stCondLst>
                                    <p:cond delay="0"/>
                                  </p:stCondLst>
                                  <p:childTnLst>
                                    <p:set>
                                      <p:cBhvr>
                                        <p:cTn id="41" dur="1" fill="hold">
                                          <p:stCondLst>
                                            <p:cond delay="0"/>
                                          </p:stCondLst>
                                        </p:cTn>
                                        <p:tgtEl>
                                          <p:spTgt spid="26"/>
                                        </p:tgtEl>
                                        <p:attrNameLst>
                                          <p:attrName>style.visibility</p:attrName>
                                        </p:attrNameLst>
                                      </p:cBhvr>
                                      <p:to>
                                        <p:strVal val="visible"/>
                                      </p:to>
                                    </p:set>
                                    <p:anim calcmode="lin" valueType="num">
                                      <p:cBhvr>
                                        <p:cTn id="42" dur="500" fill="hold"/>
                                        <p:tgtEl>
                                          <p:spTgt spid="26"/>
                                        </p:tgtEl>
                                        <p:attrNameLst>
                                          <p:attrName>ppt_w</p:attrName>
                                        </p:attrNameLst>
                                      </p:cBhvr>
                                      <p:tavLst>
                                        <p:tav tm="0">
                                          <p:val>
                                            <p:fltVal val="0"/>
                                          </p:val>
                                        </p:tav>
                                        <p:tav tm="100000">
                                          <p:val>
                                            <p:strVal val="#ppt_w"/>
                                          </p:val>
                                        </p:tav>
                                      </p:tavLst>
                                    </p:anim>
                                    <p:anim calcmode="lin" valueType="num">
                                      <p:cBhvr>
                                        <p:cTn id="43" dur="500" fill="hold"/>
                                        <p:tgtEl>
                                          <p:spTgt spid="26"/>
                                        </p:tgtEl>
                                        <p:attrNameLst>
                                          <p:attrName>ppt_h</p:attrName>
                                        </p:attrNameLst>
                                      </p:cBhvr>
                                      <p:tavLst>
                                        <p:tav tm="0">
                                          <p:val>
                                            <p:fltVal val="0"/>
                                          </p:val>
                                        </p:tav>
                                        <p:tav tm="100000">
                                          <p:val>
                                            <p:strVal val="#ppt_h"/>
                                          </p:val>
                                        </p:tav>
                                      </p:tavLst>
                                    </p:anim>
                                    <p:animEffect transition="in" filter="fade">
                                      <p:cBhvr>
                                        <p:cTn id="44" dur="500"/>
                                        <p:tgtEl>
                                          <p:spTgt spid="26"/>
                                        </p:tgtEl>
                                      </p:cBhvr>
                                    </p:animEffect>
                                  </p:childTnLst>
                                </p:cTn>
                              </p:par>
                              <p:par>
                                <p:cTn id="45" presetID="53" presetClass="entr" presetSubtype="16" fill="hold" nodeType="withEffect">
                                  <p:stCondLst>
                                    <p:cond delay="0"/>
                                  </p:stCondLst>
                                  <p:childTnLst>
                                    <p:set>
                                      <p:cBhvr>
                                        <p:cTn id="46" dur="1" fill="hold">
                                          <p:stCondLst>
                                            <p:cond delay="0"/>
                                          </p:stCondLst>
                                        </p:cTn>
                                        <p:tgtEl>
                                          <p:spTgt spid="31"/>
                                        </p:tgtEl>
                                        <p:attrNameLst>
                                          <p:attrName>style.visibility</p:attrName>
                                        </p:attrNameLst>
                                      </p:cBhvr>
                                      <p:to>
                                        <p:strVal val="visible"/>
                                      </p:to>
                                    </p:set>
                                    <p:anim calcmode="lin" valueType="num">
                                      <p:cBhvr>
                                        <p:cTn id="47" dur="500" fill="hold"/>
                                        <p:tgtEl>
                                          <p:spTgt spid="31"/>
                                        </p:tgtEl>
                                        <p:attrNameLst>
                                          <p:attrName>ppt_w</p:attrName>
                                        </p:attrNameLst>
                                      </p:cBhvr>
                                      <p:tavLst>
                                        <p:tav tm="0">
                                          <p:val>
                                            <p:fltVal val="0"/>
                                          </p:val>
                                        </p:tav>
                                        <p:tav tm="100000">
                                          <p:val>
                                            <p:strVal val="#ppt_w"/>
                                          </p:val>
                                        </p:tav>
                                      </p:tavLst>
                                    </p:anim>
                                    <p:anim calcmode="lin" valueType="num">
                                      <p:cBhvr>
                                        <p:cTn id="48" dur="500" fill="hold"/>
                                        <p:tgtEl>
                                          <p:spTgt spid="31"/>
                                        </p:tgtEl>
                                        <p:attrNameLst>
                                          <p:attrName>ppt_h</p:attrName>
                                        </p:attrNameLst>
                                      </p:cBhvr>
                                      <p:tavLst>
                                        <p:tav tm="0">
                                          <p:val>
                                            <p:fltVal val="0"/>
                                          </p:val>
                                        </p:tav>
                                        <p:tav tm="100000">
                                          <p:val>
                                            <p:strVal val="#ppt_h"/>
                                          </p:val>
                                        </p:tav>
                                      </p:tavLst>
                                    </p:anim>
                                    <p:animEffect transition="in" filter="fade">
                                      <p:cBhvr>
                                        <p:cTn id="49" dur="500"/>
                                        <p:tgtEl>
                                          <p:spTgt spid="31"/>
                                        </p:tgtEl>
                                      </p:cBhvr>
                                    </p:animEffect>
                                  </p:childTnLst>
                                </p:cTn>
                              </p:par>
                            </p:childTnLst>
                          </p:cTn>
                        </p:par>
                        <p:par>
                          <p:cTn id="50" fill="hold">
                            <p:stCondLst>
                              <p:cond delay="2500"/>
                            </p:stCondLst>
                            <p:childTnLst>
                              <p:par>
                                <p:cTn id="51" presetID="22" presetClass="entr" presetSubtype="2" fill="hold" nodeType="afterEffect">
                                  <p:stCondLst>
                                    <p:cond delay="0"/>
                                  </p:stCondLst>
                                  <p:childTnLst>
                                    <p:set>
                                      <p:cBhvr>
                                        <p:cTn id="52" dur="1" fill="hold">
                                          <p:stCondLst>
                                            <p:cond delay="0"/>
                                          </p:stCondLst>
                                        </p:cTn>
                                        <p:tgtEl>
                                          <p:spTgt spid="7"/>
                                        </p:tgtEl>
                                        <p:attrNameLst>
                                          <p:attrName>style.visibility</p:attrName>
                                        </p:attrNameLst>
                                      </p:cBhvr>
                                      <p:to>
                                        <p:strVal val="visible"/>
                                      </p:to>
                                    </p:set>
                                    <p:animEffect transition="in" filter="wipe(right)">
                                      <p:cBhvr>
                                        <p:cTn id="53" dur="500"/>
                                        <p:tgtEl>
                                          <p:spTgt spid="7"/>
                                        </p:tgtEl>
                                      </p:cBhvr>
                                    </p:animEffect>
                                  </p:childTnLst>
                                </p:cTn>
                              </p:par>
                              <p:par>
                                <p:cTn id="54" presetID="22" presetClass="entr" presetSubtype="2" fill="hold" nodeType="withEffect">
                                  <p:stCondLst>
                                    <p:cond delay="0"/>
                                  </p:stCondLst>
                                  <p:childTnLst>
                                    <p:set>
                                      <p:cBhvr>
                                        <p:cTn id="55" dur="1" fill="hold">
                                          <p:stCondLst>
                                            <p:cond delay="0"/>
                                          </p:stCondLst>
                                        </p:cTn>
                                        <p:tgtEl>
                                          <p:spTgt spid="8"/>
                                        </p:tgtEl>
                                        <p:attrNameLst>
                                          <p:attrName>style.visibility</p:attrName>
                                        </p:attrNameLst>
                                      </p:cBhvr>
                                      <p:to>
                                        <p:strVal val="visible"/>
                                      </p:to>
                                    </p:set>
                                    <p:animEffect transition="in" filter="wipe(right)">
                                      <p:cBhvr>
                                        <p:cTn id="56" dur="500"/>
                                        <p:tgtEl>
                                          <p:spTgt spid="8"/>
                                        </p:tgtEl>
                                      </p:cBhvr>
                                    </p:animEffect>
                                  </p:childTnLst>
                                </p:cTn>
                              </p:par>
                              <p:par>
                                <p:cTn id="57" presetID="22" presetClass="entr" presetSubtype="2" fill="hold" nodeType="withEffect">
                                  <p:stCondLst>
                                    <p:cond delay="0"/>
                                  </p:stCondLst>
                                  <p:childTnLst>
                                    <p:set>
                                      <p:cBhvr>
                                        <p:cTn id="58" dur="1" fill="hold">
                                          <p:stCondLst>
                                            <p:cond delay="0"/>
                                          </p:stCondLst>
                                        </p:cTn>
                                        <p:tgtEl>
                                          <p:spTgt spid="9"/>
                                        </p:tgtEl>
                                        <p:attrNameLst>
                                          <p:attrName>style.visibility</p:attrName>
                                        </p:attrNameLst>
                                      </p:cBhvr>
                                      <p:to>
                                        <p:strVal val="visible"/>
                                      </p:to>
                                    </p:set>
                                    <p:animEffect transition="in" filter="wipe(right)">
                                      <p:cBhvr>
                                        <p:cTn id="59" dur="500"/>
                                        <p:tgtEl>
                                          <p:spTgt spid="9"/>
                                        </p:tgtEl>
                                      </p:cBhvr>
                                    </p:animEffect>
                                  </p:childTnLst>
                                </p:cTn>
                              </p:par>
                              <p:par>
                                <p:cTn id="60" presetID="22" presetClass="entr" presetSubtype="2" fill="hold" nodeType="withEffect">
                                  <p:stCondLst>
                                    <p:cond delay="0"/>
                                  </p:stCondLst>
                                  <p:childTnLst>
                                    <p:set>
                                      <p:cBhvr>
                                        <p:cTn id="61" dur="1" fill="hold">
                                          <p:stCondLst>
                                            <p:cond delay="0"/>
                                          </p:stCondLst>
                                        </p:cTn>
                                        <p:tgtEl>
                                          <p:spTgt spid="10"/>
                                        </p:tgtEl>
                                        <p:attrNameLst>
                                          <p:attrName>style.visibility</p:attrName>
                                        </p:attrNameLst>
                                      </p:cBhvr>
                                      <p:to>
                                        <p:strVal val="visible"/>
                                      </p:to>
                                    </p:set>
                                    <p:animEffect transition="in" filter="wipe(right)">
                                      <p:cBhvr>
                                        <p:cTn id="62" dur="500"/>
                                        <p:tgtEl>
                                          <p:spTgt spid="10"/>
                                        </p:tgtEl>
                                      </p:cBhvr>
                                    </p:animEffect>
                                  </p:childTnLst>
                                </p:cTn>
                              </p:par>
                            </p:childTnLst>
                          </p:cTn>
                        </p:par>
                        <p:par>
                          <p:cTn id="63" fill="hold">
                            <p:stCondLst>
                              <p:cond delay="3000"/>
                            </p:stCondLst>
                            <p:childTnLst>
                              <p:par>
                                <p:cTn id="64" presetID="2" presetClass="entr" presetSubtype="8" fill="hold" grpId="0" nodeType="afterEffect">
                                  <p:stCondLst>
                                    <p:cond delay="0"/>
                                  </p:stCondLst>
                                  <p:childTnLst>
                                    <p:set>
                                      <p:cBhvr>
                                        <p:cTn id="65" dur="1" fill="hold">
                                          <p:stCondLst>
                                            <p:cond delay="0"/>
                                          </p:stCondLst>
                                        </p:cTn>
                                        <p:tgtEl>
                                          <p:spTgt spid="6"/>
                                        </p:tgtEl>
                                        <p:attrNameLst>
                                          <p:attrName>style.visibility</p:attrName>
                                        </p:attrNameLst>
                                      </p:cBhvr>
                                      <p:to>
                                        <p:strVal val="visible"/>
                                      </p:to>
                                    </p:set>
                                    <p:anim calcmode="lin" valueType="num">
                                      <p:cBhvr additive="base">
                                        <p:cTn id="66" dur="500" fill="hold"/>
                                        <p:tgtEl>
                                          <p:spTgt spid="6"/>
                                        </p:tgtEl>
                                        <p:attrNameLst>
                                          <p:attrName>ppt_x</p:attrName>
                                        </p:attrNameLst>
                                      </p:cBhvr>
                                      <p:tavLst>
                                        <p:tav tm="0">
                                          <p:val>
                                            <p:strVal val="0-#ppt_w/2"/>
                                          </p:val>
                                        </p:tav>
                                        <p:tav tm="100000">
                                          <p:val>
                                            <p:strVal val="#ppt_x"/>
                                          </p:val>
                                        </p:tav>
                                      </p:tavLst>
                                    </p:anim>
                                    <p:anim calcmode="lin" valueType="num">
                                      <p:cBhvr additive="base">
                                        <p:cTn id="67" dur="500" fill="hold"/>
                                        <p:tgtEl>
                                          <p:spTgt spid="6"/>
                                        </p:tgtEl>
                                        <p:attrNameLst>
                                          <p:attrName>ppt_y</p:attrName>
                                        </p:attrNameLst>
                                      </p:cBhvr>
                                      <p:tavLst>
                                        <p:tav tm="0">
                                          <p:val>
                                            <p:strVal val="#ppt_y"/>
                                          </p:val>
                                        </p:tav>
                                        <p:tav tm="100000">
                                          <p:val>
                                            <p:strVal val="#ppt_y"/>
                                          </p:val>
                                        </p:tav>
                                      </p:tavLst>
                                    </p:anim>
                                  </p:childTnLst>
                                </p:cTn>
                              </p:par>
                              <p:par>
                                <p:cTn id="68" presetID="2" presetClass="entr" presetSubtype="8" fill="hold" grpId="0" nodeType="withEffect">
                                  <p:stCondLst>
                                    <p:cond delay="0"/>
                                  </p:stCondLst>
                                  <p:childTnLst>
                                    <p:set>
                                      <p:cBhvr>
                                        <p:cTn id="69" dur="1" fill="hold">
                                          <p:stCondLst>
                                            <p:cond delay="0"/>
                                          </p:stCondLst>
                                        </p:cTn>
                                        <p:tgtEl>
                                          <p:spTgt spid="37"/>
                                        </p:tgtEl>
                                        <p:attrNameLst>
                                          <p:attrName>style.visibility</p:attrName>
                                        </p:attrNameLst>
                                      </p:cBhvr>
                                      <p:to>
                                        <p:strVal val="visible"/>
                                      </p:to>
                                    </p:set>
                                    <p:anim calcmode="lin" valueType="num">
                                      <p:cBhvr additive="base">
                                        <p:cTn id="70" dur="500" fill="hold"/>
                                        <p:tgtEl>
                                          <p:spTgt spid="37"/>
                                        </p:tgtEl>
                                        <p:attrNameLst>
                                          <p:attrName>ppt_x</p:attrName>
                                        </p:attrNameLst>
                                      </p:cBhvr>
                                      <p:tavLst>
                                        <p:tav tm="0">
                                          <p:val>
                                            <p:strVal val="0-#ppt_w/2"/>
                                          </p:val>
                                        </p:tav>
                                        <p:tav tm="100000">
                                          <p:val>
                                            <p:strVal val="#ppt_x"/>
                                          </p:val>
                                        </p:tav>
                                      </p:tavLst>
                                    </p:anim>
                                    <p:anim calcmode="lin" valueType="num">
                                      <p:cBhvr additive="base">
                                        <p:cTn id="71" dur="500" fill="hold"/>
                                        <p:tgtEl>
                                          <p:spTgt spid="37"/>
                                        </p:tgtEl>
                                        <p:attrNameLst>
                                          <p:attrName>ppt_y</p:attrName>
                                        </p:attrNameLst>
                                      </p:cBhvr>
                                      <p:tavLst>
                                        <p:tav tm="0">
                                          <p:val>
                                            <p:strVal val="#ppt_y"/>
                                          </p:val>
                                        </p:tav>
                                        <p:tav tm="100000">
                                          <p:val>
                                            <p:strVal val="#ppt_y"/>
                                          </p:val>
                                        </p:tav>
                                      </p:tavLst>
                                    </p:anim>
                                  </p:childTnLst>
                                </p:cTn>
                              </p:par>
                              <p:par>
                                <p:cTn id="72" presetID="2" presetClass="entr" presetSubtype="8" fill="hold" grpId="0" nodeType="withEffect">
                                  <p:stCondLst>
                                    <p:cond delay="0"/>
                                  </p:stCondLst>
                                  <p:childTnLst>
                                    <p:set>
                                      <p:cBhvr>
                                        <p:cTn id="73" dur="1" fill="hold">
                                          <p:stCondLst>
                                            <p:cond delay="0"/>
                                          </p:stCondLst>
                                        </p:cTn>
                                        <p:tgtEl>
                                          <p:spTgt spid="38"/>
                                        </p:tgtEl>
                                        <p:attrNameLst>
                                          <p:attrName>style.visibility</p:attrName>
                                        </p:attrNameLst>
                                      </p:cBhvr>
                                      <p:to>
                                        <p:strVal val="visible"/>
                                      </p:to>
                                    </p:set>
                                    <p:anim calcmode="lin" valueType="num">
                                      <p:cBhvr additive="base">
                                        <p:cTn id="74" dur="500" fill="hold"/>
                                        <p:tgtEl>
                                          <p:spTgt spid="38"/>
                                        </p:tgtEl>
                                        <p:attrNameLst>
                                          <p:attrName>ppt_x</p:attrName>
                                        </p:attrNameLst>
                                      </p:cBhvr>
                                      <p:tavLst>
                                        <p:tav tm="0">
                                          <p:val>
                                            <p:strVal val="0-#ppt_w/2"/>
                                          </p:val>
                                        </p:tav>
                                        <p:tav tm="100000">
                                          <p:val>
                                            <p:strVal val="#ppt_x"/>
                                          </p:val>
                                        </p:tav>
                                      </p:tavLst>
                                    </p:anim>
                                    <p:anim calcmode="lin" valueType="num">
                                      <p:cBhvr additive="base">
                                        <p:cTn id="75" dur="500" fill="hold"/>
                                        <p:tgtEl>
                                          <p:spTgt spid="38"/>
                                        </p:tgtEl>
                                        <p:attrNameLst>
                                          <p:attrName>ppt_y</p:attrName>
                                        </p:attrNameLst>
                                      </p:cBhvr>
                                      <p:tavLst>
                                        <p:tav tm="0">
                                          <p:val>
                                            <p:strVal val="#ppt_y"/>
                                          </p:val>
                                        </p:tav>
                                        <p:tav tm="100000">
                                          <p:val>
                                            <p:strVal val="#ppt_y"/>
                                          </p:val>
                                        </p:tav>
                                      </p:tavLst>
                                    </p:anim>
                                  </p:childTnLst>
                                </p:cTn>
                              </p:par>
                              <p:par>
                                <p:cTn id="76" presetID="2" presetClass="entr" presetSubtype="8" fill="hold" grpId="0" nodeType="withEffect">
                                  <p:stCondLst>
                                    <p:cond delay="0"/>
                                  </p:stCondLst>
                                  <p:childTnLst>
                                    <p:set>
                                      <p:cBhvr>
                                        <p:cTn id="77" dur="1" fill="hold">
                                          <p:stCondLst>
                                            <p:cond delay="0"/>
                                          </p:stCondLst>
                                        </p:cTn>
                                        <p:tgtEl>
                                          <p:spTgt spid="39"/>
                                        </p:tgtEl>
                                        <p:attrNameLst>
                                          <p:attrName>style.visibility</p:attrName>
                                        </p:attrNameLst>
                                      </p:cBhvr>
                                      <p:to>
                                        <p:strVal val="visible"/>
                                      </p:to>
                                    </p:set>
                                    <p:anim calcmode="lin" valueType="num">
                                      <p:cBhvr additive="base">
                                        <p:cTn id="78" dur="500" fill="hold"/>
                                        <p:tgtEl>
                                          <p:spTgt spid="39"/>
                                        </p:tgtEl>
                                        <p:attrNameLst>
                                          <p:attrName>ppt_x</p:attrName>
                                        </p:attrNameLst>
                                      </p:cBhvr>
                                      <p:tavLst>
                                        <p:tav tm="0">
                                          <p:val>
                                            <p:strVal val="0-#ppt_w/2"/>
                                          </p:val>
                                        </p:tav>
                                        <p:tav tm="100000">
                                          <p:val>
                                            <p:strVal val="#ppt_x"/>
                                          </p:val>
                                        </p:tav>
                                      </p:tavLst>
                                    </p:anim>
                                    <p:anim calcmode="lin" valueType="num">
                                      <p:cBhvr additive="base">
                                        <p:cTn id="79" dur="500" fill="hold"/>
                                        <p:tgtEl>
                                          <p:spTgt spid="3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4" grpId="0" animBg="1"/>
      <p:bldP spid="5" grpId="0" animBg="1"/>
      <p:bldP spid="6" grpId="0"/>
      <p:bldP spid="37" grpId="0"/>
      <p:bldP spid="38" grpId="0"/>
      <p:bldP spid="3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4716016" y="1975247"/>
            <a:ext cx="1954381" cy="400110"/>
          </a:xfrm>
          <a:prstGeom prst="rect">
            <a:avLst/>
          </a:prstGeom>
          <a:noFill/>
        </p:spPr>
        <p:txBody>
          <a:bodyPr wrap="none" rtlCol="0">
            <a:spAutoFit/>
          </a:bodyPr>
          <a:lstStyle/>
          <a:p>
            <a:r>
              <a:rPr lang="zh-CN" altLang="en-US" sz="2000" b="1" spc="300" dirty="0" smtClean="0">
                <a:latin typeface="微软雅黑" pitchFamily="34" charset="-122"/>
                <a:ea typeface="微软雅黑" pitchFamily="34" charset="-122"/>
              </a:rPr>
              <a:t>后续工作</a:t>
            </a:r>
            <a:r>
              <a:rPr lang="zh-CN" altLang="en-US" sz="2000" b="1" spc="300" dirty="0">
                <a:latin typeface="微软雅黑" pitchFamily="34" charset="-122"/>
                <a:ea typeface="微软雅黑" pitchFamily="34" charset="-122"/>
              </a:rPr>
              <a:t>计划</a:t>
            </a:r>
            <a:endParaRPr lang="zh-CN" altLang="en-US" sz="2000" b="1" spc="300" dirty="0">
              <a:latin typeface="微软雅黑" pitchFamily="34" charset="-122"/>
              <a:ea typeface="微软雅黑" pitchFamily="34" charset="-122"/>
            </a:endParaRPr>
          </a:p>
        </p:txBody>
      </p:sp>
      <p:grpSp>
        <p:nvGrpSpPr>
          <p:cNvPr id="11" name="组合 10"/>
          <p:cNvGrpSpPr/>
          <p:nvPr/>
        </p:nvGrpSpPr>
        <p:grpSpPr>
          <a:xfrm>
            <a:off x="2843808" y="1940248"/>
            <a:ext cx="1301106" cy="1301106"/>
            <a:chOff x="2843808" y="1940248"/>
            <a:chExt cx="1301106" cy="1301106"/>
          </a:xfrm>
        </p:grpSpPr>
        <p:sp>
          <p:nvSpPr>
            <p:cNvPr id="12" name="椭圆 11"/>
            <p:cNvSpPr/>
            <p:nvPr/>
          </p:nvSpPr>
          <p:spPr>
            <a:xfrm>
              <a:off x="2843808" y="1940248"/>
              <a:ext cx="1301106" cy="1301106"/>
            </a:xfrm>
            <a:prstGeom prst="ellipse">
              <a:avLst/>
            </a:prstGeom>
            <a:gradFill>
              <a:gsLst>
                <a:gs pos="0">
                  <a:schemeClr val="bg1"/>
                </a:gs>
                <a:gs pos="100000">
                  <a:srgbClr val="DDDEDD"/>
                </a:gs>
              </a:gsLst>
              <a:lin ang="9600000" scaled="0"/>
            </a:gradFill>
            <a:ln>
              <a:noFill/>
            </a:ln>
            <a:effectLst>
              <a:outerShdw blurRad="304800" dist="38100" dir="8100000" sx="110000" sy="11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2954361" y="2050800"/>
              <a:ext cx="1080000" cy="1080000"/>
            </a:xfrm>
            <a:prstGeom prst="ellipse">
              <a:avLst/>
            </a:prstGeom>
            <a:solidFill>
              <a:srgbClr val="0070C0"/>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TextBox 13"/>
            <p:cNvSpPr txBox="1"/>
            <p:nvPr/>
          </p:nvSpPr>
          <p:spPr>
            <a:xfrm>
              <a:off x="3212071" y="2175302"/>
              <a:ext cx="564578" cy="830997"/>
            </a:xfrm>
            <a:prstGeom prst="rect">
              <a:avLst/>
            </a:prstGeom>
            <a:noFill/>
          </p:spPr>
          <p:txBody>
            <a:bodyPr wrap="none" rtlCol="0">
              <a:spAutoFit/>
            </a:bodyPr>
            <a:lstStyle/>
            <a:p>
              <a:pPr algn="ctr"/>
              <a:r>
                <a:rPr lang="en-US" altLang="zh-CN" sz="4800" b="1" dirty="0">
                  <a:solidFill>
                    <a:schemeClr val="bg1"/>
                  </a:solidFill>
                  <a:latin typeface="微软雅黑" pitchFamily="34" charset="-122"/>
                  <a:ea typeface="微软雅黑" pitchFamily="34" charset="-122"/>
                </a:rPr>
                <a:t>5</a:t>
              </a:r>
              <a:endParaRPr lang="zh-CN" altLang="en-US" sz="4800" b="1" dirty="0">
                <a:solidFill>
                  <a:schemeClr val="bg1"/>
                </a:solidFill>
                <a:latin typeface="微软雅黑" pitchFamily="34" charset="-122"/>
                <a:ea typeface="微软雅黑" pitchFamily="34" charset="-122"/>
              </a:endParaRPr>
            </a:p>
          </p:txBody>
        </p:sp>
      </p:grpSp>
      <p:cxnSp>
        <p:nvCxnSpPr>
          <p:cNvPr id="15" name="直接连接符 14"/>
          <p:cNvCxnSpPr/>
          <p:nvPr/>
        </p:nvCxnSpPr>
        <p:spPr>
          <a:xfrm flipV="1">
            <a:off x="4572000" y="1940247"/>
            <a:ext cx="0" cy="1301107"/>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61996129"/>
      </p:ext>
    </p:extLst>
  </p:cSld>
  <p:clrMapOvr>
    <a:masterClrMapping/>
  </p:clrMapOvr>
  <mc:AlternateContent xmlns:mc="http://schemas.openxmlformats.org/markup-compatibility/2006">
    <mc:Choice xmlns:p14="http://schemas.microsoft.com/office/powerpoint/2010/main" Requires="p14">
      <p:transition spd="slow" p14:dur="1600" advTm="0">
        <p:blinds dir="vert"/>
      </p:transition>
    </mc:Choice>
    <mc:Fallback>
      <p:transition spd="slow"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down)">
                                      <p:cBhvr>
                                        <p:cTn id="7" dur="500"/>
                                        <p:tgtEl>
                                          <p:spTgt spid="15"/>
                                        </p:tgtEl>
                                      </p:cBhvr>
                                    </p:animEffect>
                                  </p:childTnLst>
                                </p:cTn>
                              </p:par>
                            </p:childTnLst>
                          </p:cTn>
                        </p:par>
                        <p:par>
                          <p:cTn id="8" fill="hold">
                            <p:stCondLst>
                              <p:cond delay="500"/>
                            </p:stCondLst>
                            <p:childTnLst>
                              <p:par>
                                <p:cTn id="9" presetID="12" presetClass="entr" presetSubtype="8"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p:tgtEl>
                                          <p:spTgt spid="10"/>
                                        </p:tgtEl>
                                        <p:attrNameLst>
                                          <p:attrName>ppt_x</p:attrName>
                                        </p:attrNameLst>
                                      </p:cBhvr>
                                      <p:tavLst>
                                        <p:tav tm="0">
                                          <p:val>
                                            <p:strVal val="#ppt_x-#ppt_w*1.125000"/>
                                          </p:val>
                                        </p:tav>
                                        <p:tav tm="100000">
                                          <p:val>
                                            <p:strVal val="#ppt_x"/>
                                          </p:val>
                                        </p:tav>
                                      </p:tavLst>
                                    </p:anim>
                                    <p:animEffect transition="in" filter="wipe(right)">
                                      <p:cBhvr>
                                        <p:cTn id="12" dur="500"/>
                                        <p:tgtEl>
                                          <p:spTgt spid="10"/>
                                        </p:tgtEl>
                                      </p:cBhvr>
                                    </p:animEffect>
                                  </p:childTnLst>
                                </p:cTn>
                              </p:par>
                              <p:par>
                                <p:cTn id="13" presetID="12" presetClass="entr" presetSubtype="2"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500"/>
                                        <p:tgtEl>
                                          <p:spTgt spid="11"/>
                                        </p:tgtEl>
                                        <p:attrNameLst>
                                          <p:attrName>ppt_x</p:attrName>
                                        </p:attrNameLst>
                                      </p:cBhvr>
                                      <p:tavLst>
                                        <p:tav tm="0">
                                          <p:val>
                                            <p:strVal val="#ppt_x+#ppt_w*1.125000"/>
                                          </p:val>
                                        </p:tav>
                                        <p:tav tm="100000">
                                          <p:val>
                                            <p:strVal val="#ppt_x"/>
                                          </p:val>
                                        </p:tav>
                                      </p:tavLst>
                                    </p:anim>
                                    <p:animEffect transition="in" filter="wipe(left)">
                                      <p:cBhvr>
                                        <p:cTn id="16"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55576" y="114186"/>
            <a:ext cx="2520280" cy="369332"/>
          </a:xfrm>
          <a:prstGeom prst="rect">
            <a:avLst/>
          </a:prstGeom>
          <a:noFill/>
        </p:spPr>
        <p:txBody>
          <a:bodyPr wrap="square" rtlCol="0">
            <a:spAutoFit/>
          </a:bodyPr>
          <a:lstStyle/>
          <a:p>
            <a:pPr defTabSz="432037">
              <a:defRPr/>
            </a:pPr>
            <a:r>
              <a:rPr lang="zh-CN" altLang="en-US" b="1" kern="0" dirty="0" smtClean="0">
                <a:solidFill>
                  <a:schemeClr val="bg1"/>
                </a:solidFill>
                <a:latin typeface="Arial" pitchFamily="34" charset="0"/>
                <a:ea typeface="微软雅黑" pitchFamily="34" charset="-122"/>
                <a:cs typeface="Arial" pitchFamily="34" charset="0"/>
              </a:rPr>
              <a:t>后续工作</a:t>
            </a:r>
            <a:r>
              <a:rPr lang="zh-CN" altLang="en-US" b="1" kern="0" dirty="0">
                <a:solidFill>
                  <a:schemeClr val="bg1"/>
                </a:solidFill>
                <a:latin typeface="Arial" pitchFamily="34" charset="0"/>
                <a:ea typeface="微软雅黑" pitchFamily="34" charset="-122"/>
                <a:cs typeface="Arial" pitchFamily="34" charset="0"/>
              </a:rPr>
              <a:t>计划</a:t>
            </a:r>
            <a:endParaRPr lang="en-US" altLang="zh-CN" b="1" kern="0" dirty="0">
              <a:solidFill>
                <a:schemeClr val="bg1"/>
              </a:solidFill>
              <a:latin typeface="Arial" pitchFamily="34" charset="0"/>
              <a:ea typeface="微软雅黑" pitchFamily="34" charset="-122"/>
              <a:cs typeface="Arial" pitchFamily="34" charset="0"/>
            </a:endParaRPr>
          </a:p>
        </p:txBody>
      </p:sp>
      <p:sp>
        <p:nvSpPr>
          <p:cNvPr id="3" name="燕尾形 2"/>
          <p:cNvSpPr/>
          <p:nvPr/>
        </p:nvSpPr>
        <p:spPr>
          <a:xfrm>
            <a:off x="227230" y="150190"/>
            <a:ext cx="288032" cy="297324"/>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 name="燕尾形 3"/>
          <p:cNvSpPr/>
          <p:nvPr/>
        </p:nvSpPr>
        <p:spPr>
          <a:xfrm>
            <a:off x="464428" y="150190"/>
            <a:ext cx="288032" cy="297324"/>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 name="圆角矩形 4"/>
          <p:cNvSpPr/>
          <p:nvPr/>
        </p:nvSpPr>
        <p:spPr bwMode="auto">
          <a:xfrm>
            <a:off x="2328575" y="1348339"/>
            <a:ext cx="2065737" cy="485238"/>
          </a:xfrm>
          <a:prstGeom prst="roundRect">
            <a:avLst>
              <a:gd name="adj" fmla="val 50000"/>
            </a:avLst>
          </a:prstGeom>
          <a:gradFill>
            <a:gsLst>
              <a:gs pos="0">
                <a:schemeClr val="bg1">
                  <a:lumMod val="95000"/>
                </a:schemeClr>
              </a:gs>
              <a:gs pos="50000">
                <a:schemeClr val="bg1"/>
              </a:gs>
              <a:gs pos="100000">
                <a:schemeClr val="bg1">
                  <a:lumMod val="85000"/>
                </a:schemeClr>
              </a:gs>
            </a:gsLst>
            <a:lin ang="16200000" scaled="0"/>
          </a:gradFill>
          <a:ln w="28575" cap="flat" cmpd="sng" algn="ctr">
            <a:noFill/>
            <a:prstDash val="solid"/>
            <a:miter lim="800000"/>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lIns="68543" tIns="34272" rIns="68543" bIns="34272" anchor="ctr"/>
          <a:lstStyle/>
          <a:p>
            <a:pPr algn="ctr">
              <a:defRPr/>
            </a:pPr>
            <a:endParaRPr lang="zh-CN" altLang="en-US" kern="0">
              <a:solidFill>
                <a:srgbClr val="0070C0"/>
              </a:solidFill>
              <a:latin typeface="微软雅黑" pitchFamily="34" charset="-122"/>
              <a:ea typeface="微软雅黑" pitchFamily="34" charset="-122"/>
            </a:endParaRPr>
          </a:p>
        </p:txBody>
      </p:sp>
      <p:sp>
        <p:nvSpPr>
          <p:cNvPr id="6" name="文本框 12"/>
          <p:cNvSpPr txBox="1"/>
          <p:nvPr/>
        </p:nvSpPr>
        <p:spPr bwMode="auto">
          <a:xfrm>
            <a:off x="2711761" y="1460844"/>
            <a:ext cx="1036106" cy="284657"/>
          </a:xfrm>
          <a:prstGeom prst="rect">
            <a:avLst/>
          </a:prstGeom>
          <a:noFill/>
          <a:ln>
            <a:noFill/>
          </a:ln>
        </p:spPr>
        <p:txBody>
          <a:bodyPr wrap="none" lIns="68543" tIns="34272" rIns="68543" bIns="34272">
            <a:spAutoFit/>
          </a:bodyPr>
          <a:lstStyle/>
          <a:p>
            <a:pPr>
              <a:defRPr/>
            </a:pPr>
            <a:r>
              <a:rPr lang="zh-CN" altLang="en-US" sz="1400" b="1" kern="0" dirty="0" smtClean="0">
                <a:solidFill>
                  <a:srgbClr val="0070C0"/>
                </a:solidFill>
                <a:latin typeface="微软雅黑" panose="020B0503020204020204" pitchFamily="34" charset="-122"/>
                <a:ea typeface="微软雅黑" panose="020B0503020204020204" pitchFamily="34" charset="-122"/>
              </a:rPr>
              <a:t>多维度分析</a:t>
            </a:r>
            <a:endParaRPr lang="en-US" altLang="zh-CN" sz="1400" b="1" kern="0" dirty="0">
              <a:solidFill>
                <a:srgbClr val="0070C0"/>
              </a:solidFill>
              <a:latin typeface="微软雅黑" panose="020B0503020204020204" pitchFamily="34" charset="-122"/>
              <a:ea typeface="微软雅黑" panose="020B0503020204020204" pitchFamily="34" charset="-122"/>
            </a:endParaRPr>
          </a:p>
        </p:txBody>
      </p:sp>
      <p:sp>
        <p:nvSpPr>
          <p:cNvPr id="7" name="Freeform 12"/>
          <p:cNvSpPr>
            <a:spLocks noEditPoints="1"/>
          </p:cNvSpPr>
          <p:nvPr/>
        </p:nvSpPr>
        <p:spPr bwMode="auto">
          <a:xfrm>
            <a:off x="1739134" y="1348339"/>
            <a:ext cx="419960" cy="421796"/>
          </a:xfrm>
          <a:custGeom>
            <a:avLst/>
            <a:gdLst>
              <a:gd name="T0" fmla="*/ 2147483646 w 85"/>
              <a:gd name="T1" fmla="*/ 2147483646 h 85"/>
              <a:gd name="T2" fmla="*/ 2147483646 w 85"/>
              <a:gd name="T3" fmla="*/ 2147483646 h 85"/>
              <a:gd name="T4" fmla="*/ 2147483646 w 85"/>
              <a:gd name="T5" fmla="*/ 2147483646 h 85"/>
              <a:gd name="T6" fmla="*/ 2147483646 w 85"/>
              <a:gd name="T7" fmla="*/ 2147483646 h 85"/>
              <a:gd name="T8" fmla="*/ 2147483646 w 85"/>
              <a:gd name="T9" fmla="*/ 2147483646 h 85"/>
              <a:gd name="T10" fmla="*/ 2147483646 w 85"/>
              <a:gd name="T11" fmla="*/ 2147483646 h 85"/>
              <a:gd name="T12" fmla="*/ 2147483646 w 85"/>
              <a:gd name="T13" fmla="*/ 2147483646 h 85"/>
              <a:gd name="T14" fmla="*/ 2147483646 w 85"/>
              <a:gd name="T15" fmla="*/ 2147483646 h 85"/>
              <a:gd name="T16" fmla="*/ 2147483646 w 85"/>
              <a:gd name="T17" fmla="*/ 2147483646 h 85"/>
              <a:gd name="T18" fmla="*/ 2147483646 w 85"/>
              <a:gd name="T19" fmla="*/ 2147483646 h 85"/>
              <a:gd name="T20" fmla="*/ 2147483646 w 85"/>
              <a:gd name="T21" fmla="*/ 2147483646 h 85"/>
              <a:gd name="T22" fmla="*/ 2147483646 w 85"/>
              <a:gd name="T23" fmla="*/ 2147483646 h 85"/>
              <a:gd name="T24" fmla="*/ 2147483646 w 85"/>
              <a:gd name="T25" fmla="*/ 2147483646 h 85"/>
              <a:gd name="T26" fmla="*/ 2147483646 w 85"/>
              <a:gd name="T27" fmla="*/ 2147483646 h 85"/>
              <a:gd name="T28" fmla="*/ 2147483646 w 85"/>
              <a:gd name="T29" fmla="*/ 2147483646 h 85"/>
              <a:gd name="T30" fmla="*/ 2147483646 w 85"/>
              <a:gd name="T31" fmla="*/ 2147483646 h 85"/>
              <a:gd name="T32" fmla="*/ 2147483646 w 85"/>
              <a:gd name="T33" fmla="*/ 2147483646 h 85"/>
              <a:gd name="T34" fmla="*/ 2147483646 w 85"/>
              <a:gd name="T35" fmla="*/ 2147483646 h 85"/>
              <a:gd name="T36" fmla="*/ 2147483646 w 85"/>
              <a:gd name="T37" fmla="*/ 2147483646 h 85"/>
              <a:gd name="T38" fmla="*/ 2147483646 w 85"/>
              <a:gd name="T39" fmla="*/ 2147483646 h 85"/>
              <a:gd name="T40" fmla="*/ 2147483646 w 85"/>
              <a:gd name="T41" fmla="*/ 2147483646 h 85"/>
              <a:gd name="T42" fmla="*/ 2147483646 w 85"/>
              <a:gd name="T43" fmla="*/ 2147483646 h 85"/>
              <a:gd name="T44" fmla="*/ 2147483646 w 85"/>
              <a:gd name="T45" fmla="*/ 2147483646 h 85"/>
              <a:gd name="T46" fmla="*/ 2147483646 w 85"/>
              <a:gd name="T47" fmla="*/ 0 h 85"/>
              <a:gd name="T48" fmla="*/ 2147483646 w 85"/>
              <a:gd name="T49" fmla="*/ 0 h 85"/>
              <a:gd name="T50" fmla="*/ 2147483646 w 85"/>
              <a:gd name="T51" fmla="*/ 2147483646 h 85"/>
              <a:gd name="T52" fmla="*/ 2147483646 w 85"/>
              <a:gd name="T53" fmla="*/ 2147483646 h 85"/>
              <a:gd name="T54" fmla="*/ 2147483646 w 85"/>
              <a:gd name="T55" fmla="*/ 2147483646 h 85"/>
              <a:gd name="T56" fmla="*/ 2147483646 w 85"/>
              <a:gd name="T57" fmla="*/ 2147483646 h 85"/>
              <a:gd name="T58" fmla="*/ 2147483646 w 85"/>
              <a:gd name="T59" fmla="*/ 2147483646 h 85"/>
              <a:gd name="T60" fmla="*/ 2147483646 w 85"/>
              <a:gd name="T61" fmla="*/ 2147483646 h 85"/>
              <a:gd name="T62" fmla="*/ 2147483646 w 85"/>
              <a:gd name="T63" fmla="*/ 2147483646 h 85"/>
              <a:gd name="T64" fmla="*/ 2147483646 w 85"/>
              <a:gd name="T65" fmla="*/ 2147483646 h 85"/>
              <a:gd name="T66" fmla="*/ 2147483646 w 85"/>
              <a:gd name="T67" fmla="*/ 0 h 85"/>
              <a:gd name="T68" fmla="*/ 0 w 85"/>
              <a:gd name="T69" fmla="*/ 2147483646 h 85"/>
              <a:gd name="T70" fmla="*/ 0 w 85"/>
              <a:gd name="T71" fmla="*/ 2147483646 h 85"/>
              <a:gd name="T72" fmla="*/ 2147483646 w 85"/>
              <a:gd name="T73" fmla="*/ 2147483646 h 85"/>
              <a:gd name="T74" fmla="*/ 2147483646 w 85"/>
              <a:gd name="T75" fmla="*/ 2147483646 h 85"/>
              <a:gd name="T76" fmla="*/ 0 w 85"/>
              <a:gd name="T77" fmla="*/ 2147483646 h 85"/>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85" h="85">
                <a:moveTo>
                  <a:pt x="80" y="53"/>
                </a:moveTo>
                <a:cubicBezTo>
                  <a:pt x="80" y="80"/>
                  <a:pt x="80" y="80"/>
                  <a:pt x="80" y="80"/>
                </a:cubicBezTo>
                <a:cubicBezTo>
                  <a:pt x="80" y="83"/>
                  <a:pt x="78" y="85"/>
                  <a:pt x="74" y="85"/>
                </a:cubicBezTo>
                <a:cubicBezTo>
                  <a:pt x="10" y="85"/>
                  <a:pt x="10" y="85"/>
                  <a:pt x="10" y="85"/>
                </a:cubicBezTo>
                <a:cubicBezTo>
                  <a:pt x="7" y="85"/>
                  <a:pt x="5" y="83"/>
                  <a:pt x="5" y="80"/>
                </a:cubicBezTo>
                <a:cubicBezTo>
                  <a:pt x="5" y="53"/>
                  <a:pt x="5" y="53"/>
                  <a:pt x="5" y="53"/>
                </a:cubicBezTo>
                <a:cubicBezTo>
                  <a:pt x="9" y="54"/>
                  <a:pt x="13" y="55"/>
                  <a:pt x="17" y="56"/>
                </a:cubicBezTo>
                <a:cubicBezTo>
                  <a:pt x="17" y="60"/>
                  <a:pt x="17" y="60"/>
                  <a:pt x="17" y="60"/>
                </a:cubicBezTo>
                <a:cubicBezTo>
                  <a:pt x="20" y="60"/>
                  <a:pt x="20" y="60"/>
                  <a:pt x="20" y="60"/>
                </a:cubicBezTo>
                <a:cubicBezTo>
                  <a:pt x="20" y="68"/>
                  <a:pt x="20" y="68"/>
                  <a:pt x="20" y="68"/>
                </a:cubicBezTo>
                <a:cubicBezTo>
                  <a:pt x="27" y="68"/>
                  <a:pt x="27" y="68"/>
                  <a:pt x="27" y="68"/>
                </a:cubicBezTo>
                <a:cubicBezTo>
                  <a:pt x="27" y="60"/>
                  <a:pt x="27" y="60"/>
                  <a:pt x="27" y="60"/>
                </a:cubicBezTo>
                <a:cubicBezTo>
                  <a:pt x="30" y="60"/>
                  <a:pt x="30" y="60"/>
                  <a:pt x="30" y="60"/>
                </a:cubicBezTo>
                <a:cubicBezTo>
                  <a:pt x="30" y="57"/>
                  <a:pt x="30" y="57"/>
                  <a:pt x="30" y="57"/>
                </a:cubicBezTo>
                <a:cubicBezTo>
                  <a:pt x="38" y="58"/>
                  <a:pt x="46" y="58"/>
                  <a:pt x="54" y="57"/>
                </a:cubicBezTo>
                <a:cubicBezTo>
                  <a:pt x="54" y="60"/>
                  <a:pt x="54" y="60"/>
                  <a:pt x="54" y="60"/>
                </a:cubicBezTo>
                <a:cubicBezTo>
                  <a:pt x="57" y="60"/>
                  <a:pt x="57" y="60"/>
                  <a:pt x="57" y="60"/>
                </a:cubicBezTo>
                <a:cubicBezTo>
                  <a:pt x="57" y="68"/>
                  <a:pt x="57" y="68"/>
                  <a:pt x="57" y="68"/>
                </a:cubicBezTo>
                <a:cubicBezTo>
                  <a:pt x="63" y="68"/>
                  <a:pt x="63" y="68"/>
                  <a:pt x="63" y="68"/>
                </a:cubicBezTo>
                <a:cubicBezTo>
                  <a:pt x="63" y="60"/>
                  <a:pt x="63" y="60"/>
                  <a:pt x="63" y="60"/>
                </a:cubicBezTo>
                <a:cubicBezTo>
                  <a:pt x="66" y="60"/>
                  <a:pt x="66" y="60"/>
                  <a:pt x="66" y="60"/>
                </a:cubicBezTo>
                <a:cubicBezTo>
                  <a:pt x="66" y="56"/>
                  <a:pt x="66" y="56"/>
                  <a:pt x="66" y="56"/>
                </a:cubicBezTo>
                <a:cubicBezTo>
                  <a:pt x="71" y="55"/>
                  <a:pt x="75" y="54"/>
                  <a:pt x="80" y="53"/>
                </a:cubicBezTo>
                <a:close/>
                <a:moveTo>
                  <a:pt x="31" y="0"/>
                </a:moveTo>
                <a:cubicBezTo>
                  <a:pt x="54" y="0"/>
                  <a:pt x="54" y="0"/>
                  <a:pt x="54" y="0"/>
                </a:cubicBezTo>
                <a:cubicBezTo>
                  <a:pt x="58" y="0"/>
                  <a:pt x="61" y="3"/>
                  <a:pt x="61" y="7"/>
                </a:cubicBezTo>
                <a:cubicBezTo>
                  <a:pt x="61" y="16"/>
                  <a:pt x="61" y="16"/>
                  <a:pt x="61" y="16"/>
                </a:cubicBezTo>
                <a:cubicBezTo>
                  <a:pt x="53" y="16"/>
                  <a:pt x="53" y="16"/>
                  <a:pt x="53" y="16"/>
                </a:cubicBezTo>
                <a:cubicBezTo>
                  <a:pt x="53" y="8"/>
                  <a:pt x="53" y="8"/>
                  <a:pt x="53" y="8"/>
                </a:cubicBezTo>
                <a:cubicBezTo>
                  <a:pt x="32" y="8"/>
                  <a:pt x="32" y="8"/>
                  <a:pt x="32" y="8"/>
                </a:cubicBezTo>
                <a:cubicBezTo>
                  <a:pt x="32" y="16"/>
                  <a:pt x="32" y="16"/>
                  <a:pt x="32" y="16"/>
                </a:cubicBezTo>
                <a:cubicBezTo>
                  <a:pt x="24" y="16"/>
                  <a:pt x="24" y="16"/>
                  <a:pt x="24" y="16"/>
                </a:cubicBezTo>
                <a:cubicBezTo>
                  <a:pt x="24" y="7"/>
                  <a:pt x="24" y="7"/>
                  <a:pt x="24" y="7"/>
                </a:cubicBezTo>
                <a:cubicBezTo>
                  <a:pt x="24" y="3"/>
                  <a:pt x="27" y="0"/>
                  <a:pt x="31" y="0"/>
                </a:cubicBezTo>
                <a:close/>
                <a:moveTo>
                  <a:pt x="0" y="20"/>
                </a:moveTo>
                <a:cubicBezTo>
                  <a:pt x="0" y="48"/>
                  <a:pt x="0" y="48"/>
                  <a:pt x="0" y="48"/>
                </a:cubicBezTo>
                <a:cubicBezTo>
                  <a:pt x="27" y="55"/>
                  <a:pt x="56" y="55"/>
                  <a:pt x="85" y="48"/>
                </a:cubicBezTo>
                <a:cubicBezTo>
                  <a:pt x="85" y="20"/>
                  <a:pt x="85" y="20"/>
                  <a:pt x="85" y="20"/>
                </a:cubicBezTo>
                <a:lnTo>
                  <a:pt x="0" y="20"/>
                </a:lnTo>
                <a:close/>
              </a:path>
            </a:pathLst>
          </a:custGeom>
          <a:solidFill>
            <a:srgbClr val="0070C0"/>
          </a:solidFill>
          <a:ln w="28575" cap="flat" cmpd="sng" algn="ctr">
            <a:noFill/>
            <a:prstDash val="solid"/>
            <a:miter lim="800000"/>
          </a:ln>
          <a:effectLst/>
        </p:spPr>
        <p:txBody>
          <a:bodyPr lIns="68543" tIns="34272" rIns="68543" bIns="34272" anchor="ctr"/>
          <a:lstStyle/>
          <a:p>
            <a:pPr algn="ctr">
              <a:defRPr/>
            </a:pPr>
            <a:endParaRPr lang="zh-CN" altLang="en-US" kern="0">
              <a:solidFill>
                <a:schemeClr val="tx1">
                  <a:lumMod val="65000"/>
                  <a:lumOff val="35000"/>
                </a:schemeClr>
              </a:solidFill>
              <a:latin typeface="微软雅黑" pitchFamily="34" charset="-122"/>
              <a:ea typeface="微软雅黑" pitchFamily="34" charset="-122"/>
            </a:endParaRPr>
          </a:p>
        </p:txBody>
      </p:sp>
      <p:sp>
        <p:nvSpPr>
          <p:cNvPr id="8" name="圆角矩形 7"/>
          <p:cNvSpPr/>
          <p:nvPr/>
        </p:nvSpPr>
        <p:spPr bwMode="auto">
          <a:xfrm>
            <a:off x="2363142" y="2198453"/>
            <a:ext cx="2065452" cy="483861"/>
          </a:xfrm>
          <a:prstGeom prst="roundRect">
            <a:avLst>
              <a:gd name="adj" fmla="val 50000"/>
            </a:avLst>
          </a:prstGeom>
          <a:gradFill>
            <a:gsLst>
              <a:gs pos="0">
                <a:schemeClr val="bg1">
                  <a:lumMod val="95000"/>
                </a:schemeClr>
              </a:gs>
              <a:gs pos="50000">
                <a:schemeClr val="bg1"/>
              </a:gs>
              <a:gs pos="100000">
                <a:schemeClr val="bg1">
                  <a:lumMod val="85000"/>
                </a:schemeClr>
              </a:gs>
            </a:gsLst>
            <a:lin ang="16200000" scaled="0"/>
          </a:gradFill>
          <a:ln w="28575" cap="flat" cmpd="sng" algn="ctr">
            <a:noFill/>
            <a:prstDash val="solid"/>
            <a:miter lim="800000"/>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lIns="68543" tIns="34272" rIns="68543" bIns="34272" anchor="ctr"/>
          <a:lstStyle/>
          <a:p>
            <a:pPr algn="ctr">
              <a:defRPr/>
            </a:pPr>
            <a:endParaRPr lang="zh-CN" altLang="en-US" kern="0">
              <a:solidFill>
                <a:srgbClr val="0070C0"/>
              </a:solidFill>
              <a:latin typeface="微软雅黑" pitchFamily="34" charset="-122"/>
              <a:ea typeface="微软雅黑" pitchFamily="34" charset="-122"/>
            </a:endParaRPr>
          </a:p>
        </p:txBody>
      </p:sp>
      <p:sp>
        <p:nvSpPr>
          <p:cNvPr id="9" name="Freeform 5"/>
          <p:cNvSpPr>
            <a:spLocks noEditPoints="1"/>
          </p:cNvSpPr>
          <p:nvPr/>
        </p:nvSpPr>
        <p:spPr bwMode="auto">
          <a:xfrm>
            <a:off x="1727135" y="2191933"/>
            <a:ext cx="443959" cy="445801"/>
          </a:xfrm>
          <a:custGeom>
            <a:avLst/>
            <a:gdLst>
              <a:gd name="T0" fmla="*/ 2147483646 w 104"/>
              <a:gd name="T1" fmla="*/ 2147483646 h 104"/>
              <a:gd name="T2" fmla="*/ 2147483646 w 104"/>
              <a:gd name="T3" fmla="*/ 2147483646 h 104"/>
              <a:gd name="T4" fmla="*/ 2147483646 w 104"/>
              <a:gd name="T5" fmla="*/ 2147483646 h 104"/>
              <a:gd name="T6" fmla="*/ 2147483646 w 104"/>
              <a:gd name="T7" fmla="*/ 0 h 104"/>
              <a:gd name="T8" fmla="*/ 0 w 104"/>
              <a:gd name="T9" fmla="*/ 2147483646 h 104"/>
              <a:gd name="T10" fmla="*/ 2147483646 w 104"/>
              <a:gd name="T11" fmla="*/ 2147483646 h 104"/>
              <a:gd name="T12" fmla="*/ 2147483646 w 104"/>
              <a:gd name="T13" fmla="*/ 2147483646 h 104"/>
              <a:gd name="T14" fmla="*/ 2147483646 w 104"/>
              <a:gd name="T15" fmla="*/ 0 h 104"/>
              <a:gd name="T16" fmla="*/ 2147483646 w 104"/>
              <a:gd name="T17" fmla="*/ 2147483646 h 104"/>
              <a:gd name="T18" fmla="*/ 2147483646 w 104"/>
              <a:gd name="T19" fmla="*/ 2147483646 h 104"/>
              <a:gd name="T20" fmla="*/ 2147483646 w 104"/>
              <a:gd name="T21" fmla="*/ 2147483646 h 104"/>
              <a:gd name="T22" fmla="*/ 2147483646 w 104"/>
              <a:gd name="T23" fmla="*/ 2147483646 h 104"/>
              <a:gd name="T24" fmla="*/ 2147483646 w 104"/>
              <a:gd name="T25" fmla="*/ 2147483646 h 104"/>
              <a:gd name="T26" fmla="*/ 2147483646 w 104"/>
              <a:gd name="T27" fmla="*/ 2147483646 h 104"/>
              <a:gd name="T28" fmla="*/ 2147483646 w 104"/>
              <a:gd name="T29" fmla="*/ 2147483646 h 104"/>
              <a:gd name="T30" fmla="*/ 2147483646 w 104"/>
              <a:gd name="T31" fmla="*/ 2147483646 h 104"/>
              <a:gd name="T32" fmla="*/ 2147483646 w 104"/>
              <a:gd name="T33" fmla="*/ 2147483646 h 104"/>
              <a:gd name="T34" fmla="*/ 2147483646 w 104"/>
              <a:gd name="T35" fmla="*/ 2147483646 h 104"/>
              <a:gd name="T36" fmla="*/ 2147483646 w 104"/>
              <a:gd name="T37" fmla="*/ 2147483646 h 104"/>
              <a:gd name="T38" fmla="*/ 2147483646 w 104"/>
              <a:gd name="T39" fmla="*/ 2147483646 h 104"/>
              <a:gd name="T40" fmla="*/ 2147483646 w 104"/>
              <a:gd name="T41" fmla="*/ 2147483646 h 104"/>
              <a:gd name="T42" fmla="*/ 2147483646 w 104"/>
              <a:gd name="T43" fmla="*/ 2147483646 h 104"/>
              <a:gd name="T44" fmla="*/ 2147483646 w 104"/>
              <a:gd name="T45" fmla="*/ 2147483646 h 104"/>
              <a:gd name="T46" fmla="*/ 2147483646 w 104"/>
              <a:gd name="T47" fmla="*/ 2147483646 h 104"/>
              <a:gd name="T48" fmla="*/ 2147483646 w 104"/>
              <a:gd name="T49" fmla="*/ 2147483646 h 104"/>
              <a:gd name="T50" fmla="*/ 2147483646 w 104"/>
              <a:gd name="T51" fmla="*/ 2147483646 h 104"/>
              <a:gd name="T52" fmla="*/ 2147483646 w 104"/>
              <a:gd name="T53" fmla="*/ 2147483646 h 104"/>
              <a:gd name="T54" fmla="*/ 2147483646 w 104"/>
              <a:gd name="T55" fmla="*/ 2147483646 h 104"/>
              <a:gd name="T56" fmla="*/ 2147483646 w 104"/>
              <a:gd name="T57" fmla="*/ 2147483646 h 104"/>
              <a:gd name="T58" fmla="*/ 2147483646 w 104"/>
              <a:gd name="T59" fmla="*/ 2147483646 h 104"/>
              <a:gd name="T60" fmla="*/ 2147483646 w 104"/>
              <a:gd name="T61" fmla="*/ 2147483646 h 104"/>
              <a:gd name="T62" fmla="*/ 2147483646 w 104"/>
              <a:gd name="T63" fmla="*/ 2147483646 h 104"/>
              <a:gd name="T64" fmla="*/ 2147483646 w 104"/>
              <a:gd name="T65" fmla="*/ 2147483646 h 104"/>
              <a:gd name="T66" fmla="*/ 2147483646 w 104"/>
              <a:gd name="T67" fmla="*/ 2147483646 h 104"/>
              <a:gd name="T68" fmla="*/ 2147483646 w 104"/>
              <a:gd name="T69" fmla="*/ 2147483646 h 104"/>
              <a:gd name="T70" fmla="*/ 2147483646 w 104"/>
              <a:gd name="T71" fmla="*/ 2147483646 h 104"/>
              <a:gd name="T72" fmla="*/ 2147483646 w 104"/>
              <a:gd name="T73" fmla="*/ 2147483646 h 104"/>
              <a:gd name="T74" fmla="*/ 2147483646 w 104"/>
              <a:gd name="T75" fmla="*/ 2147483646 h 104"/>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104" h="104">
                <a:moveTo>
                  <a:pt x="45" y="50"/>
                </a:moveTo>
                <a:cubicBezTo>
                  <a:pt x="43" y="27"/>
                  <a:pt x="43" y="27"/>
                  <a:pt x="43" y="27"/>
                </a:cubicBezTo>
                <a:cubicBezTo>
                  <a:pt x="55" y="46"/>
                  <a:pt x="55" y="46"/>
                  <a:pt x="55" y="46"/>
                </a:cubicBezTo>
                <a:cubicBezTo>
                  <a:pt x="60" y="47"/>
                  <a:pt x="63" y="51"/>
                  <a:pt x="63" y="56"/>
                </a:cubicBezTo>
                <a:cubicBezTo>
                  <a:pt x="63" y="62"/>
                  <a:pt x="59" y="67"/>
                  <a:pt x="53" y="67"/>
                </a:cubicBezTo>
                <a:cubicBezTo>
                  <a:pt x="48" y="67"/>
                  <a:pt x="43" y="62"/>
                  <a:pt x="43" y="56"/>
                </a:cubicBezTo>
                <a:cubicBezTo>
                  <a:pt x="43" y="54"/>
                  <a:pt x="44" y="52"/>
                  <a:pt x="45" y="50"/>
                </a:cubicBezTo>
                <a:close/>
                <a:moveTo>
                  <a:pt x="52" y="0"/>
                </a:moveTo>
                <a:cubicBezTo>
                  <a:pt x="38" y="0"/>
                  <a:pt x="25" y="6"/>
                  <a:pt x="15" y="15"/>
                </a:cubicBezTo>
                <a:cubicBezTo>
                  <a:pt x="6" y="25"/>
                  <a:pt x="0" y="38"/>
                  <a:pt x="0" y="52"/>
                </a:cubicBezTo>
                <a:cubicBezTo>
                  <a:pt x="0" y="66"/>
                  <a:pt x="6" y="79"/>
                  <a:pt x="15" y="89"/>
                </a:cubicBezTo>
                <a:cubicBezTo>
                  <a:pt x="25" y="98"/>
                  <a:pt x="38" y="104"/>
                  <a:pt x="52" y="104"/>
                </a:cubicBezTo>
                <a:cubicBezTo>
                  <a:pt x="67" y="104"/>
                  <a:pt x="80" y="98"/>
                  <a:pt x="89" y="89"/>
                </a:cubicBezTo>
                <a:cubicBezTo>
                  <a:pt x="98" y="79"/>
                  <a:pt x="104" y="66"/>
                  <a:pt x="104" y="52"/>
                </a:cubicBezTo>
                <a:cubicBezTo>
                  <a:pt x="104" y="38"/>
                  <a:pt x="98" y="25"/>
                  <a:pt x="89" y="15"/>
                </a:cubicBezTo>
                <a:cubicBezTo>
                  <a:pt x="80" y="6"/>
                  <a:pt x="67" y="0"/>
                  <a:pt x="52" y="0"/>
                </a:cubicBezTo>
                <a:close/>
                <a:moveTo>
                  <a:pt x="83" y="22"/>
                </a:moveTo>
                <a:cubicBezTo>
                  <a:pt x="75" y="14"/>
                  <a:pt x="64" y="9"/>
                  <a:pt x="52" y="9"/>
                </a:cubicBezTo>
                <a:cubicBezTo>
                  <a:pt x="40" y="9"/>
                  <a:pt x="30" y="14"/>
                  <a:pt x="22" y="22"/>
                </a:cubicBezTo>
                <a:cubicBezTo>
                  <a:pt x="14" y="30"/>
                  <a:pt x="9" y="40"/>
                  <a:pt x="9" y="52"/>
                </a:cubicBezTo>
                <a:cubicBezTo>
                  <a:pt x="9" y="64"/>
                  <a:pt x="14" y="75"/>
                  <a:pt x="22" y="82"/>
                </a:cubicBezTo>
                <a:cubicBezTo>
                  <a:pt x="30" y="90"/>
                  <a:pt x="40" y="95"/>
                  <a:pt x="52" y="95"/>
                </a:cubicBezTo>
                <a:cubicBezTo>
                  <a:pt x="64" y="95"/>
                  <a:pt x="75" y="90"/>
                  <a:pt x="83" y="82"/>
                </a:cubicBezTo>
                <a:cubicBezTo>
                  <a:pt x="90" y="75"/>
                  <a:pt x="95" y="64"/>
                  <a:pt x="95" y="52"/>
                </a:cubicBezTo>
                <a:cubicBezTo>
                  <a:pt x="95" y="40"/>
                  <a:pt x="90" y="30"/>
                  <a:pt x="83" y="22"/>
                </a:cubicBezTo>
                <a:close/>
                <a:moveTo>
                  <a:pt x="24" y="64"/>
                </a:moveTo>
                <a:cubicBezTo>
                  <a:pt x="23" y="62"/>
                  <a:pt x="22" y="58"/>
                  <a:pt x="22" y="55"/>
                </a:cubicBezTo>
                <a:cubicBezTo>
                  <a:pt x="28" y="55"/>
                  <a:pt x="28" y="55"/>
                  <a:pt x="28" y="55"/>
                </a:cubicBezTo>
                <a:cubicBezTo>
                  <a:pt x="28" y="49"/>
                  <a:pt x="28" y="49"/>
                  <a:pt x="28" y="49"/>
                </a:cubicBezTo>
                <a:cubicBezTo>
                  <a:pt x="22" y="49"/>
                  <a:pt x="22" y="49"/>
                  <a:pt x="22" y="49"/>
                </a:cubicBezTo>
                <a:cubicBezTo>
                  <a:pt x="22" y="46"/>
                  <a:pt x="23" y="43"/>
                  <a:pt x="24" y="40"/>
                </a:cubicBezTo>
                <a:cubicBezTo>
                  <a:pt x="28" y="43"/>
                  <a:pt x="28" y="43"/>
                  <a:pt x="28" y="43"/>
                </a:cubicBezTo>
                <a:cubicBezTo>
                  <a:pt x="32" y="37"/>
                  <a:pt x="32" y="37"/>
                  <a:pt x="32" y="37"/>
                </a:cubicBezTo>
                <a:cubicBezTo>
                  <a:pt x="27" y="34"/>
                  <a:pt x="27" y="34"/>
                  <a:pt x="27" y="34"/>
                </a:cubicBezTo>
                <a:cubicBezTo>
                  <a:pt x="28" y="33"/>
                  <a:pt x="29" y="32"/>
                  <a:pt x="31" y="30"/>
                </a:cubicBezTo>
                <a:cubicBezTo>
                  <a:pt x="31" y="30"/>
                  <a:pt x="32" y="29"/>
                  <a:pt x="33" y="28"/>
                </a:cubicBezTo>
                <a:cubicBezTo>
                  <a:pt x="35" y="32"/>
                  <a:pt x="35" y="32"/>
                  <a:pt x="35" y="32"/>
                </a:cubicBezTo>
                <a:cubicBezTo>
                  <a:pt x="41" y="29"/>
                  <a:pt x="41" y="29"/>
                  <a:pt x="41" y="29"/>
                </a:cubicBezTo>
                <a:cubicBezTo>
                  <a:pt x="39" y="24"/>
                  <a:pt x="39" y="24"/>
                  <a:pt x="39" y="24"/>
                </a:cubicBezTo>
                <a:cubicBezTo>
                  <a:pt x="42" y="23"/>
                  <a:pt x="44" y="22"/>
                  <a:pt x="47" y="22"/>
                </a:cubicBezTo>
                <a:cubicBezTo>
                  <a:pt x="47" y="26"/>
                  <a:pt x="47" y="26"/>
                  <a:pt x="47" y="26"/>
                </a:cubicBezTo>
                <a:cubicBezTo>
                  <a:pt x="54" y="26"/>
                  <a:pt x="54" y="26"/>
                  <a:pt x="54" y="26"/>
                </a:cubicBezTo>
                <a:cubicBezTo>
                  <a:pt x="54" y="21"/>
                  <a:pt x="54" y="21"/>
                  <a:pt x="54" y="21"/>
                </a:cubicBezTo>
                <a:cubicBezTo>
                  <a:pt x="57" y="22"/>
                  <a:pt x="59" y="22"/>
                  <a:pt x="62" y="23"/>
                </a:cubicBezTo>
                <a:cubicBezTo>
                  <a:pt x="60" y="27"/>
                  <a:pt x="60" y="27"/>
                  <a:pt x="60" y="27"/>
                </a:cubicBezTo>
                <a:cubicBezTo>
                  <a:pt x="66" y="30"/>
                  <a:pt x="66" y="30"/>
                  <a:pt x="66" y="30"/>
                </a:cubicBezTo>
                <a:cubicBezTo>
                  <a:pt x="68" y="26"/>
                  <a:pt x="68" y="26"/>
                  <a:pt x="68" y="26"/>
                </a:cubicBezTo>
                <a:cubicBezTo>
                  <a:pt x="70" y="27"/>
                  <a:pt x="72" y="29"/>
                  <a:pt x="74" y="30"/>
                </a:cubicBezTo>
                <a:cubicBezTo>
                  <a:pt x="74" y="31"/>
                  <a:pt x="75" y="31"/>
                  <a:pt x="75" y="32"/>
                </a:cubicBezTo>
                <a:cubicBezTo>
                  <a:pt x="70" y="34"/>
                  <a:pt x="70" y="34"/>
                  <a:pt x="70" y="34"/>
                </a:cubicBezTo>
                <a:cubicBezTo>
                  <a:pt x="74" y="40"/>
                  <a:pt x="74" y="40"/>
                  <a:pt x="74" y="40"/>
                </a:cubicBezTo>
                <a:cubicBezTo>
                  <a:pt x="79" y="37"/>
                  <a:pt x="79" y="37"/>
                  <a:pt x="79" y="37"/>
                </a:cubicBezTo>
                <a:cubicBezTo>
                  <a:pt x="80" y="40"/>
                  <a:pt x="82" y="43"/>
                  <a:pt x="82" y="46"/>
                </a:cubicBezTo>
                <a:cubicBezTo>
                  <a:pt x="76" y="46"/>
                  <a:pt x="76" y="46"/>
                  <a:pt x="76" y="46"/>
                </a:cubicBezTo>
                <a:cubicBezTo>
                  <a:pt x="76" y="52"/>
                  <a:pt x="76" y="52"/>
                  <a:pt x="76" y="52"/>
                </a:cubicBezTo>
                <a:cubicBezTo>
                  <a:pt x="83" y="52"/>
                  <a:pt x="83" y="52"/>
                  <a:pt x="83" y="52"/>
                </a:cubicBezTo>
                <a:cubicBezTo>
                  <a:pt x="83" y="55"/>
                  <a:pt x="82" y="59"/>
                  <a:pt x="81" y="62"/>
                </a:cubicBezTo>
                <a:cubicBezTo>
                  <a:pt x="75" y="58"/>
                  <a:pt x="75" y="58"/>
                  <a:pt x="75" y="58"/>
                </a:cubicBezTo>
                <a:cubicBezTo>
                  <a:pt x="72" y="64"/>
                  <a:pt x="72" y="64"/>
                  <a:pt x="72" y="64"/>
                </a:cubicBezTo>
                <a:cubicBezTo>
                  <a:pt x="78" y="68"/>
                  <a:pt x="78" y="68"/>
                  <a:pt x="78" y="68"/>
                </a:cubicBezTo>
                <a:cubicBezTo>
                  <a:pt x="84" y="71"/>
                  <a:pt x="84" y="71"/>
                  <a:pt x="84" y="71"/>
                </a:cubicBezTo>
                <a:cubicBezTo>
                  <a:pt x="87" y="66"/>
                  <a:pt x="90" y="58"/>
                  <a:pt x="90" y="52"/>
                </a:cubicBezTo>
                <a:cubicBezTo>
                  <a:pt x="90" y="42"/>
                  <a:pt x="85" y="32"/>
                  <a:pt x="79" y="26"/>
                </a:cubicBezTo>
                <a:cubicBezTo>
                  <a:pt x="72" y="19"/>
                  <a:pt x="63" y="15"/>
                  <a:pt x="52" y="15"/>
                </a:cubicBezTo>
                <a:cubicBezTo>
                  <a:pt x="42" y="15"/>
                  <a:pt x="33" y="19"/>
                  <a:pt x="26" y="26"/>
                </a:cubicBezTo>
                <a:cubicBezTo>
                  <a:pt x="19" y="32"/>
                  <a:pt x="15" y="42"/>
                  <a:pt x="15" y="52"/>
                </a:cubicBezTo>
                <a:cubicBezTo>
                  <a:pt x="15" y="60"/>
                  <a:pt x="18" y="68"/>
                  <a:pt x="22" y="74"/>
                </a:cubicBezTo>
                <a:cubicBezTo>
                  <a:pt x="27" y="70"/>
                  <a:pt x="27" y="70"/>
                  <a:pt x="27" y="70"/>
                </a:cubicBezTo>
                <a:cubicBezTo>
                  <a:pt x="27" y="70"/>
                  <a:pt x="27" y="70"/>
                  <a:pt x="27" y="70"/>
                </a:cubicBezTo>
                <a:cubicBezTo>
                  <a:pt x="33" y="67"/>
                  <a:pt x="33" y="67"/>
                  <a:pt x="33" y="67"/>
                </a:cubicBezTo>
                <a:cubicBezTo>
                  <a:pt x="30" y="61"/>
                  <a:pt x="30" y="61"/>
                  <a:pt x="30" y="61"/>
                </a:cubicBezTo>
                <a:cubicBezTo>
                  <a:pt x="24" y="64"/>
                  <a:pt x="24" y="64"/>
                  <a:pt x="24" y="64"/>
                </a:cubicBezTo>
                <a:close/>
                <a:moveTo>
                  <a:pt x="53" y="51"/>
                </a:moveTo>
                <a:cubicBezTo>
                  <a:pt x="50" y="51"/>
                  <a:pt x="48" y="53"/>
                  <a:pt x="48" y="56"/>
                </a:cubicBezTo>
                <a:cubicBezTo>
                  <a:pt x="48" y="59"/>
                  <a:pt x="50" y="61"/>
                  <a:pt x="53" y="61"/>
                </a:cubicBezTo>
                <a:cubicBezTo>
                  <a:pt x="56" y="61"/>
                  <a:pt x="58" y="59"/>
                  <a:pt x="58" y="56"/>
                </a:cubicBezTo>
                <a:cubicBezTo>
                  <a:pt x="58" y="53"/>
                  <a:pt x="56" y="51"/>
                  <a:pt x="53" y="51"/>
                </a:cubicBezTo>
                <a:close/>
              </a:path>
            </a:pathLst>
          </a:custGeom>
          <a:solidFill>
            <a:srgbClr val="0070C0"/>
          </a:solidFill>
          <a:ln w="28575" cap="flat" cmpd="sng" algn="ctr">
            <a:noFill/>
            <a:prstDash val="solid"/>
            <a:miter lim="800000"/>
          </a:ln>
          <a:effectLst/>
        </p:spPr>
        <p:txBody>
          <a:bodyPr lIns="68543" tIns="34272" rIns="68543" bIns="34272" anchor="ctr"/>
          <a:lstStyle/>
          <a:p>
            <a:pPr algn="ctr">
              <a:defRPr/>
            </a:pPr>
            <a:endParaRPr lang="zh-CN" altLang="en-US" kern="0">
              <a:solidFill>
                <a:schemeClr val="tx1">
                  <a:lumMod val="65000"/>
                  <a:lumOff val="35000"/>
                </a:schemeClr>
              </a:solidFill>
              <a:latin typeface="微软雅黑" pitchFamily="34" charset="-122"/>
              <a:ea typeface="微软雅黑" pitchFamily="34" charset="-122"/>
            </a:endParaRPr>
          </a:p>
        </p:txBody>
      </p:sp>
      <p:sp>
        <p:nvSpPr>
          <p:cNvPr id="10" name="圆角矩形 9"/>
          <p:cNvSpPr/>
          <p:nvPr/>
        </p:nvSpPr>
        <p:spPr bwMode="auto">
          <a:xfrm>
            <a:off x="2371835" y="3040669"/>
            <a:ext cx="2064594" cy="483523"/>
          </a:xfrm>
          <a:prstGeom prst="roundRect">
            <a:avLst>
              <a:gd name="adj" fmla="val 50000"/>
            </a:avLst>
          </a:prstGeom>
          <a:gradFill>
            <a:gsLst>
              <a:gs pos="0">
                <a:schemeClr val="bg1">
                  <a:lumMod val="95000"/>
                </a:schemeClr>
              </a:gs>
              <a:gs pos="50000">
                <a:schemeClr val="bg1"/>
              </a:gs>
              <a:gs pos="100000">
                <a:schemeClr val="bg1">
                  <a:lumMod val="85000"/>
                </a:schemeClr>
              </a:gs>
            </a:gsLst>
            <a:lin ang="16200000" scaled="0"/>
          </a:gradFill>
          <a:ln w="28575" cap="flat" cmpd="sng" algn="ctr">
            <a:noFill/>
            <a:prstDash val="solid"/>
            <a:miter lim="800000"/>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lIns="68543" tIns="34272" rIns="68543" bIns="34272" anchor="ctr"/>
          <a:lstStyle/>
          <a:p>
            <a:pPr algn="ctr">
              <a:defRPr/>
            </a:pPr>
            <a:endParaRPr lang="zh-CN" altLang="en-US" kern="0">
              <a:solidFill>
                <a:srgbClr val="0070C0"/>
              </a:solidFill>
              <a:latin typeface="微软雅黑" pitchFamily="34" charset="-122"/>
              <a:ea typeface="微软雅黑" pitchFamily="34" charset="-122"/>
            </a:endParaRPr>
          </a:p>
        </p:txBody>
      </p:sp>
      <p:sp>
        <p:nvSpPr>
          <p:cNvPr id="11" name="Freeform 22"/>
          <p:cNvSpPr>
            <a:spLocks noEditPoints="1"/>
          </p:cNvSpPr>
          <p:nvPr/>
        </p:nvSpPr>
        <p:spPr bwMode="auto">
          <a:xfrm>
            <a:off x="1717829" y="3081820"/>
            <a:ext cx="483383" cy="390933"/>
          </a:xfrm>
          <a:custGeom>
            <a:avLst/>
            <a:gdLst>
              <a:gd name="T0" fmla="*/ 2147483646 w 109"/>
              <a:gd name="T1" fmla="*/ 2147483646 h 88"/>
              <a:gd name="T2" fmla="*/ 2147483646 w 109"/>
              <a:gd name="T3" fmla="*/ 2147483646 h 88"/>
              <a:gd name="T4" fmla="*/ 2147483646 w 109"/>
              <a:gd name="T5" fmla="*/ 2147483646 h 88"/>
              <a:gd name="T6" fmla="*/ 2147483646 w 109"/>
              <a:gd name="T7" fmla="*/ 0 h 88"/>
              <a:gd name="T8" fmla="*/ 2147483646 w 109"/>
              <a:gd name="T9" fmla="*/ 2147483646 h 88"/>
              <a:gd name="T10" fmla="*/ 2147483646 w 109"/>
              <a:gd name="T11" fmla="*/ 2147483646 h 88"/>
              <a:gd name="T12" fmla="*/ 2147483646 w 109"/>
              <a:gd name="T13" fmla="*/ 2147483646 h 88"/>
              <a:gd name="T14" fmla="*/ 2147483646 w 109"/>
              <a:gd name="T15" fmla="*/ 2147483646 h 88"/>
              <a:gd name="T16" fmla="*/ 2147483646 w 109"/>
              <a:gd name="T17" fmla="*/ 2147483646 h 88"/>
              <a:gd name="T18" fmla="*/ 0 w 109"/>
              <a:gd name="T19" fmla="*/ 2147483646 h 88"/>
              <a:gd name="T20" fmla="*/ 2147483646 w 109"/>
              <a:gd name="T21" fmla="*/ 2147483646 h 88"/>
              <a:gd name="T22" fmla="*/ 2147483646 w 109"/>
              <a:gd name="T23" fmla="*/ 2147483646 h 88"/>
              <a:gd name="T24" fmla="*/ 2147483646 w 109"/>
              <a:gd name="T25" fmla="*/ 2147483646 h 88"/>
              <a:gd name="T26" fmla="*/ 2147483646 w 109"/>
              <a:gd name="T27" fmla="*/ 2147483646 h 88"/>
              <a:gd name="T28" fmla="*/ 2147483646 w 109"/>
              <a:gd name="T29" fmla="*/ 2147483646 h 88"/>
              <a:gd name="T30" fmla="*/ 2147483646 w 109"/>
              <a:gd name="T31" fmla="*/ 2147483646 h 88"/>
              <a:gd name="T32" fmla="*/ 2147483646 w 109"/>
              <a:gd name="T33" fmla="*/ 2147483646 h 88"/>
              <a:gd name="T34" fmla="*/ 2147483646 w 109"/>
              <a:gd name="T35" fmla="*/ 2147483646 h 88"/>
              <a:gd name="T36" fmla="*/ 2147483646 w 109"/>
              <a:gd name="T37" fmla="*/ 2147483646 h 88"/>
              <a:gd name="T38" fmla="*/ 2147483646 w 109"/>
              <a:gd name="T39" fmla="*/ 2147483646 h 88"/>
              <a:gd name="T40" fmla="*/ 2147483646 w 109"/>
              <a:gd name="T41" fmla="*/ 2147483646 h 88"/>
              <a:gd name="T42" fmla="*/ 2147483646 w 109"/>
              <a:gd name="T43" fmla="*/ 2147483646 h 88"/>
              <a:gd name="T44" fmla="*/ 2147483646 w 109"/>
              <a:gd name="T45" fmla="*/ 2147483646 h 88"/>
              <a:gd name="T46" fmla="*/ 2147483646 w 109"/>
              <a:gd name="T47" fmla="*/ 2147483646 h 88"/>
              <a:gd name="T48" fmla="*/ 2147483646 w 109"/>
              <a:gd name="T49" fmla="*/ 2147483646 h 88"/>
              <a:gd name="T50" fmla="*/ 2147483646 w 109"/>
              <a:gd name="T51" fmla="*/ 2147483646 h 88"/>
              <a:gd name="T52" fmla="*/ 2147483646 w 109"/>
              <a:gd name="T53" fmla="*/ 2147483646 h 88"/>
              <a:gd name="T54" fmla="*/ 2147483646 w 109"/>
              <a:gd name="T55" fmla="*/ 2147483646 h 88"/>
              <a:gd name="T56" fmla="*/ 2147483646 w 109"/>
              <a:gd name="T57" fmla="*/ 2147483646 h 88"/>
              <a:gd name="T58" fmla="*/ 2147483646 w 109"/>
              <a:gd name="T59" fmla="*/ 2147483646 h 88"/>
              <a:gd name="T60" fmla="*/ 2147483646 w 109"/>
              <a:gd name="T61" fmla="*/ 2147483646 h 88"/>
              <a:gd name="T62" fmla="*/ 2147483646 w 109"/>
              <a:gd name="T63" fmla="*/ 2147483646 h 88"/>
              <a:gd name="T64" fmla="*/ 2147483646 w 109"/>
              <a:gd name="T65" fmla="*/ 2147483646 h 88"/>
              <a:gd name="T66" fmla="*/ 2147483646 w 109"/>
              <a:gd name="T67" fmla="*/ 2147483646 h 8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109" h="88">
                <a:moveTo>
                  <a:pt x="80" y="88"/>
                </a:moveTo>
                <a:cubicBezTo>
                  <a:pt x="86" y="88"/>
                  <a:pt x="86" y="88"/>
                  <a:pt x="86" y="88"/>
                </a:cubicBezTo>
                <a:cubicBezTo>
                  <a:pt x="86" y="44"/>
                  <a:pt x="86" y="44"/>
                  <a:pt x="86" y="44"/>
                </a:cubicBezTo>
                <a:cubicBezTo>
                  <a:pt x="84" y="44"/>
                  <a:pt x="84" y="44"/>
                  <a:pt x="84" y="44"/>
                </a:cubicBezTo>
                <a:cubicBezTo>
                  <a:pt x="82" y="70"/>
                  <a:pt x="82" y="70"/>
                  <a:pt x="82" y="70"/>
                </a:cubicBezTo>
                <a:cubicBezTo>
                  <a:pt x="80" y="71"/>
                  <a:pt x="80" y="71"/>
                  <a:pt x="80" y="71"/>
                </a:cubicBezTo>
                <a:cubicBezTo>
                  <a:pt x="80" y="88"/>
                  <a:pt x="80" y="88"/>
                  <a:pt x="80" y="88"/>
                </a:cubicBezTo>
                <a:close/>
                <a:moveTo>
                  <a:pt x="109" y="0"/>
                </a:moveTo>
                <a:cubicBezTo>
                  <a:pt x="100" y="17"/>
                  <a:pt x="100" y="17"/>
                  <a:pt x="100" y="17"/>
                </a:cubicBezTo>
                <a:cubicBezTo>
                  <a:pt x="92" y="33"/>
                  <a:pt x="92" y="33"/>
                  <a:pt x="92" y="33"/>
                </a:cubicBezTo>
                <a:cubicBezTo>
                  <a:pt x="84" y="22"/>
                  <a:pt x="84" y="22"/>
                  <a:pt x="84" y="22"/>
                </a:cubicBezTo>
                <a:cubicBezTo>
                  <a:pt x="80" y="25"/>
                  <a:pt x="80" y="25"/>
                  <a:pt x="80" y="25"/>
                </a:cubicBezTo>
                <a:cubicBezTo>
                  <a:pt x="77" y="64"/>
                  <a:pt x="77" y="64"/>
                  <a:pt x="77" y="64"/>
                </a:cubicBezTo>
                <a:cubicBezTo>
                  <a:pt x="67" y="68"/>
                  <a:pt x="67" y="68"/>
                  <a:pt x="67" y="68"/>
                </a:cubicBezTo>
                <a:cubicBezTo>
                  <a:pt x="48" y="50"/>
                  <a:pt x="48" y="50"/>
                  <a:pt x="48" y="50"/>
                </a:cubicBezTo>
                <a:cubicBezTo>
                  <a:pt x="37" y="73"/>
                  <a:pt x="37" y="73"/>
                  <a:pt x="37" y="73"/>
                </a:cubicBezTo>
                <a:cubicBezTo>
                  <a:pt x="26" y="73"/>
                  <a:pt x="26" y="73"/>
                  <a:pt x="26" y="73"/>
                </a:cubicBezTo>
                <a:cubicBezTo>
                  <a:pt x="19" y="63"/>
                  <a:pt x="19" y="63"/>
                  <a:pt x="19" y="63"/>
                </a:cubicBezTo>
                <a:cubicBezTo>
                  <a:pt x="4" y="67"/>
                  <a:pt x="4" y="67"/>
                  <a:pt x="4" y="67"/>
                </a:cubicBezTo>
                <a:cubicBezTo>
                  <a:pt x="0" y="56"/>
                  <a:pt x="0" y="56"/>
                  <a:pt x="0" y="56"/>
                </a:cubicBezTo>
                <a:cubicBezTo>
                  <a:pt x="20" y="50"/>
                  <a:pt x="20" y="50"/>
                  <a:pt x="20" y="50"/>
                </a:cubicBezTo>
                <a:cubicBezTo>
                  <a:pt x="25" y="48"/>
                  <a:pt x="25" y="48"/>
                  <a:pt x="25" y="48"/>
                </a:cubicBezTo>
                <a:cubicBezTo>
                  <a:pt x="27" y="52"/>
                  <a:pt x="27" y="52"/>
                  <a:pt x="27" y="52"/>
                </a:cubicBezTo>
                <a:cubicBezTo>
                  <a:pt x="30" y="57"/>
                  <a:pt x="30" y="57"/>
                  <a:pt x="30" y="57"/>
                </a:cubicBezTo>
                <a:cubicBezTo>
                  <a:pt x="40" y="37"/>
                  <a:pt x="40" y="37"/>
                  <a:pt x="40" y="37"/>
                </a:cubicBezTo>
                <a:cubicBezTo>
                  <a:pt x="44" y="29"/>
                  <a:pt x="44" y="29"/>
                  <a:pt x="44" y="29"/>
                </a:cubicBezTo>
                <a:cubicBezTo>
                  <a:pt x="50" y="35"/>
                  <a:pt x="50" y="35"/>
                  <a:pt x="50" y="35"/>
                </a:cubicBezTo>
                <a:cubicBezTo>
                  <a:pt x="66" y="50"/>
                  <a:pt x="66" y="50"/>
                  <a:pt x="66" y="50"/>
                </a:cubicBezTo>
                <a:cubicBezTo>
                  <a:pt x="68" y="21"/>
                  <a:pt x="68" y="21"/>
                  <a:pt x="68" y="21"/>
                </a:cubicBezTo>
                <a:cubicBezTo>
                  <a:pt x="68" y="18"/>
                  <a:pt x="68" y="18"/>
                  <a:pt x="68" y="18"/>
                </a:cubicBezTo>
                <a:cubicBezTo>
                  <a:pt x="71" y="16"/>
                  <a:pt x="71" y="16"/>
                  <a:pt x="71" y="16"/>
                </a:cubicBezTo>
                <a:cubicBezTo>
                  <a:pt x="78" y="12"/>
                  <a:pt x="78" y="12"/>
                  <a:pt x="78" y="12"/>
                </a:cubicBezTo>
                <a:cubicBezTo>
                  <a:pt x="72" y="2"/>
                  <a:pt x="72" y="2"/>
                  <a:pt x="72" y="2"/>
                </a:cubicBezTo>
                <a:cubicBezTo>
                  <a:pt x="90" y="1"/>
                  <a:pt x="90" y="1"/>
                  <a:pt x="90" y="1"/>
                </a:cubicBezTo>
                <a:cubicBezTo>
                  <a:pt x="109" y="0"/>
                  <a:pt x="109" y="0"/>
                  <a:pt x="109" y="0"/>
                </a:cubicBezTo>
                <a:close/>
                <a:moveTo>
                  <a:pt x="22" y="88"/>
                </a:moveTo>
                <a:cubicBezTo>
                  <a:pt x="24" y="88"/>
                  <a:pt x="27" y="88"/>
                  <a:pt x="29" y="88"/>
                </a:cubicBezTo>
                <a:cubicBezTo>
                  <a:pt x="29" y="80"/>
                  <a:pt x="29" y="80"/>
                  <a:pt x="29" y="80"/>
                </a:cubicBezTo>
                <a:cubicBezTo>
                  <a:pt x="23" y="81"/>
                  <a:pt x="23" y="81"/>
                  <a:pt x="23" y="81"/>
                </a:cubicBezTo>
                <a:cubicBezTo>
                  <a:pt x="22" y="79"/>
                  <a:pt x="22" y="79"/>
                  <a:pt x="22" y="79"/>
                </a:cubicBezTo>
                <a:cubicBezTo>
                  <a:pt x="22" y="88"/>
                  <a:pt x="22" y="88"/>
                  <a:pt x="22" y="88"/>
                </a:cubicBezTo>
                <a:close/>
                <a:moveTo>
                  <a:pt x="11" y="88"/>
                </a:moveTo>
                <a:cubicBezTo>
                  <a:pt x="17" y="88"/>
                  <a:pt x="17" y="88"/>
                  <a:pt x="17" y="88"/>
                </a:cubicBezTo>
                <a:cubicBezTo>
                  <a:pt x="17" y="71"/>
                  <a:pt x="17" y="71"/>
                  <a:pt x="17" y="71"/>
                </a:cubicBezTo>
                <a:cubicBezTo>
                  <a:pt x="17" y="71"/>
                  <a:pt x="17" y="71"/>
                  <a:pt x="17" y="71"/>
                </a:cubicBezTo>
                <a:cubicBezTo>
                  <a:pt x="11" y="73"/>
                  <a:pt x="11" y="73"/>
                  <a:pt x="11" y="73"/>
                </a:cubicBezTo>
                <a:cubicBezTo>
                  <a:pt x="11" y="88"/>
                  <a:pt x="11" y="88"/>
                  <a:pt x="11" y="88"/>
                </a:cubicBezTo>
                <a:close/>
                <a:moveTo>
                  <a:pt x="34" y="88"/>
                </a:moveTo>
                <a:cubicBezTo>
                  <a:pt x="36" y="88"/>
                  <a:pt x="38" y="88"/>
                  <a:pt x="40" y="88"/>
                </a:cubicBezTo>
                <a:cubicBezTo>
                  <a:pt x="40" y="79"/>
                  <a:pt x="40" y="79"/>
                  <a:pt x="40" y="79"/>
                </a:cubicBezTo>
                <a:cubicBezTo>
                  <a:pt x="40" y="80"/>
                  <a:pt x="40" y="80"/>
                  <a:pt x="40" y="80"/>
                </a:cubicBezTo>
                <a:cubicBezTo>
                  <a:pt x="34" y="80"/>
                  <a:pt x="34" y="80"/>
                  <a:pt x="34" y="80"/>
                </a:cubicBezTo>
                <a:cubicBezTo>
                  <a:pt x="34" y="88"/>
                  <a:pt x="34" y="88"/>
                  <a:pt x="34" y="88"/>
                </a:cubicBezTo>
                <a:close/>
                <a:moveTo>
                  <a:pt x="45" y="88"/>
                </a:moveTo>
                <a:cubicBezTo>
                  <a:pt x="47" y="88"/>
                  <a:pt x="50" y="88"/>
                  <a:pt x="52" y="88"/>
                </a:cubicBezTo>
                <a:cubicBezTo>
                  <a:pt x="52" y="63"/>
                  <a:pt x="52" y="63"/>
                  <a:pt x="52" y="63"/>
                </a:cubicBezTo>
                <a:cubicBezTo>
                  <a:pt x="49" y="60"/>
                  <a:pt x="49" y="60"/>
                  <a:pt x="49" y="60"/>
                </a:cubicBezTo>
                <a:cubicBezTo>
                  <a:pt x="45" y="69"/>
                  <a:pt x="45" y="69"/>
                  <a:pt x="45" y="69"/>
                </a:cubicBezTo>
                <a:cubicBezTo>
                  <a:pt x="45" y="88"/>
                  <a:pt x="45" y="88"/>
                  <a:pt x="45" y="88"/>
                </a:cubicBezTo>
                <a:close/>
                <a:moveTo>
                  <a:pt x="57" y="88"/>
                </a:moveTo>
                <a:cubicBezTo>
                  <a:pt x="59" y="88"/>
                  <a:pt x="61" y="88"/>
                  <a:pt x="63" y="88"/>
                </a:cubicBezTo>
                <a:cubicBezTo>
                  <a:pt x="63" y="73"/>
                  <a:pt x="63" y="73"/>
                  <a:pt x="63" y="73"/>
                </a:cubicBezTo>
                <a:cubicBezTo>
                  <a:pt x="57" y="67"/>
                  <a:pt x="57" y="67"/>
                  <a:pt x="57" y="67"/>
                </a:cubicBezTo>
                <a:cubicBezTo>
                  <a:pt x="57" y="88"/>
                  <a:pt x="57" y="88"/>
                  <a:pt x="57" y="88"/>
                </a:cubicBezTo>
                <a:close/>
                <a:moveTo>
                  <a:pt x="68" y="88"/>
                </a:moveTo>
                <a:cubicBezTo>
                  <a:pt x="70" y="88"/>
                  <a:pt x="73" y="88"/>
                  <a:pt x="75" y="88"/>
                </a:cubicBezTo>
                <a:cubicBezTo>
                  <a:pt x="75" y="72"/>
                  <a:pt x="75" y="72"/>
                  <a:pt x="75" y="72"/>
                </a:cubicBezTo>
                <a:cubicBezTo>
                  <a:pt x="68" y="75"/>
                  <a:pt x="68" y="75"/>
                  <a:pt x="68" y="75"/>
                </a:cubicBezTo>
                <a:lnTo>
                  <a:pt x="68" y="88"/>
                </a:lnTo>
                <a:close/>
              </a:path>
            </a:pathLst>
          </a:custGeom>
          <a:solidFill>
            <a:srgbClr val="0070C0"/>
          </a:solidFill>
          <a:ln w="28575" cap="flat" cmpd="sng" algn="ctr">
            <a:noFill/>
            <a:prstDash val="solid"/>
            <a:miter lim="800000"/>
          </a:ln>
          <a:effectLst/>
        </p:spPr>
        <p:txBody>
          <a:bodyPr lIns="68543" tIns="34272" rIns="68543" bIns="34272" anchor="ctr"/>
          <a:lstStyle/>
          <a:p>
            <a:pPr algn="ctr">
              <a:defRPr/>
            </a:pPr>
            <a:endParaRPr lang="zh-CN" altLang="en-US" kern="0">
              <a:solidFill>
                <a:schemeClr val="tx1">
                  <a:lumMod val="65000"/>
                  <a:lumOff val="35000"/>
                </a:schemeClr>
              </a:solidFill>
              <a:latin typeface="微软雅黑" pitchFamily="34" charset="-122"/>
              <a:ea typeface="微软雅黑" pitchFamily="34" charset="-122"/>
            </a:endParaRPr>
          </a:p>
        </p:txBody>
      </p:sp>
      <p:sp>
        <p:nvSpPr>
          <p:cNvPr id="12" name="圆角矩形 11"/>
          <p:cNvSpPr/>
          <p:nvPr/>
        </p:nvSpPr>
        <p:spPr bwMode="auto">
          <a:xfrm>
            <a:off x="2345865" y="3882547"/>
            <a:ext cx="2065591" cy="485324"/>
          </a:xfrm>
          <a:prstGeom prst="roundRect">
            <a:avLst>
              <a:gd name="adj" fmla="val 50000"/>
            </a:avLst>
          </a:prstGeom>
          <a:gradFill>
            <a:gsLst>
              <a:gs pos="0">
                <a:schemeClr val="bg1">
                  <a:lumMod val="95000"/>
                </a:schemeClr>
              </a:gs>
              <a:gs pos="50000">
                <a:schemeClr val="bg1"/>
              </a:gs>
              <a:gs pos="100000">
                <a:schemeClr val="bg1">
                  <a:lumMod val="85000"/>
                </a:schemeClr>
              </a:gs>
            </a:gsLst>
            <a:lin ang="16200000" scaled="0"/>
          </a:gradFill>
          <a:ln w="28575" cap="flat" cmpd="sng" algn="ctr">
            <a:noFill/>
            <a:prstDash val="solid"/>
            <a:miter lim="800000"/>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lIns="68543" tIns="34272" rIns="68543" bIns="34272" anchor="ctr"/>
          <a:lstStyle/>
          <a:p>
            <a:pPr algn="ctr">
              <a:defRPr/>
            </a:pPr>
            <a:endParaRPr lang="zh-CN" altLang="en-US" kern="0">
              <a:solidFill>
                <a:srgbClr val="0070C0"/>
              </a:solidFill>
              <a:latin typeface="微软雅黑" pitchFamily="34" charset="-122"/>
              <a:ea typeface="微软雅黑" pitchFamily="34" charset="-122"/>
            </a:endParaRPr>
          </a:p>
        </p:txBody>
      </p:sp>
      <p:sp>
        <p:nvSpPr>
          <p:cNvPr id="13" name="Freeform 24"/>
          <p:cNvSpPr>
            <a:spLocks noEditPoints="1"/>
          </p:cNvSpPr>
          <p:nvPr/>
        </p:nvSpPr>
        <p:spPr bwMode="auto">
          <a:xfrm>
            <a:off x="1713422" y="3884262"/>
            <a:ext cx="471385" cy="486952"/>
          </a:xfrm>
          <a:custGeom>
            <a:avLst/>
            <a:gdLst>
              <a:gd name="T0" fmla="*/ 2147483646 w 89"/>
              <a:gd name="T1" fmla="*/ 2147483646 h 92"/>
              <a:gd name="T2" fmla="*/ 2147483646 w 89"/>
              <a:gd name="T3" fmla="*/ 2147483646 h 92"/>
              <a:gd name="T4" fmla="*/ 2147483646 w 89"/>
              <a:gd name="T5" fmla="*/ 2147483646 h 92"/>
              <a:gd name="T6" fmla="*/ 2147483646 w 89"/>
              <a:gd name="T7" fmla="*/ 2147483646 h 92"/>
              <a:gd name="T8" fmla="*/ 2147483646 w 89"/>
              <a:gd name="T9" fmla="*/ 2147483646 h 92"/>
              <a:gd name="T10" fmla="*/ 2147483646 w 89"/>
              <a:gd name="T11" fmla="*/ 2147483646 h 92"/>
              <a:gd name="T12" fmla="*/ 2147483646 w 89"/>
              <a:gd name="T13" fmla="*/ 2147483646 h 92"/>
              <a:gd name="T14" fmla="*/ 2147483646 w 89"/>
              <a:gd name="T15" fmla="*/ 2147483646 h 92"/>
              <a:gd name="T16" fmla="*/ 2147483646 w 89"/>
              <a:gd name="T17" fmla="*/ 2147483646 h 92"/>
              <a:gd name="T18" fmla="*/ 2147483646 w 89"/>
              <a:gd name="T19" fmla="*/ 2147483646 h 92"/>
              <a:gd name="T20" fmla="*/ 2147483646 w 89"/>
              <a:gd name="T21" fmla="*/ 2147483646 h 92"/>
              <a:gd name="T22" fmla="*/ 2147483646 w 89"/>
              <a:gd name="T23" fmla="*/ 2147483646 h 92"/>
              <a:gd name="T24" fmla="*/ 2147483646 w 89"/>
              <a:gd name="T25" fmla="*/ 2147483646 h 92"/>
              <a:gd name="T26" fmla="*/ 2147483646 w 89"/>
              <a:gd name="T27" fmla="*/ 2147483646 h 92"/>
              <a:gd name="T28" fmla="*/ 2147483646 w 89"/>
              <a:gd name="T29" fmla="*/ 2147483646 h 92"/>
              <a:gd name="T30" fmla="*/ 2147483646 w 89"/>
              <a:gd name="T31" fmla="*/ 2147483646 h 92"/>
              <a:gd name="T32" fmla="*/ 2147483646 w 89"/>
              <a:gd name="T33" fmla="*/ 2147483646 h 92"/>
              <a:gd name="T34" fmla="*/ 2147483646 w 89"/>
              <a:gd name="T35" fmla="*/ 2147483646 h 92"/>
              <a:gd name="T36" fmla="*/ 2147483646 w 89"/>
              <a:gd name="T37" fmla="*/ 2147483646 h 92"/>
              <a:gd name="T38" fmla="*/ 2147483646 w 89"/>
              <a:gd name="T39" fmla="*/ 2147483646 h 92"/>
              <a:gd name="T40" fmla="*/ 2147483646 w 89"/>
              <a:gd name="T41" fmla="*/ 2147483646 h 92"/>
              <a:gd name="T42" fmla="*/ 2147483646 w 89"/>
              <a:gd name="T43" fmla="*/ 2147483646 h 92"/>
              <a:gd name="T44" fmla="*/ 2147483646 w 89"/>
              <a:gd name="T45" fmla="*/ 2147483646 h 92"/>
              <a:gd name="T46" fmla="*/ 2147483646 w 89"/>
              <a:gd name="T47" fmla="*/ 2147483646 h 92"/>
              <a:gd name="T48" fmla="*/ 2147483646 w 89"/>
              <a:gd name="T49" fmla="*/ 2147483646 h 92"/>
              <a:gd name="T50" fmla="*/ 2147483646 w 89"/>
              <a:gd name="T51" fmla="*/ 2147483646 h 92"/>
              <a:gd name="T52" fmla="*/ 2147483646 w 89"/>
              <a:gd name="T53" fmla="*/ 2147483646 h 92"/>
              <a:gd name="T54" fmla="*/ 2147483646 w 89"/>
              <a:gd name="T55" fmla="*/ 2147483646 h 92"/>
              <a:gd name="T56" fmla="*/ 2147483646 w 89"/>
              <a:gd name="T57" fmla="*/ 2147483646 h 92"/>
              <a:gd name="T58" fmla="*/ 2147483646 w 89"/>
              <a:gd name="T59" fmla="*/ 2147483646 h 92"/>
              <a:gd name="T60" fmla="*/ 2147483646 w 89"/>
              <a:gd name="T61" fmla="*/ 2147483646 h 92"/>
              <a:gd name="T62" fmla="*/ 2147483646 w 89"/>
              <a:gd name="T63" fmla="*/ 2147483646 h 92"/>
              <a:gd name="T64" fmla="*/ 2147483646 w 89"/>
              <a:gd name="T65" fmla="*/ 2147483646 h 92"/>
              <a:gd name="T66" fmla="*/ 2147483646 w 89"/>
              <a:gd name="T67" fmla="*/ 2147483646 h 92"/>
              <a:gd name="T68" fmla="*/ 2147483646 w 89"/>
              <a:gd name="T69" fmla="*/ 2147483646 h 92"/>
              <a:gd name="T70" fmla="*/ 2147483646 w 89"/>
              <a:gd name="T71" fmla="*/ 2147483646 h 92"/>
              <a:gd name="T72" fmla="*/ 2147483646 w 89"/>
              <a:gd name="T73" fmla="*/ 2147483646 h 9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89" h="92">
                <a:moveTo>
                  <a:pt x="45" y="0"/>
                </a:moveTo>
                <a:cubicBezTo>
                  <a:pt x="40" y="0"/>
                  <a:pt x="35" y="5"/>
                  <a:pt x="35" y="11"/>
                </a:cubicBezTo>
                <a:cubicBezTo>
                  <a:pt x="35" y="16"/>
                  <a:pt x="40" y="21"/>
                  <a:pt x="45" y="21"/>
                </a:cubicBezTo>
                <a:cubicBezTo>
                  <a:pt x="51" y="21"/>
                  <a:pt x="56" y="16"/>
                  <a:pt x="56" y="11"/>
                </a:cubicBezTo>
                <a:cubicBezTo>
                  <a:pt x="56" y="5"/>
                  <a:pt x="51" y="0"/>
                  <a:pt x="45" y="0"/>
                </a:cubicBezTo>
                <a:close/>
                <a:moveTo>
                  <a:pt x="70" y="10"/>
                </a:moveTo>
                <a:cubicBezTo>
                  <a:pt x="65" y="10"/>
                  <a:pt x="61" y="14"/>
                  <a:pt x="61" y="18"/>
                </a:cubicBezTo>
                <a:cubicBezTo>
                  <a:pt x="61" y="23"/>
                  <a:pt x="65" y="27"/>
                  <a:pt x="70" y="27"/>
                </a:cubicBezTo>
                <a:cubicBezTo>
                  <a:pt x="74" y="27"/>
                  <a:pt x="78" y="23"/>
                  <a:pt x="78" y="18"/>
                </a:cubicBezTo>
                <a:cubicBezTo>
                  <a:pt x="78" y="14"/>
                  <a:pt x="74" y="10"/>
                  <a:pt x="70" y="10"/>
                </a:cubicBezTo>
                <a:close/>
                <a:moveTo>
                  <a:pt x="30" y="52"/>
                </a:moveTo>
                <a:cubicBezTo>
                  <a:pt x="30" y="55"/>
                  <a:pt x="30" y="55"/>
                  <a:pt x="30" y="55"/>
                </a:cubicBezTo>
                <a:cubicBezTo>
                  <a:pt x="30" y="55"/>
                  <a:pt x="30" y="55"/>
                  <a:pt x="30" y="55"/>
                </a:cubicBezTo>
                <a:cubicBezTo>
                  <a:pt x="32" y="85"/>
                  <a:pt x="32" y="85"/>
                  <a:pt x="32" y="85"/>
                </a:cubicBezTo>
                <a:cubicBezTo>
                  <a:pt x="24" y="85"/>
                  <a:pt x="24" y="85"/>
                  <a:pt x="24" y="85"/>
                </a:cubicBezTo>
                <a:cubicBezTo>
                  <a:pt x="22" y="59"/>
                  <a:pt x="22" y="59"/>
                  <a:pt x="22" y="59"/>
                </a:cubicBezTo>
                <a:cubicBezTo>
                  <a:pt x="19" y="59"/>
                  <a:pt x="19" y="59"/>
                  <a:pt x="19" y="59"/>
                </a:cubicBezTo>
                <a:cubicBezTo>
                  <a:pt x="17" y="85"/>
                  <a:pt x="17" y="85"/>
                  <a:pt x="17" y="85"/>
                </a:cubicBezTo>
                <a:cubicBezTo>
                  <a:pt x="10" y="85"/>
                  <a:pt x="10" y="85"/>
                  <a:pt x="10" y="85"/>
                </a:cubicBezTo>
                <a:cubicBezTo>
                  <a:pt x="11" y="55"/>
                  <a:pt x="11" y="55"/>
                  <a:pt x="11" y="55"/>
                </a:cubicBezTo>
                <a:cubicBezTo>
                  <a:pt x="10" y="43"/>
                  <a:pt x="10" y="43"/>
                  <a:pt x="10" y="43"/>
                </a:cubicBezTo>
                <a:cubicBezTo>
                  <a:pt x="4" y="53"/>
                  <a:pt x="4" y="53"/>
                  <a:pt x="4" y="53"/>
                </a:cubicBezTo>
                <a:cubicBezTo>
                  <a:pt x="0" y="50"/>
                  <a:pt x="0" y="50"/>
                  <a:pt x="0" y="50"/>
                </a:cubicBezTo>
                <a:cubicBezTo>
                  <a:pt x="10" y="28"/>
                  <a:pt x="10" y="28"/>
                  <a:pt x="10" y="28"/>
                </a:cubicBezTo>
                <a:cubicBezTo>
                  <a:pt x="16" y="28"/>
                  <a:pt x="16" y="28"/>
                  <a:pt x="16" y="28"/>
                </a:cubicBezTo>
                <a:cubicBezTo>
                  <a:pt x="21" y="35"/>
                  <a:pt x="21" y="35"/>
                  <a:pt x="21" y="35"/>
                </a:cubicBezTo>
                <a:cubicBezTo>
                  <a:pt x="26" y="28"/>
                  <a:pt x="26" y="28"/>
                  <a:pt x="26" y="28"/>
                </a:cubicBezTo>
                <a:cubicBezTo>
                  <a:pt x="31" y="28"/>
                  <a:pt x="31" y="28"/>
                  <a:pt x="31" y="28"/>
                </a:cubicBezTo>
                <a:cubicBezTo>
                  <a:pt x="33" y="24"/>
                  <a:pt x="33" y="24"/>
                  <a:pt x="33" y="24"/>
                </a:cubicBezTo>
                <a:cubicBezTo>
                  <a:pt x="44" y="24"/>
                  <a:pt x="44" y="24"/>
                  <a:pt x="44" y="24"/>
                </a:cubicBezTo>
                <a:cubicBezTo>
                  <a:pt x="43" y="25"/>
                  <a:pt x="43" y="25"/>
                  <a:pt x="43" y="25"/>
                </a:cubicBezTo>
                <a:cubicBezTo>
                  <a:pt x="44" y="27"/>
                  <a:pt x="44" y="27"/>
                  <a:pt x="44" y="27"/>
                </a:cubicBezTo>
                <a:cubicBezTo>
                  <a:pt x="41" y="44"/>
                  <a:pt x="41" y="44"/>
                  <a:pt x="41" y="44"/>
                </a:cubicBezTo>
                <a:cubicBezTo>
                  <a:pt x="45" y="48"/>
                  <a:pt x="45" y="48"/>
                  <a:pt x="45" y="48"/>
                </a:cubicBezTo>
                <a:cubicBezTo>
                  <a:pt x="45" y="48"/>
                  <a:pt x="45" y="48"/>
                  <a:pt x="45" y="48"/>
                </a:cubicBezTo>
                <a:cubicBezTo>
                  <a:pt x="45" y="48"/>
                  <a:pt x="45" y="48"/>
                  <a:pt x="45" y="48"/>
                </a:cubicBezTo>
                <a:cubicBezTo>
                  <a:pt x="45" y="48"/>
                  <a:pt x="45" y="48"/>
                  <a:pt x="45" y="48"/>
                </a:cubicBezTo>
                <a:cubicBezTo>
                  <a:pt x="45" y="48"/>
                  <a:pt x="45" y="48"/>
                  <a:pt x="45" y="48"/>
                </a:cubicBezTo>
                <a:cubicBezTo>
                  <a:pt x="49" y="44"/>
                  <a:pt x="49" y="44"/>
                  <a:pt x="49" y="44"/>
                </a:cubicBezTo>
                <a:cubicBezTo>
                  <a:pt x="47" y="27"/>
                  <a:pt x="47" y="27"/>
                  <a:pt x="47" y="27"/>
                </a:cubicBezTo>
                <a:cubicBezTo>
                  <a:pt x="48" y="25"/>
                  <a:pt x="48" y="25"/>
                  <a:pt x="48" y="25"/>
                </a:cubicBezTo>
                <a:cubicBezTo>
                  <a:pt x="47" y="24"/>
                  <a:pt x="47" y="24"/>
                  <a:pt x="47" y="24"/>
                </a:cubicBezTo>
                <a:cubicBezTo>
                  <a:pt x="58" y="24"/>
                  <a:pt x="58" y="24"/>
                  <a:pt x="58" y="24"/>
                </a:cubicBezTo>
                <a:cubicBezTo>
                  <a:pt x="59" y="28"/>
                  <a:pt x="59" y="28"/>
                  <a:pt x="59" y="28"/>
                </a:cubicBezTo>
                <a:cubicBezTo>
                  <a:pt x="64" y="28"/>
                  <a:pt x="64" y="28"/>
                  <a:pt x="64" y="28"/>
                </a:cubicBezTo>
                <a:cubicBezTo>
                  <a:pt x="70" y="35"/>
                  <a:pt x="70" y="35"/>
                  <a:pt x="70" y="35"/>
                </a:cubicBezTo>
                <a:cubicBezTo>
                  <a:pt x="75" y="28"/>
                  <a:pt x="75" y="28"/>
                  <a:pt x="75" y="28"/>
                </a:cubicBezTo>
                <a:cubicBezTo>
                  <a:pt x="80" y="28"/>
                  <a:pt x="80" y="28"/>
                  <a:pt x="80" y="28"/>
                </a:cubicBezTo>
                <a:cubicBezTo>
                  <a:pt x="89" y="48"/>
                  <a:pt x="89" y="48"/>
                  <a:pt x="89" y="48"/>
                </a:cubicBezTo>
                <a:cubicBezTo>
                  <a:pt x="85" y="51"/>
                  <a:pt x="85" y="51"/>
                  <a:pt x="85" y="51"/>
                </a:cubicBezTo>
                <a:cubicBezTo>
                  <a:pt x="79" y="41"/>
                  <a:pt x="79" y="41"/>
                  <a:pt x="79" y="41"/>
                </a:cubicBezTo>
                <a:cubicBezTo>
                  <a:pt x="79" y="55"/>
                  <a:pt x="79" y="55"/>
                  <a:pt x="79" y="55"/>
                </a:cubicBezTo>
                <a:cubicBezTo>
                  <a:pt x="79" y="55"/>
                  <a:pt x="79" y="55"/>
                  <a:pt x="79" y="55"/>
                </a:cubicBezTo>
                <a:cubicBezTo>
                  <a:pt x="80" y="85"/>
                  <a:pt x="80" y="85"/>
                  <a:pt x="80" y="85"/>
                </a:cubicBezTo>
                <a:cubicBezTo>
                  <a:pt x="72" y="85"/>
                  <a:pt x="72" y="85"/>
                  <a:pt x="72" y="85"/>
                </a:cubicBezTo>
                <a:cubicBezTo>
                  <a:pt x="71" y="59"/>
                  <a:pt x="71" y="59"/>
                  <a:pt x="71" y="59"/>
                </a:cubicBezTo>
                <a:cubicBezTo>
                  <a:pt x="68" y="59"/>
                  <a:pt x="68" y="59"/>
                  <a:pt x="68" y="59"/>
                </a:cubicBezTo>
                <a:cubicBezTo>
                  <a:pt x="66" y="85"/>
                  <a:pt x="66" y="85"/>
                  <a:pt x="66" y="85"/>
                </a:cubicBezTo>
                <a:cubicBezTo>
                  <a:pt x="59" y="85"/>
                  <a:pt x="59" y="85"/>
                  <a:pt x="59" y="85"/>
                </a:cubicBezTo>
                <a:cubicBezTo>
                  <a:pt x="60" y="55"/>
                  <a:pt x="60" y="55"/>
                  <a:pt x="60" y="55"/>
                </a:cubicBezTo>
                <a:cubicBezTo>
                  <a:pt x="60" y="53"/>
                  <a:pt x="60" y="53"/>
                  <a:pt x="60" y="53"/>
                </a:cubicBezTo>
                <a:cubicBezTo>
                  <a:pt x="57" y="55"/>
                  <a:pt x="57" y="55"/>
                  <a:pt x="57" y="55"/>
                </a:cubicBezTo>
                <a:cubicBezTo>
                  <a:pt x="58" y="92"/>
                  <a:pt x="58" y="92"/>
                  <a:pt x="58" y="92"/>
                </a:cubicBezTo>
                <a:cubicBezTo>
                  <a:pt x="49" y="92"/>
                  <a:pt x="49" y="92"/>
                  <a:pt x="49" y="92"/>
                </a:cubicBezTo>
                <a:cubicBezTo>
                  <a:pt x="47" y="61"/>
                  <a:pt x="47" y="61"/>
                  <a:pt x="47" y="61"/>
                </a:cubicBezTo>
                <a:cubicBezTo>
                  <a:pt x="43" y="61"/>
                  <a:pt x="43" y="61"/>
                  <a:pt x="43" y="61"/>
                </a:cubicBezTo>
                <a:cubicBezTo>
                  <a:pt x="42" y="92"/>
                  <a:pt x="42" y="92"/>
                  <a:pt x="42" y="92"/>
                </a:cubicBezTo>
                <a:cubicBezTo>
                  <a:pt x="32" y="92"/>
                  <a:pt x="32" y="92"/>
                  <a:pt x="32" y="92"/>
                </a:cubicBezTo>
                <a:cubicBezTo>
                  <a:pt x="34" y="55"/>
                  <a:pt x="34" y="55"/>
                  <a:pt x="34" y="55"/>
                </a:cubicBezTo>
                <a:cubicBezTo>
                  <a:pt x="30" y="52"/>
                  <a:pt x="30" y="52"/>
                  <a:pt x="30" y="52"/>
                </a:cubicBezTo>
                <a:close/>
                <a:moveTo>
                  <a:pt x="21" y="10"/>
                </a:moveTo>
                <a:cubicBezTo>
                  <a:pt x="16" y="10"/>
                  <a:pt x="13" y="14"/>
                  <a:pt x="13" y="18"/>
                </a:cubicBezTo>
                <a:cubicBezTo>
                  <a:pt x="13" y="23"/>
                  <a:pt x="16" y="27"/>
                  <a:pt x="21" y="27"/>
                </a:cubicBezTo>
                <a:cubicBezTo>
                  <a:pt x="25" y="27"/>
                  <a:pt x="29" y="23"/>
                  <a:pt x="29" y="18"/>
                </a:cubicBezTo>
                <a:cubicBezTo>
                  <a:pt x="29" y="14"/>
                  <a:pt x="25" y="10"/>
                  <a:pt x="21" y="10"/>
                </a:cubicBezTo>
                <a:close/>
              </a:path>
            </a:pathLst>
          </a:custGeom>
          <a:solidFill>
            <a:srgbClr val="0070C0"/>
          </a:solidFill>
          <a:ln w="28575" cap="flat" cmpd="sng" algn="ctr">
            <a:noFill/>
            <a:prstDash val="solid"/>
            <a:miter lim="800000"/>
          </a:ln>
          <a:effectLst/>
        </p:spPr>
        <p:txBody>
          <a:bodyPr lIns="68543" tIns="34272" rIns="68543" bIns="34272" anchor="ctr"/>
          <a:lstStyle/>
          <a:p>
            <a:pPr algn="ctr">
              <a:defRPr/>
            </a:pPr>
            <a:endParaRPr lang="zh-CN" altLang="en-US" kern="0">
              <a:solidFill>
                <a:schemeClr val="tx1">
                  <a:lumMod val="65000"/>
                  <a:lumOff val="35000"/>
                </a:schemeClr>
              </a:solidFill>
              <a:latin typeface="微软雅黑" pitchFamily="34" charset="-122"/>
              <a:ea typeface="微软雅黑" pitchFamily="34" charset="-122"/>
            </a:endParaRPr>
          </a:p>
        </p:txBody>
      </p:sp>
      <p:sp>
        <p:nvSpPr>
          <p:cNvPr id="14" name="TextBox 13"/>
          <p:cNvSpPr txBox="1"/>
          <p:nvPr/>
        </p:nvSpPr>
        <p:spPr>
          <a:xfrm>
            <a:off x="4574249" y="2249560"/>
            <a:ext cx="3382127" cy="438545"/>
          </a:xfrm>
          <a:prstGeom prst="rect">
            <a:avLst/>
          </a:prstGeom>
          <a:noFill/>
        </p:spPr>
        <p:txBody>
          <a:bodyPr wrap="square" lIns="68543" tIns="34272" rIns="68543" bIns="34272" rtlCol="0">
            <a:spAutoFit/>
          </a:bodyPr>
          <a:lstStyle/>
          <a:p>
            <a:r>
              <a:rPr lang="zh-CN" altLang="en-US" sz="1200" dirty="0" smtClean="0">
                <a:solidFill>
                  <a:schemeClr val="tx1">
                    <a:lumMod val="65000"/>
                    <a:lumOff val="35000"/>
                  </a:schemeClr>
                </a:solidFill>
                <a:latin typeface="微软雅黑" pitchFamily="34" charset="-122"/>
                <a:ea typeface="微软雅黑" pitchFamily="34" charset="-122"/>
              </a:rPr>
              <a:t>对比线上线下，不同时间段，新旧功能，新旧版本之间的差别</a:t>
            </a:r>
            <a:endParaRPr lang="en-US" altLang="zh-CN" sz="1200" dirty="0" smtClean="0">
              <a:solidFill>
                <a:schemeClr val="tx1">
                  <a:lumMod val="65000"/>
                  <a:lumOff val="35000"/>
                </a:schemeClr>
              </a:solidFill>
              <a:latin typeface="微软雅黑" pitchFamily="34" charset="-122"/>
              <a:ea typeface="微软雅黑" pitchFamily="34" charset="-122"/>
            </a:endParaRPr>
          </a:p>
        </p:txBody>
      </p:sp>
      <p:sp>
        <p:nvSpPr>
          <p:cNvPr id="15" name="TextBox 14"/>
          <p:cNvSpPr txBox="1"/>
          <p:nvPr/>
        </p:nvSpPr>
        <p:spPr>
          <a:xfrm>
            <a:off x="4574249" y="3091776"/>
            <a:ext cx="3382127" cy="438545"/>
          </a:xfrm>
          <a:prstGeom prst="rect">
            <a:avLst/>
          </a:prstGeom>
          <a:noFill/>
        </p:spPr>
        <p:txBody>
          <a:bodyPr wrap="square" lIns="68543" tIns="34272" rIns="68543" bIns="34272" rtlCol="0">
            <a:spAutoFit/>
          </a:bodyPr>
          <a:lstStyle/>
          <a:p>
            <a:r>
              <a:rPr lang="zh-CN" altLang="en-US" sz="1200" dirty="0" smtClean="0">
                <a:solidFill>
                  <a:schemeClr val="tx1">
                    <a:lumMod val="65000"/>
                    <a:lumOff val="35000"/>
                  </a:schemeClr>
                </a:solidFill>
                <a:latin typeface="微软雅黑" pitchFamily="34" charset="-122"/>
                <a:ea typeface="微软雅黑" pitchFamily="34" charset="-122"/>
              </a:rPr>
              <a:t>除了平均值和总数外，要考虑极端值和异常值的分析，加深计算的深度，得到更多信息</a:t>
            </a:r>
            <a:endParaRPr lang="en-US" altLang="zh-CN" sz="1200" dirty="0" smtClean="0">
              <a:solidFill>
                <a:schemeClr val="tx1">
                  <a:lumMod val="65000"/>
                  <a:lumOff val="35000"/>
                </a:schemeClr>
              </a:solidFill>
              <a:latin typeface="微软雅黑" pitchFamily="34" charset="-122"/>
              <a:ea typeface="微软雅黑" pitchFamily="34" charset="-122"/>
            </a:endParaRPr>
          </a:p>
        </p:txBody>
      </p:sp>
      <p:sp>
        <p:nvSpPr>
          <p:cNvPr id="16" name="TextBox 15"/>
          <p:cNvSpPr txBox="1"/>
          <p:nvPr/>
        </p:nvSpPr>
        <p:spPr>
          <a:xfrm>
            <a:off x="4574249" y="3933655"/>
            <a:ext cx="3382127" cy="807877"/>
          </a:xfrm>
          <a:prstGeom prst="rect">
            <a:avLst/>
          </a:prstGeom>
          <a:noFill/>
        </p:spPr>
        <p:txBody>
          <a:bodyPr wrap="square" lIns="68543" tIns="34272" rIns="68543" bIns="34272" rtlCol="0">
            <a:spAutoFit/>
          </a:bodyPr>
          <a:lstStyle/>
          <a:p>
            <a:r>
              <a:rPr lang="zh-CN" altLang="en-US" sz="1200" dirty="0" smtClean="0">
                <a:solidFill>
                  <a:schemeClr val="tx1">
                    <a:lumMod val="65000"/>
                    <a:lumOff val="35000"/>
                  </a:schemeClr>
                </a:solidFill>
                <a:latin typeface="微软雅黑" pitchFamily="34" charset="-122"/>
                <a:ea typeface="微软雅黑" pitchFamily="34" charset="-122"/>
              </a:rPr>
              <a:t>通过一定方法排除干扰因素</a:t>
            </a:r>
            <a:endParaRPr lang="en-US" altLang="zh-CN" sz="1200" dirty="0" smtClean="0">
              <a:solidFill>
                <a:schemeClr val="tx1">
                  <a:lumMod val="65000"/>
                  <a:lumOff val="35000"/>
                </a:schemeClr>
              </a:solidFill>
              <a:latin typeface="微软雅黑" pitchFamily="34" charset="-122"/>
              <a:ea typeface="微软雅黑" pitchFamily="34" charset="-122"/>
            </a:endParaRPr>
          </a:p>
          <a:p>
            <a:r>
              <a:rPr lang="zh-CN" altLang="en-US" sz="1200" dirty="0" smtClean="0">
                <a:solidFill>
                  <a:schemeClr val="tx1">
                    <a:lumMod val="65000"/>
                    <a:lumOff val="35000"/>
                  </a:schemeClr>
                </a:solidFill>
                <a:latin typeface="微软雅黑" pitchFamily="34" charset="-122"/>
                <a:ea typeface="微软雅黑" pitchFamily="34" charset="-122"/>
              </a:rPr>
              <a:t>采用更先进建模方法进行处理</a:t>
            </a:r>
            <a:endParaRPr lang="en-US" altLang="zh-CN" sz="1200" dirty="0" smtClean="0">
              <a:solidFill>
                <a:schemeClr val="tx1">
                  <a:lumMod val="65000"/>
                  <a:lumOff val="35000"/>
                </a:schemeClr>
              </a:solidFill>
              <a:latin typeface="微软雅黑" pitchFamily="34" charset="-122"/>
              <a:ea typeface="微软雅黑" pitchFamily="34" charset="-122"/>
            </a:endParaRPr>
          </a:p>
          <a:p>
            <a:r>
              <a:rPr lang="zh-CN" altLang="en-US" sz="1200" dirty="0" smtClean="0">
                <a:solidFill>
                  <a:schemeClr val="tx1">
                    <a:lumMod val="65000"/>
                    <a:lumOff val="35000"/>
                  </a:schemeClr>
                </a:solidFill>
                <a:latin typeface="微软雅黑" pitchFamily="34" charset="-122"/>
                <a:ea typeface="微软雅黑" pitchFamily="34" charset="-122"/>
              </a:rPr>
              <a:t>不仅要从现象入手，也要从可能的本质入手数据</a:t>
            </a:r>
            <a:endParaRPr lang="en-US" altLang="zh-CN" sz="1200" dirty="0" smtClean="0">
              <a:solidFill>
                <a:schemeClr val="tx1">
                  <a:lumMod val="65000"/>
                  <a:lumOff val="35000"/>
                </a:schemeClr>
              </a:solidFill>
              <a:latin typeface="微软雅黑" pitchFamily="34" charset="-122"/>
              <a:ea typeface="微软雅黑" pitchFamily="34" charset="-122"/>
            </a:endParaRPr>
          </a:p>
          <a:p>
            <a:r>
              <a:rPr lang="zh-CN" altLang="en-US" sz="1200" dirty="0" smtClean="0">
                <a:solidFill>
                  <a:schemeClr val="tx1">
                    <a:lumMod val="65000"/>
                    <a:lumOff val="35000"/>
                  </a:schemeClr>
                </a:solidFill>
                <a:latin typeface="微软雅黑" pitchFamily="34" charset="-122"/>
                <a:ea typeface="微软雅黑" pitchFamily="34" charset="-122"/>
              </a:rPr>
              <a:t>需要推动数据建设，得到需要的数据</a:t>
            </a:r>
            <a:endParaRPr lang="zh-CN" altLang="en-US" sz="1200" dirty="0">
              <a:solidFill>
                <a:schemeClr val="tx1">
                  <a:lumMod val="65000"/>
                  <a:lumOff val="35000"/>
                </a:schemeClr>
              </a:solidFill>
              <a:latin typeface="微软雅黑" pitchFamily="34" charset="-122"/>
              <a:ea typeface="微软雅黑" pitchFamily="34" charset="-122"/>
            </a:endParaRPr>
          </a:p>
        </p:txBody>
      </p:sp>
      <p:sp>
        <p:nvSpPr>
          <p:cNvPr id="17" name="TextBox 16"/>
          <p:cNvSpPr txBox="1"/>
          <p:nvPr/>
        </p:nvSpPr>
        <p:spPr>
          <a:xfrm>
            <a:off x="4574249" y="1399446"/>
            <a:ext cx="3382127" cy="438545"/>
          </a:xfrm>
          <a:prstGeom prst="rect">
            <a:avLst/>
          </a:prstGeom>
          <a:noFill/>
        </p:spPr>
        <p:txBody>
          <a:bodyPr wrap="square" lIns="68543" tIns="34272" rIns="68543" bIns="34272" rtlCol="0">
            <a:spAutoFit/>
          </a:bodyPr>
          <a:lstStyle/>
          <a:p>
            <a:r>
              <a:rPr lang="zh-CN" altLang="en-US" sz="1200" dirty="0" smtClean="0">
                <a:solidFill>
                  <a:schemeClr val="tx1">
                    <a:lumMod val="65000"/>
                    <a:lumOff val="35000"/>
                  </a:schemeClr>
                </a:solidFill>
                <a:latin typeface="微软雅黑" pitchFamily="34" charset="-122"/>
                <a:ea typeface="微软雅黑" pitchFamily="34" charset="-122"/>
              </a:rPr>
              <a:t>包括从时间上更细，以及其他方式维度更细化的进行分析</a:t>
            </a:r>
            <a:endParaRPr lang="en-US" altLang="zh-CN" sz="1200" dirty="0" smtClean="0">
              <a:solidFill>
                <a:schemeClr val="tx1">
                  <a:lumMod val="65000"/>
                  <a:lumOff val="35000"/>
                </a:schemeClr>
              </a:solidFill>
              <a:latin typeface="微软雅黑" pitchFamily="34" charset="-122"/>
              <a:ea typeface="微软雅黑" pitchFamily="34" charset="-122"/>
            </a:endParaRPr>
          </a:p>
        </p:txBody>
      </p:sp>
      <p:sp>
        <p:nvSpPr>
          <p:cNvPr id="18" name="文本框 12"/>
          <p:cNvSpPr txBox="1"/>
          <p:nvPr/>
        </p:nvSpPr>
        <p:spPr bwMode="auto">
          <a:xfrm>
            <a:off x="2711761" y="2330709"/>
            <a:ext cx="856570" cy="284657"/>
          </a:xfrm>
          <a:prstGeom prst="rect">
            <a:avLst/>
          </a:prstGeom>
          <a:noFill/>
          <a:ln>
            <a:noFill/>
          </a:ln>
        </p:spPr>
        <p:txBody>
          <a:bodyPr wrap="none" lIns="68543" tIns="34272" rIns="68543" bIns="34272">
            <a:spAutoFit/>
          </a:bodyPr>
          <a:lstStyle/>
          <a:p>
            <a:pPr>
              <a:defRPr/>
            </a:pPr>
            <a:r>
              <a:rPr lang="zh-CN" altLang="en-US" sz="1400" b="1" kern="0" dirty="0" smtClean="0">
                <a:solidFill>
                  <a:srgbClr val="0070C0"/>
                </a:solidFill>
                <a:latin typeface="微软雅黑" panose="020B0503020204020204" pitchFamily="34" charset="-122"/>
                <a:ea typeface="微软雅黑" panose="020B0503020204020204" pitchFamily="34" charset="-122"/>
              </a:rPr>
              <a:t>对比</a:t>
            </a:r>
            <a:r>
              <a:rPr lang="zh-CN" altLang="en-US" sz="1400" b="1" kern="0" dirty="0">
                <a:solidFill>
                  <a:srgbClr val="0070C0"/>
                </a:solidFill>
                <a:latin typeface="微软雅黑" panose="020B0503020204020204" pitchFamily="34" charset="-122"/>
                <a:ea typeface="微软雅黑" panose="020B0503020204020204" pitchFamily="34" charset="-122"/>
              </a:rPr>
              <a:t>分析</a:t>
            </a:r>
            <a:endParaRPr lang="en-US" altLang="zh-CN" sz="1400" b="1" kern="0" dirty="0">
              <a:solidFill>
                <a:srgbClr val="0070C0"/>
              </a:solidFill>
              <a:latin typeface="微软雅黑" panose="020B0503020204020204" pitchFamily="34" charset="-122"/>
              <a:ea typeface="微软雅黑" panose="020B0503020204020204" pitchFamily="34" charset="-122"/>
            </a:endParaRPr>
          </a:p>
        </p:txBody>
      </p:sp>
      <p:sp>
        <p:nvSpPr>
          <p:cNvPr id="19" name="文本框 12"/>
          <p:cNvSpPr txBox="1"/>
          <p:nvPr/>
        </p:nvSpPr>
        <p:spPr bwMode="auto">
          <a:xfrm>
            <a:off x="2685023" y="3167612"/>
            <a:ext cx="856570" cy="284657"/>
          </a:xfrm>
          <a:prstGeom prst="rect">
            <a:avLst/>
          </a:prstGeom>
          <a:noFill/>
          <a:ln>
            <a:noFill/>
          </a:ln>
        </p:spPr>
        <p:txBody>
          <a:bodyPr wrap="none" lIns="68543" tIns="34272" rIns="68543" bIns="34272">
            <a:spAutoFit/>
          </a:bodyPr>
          <a:lstStyle/>
          <a:p>
            <a:pPr>
              <a:defRPr/>
            </a:pPr>
            <a:r>
              <a:rPr lang="zh-CN" altLang="en-US" sz="1400" b="1" kern="0" dirty="0" smtClean="0">
                <a:solidFill>
                  <a:srgbClr val="0070C0"/>
                </a:solidFill>
                <a:latin typeface="微软雅黑" panose="020B0503020204020204" pitchFamily="34" charset="-122"/>
                <a:ea typeface="微软雅黑" panose="020B0503020204020204" pitchFamily="34" charset="-122"/>
              </a:rPr>
              <a:t>数值</a:t>
            </a:r>
            <a:r>
              <a:rPr lang="zh-CN" altLang="en-US" sz="1400" b="1" kern="0" dirty="0">
                <a:solidFill>
                  <a:srgbClr val="0070C0"/>
                </a:solidFill>
                <a:latin typeface="微软雅黑" panose="020B0503020204020204" pitchFamily="34" charset="-122"/>
                <a:ea typeface="微软雅黑" panose="020B0503020204020204" pitchFamily="34" charset="-122"/>
              </a:rPr>
              <a:t>计算</a:t>
            </a:r>
            <a:endParaRPr lang="en-US" altLang="zh-CN" sz="1400" b="1" kern="0" dirty="0">
              <a:solidFill>
                <a:srgbClr val="0070C0"/>
              </a:solidFill>
              <a:latin typeface="微软雅黑" panose="020B0503020204020204" pitchFamily="34" charset="-122"/>
              <a:ea typeface="微软雅黑" panose="020B0503020204020204" pitchFamily="34" charset="-122"/>
            </a:endParaRPr>
          </a:p>
        </p:txBody>
      </p:sp>
      <p:sp>
        <p:nvSpPr>
          <p:cNvPr id="20" name="文本框 12"/>
          <p:cNvSpPr txBox="1"/>
          <p:nvPr/>
        </p:nvSpPr>
        <p:spPr bwMode="auto">
          <a:xfrm>
            <a:off x="2711761" y="4015535"/>
            <a:ext cx="856570" cy="284657"/>
          </a:xfrm>
          <a:prstGeom prst="rect">
            <a:avLst/>
          </a:prstGeom>
          <a:noFill/>
          <a:ln>
            <a:noFill/>
          </a:ln>
        </p:spPr>
        <p:txBody>
          <a:bodyPr wrap="none" lIns="68543" tIns="34272" rIns="68543" bIns="34272">
            <a:spAutoFit/>
          </a:bodyPr>
          <a:lstStyle/>
          <a:p>
            <a:pPr>
              <a:defRPr/>
            </a:pPr>
            <a:r>
              <a:rPr lang="zh-CN" altLang="en-US" sz="1400" b="1" kern="0" dirty="0" smtClean="0">
                <a:solidFill>
                  <a:srgbClr val="0070C0"/>
                </a:solidFill>
                <a:latin typeface="微软雅黑" panose="020B0503020204020204" pitchFamily="34" charset="-122"/>
                <a:ea typeface="微软雅黑" panose="020B0503020204020204" pitchFamily="34" charset="-122"/>
              </a:rPr>
              <a:t>原因分析</a:t>
            </a:r>
            <a:endParaRPr lang="en-US" altLang="zh-CN" sz="1400" b="1" kern="0" dirty="0">
              <a:solidFill>
                <a:srgbClr val="0070C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45674009"/>
      </p:ext>
    </p:extLst>
  </p:cSld>
  <p:clrMapOvr>
    <a:masterClrMapping/>
  </p:clrMapOvr>
  <mc:AlternateContent xmlns:mc="http://schemas.openxmlformats.org/markup-compatibility/2006" xmlns:p14="http://schemas.microsoft.com/office/powerpoint/2010/main">
    <mc:Choice Requires="p14">
      <p:transition spd="slow" p14:dur="1600" advTm="0">
        <p:blinds dir="vert"/>
      </p:transition>
    </mc:Choice>
    <mc:Fallback xmlns="">
      <p:transition spd="slow"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par>
                                <p:cTn id="14" presetID="12" presetClass="entr" presetSubtype="2" fill="hold" grpId="0" nodeType="withEffect">
                                  <p:stCondLst>
                                    <p:cond delay="0"/>
                                  </p:stCondLst>
                                  <p:childTnLst>
                                    <p:set>
                                      <p:cBhvr>
                                        <p:cTn id="15" dur="1" fill="hold">
                                          <p:stCondLst>
                                            <p:cond delay="0"/>
                                          </p:stCondLst>
                                        </p:cTn>
                                        <p:tgtEl>
                                          <p:spTgt spid="2"/>
                                        </p:tgtEl>
                                        <p:attrNameLst>
                                          <p:attrName>style.visibility</p:attrName>
                                        </p:attrNameLst>
                                      </p:cBhvr>
                                      <p:to>
                                        <p:strVal val="visible"/>
                                      </p:to>
                                    </p:set>
                                    <p:anim calcmode="lin" valueType="num">
                                      <p:cBhvr additive="base">
                                        <p:cTn id="16" dur="500"/>
                                        <p:tgtEl>
                                          <p:spTgt spid="2"/>
                                        </p:tgtEl>
                                        <p:attrNameLst>
                                          <p:attrName>ppt_x</p:attrName>
                                        </p:attrNameLst>
                                      </p:cBhvr>
                                      <p:tavLst>
                                        <p:tav tm="0">
                                          <p:val>
                                            <p:strVal val="#ppt_x+#ppt_w*1.125000"/>
                                          </p:val>
                                        </p:tav>
                                        <p:tav tm="100000">
                                          <p:val>
                                            <p:strVal val="#ppt_x"/>
                                          </p:val>
                                        </p:tav>
                                      </p:tavLst>
                                    </p:anim>
                                    <p:animEffect transition="in" filter="wipe(left)">
                                      <p:cBhvr>
                                        <p:cTn id="17" dur="500"/>
                                        <p:tgtEl>
                                          <p:spTgt spid="2"/>
                                        </p:tgtEl>
                                      </p:cBhvr>
                                    </p:animEffect>
                                  </p:childTnLst>
                                </p:cTn>
                              </p:par>
                            </p:childTnLst>
                          </p:cTn>
                        </p:par>
                        <p:par>
                          <p:cTn id="18" fill="hold">
                            <p:stCondLst>
                              <p:cond delay="1000"/>
                            </p:stCondLst>
                            <p:childTnLst>
                              <p:par>
                                <p:cTn id="19" presetID="2" presetClass="entr" presetSubtype="8" fill="hold" grpId="0" nodeType="after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additive="base">
                                        <p:cTn id="21" dur="500" fill="hold"/>
                                        <p:tgtEl>
                                          <p:spTgt spid="7"/>
                                        </p:tgtEl>
                                        <p:attrNameLst>
                                          <p:attrName>ppt_x</p:attrName>
                                        </p:attrNameLst>
                                      </p:cBhvr>
                                      <p:tavLst>
                                        <p:tav tm="0">
                                          <p:val>
                                            <p:strVal val="0-#ppt_w/2"/>
                                          </p:val>
                                        </p:tav>
                                        <p:tav tm="100000">
                                          <p:val>
                                            <p:strVal val="#ppt_x"/>
                                          </p:val>
                                        </p:tav>
                                      </p:tavLst>
                                    </p:anim>
                                    <p:anim calcmode="lin" valueType="num">
                                      <p:cBhvr additive="base">
                                        <p:cTn id="22" dur="500" fill="hold"/>
                                        <p:tgtEl>
                                          <p:spTgt spid="7"/>
                                        </p:tgtEl>
                                        <p:attrNameLst>
                                          <p:attrName>ppt_y</p:attrName>
                                        </p:attrNameLst>
                                      </p:cBhvr>
                                      <p:tavLst>
                                        <p:tav tm="0">
                                          <p:val>
                                            <p:strVal val="#ppt_y"/>
                                          </p:val>
                                        </p:tav>
                                        <p:tav tm="100000">
                                          <p:val>
                                            <p:strVal val="#ppt_y"/>
                                          </p:val>
                                        </p:tav>
                                      </p:tavLst>
                                    </p:anim>
                                  </p:childTnLst>
                                </p:cTn>
                              </p:par>
                              <p:par>
                                <p:cTn id="23" presetID="2" presetClass="entr" presetSubtype="8"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0-#ppt_w/2"/>
                                          </p:val>
                                        </p:tav>
                                        <p:tav tm="100000">
                                          <p:val>
                                            <p:strVal val="#ppt_x"/>
                                          </p:val>
                                        </p:tav>
                                      </p:tavLst>
                                    </p:anim>
                                    <p:anim calcmode="lin" valueType="num">
                                      <p:cBhvr additive="base">
                                        <p:cTn id="26" dur="500" fill="hold"/>
                                        <p:tgtEl>
                                          <p:spTgt spid="9"/>
                                        </p:tgtEl>
                                        <p:attrNameLst>
                                          <p:attrName>ppt_y</p:attrName>
                                        </p:attrNameLst>
                                      </p:cBhvr>
                                      <p:tavLst>
                                        <p:tav tm="0">
                                          <p:val>
                                            <p:strVal val="#ppt_y"/>
                                          </p:val>
                                        </p:tav>
                                        <p:tav tm="100000">
                                          <p:val>
                                            <p:strVal val="#ppt_y"/>
                                          </p:val>
                                        </p:tav>
                                      </p:tavLst>
                                    </p:anim>
                                  </p:childTnLst>
                                </p:cTn>
                              </p:par>
                              <p:par>
                                <p:cTn id="27" presetID="2" presetClass="entr" presetSubtype="8"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anim calcmode="lin" valueType="num">
                                      <p:cBhvr additive="base">
                                        <p:cTn id="29" dur="500" fill="hold"/>
                                        <p:tgtEl>
                                          <p:spTgt spid="11"/>
                                        </p:tgtEl>
                                        <p:attrNameLst>
                                          <p:attrName>ppt_x</p:attrName>
                                        </p:attrNameLst>
                                      </p:cBhvr>
                                      <p:tavLst>
                                        <p:tav tm="0">
                                          <p:val>
                                            <p:strVal val="0-#ppt_w/2"/>
                                          </p:val>
                                        </p:tav>
                                        <p:tav tm="100000">
                                          <p:val>
                                            <p:strVal val="#ppt_x"/>
                                          </p:val>
                                        </p:tav>
                                      </p:tavLst>
                                    </p:anim>
                                    <p:anim calcmode="lin" valueType="num">
                                      <p:cBhvr additive="base">
                                        <p:cTn id="30" dur="500" fill="hold"/>
                                        <p:tgtEl>
                                          <p:spTgt spid="11"/>
                                        </p:tgtEl>
                                        <p:attrNameLst>
                                          <p:attrName>ppt_y</p:attrName>
                                        </p:attrNameLst>
                                      </p:cBhvr>
                                      <p:tavLst>
                                        <p:tav tm="0">
                                          <p:val>
                                            <p:strVal val="#ppt_y"/>
                                          </p:val>
                                        </p:tav>
                                        <p:tav tm="100000">
                                          <p:val>
                                            <p:strVal val="#ppt_y"/>
                                          </p:val>
                                        </p:tav>
                                      </p:tavLst>
                                    </p:anim>
                                  </p:childTnLst>
                                </p:cTn>
                              </p:par>
                              <p:par>
                                <p:cTn id="31" presetID="2" presetClass="entr" presetSubtype="8" fill="hold" grpId="0" nodeType="withEffect">
                                  <p:stCondLst>
                                    <p:cond delay="0"/>
                                  </p:stCondLst>
                                  <p:childTnLst>
                                    <p:set>
                                      <p:cBhvr>
                                        <p:cTn id="32" dur="1" fill="hold">
                                          <p:stCondLst>
                                            <p:cond delay="0"/>
                                          </p:stCondLst>
                                        </p:cTn>
                                        <p:tgtEl>
                                          <p:spTgt spid="13"/>
                                        </p:tgtEl>
                                        <p:attrNameLst>
                                          <p:attrName>style.visibility</p:attrName>
                                        </p:attrNameLst>
                                      </p:cBhvr>
                                      <p:to>
                                        <p:strVal val="visible"/>
                                      </p:to>
                                    </p:set>
                                    <p:anim calcmode="lin" valueType="num">
                                      <p:cBhvr additive="base">
                                        <p:cTn id="33" dur="500" fill="hold"/>
                                        <p:tgtEl>
                                          <p:spTgt spid="13"/>
                                        </p:tgtEl>
                                        <p:attrNameLst>
                                          <p:attrName>ppt_x</p:attrName>
                                        </p:attrNameLst>
                                      </p:cBhvr>
                                      <p:tavLst>
                                        <p:tav tm="0">
                                          <p:val>
                                            <p:strVal val="0-#ppt_w/2"/>
                                          </p:val>
                                        </p:tav>
                                        <p:tav tm="100000">
                                          <p:val>
                                            <p:strVal val="#ppt_x"/>
                                          </p:val>
                                        </p:tav>
                                      </p:tavLst>
                                    </p:anim>
                                    <p:anim calcmode="lin" valueType="num">
                                      <p:cBhvr additive="base">
                                        <p:cTn id="34" dur="500" fill="hold"/>
                                        <p:tgtEl>
                                          <p:spTgt spid="13"/>
                                        </p:tgtEl>
                                        <p:attrNameLst>
                                          <p:attrName>ppt_y</p:attrName>
                                        </p:attrNameLst>
                                      </p:cBhvr>
                                      <p:tavLst>
                                        <p:tav tm="0">
                                          <p:val>
                                            <p:strVal val="#ppt_y"/>
                                          </p:val>
                                        </p:tav>
                                        <p:tav tm="100000">
                                          <p:val>
                                            <p:strVal val="#ppt_y"/>
                                          </p:val>
                                        </p:tav>
                                      </p:tavLst>
                                    </p:anim>
                                  </p:childTnLst>
                                </p:cTn>
                              </p:par>
                              <p:par>
                                <p:cTn id="35" presetID="2" presetClass="entr" presetSubtype="2" fill="hold" grpId="0" nodeType="withEffect">
                                  <p:stCondLst>
                                    <p:cond delay="0"/>
                                  </p:stCondLst>
                                  <p:childTnLst>
                                    <p:set>
                                      <p:cBhvr>
                                        <p:cTn id="36" dur="1" fill="hold">
                                          <p:stCondLst>
                                            <p:cond delay="0"/>
                                          </p:stCondLst>
                                        </p:cTn>
                                        <p:tgtEl>
                                          <p:spTgt spid="5"/>
                                        </p:tgtEl>
                                        <p:attrNameLst>
                                          <p:attrName>style.visibility</p:attrName>
                                        </p:attrNameLst>
                                      </p:cBhvr>
                                      <p:to>
                                        <p:strVal val="visible"/>
                                      </p:to>
                                    </p:set>
                                    <p:anim calcmode="lin" valueType="num">
                                      <p:cBhvr additive="base">
                                        <p:cTn id="37" dur="500" fill="hold"/>
                                        <p:tgtEl>
                                          <p:spTgt spid="5"/>
                                        </p:tgtEl>
                                        <p:attrNameLst>
                                          <p:attrName>ppt_x</p:attrName>
                                        </p:attrNameLst>
                                      </p:cBhvr>
                                      <p:tavLst>
                                        <p:tav tm="0">
                                          <p:val>
                                            <p:strVal val="1+#ppt_w/2"/>
                                          </p:val>
                                        </p:tav>
                                        <p:tav tm="100000">
                                          <p:val>
                                            <p:strVal val="#ppt_x"/>
                                          </p:val>
                                        </p:tav>
                                      </p:tavLst>
                                    </p:anim>
                                    <p:anim calcmode="lin" valueType="num">
                                      <p:cBhvr additive="base">
                                        <p:cTn id="38" dur="500" fill="hold"/>
                                        <p:tgtEl>
                                          <p:spTgt spid="5"/>
                                        </p:tgtEl>
                                        <p:attrNameLst>
                                          <p:attrName>ppt_y</p:attrName>
                                        </p:attrNameLst>
                                      </p:cBhvr>
                                      <p:tavLst>
                                        <p:tav tm="0">
                                          <p:val>
                                            <p:strVal val="#ppt_y"/>
                                          </p:val>
                                        </p:tav>
                                        <p:tav tm="100000">
                                          <p:val>
                                            <p:strVal val="#ppt_y"/>
                                          </p:val>
                                        </p:tav>
                                      </p:tavLst>
                                    </p:anim>
                                  </p:childTnLst>
                                </p:cTn>
                              </p:par>
                              <p:par>
                                <p:cTn id="39" presetID="2" presetClass="entr" presetSubtype="2" fill="hold" grpId="0" nodeType="withEffect">
                                  <p:stCondLst>
                                    <p:cond delay="0"/>
                                  </p:stCondLst>
                                  <p:childTnLst>
                                    <p:set>
                                      <p:cBhvr>
                                        <p:cTn id="40" dur="1" fill="hold">
                                          <p:stCondLst>
                                            <p:cond delay="0"/>
                                          </p:stCondLst>
                                        </p:cTn>
                                        <p:tgtEl>
                                          <p:spTgt spid="8"/>
                                        </p:tgtEl>
                                        <p:attrNameLst>
                                          <p:attrName>style.visibility</p:attrName>
                                        </p:attrNameLst>
                                      </p:cBhvr>
                                      <p:to>
                                        <p:strVal val="visible"/>
                                      </p:to>
                                    </p:set>
                                    <p:anim calcmode="lin" valueType="num">
                                      <p:cBhvr additive="base">
                                        <p:cTn id="41" dur="500" fill="hold"/>
                                        <p:tgtEl>
                                          <p:spTgt spid="8"/>
                                        </p:tgtEl>
                                        <p:attrNameLst>
                                          <p:attrName>ppt_x</p:attrName>
                                        </p:attrNameLst>
                                      </p:cBhvr>
                                      <p:tavLst>
                                        <p:tav tm="0">
                                          <p:val>
                                            <p:strVal val="1+#ppt_w/2"/>
                                          </p:val>
                                        </p:tav>
                                        <p:tav tm="100000">
                                          <p:val>
                                            <p:strVal val="#ppt_x"/>
                                          </p:val>
                                        </p:tav>
                                      </p:tavLst>
                                    </p:anim>
                                    <p:anim calcmode="lin" valueType="num">
                                      <p:cBhvr additive="base">
                                        <p:cTn id="42" dur="500" fill="hold"/>
                                        <p:tgtEl>
                                          <p:spTgt spid="8"/>
                                        </p:tgtEl>
                                        <p:attrNameLst>
                                          <p:attrName>ppt_y</p:attrName>
                                        </p:attrNameLst>
                                      </p:cBhvr>
                                      <p:tavLst>
                                        <p:tav tm="0">
                                          <p:val>
                                            <p:strVal val="#ppt_y"/>
                                          </p:val>
                                        </p:tav>
                                        <p:tav tm="100000">
                                          <p:val>
                                            <p:strVal val="#ppt_y"/>
                                          </p:val>
                                        </p:tav>
                                      </p:tavLst>
                                    </p:anim>
                                  </p:childTnLst>
                                </p:cTn>
                              </p:par>
                              <p:par>
                                <p:cTn id="43" presetID="2" presetClass="entr" presetSubtype="2" fill="hold" grpId="0" nodeType="withEffect">
                                  <p:stCondLst>
                                    <p:cond delay="0"/>
                                  </p:stCondLst>
                                  <p:childTnLst>
                                    <p:set>
                                      <p:cBhvr>
                                        <p:cTn id="44" dur="1" fill="hold">
                                          <p:stCondLst>
                                            <p:cond delay="0"/>
                                          </p:stCondLst>
                                        </p:cTn>
                                        <p:tgtEl>
                                          <p:spTgt spid="10"/>
                                        </p:tgtEl>
                                        <p:attrNameLst>
                                          <p:attrName>style.visibility</p:attrName>
                                        </p:attrNameLst>
                                      </p:cBhvr>
                                      <p:to>
                                        <p:strVal val="visible"/>
                                      </p:to>
                                    </p:set>
                                    <p:anim calcmode="lin" valueType="num">
                                      <p:cBhvr additive="base">
                                        <p:cTn id="45" dur="500" fill="hold"/>
                                        <p:tgtEl>
                                          <p:spTgt spid="10"/>
                                        </p:tgtEl>
                                        <p:attrNameLst>
                                          <p:attrName>ppt_x</p:attrName>
                                        </p:attrNameLst>
                                      </p:cBhvr>
                                      <p:tavLst>
                                        <p:tav tm="0">
                                          <p:val>
                                            <p:strVal val="1+#ppt_w/2"/>
                                          </p:val>
                                        </p:tav>
                                        <p:tav tm="100000">
                                          <p:val>
                                            <p:strVal val="#ppt_x"/>
                                          </p:val>
                                        </p:tav>
                                      </p:tavLst>
                                    </p:anim>
                                    <p:anim calcmode="lin" valueType="num">
                                      <p:cBhvr additive="base">
                                        <p:cTn id="46" dur="500" fill="hold"/>
                                        <p:tgtEl>
                                          <p:spTgt spid="10"/>
                                        </p:tgtEl>
                                        <p:attrNameLst>
                                          <p:attrName>ppt_y</p:attrName>
                                        </p:attrNameLst>
                                      </p:cBhvr>
                                      <p:tavLst>
                                        <p:tav tm="0">
                                          <p:val>
                                            <p:strVal val="#ppt_y"/>
                                          </p:val>
                                        </p:tav>
                                        <p:tav tm="100000">
                                          <p:val>
                                            <p:strVal val="#ppt_y"/>
                                          </p:val>
                                        </p:tav>
                                      </p:tavLst>
                                    </p:anim>
                                  </p:childTnLst>
                                </p:cTn>
                              </p:par>
                              <p:par>
                                <p:cTn id="47" presetID="2" presetClass="entr" presetSubtype="2" fill="hold" grpId="0" nodeType="withEffect">
                                  <p:stCondLst>
                                    <p:cond delay="0"/>
                                  </p:stCondLst>
                                  <p:childTnLst>
                                    <p:set>
                                      <p:cBhvr>
                                        <p:cTn id="48" dur="1" fill="hold">
                                          <p:stCondLst>
                                            <p:cond delay="0"/>
                                          </p:stCondLst>
                                        </p:cTn>
                                        <p:tgtEl>
                                          <p:spTgt spid="12"/>
                                        </p:tgtEl>
                                        <p:attrNameLst>
                                          <p:attrName>style.visibility</p:attrName>
                                        </p:attrNameLst>
                                      </p:cBhvr>
                                      <p:to>
                                        <p:strVal val="visible"/>
                                      </p:to>
                                    </p:set>
                                    <p:anim calcmode="lin" valueType="num">
                                      <p:cBhvr additive="base">
                                        <p:cTn id="49" dur="500" fill="hold"/>
                                        <p:tgtEl>
                                          <p:spTgt spid="12"/>
                                        </p:tgtEl>
                                        <p:attrNameLst>
                                          <p:attrName>ppt_x</p:attrName>
                                        </p:attrNameLst>
                                      </p:cBhvr>
                                      <p:tavLst>
                                        <p:tav tm="0">
                                          <p:val>
                                            <p:strVal val="1+#ppt_w/2"/>
                                          </p:val>
                                        </p:tav>
                                        <p:tav tm="100000">
                                          <p:val>
                                            <p:strVal val="#ppt_x"/>
                                          </p:val>
                                        </p:tav>
                                      </p:tavLst>
                                    </p:anim>
                                    <p:anim calcmode="lin" valueType="num">
                                      <p:cBhvr additive="base">
                                        <p:cTn id="50" dur="500" fill="hold"/>
                                        <p:tgtEl>
                                          <p:spTgt spid="12"/>
                                        </p:tgtEl>
                                        <p:attrNameLst>
                                          <p:attrName>ppt_y</p:attrName>
                                        </p:attrNameLst>
                                      </p:cBhvr>
                                      <p:tavLst>
                                        <p:tav tm="0">
                                          <p:val>
                                            <p:strVal val="#ppt_y"/>
                                          </p:val>
                                        </p:tav>
                                        <p:tav tm="100000">
                                          <p:val>
                                            <p:strVal val="#ppt_y"/>
                                          </p:val>
                                        </p:tav>
                                      </p:tavLst>
                                    </p:anim>
                                  </p:childTnLst>
                                </p:cTn>
                              </p:par>
                            </p:childTnLst>
                          </p:cTn>
                        </p:par>
                        <p:par>
                          <p:cTn id="51" fill="hold">
                            <p:stCondLst>
                              <p:cond delay="1500"/>
                            </p:stCondLst>
                            <p:childTnLst>
                              <p:par>
                                <p:cTn id="52" presetID="41" presetClass="entr" presetSubtype="0" fill="hold" grpId="0" nodeType="afterEffect">
                                  <p:stCondLst>
                                    <p:cond delay="0"/>
                                  </p:stCondLst>
                                  <p:iterate type="lt">
                                    <p:tmPct val="10000"/>
                                  </p:iterate>
                                  <p:childTnLst>
                                    <p:set>
                                      <p:cBhvr>
                                        <p:cTn id="53" dur="1" fill="hold">
                                          <p:stCondLst>
                                            <p:cond delay="0"/>
                                          </p:stCondLst>
                                        </p:cTn>
                                        <p:tgtEl>
                                          <p:spTgt spid="6"/>
                                        </p:tgtEl>
                                        <p:attrNameLst>
                                          <p:attrName>style.visibility</p:attrName>
                                        </p:attrNameLst>
                                      </p:cBhvr>
                                      <p:to>
                                        <p:strVal val="visible"/>
                                      </p:to>
                                    </p:set>
                                    <p:anim calcmode="lin" valueType="num">
                                      <p:cBhvr>
                                        <p:cTn id="54" dur="500" fill="hold"/>
                                        <p:tgtEl>
                                          <p:spTgt spid="6"/>
                                        </p:tgtEl>
                                        <p:attrNameLst>
                                          <p:attrName>ppt_x</p:attrName>
                                        </p:attrNameLst>
                                      </p:cBhvr>
                                      <p:tavLst>
                                        <p:tav tm="0">
                                          <p:val>
                                            <p:strVal val="#ppt_x"/>
                                          </p:val>
                                        </p:tav>
                                        <p:tav tm="50000">
                                          <p:val>
                                            <p:strVal val="#ppt_x+.1"/>
                                          </p:val>
                                        </p:tav>
                                        <p:tav tm="100000">
                                          <p:val>
                                            <p:strVal val="#ppt_x"/>
                                          </p:val>
                                        </p:tav>
                                      </p:tavLst>
                                    </p:anim>
                                    <p:anim calcmode="lin" valueType="num">
                                      <p:cBhvr>
                                        <p:cTn id="55" dur="500" fill="hold"/>
                                        <p:tgtEl>
                                          <p:spTgt spid="6"/>
                                        </p:tgtEl>
                                        <p:attrNameLst>
                                          <p:attrName>ppt_y</p:attrName>
                                        </p:attrNameLst>
                                      </p:cBhvr>
                                      <p:tavLst>
                                        <p:tav tm="0">
                                          <p:val>
                                            <p:strVal val="#ppt_y"/>
                                          </p:val>
                                        </p:tav>
                                        <p:tav tm="100000">
                                          <p:val>
                                            <p:strVal val="#ppt_y"/>
                                          </p:val>
                                        </p:tav>
                                      </p:tavLst>
                                    </p:anim>
                                    <p:anim calcmode="lin" valueType="num">
                                      <p:cBhvr>
                                        <p:cTn id="56" dur="500" fill="hold"/>
                                        <p:tgtEl>
                                          <p:spTgt spid="6"/>
                                        </p:tgtEl>
                                        <p:attrNameLst>
                                          <p:attrName>ppt_h</p:attrName>
                                        </p:attrNameLst>
                                      </p:cBhvr>
                                      <p:tavLst>
                                        <p:tav tm="0">
                                          <p:val>
                                            <p:strVal val="#ppt_h/10"/>
                                          </p:val>
                                        </p:tav>
                                        <p:tav tm="50000">
                                          <p:val>
                                            <p:strVal val="#ppt_h+.01"/>
                                          </p:val>
                                        </p:tav>
                                        <p:tav tm="100000">
                                          <p:val>
                                            <p:strVal val="#ppt_h"/>
                                          </p:val>
                                        </p:tav>
                                      </p:tavLst>
                                    </p:anim>
                                    <p:anim calcmode="lin" valueType="num">
                                      <p:cBhvr>
                                        <p:cTn id="57" dur="500" fill="hold"/>
                                        <p:tgtEl>
                                          <p:spTgt spid="6"/>
                                        </p:tgtEl>
                                        <p:attrNameLst>
                                          <p:attrName>ppt_w</p:attrName>
                                        </p:attrNameLst>
                                      </p:cBhvr>
                                      <p:tavLst>
                                        <p:tav tm="0">
                                          <p:val>
                                            <p:strVal val="#ppt_w/10"/>
                                          </p:val>
                                        </p:tav>
                                        <p:tav tm="50000">
                                          <p:val>
                                            <p:strVal val="#ppt_w+.01"/>
                                          </p:val>
                                        </p:tav>
                                        <p:tav tm="100000">
                                          <p:val>
                                            <p:strVal val="#ppt_w"/>
                                          </p:val>
                                        </p:tav>
                                      </p:tavLst>
                                    </p:anim>
                                    <p:animEffect transition="in" filter="fade">
                                      <p:cBhvr>
                                        <p:cTn id="58" dur="500" tmFilter="0,0; .5, 1; 1, 1"/>
                                        <p:tgtEl>
                                          <p:spTgt spid="6"/>
                                        </p:tgtEl>
                                      </p:cBhvr>
                                    </p:animEffect>
                                  </p:childTnLst>
                                </p:cTn>
                              </p:par>
                            </p:childTnLst>
                          </p:cTn>
                        </p:par>
                        <p:par>
                          <p:cTn id="59" fill="hold">
                            <p:stCondLst>
                              <p:cond delay="2200"/>
                            </p:stCondLst>
                            <p:childTnLst>
                              <p:par>
                                <p:cTn id="60" presetID="42" presetClass="entr" presetSubtype="0" fill="hold" grpId="0" nodeType="afterEffect">
                                  <p:stCondLst>
                                    <p:cond delay="0"/>
                                  </p:stCondLst>
                                  <p:childTnLst>
                                    <p:set>
                                      <p:cBhvr>
                                        <p:cTn id="61" dur="1" fill="hold">
                                          <p:stCondLst>
                                            <p:cond delay="0"/>
                                          </p:stCondLst>
                                        </p:cTn>
                                        <p:tgtEl>
                                          <p:spTgt spid="17"/>
                                        </p:tgtEl>
                                        <p:attrNameLst>
                                          <p:attrName>style.visibility</p:attrName>
                                        </p:attrNameLst>
                                      </p:cBhvr>
                                      <p:to>
                                        <p:strVal val="visible"/>
                                      </p:to>
                                    </p:set>
                                    <p:animEffect transition="in" filter="fade">
                                      <p:cBhvr>
                                        <p:cTn id="62" dur="1000"/>
                                        <p:tgtEl>
                                          <p:spTgt spid="17"/>
                                        </p:tgtEl>
                                      </p:cBhvr>
                                    </p:animEffect>
                                    <p:anim calcmode="lin" valueType="num">
                                      <p:cBhvr>
                                        <p:cTn id="63" dur="1000" fill="hold"/>
                                        <p:tgtEl>
                                          <p:spTgt spid="17"/>
                                        </p:tgtEl>
                                        <p:attrNameLst>
                                          <p:attrName>ppt_x</p:attrName>
                                        </p:attrNameLst>
                                      </p:cBhvr>
                                      <p:tavLst>
                                        <p:tav tm="0">
                                          <p:val>
                                            <p:strVal val="#ppt_x"/>
                                          </p:val>
                                        </p:tav>
                                        <p:tav tm="100000">
                                          <p:val>
                                            <p:strVal val="#ppt_x"/>
                                          </p:val>
                                        </p:tav>
                                      </p:tavLst>
                                    </p:anim>
                                    <p:anim calcmode="lin" valueType="num">
                                      <p:cBhvr>
                                        <p:cTn id="64" dur="1000" fill="hold"/>
                                        <p:tgtEl>
                                          <p:spTgt spid="17"/>
                                        </p:tgtEl>
                                        <p:attrNameLst>
                                          <p:attrName>ppt_y</p:attrName>
                                        </p:attrNameLst>
                                      </p:cBhvr>
                                      <p:tavLst>
                                        <p:tav tm="0">
                                          <p:val>
                                            <p:strVal val="#ppt_y+.1"/>
                                          </p:val>
                                        </p:tav>
                                        <p:tav tm="100000">
                                          <p:val>
                                            <p:strVal val="#ppt_y"/>
                                          </p:val>
                                        </p:tav>
                                      </p:tavLst>
                                    </p:anim>
                                  </p:childTnLst>
                                </p:cTn>
                              </p:par>
                            </p:childTnLst>
                          </p:cTn>
                        </p:par>
                        <p:par>
                          <p:cTn id="65" fill="hold">
                            <p:stCondLst>
                              <p:cond delay="3200"/>
                            </p:stCondLst>
                            <p:childTnLst>
                              <p:par>
                                <p:cTn id="66" presetID="41" presetClass="entr" presetSubtype="0" fill="hold" grpId="0" nodeType="afterEffect">
                                  <p:stCondLst>
                                    <p:cond delay="0"/>
                                  </p:stCondLst>
                                  <p:iterate type="lt">
                                    <p:tmPct val="10000"/>
                                  </p:iterate>
                                  <p:childTnLst>
                                    <p:set>
                                      <p:cBhvr>
                                        <p:cTn id="67" dur="1" fill="hold">
                                          <p:stCondLst>
                                            <p:cond delay="0"/>
                                          </p:stCondLst>
                                        </p:cTn>
                                        <p:tgtEl>
                                          <p:spTgt spid="18"/>
                                        </p:tgtEl>
                                        <p:attrNameLst>
                                          <p:attrName>style.visibility</p:attrName>
                                        </p:attrNameLst>
                                      </p:cBhvr>
                                      <p:to>
                                        <p:strVal val="visible"/>
                                      </p:to>
                                    </p:set>
                                    <p:anim calcmode="lin" valueType="num">
                                      <p:cBhvr>
                                        <p:cTn id="68" dur="500" fill="hold"/>
                                        <p:tgtEl>
                                          <p:spTgt spid="18"/>
                                        </p:tgtEl>
                                        <p:attrNameLst>
                                          <p:attrName>ppt_x</p:attrName>
                                        </p:attrNameLst>
                                      </p:cBhvr>
                                      <p:tavLst>
                                        <p:tav tm="0">
                                          <p:val>
                                            <p:strVal val="#ppt_x"/>
                                          </p:val>
                                        </p:tav>
                                        <p:tav tm="50000">
                                          <p:val>
                                            <p:strVal val="#ppt_x+.1"/>
                                          </p:val>
                                        </p:tav>
                                        <p:tav tm="100000">
                                          <p:val>
                                            <p:strVal val="#ppt_x"/>
                                          </p:val>
                                        </p:tav>
                                      </p:tavLst>
                                    </p:anim>
                                    <p:anim calcmode="lin" valueType="num">
                                      <p:cBhvr>
                                        <p:cTn id="69" dur="500" fill="hold"/>
                                        <p:tgtEl>
                                          <p:spTgt spid="18"/>
                                        </p:tgtEl>
                                        <p:attrNameLst>
                                          <p:attrName>ppt_y</p:attrName>
                                        </p:attrNameLst>
                                      </p:cBhvr>
                                      <p:tavLst>
                                        <p:tav tm="0">
                                          <p:val>
                                            <p:strVal val="#ppt_y"/>
                                          </p:val>
                                        </p:tav>
                                        <p:tav tm="100000">
                                          <p:val>
                                            <p:strVal val="#ppt_y"/>
                                          </p:val>
                                        </p:tav>
                                      </p:tavLst>
                                    </p:anim>
                                    <p:anim calcmode="lin" valueType="num">
                                      <p:cBhvr>
                                        <p:cTn id="70" dur="500" fill="hold"/>
                                        <p:tgtEl>
                                          <p:spTgt spid="18"/>
                                        </p:tgtEl>
                                        <p:attrNameLst>
                                          <p:attrName>ppt_h</p:attrName>
                                        </p:attrNameLst>
                                      </p:cBhvr>
                                      <p:tavLst>
                                        <p:tav tm="0">
                                          <p:val>
                                            <p:strVal val="#ppt_h/10"/>
                                          </p:val>
                                        </p:tav>
                                        <p:tav tm="50000">
                                          <p:val>
                                            <p:strVal val="#ppt_h+.01"/>
                                          </p:val>
                                        </p:tav>
                                        <p:tav tm="100000">
                                          <p:val>
                                            <p:strVal val="#ppt_h"/>
                                          </p:val>
                                        </p:tav>
                                      </p:tavLst>
                                    </p:anim>
                                    <p:anim calcmode="lin" valueType="num">
                                      <p:cBhvr>
                                        <p:cTn id="71" dur="500" fill="hold"/>
                                        <p:tgtEl>
                                          <p:spTgt spid="18"/>
                                        </p:tgtEl>
                                        <p:attrNameLst>
                                          <p:attrName>ppt_w</p:attrName>
                                        </p:attrNameLst>
                                      </p:cBhvr>
                                      <p:tavLst>
                                        <p:tav tm="0">
                                          <p:val>
                                            <p:strVal val="#ppt_w/10"/>
                                          </p:val>
                                        </p:tav>
                                        <p:tav tm="50000">
                                          <p:val>
                                            <p:strVal val="#ppt_w+.01"/>
                                          </p:val>
                                        </p:tav>
                                        <p:tav tm="100000">
                                          <p:val>
                                            <p:strVal val="#ppt_w"/>
                                          </p:val>
                                        </p:tav>
                                      </p:tavLst>
                                    </p:anim>
                                    <p:animEffect transition="in" filter="fade">
                                      <p:cBhvr>
                                        <p:cTn id="72" dur="500" tmFilter="0,0; .5, 1; 1, 1"/>
                                        <p:tgtEl>
                                          <p:spTgt spid="18"/>
                                        </p:tgtEl>
                                      </p:cBhvr>
                                    </p:animEffect>
                                  </p:childTnLst>
                                </p:cTn>
                              </p:par>
                            </p:childTnLst>
                          </p:cTn>
                        </p:par>
                        <p:par>
                          <p:cTn id="73" fill="hold">
                            <p:stCondLst>
                              <p:cond delay="3850"/>
                            </p:stCondLst>
                            <p:childTnLst>
                              <p:par>
                                <p:cTn id="74" presetID="42" presetClass="entr" presetSubtype="0" fill="hold" grpId="0" nodeType="afterEffect">
                                  <p:stCondLst>
                                    <p:cond delay="0"/>
                                  </p:stCondLst>
                                  <p:childTnLst>
                                    <p:set>
                                      <p:cBhvr>
                                        <p:cTn id="75" dur="1" fill="hold">
                                          <p:stCondLst>
                                            <p:cond delay="0"/>
                                          </p:stCondLst>
                                        </p:cTn>
                                        <p:tgtEl>
                                          <p:spTgt spid="14"/>
                                        </p:tgtEl>
                                        <p:attrNameLst>
                                          <p:attrName>style.visibility</p:attrName>
                                        </p:attrNameLst>
                                      </p:cBhvr>
                                      <p:to>
                                        <p:strVal val="visible"/>
                                      </p:to>
                                    </p:set>
                                    <p:animEffect transition="in" filter="fade">
                                      <p:cBhvr>
                                        <p:cTn id="76" dur="1000"/>
                                        <p:tgtEl>
                                          <p:spTgt spid="14"/>
                                        </p:tgtEl>
                                      </p:cBhvr>
                                    </p:animEffect>
                                    <p:anim calcmode="lin" valueType="num">
                                      <p:cBhvr>
                                        <p:cTn id="77" dur="1000" fill="hold"/>
                                        <p:tgtEl>
                                          <p:spTgt spid="14"/>
                                        </p:tgtEl>
                                        <p:attrNameLst>
                                          <p:attrName>ppt_x</p:attrName>
                                        </p:attrNameLst>
                                      </p:cBhvr>
                                      <p:tavLst>
                                        <p:tav tm="0">
                                          <p:val>
                                            <p:strVal val="#ppt_x"/>
                                          </p:val>
                                        </p:tav>
                                        <p:tav tm="100000">
                                          <p:val>
                                            <p:strVal val="#ppt_x"/>
                                          </p:val>
                                        </p:tav>
                                      </p:tavLst>
                                    </p:anim>
                                    <p:anim calcmode="lin" valueType="num">
                                      <p:cBhvr>
                                        <p:cTn id="78" dur="1000" fill="hold"/>
                                        <p:tgtEl>
                                          <p:spTgt spid="14"/>
                                        </p:tgtEl>
                                        <p:attrNameLst>
                                          <p:attrName>ppt_y</p:attrName>
                                        </p:attrNameLst>
                                      </p:cBhvr>
                                      <p:tavLst>
                                        <p:tav tm="0">
                                          <p:val>
                                            <p:strVal val="#ppt_y+.1"/>
                                          </p:val>
                                        </p:tav>
                                        <p:tav tm="100000">
                                          <p:val>
                                            <p:strVal val="#ppt_y"/>
                                          </p:val>
                                        </p:tav>
                                      </p:tavLst>
                                    </p:anim>
                                  </p:childTnLst>
                                </p:cTn>
                              </p:par>
                            </p:childTnLst>
                          </p:cTn>
                        </p:par>
                        <p:par>
                          <p:cTn id="79" fill="hold">
                            <p:stCondLst>
                              <p:cond delay="4850"/>
                            </p:stCondLst>
                            <p:childTnLst>
                              <p:par>
                                <p:cTn id="80" presetID="41" presetClass="entr" presetSubtype="0" fill="hold" grpId="0" nodeType="afterEffect">
                                  <p:stCondLst>
                                    <p:cond delay="0"/>
                                  </p:stCondLst>
                                  <p:iterate type="lt">
                                    <p:tmPct val="10000"/>
                                  </p:iterate>
                                  <p:childTnLst>
                                    <p:set>
                                      <p:cBhvr>
                                        <p:cTn id="81" dur="1" fill="hold">
                                          <p:stCondLst>
                                            <p:cond delay="0"/>
                                          </p:stCondLst>
                                        </p:cTn>
                                        <p:tgtEl>
                                          <p:spTgt spid="19"/>
                                        </p:tgtEl>
                                        <p:attrNameLst>
                                          <p:attrName>style.visibility</p:attrName>
                                        </p:attrNameLst>
                                      </p:cBhvr>
                                      <p:to>
                                        <p:strVal val="visible"/>
                                      </p:to>
                                    </p:set>
                                    <p:anim calcmode="lin" valueType="num">
                                      <p:cBhvr>
                                        <p:cTn id="82" dur="500" fill="hold"/>
                                        <p:tgtEl>
                                          <p:spTgt spid="19"/>
                                        </p:tgtEl>
                                        <p:attrNameLst>
                                          <p:attrName>ppt_x</p:attrName>
                                        </p:attrNameLst>
                                      </p:cBhvr>
                                      <p:tavLst>
                                        <p:tav tm="0">
                                          <p:val>
                                            <p:strVal val="#ppt_x"/>
                                          </p:val>
                                        </p:tav>
                                        <p:tav tm="50000">
                                          <p:val>
                                            <p:strVal val="#ppt_x+.1"/>
                                          </p:val>
                                        </p:tav>
                                        <p:tav tm="100000">
                                          <p:val>
                                            <p:strVal val="#ppt_x"/>
                                          </p:val>
                                        </p:tav>
                                      </p:tavLst>
                                    </p:anim>
                                    <p:anim calcmode="lin" valueType="num">
                                      <p:cBhvr>
                                        <p:cTn id="83" dur="500" fill="hold"/>
                                        <p:tgtEl>
                                          <p:spTgt spid="19"/>
                                        </p:tgtEl>
                                        <p:attrNameLst>
                                          <p:attrName>ppt_y</p:attrName>
                                        </p:attrNameLst>
                                      </p:cBhvr>
                                      <p:tavLst>
                                        <p:tav tm="0">
                                          <p:val>
                                            <p:strVal val="#ppt_y"/>
                                          </p:val>
                                        </p:tav>
                                        <p:tav tm="100000">
                                          <p:val>
                                            <p:strVal val="#ppt_y"/>
                                          </p:val>
                                        </p:tav>
                                      </p:tavLst>
                                    </p:anim>
                                    <p:anim calcmode="lin" valueType="num">
                                      <p:cBhvr>
                                        <p:cTn id="84" dur="500" fill="hold"/>
                                        <p:tgtEl>
                                          <p:spTgt spid="19"/>
                                        </p:tgtEl>
                                        <p:attrNameLst>
                                          <p:attrName>ppt_h</p:attrName>
                                        </p:attrNameLst>
                                      </p:cBhvr>
                                      <p:tavLst>
                                        <p:tav tm="0">
                                          <p:val>
                                            <p:strVal val="#ppt_h/10"/>
                                          </p:val>
                                        </p:tav>
                                        <p:tav tm="50000">
                                          <p:val>
                                            <p:strVal val="#ppt_h+.01"/>
                                          </p:val>
                                        </p:tav>
                                        <p:tav tm="100000">
                                          <p:val>
                                            <p:strVal val="#ppt_h"/>
                                          </p:val>
                                        </p:tav>
                                      </p:tavLst>
                                    </p:anim>
                                    <p:anim calcmode="lin" valueType="num">
                                      <p:cBhvr>
                                        <p:cTn id="85" dur="500" fill="hold"/>
                                        <p:tgtEl>
                                          <p:spTgt spid="19"/>
                                        </p:tgtEl>
                                        <p:attrNameLst>
                                          <p:attrName>ppt_w</p:attrName>
                                        </p:attrNameLst>
                                      </p:cBhvr>
                                      <p:tavLst>
                                        <p:tav tm="0">
                                          <p:val>
                                            <p:strVal val="#ppt_w/10"/>
                                          </p:val>
                                        </p:tav>
                                        <p:tav tm="50000">
                                          <p:val>
                                            <p:strVal val="#ppt_w+.01"/>
                                          </p:val>
                                        </p:tav>
                                        <p:tav tm="100000">
                                          <p:val>
                                            <p:strVal val="#ppt_w"/>
                                          </p:val>
                                        </p:tav>
                                      </p:tavLst>
                                    </p:anim>
                                    <p:animEffect transition="in" filter="fade">
                                      <p:cBhvr>
                                        <p:cTn id="86" dur="500" tmFilter="0,0; .5, 1; 1, 1"/>
                                        <p:tgtEl>
                                          <p:spTgt spid="19"/>
                                        </p:tgtEl>
                                      </p:cBhvr>
                                    </p:animEffect>
                                  </p:childTnLst>
                                </p:cTn>
                              </p:par>
                            </p:childTnLst>
                          </p:cTn>
                        </p:par>
                        <p:par>
                          <p:cTn id="87" fill="hold">
                            <p:stCondLst>
                              <p:cond delay="5500"/>
                            </p:stCondLst>
                            <p:childTnLst>
                              <p:par>
                                <p:cTn id="88" presetID="42" presetClass="entr" presetSubtype="0" fill="hold" grpId="0" nodeType="afterEffect">
                                  <p:stCondLst>
                                    <p:cond delay="0"/>
                                  </p:stCondLst>
                                  <p:childTnLst>
                                    <p:set>
                                      <p:cBhvr>
                                        <p:cTn id="89" dur="1" fill="hold">
                                          <p:stCondLst>
                                            <p:cond delay="0"/>
                                          </p:stCondLst>
                                        </p:cTn>
                                        <p:tgtEl>
                                          <p:spTgt spid="15"/>
                                        </p:tgtEl>
                                        <p:attrNameLst>
                                          <p:attrName>style.visibility</p:attrName>
                                        </p:attrNameLst>
                                      </p:cBhvr>
                                      <p:to>
                                        <p:strVal val="visible"/>
                                      </p:to>
                                    </p:set>
                                    <p:animEffect transition="in" filter="fade">
                                      <p:cBhvr>
                                        <p:cTn id="90" dur="1000"/>
                                        <p:tgtEl>
                                          <p:spTgt spid="15"/>
                                        </p:tgtEl>
                                      </p:cBhvr>
                                    </p:animEffect>
                                    <p:anim calcmode="lin" valueType="num">
                                      <p:cBhvr>
                                        <p:cTn id="91" dur="1000" fill="hold"/>
                                        <p:tgtEl>
                                          <p:spTgt spid="15"/>
                                        </p:tgtEl>
                                        <p:attrNameLst>
                                          <p:attrName>ppt_x</p:attrName>
                                        </p:attrNameLst>
                                      </p:cBhvr>
                                      <p:tavLst>
                                        <p:tav tm="0">
                                          <p:val>
                                            <p:strVal val="#ppt_x"/>
                                          </p:val>
                                        </p:tav>
                                        <p:tav tm="100000">
                                          <p:val>
                                            <p:strVal val="#ppt_x"/>
                                          </p:val>
                                        </p:tav>
                                      </p:tavLst>
                                    </p:anim>
                                    <p:anim calcmode="lin" valueType="num">
                                      <p:cBhvr>
                                        <p:cTn id="92" dur="1000" fill="hold"/>
                                        <p:tgtEl>
                                          <p:spTgt spid="15"/>
                                        </p:tgtEl>
                                        <p:attrNameLst>
                                          <p:attrName>ppt_y</p:attrName>
                                        </p:attrNameLst>
                                      </p:cBhvr>
                                      <p:tavLst>
                                        <p:tav tm="0">
                                          <p:val>
                                            <p:strVal val="#ppt_y+.1"/>
                                          </p:val>
                                        </p:tav>
                                        <p:tav tm="100000">
                                          <p:val>
                                            <p:strVal val="#ppt_y"/>
                                          </p:val>
                                        </p:tav>
                                      </p:tavLst>
                                    </p:anim>
                                  </p:childTnLst>
                                </p:cTn>
                              </p:par>
                            </p:childTnLst>
                          </p:cTn>
                        </p:par>
                        <p:par>
                          <p:cTn id="93" fill="hold">
                            <p:stCondLst>
                              <p:cond delay="6500"/>
                            </p:stCondLst>
                            <p:childTnLst>
                              <p:par>
                                <p:cTn id="94" presetID="41" presetClass="entr" presetSubtype="0" fill="hold" grpId="0" nodeType="afterEffect">
                                  <p:stCondLst>
                                    <p:cond delay="0"/>
                                  </p:stCondLst>
                                  <p:iterate type="lt">
                                    <p:tmPct val="10000"/>
                                  </p:iterate>
                                  <p:childTnLst>
                                    <p:set>
                                      <p:cBhvr>
                                        <p:cTn id="95" dur="1" fill="hold">
                                          <p:stCondLst>
                                            <p:cond delay="0"/>
                                          </p:stCondLst>
                                        </p:cTn>
                                        <p:tgtEl>
                                          <p:spTgt spid="20"/>
                                        </p:tgtEl>
                                        <p:attrNameLst>
                                          <p:attrName>style.visibility</p:attrName>
                                        </p:attrNameLst>
                                      </p:cBhvr>
                                      <p:to>
                                        <p:strVal val="visible"/>
                                      </p:to>
                                    </p:set>
                                    <p:anim calcmode="lin" valueType="num">
                                      <p:cBhvr>
                                        <p:cTn id="96" dur="500" fill="hold"/>
                                        <p:tgtEl>
                                          <p:spTgt spid="20"/>
                                        </p:tgtEl>
                                        <p:attrNameLst>
                                          <p:attrName>ppt_x</p:attrName>
                                        </p:attrNameLst>
                                      </p:cBhvr>
                                      <p:tavLst>
                                        <p:tav tm="0">
                                          <p:val>
                                            <p:strVal val="#ppt_x"/>
                                          </p:val>
                                        </p:tav>
                                        <p:tav tm="50000">
                                          <p:val>
                                            <p:strVal val="#ppt_x+.1"/>
                                          </p:val>
                                        </p:tav>
                                        <p:tav tm="100000">
                                          <p:val>
                                            <p:strVal val="#ppt_x"/>
                                          </p:val>
                                        </p:tav>
                                      </p:tavLst>
                                    </p:anim>
                                    <p:anim calcmode="lin" valueType="num">
                                      <p:cBhvr>
                                        <p:cTn id="97" dur="500" fill="hold"/>
                                        <p:tgtEl>
                                          <p:spTgt spid="20"/>
                                        </p:tgtEl>
                                        <p:attrNameLst>
                                          <p:attrName>ppt_y</p:attrName>
                                        </p:attrNameLst>
                                      </p:cBhvr>
                                      <p:tavLst>
                                        <p:tav tm="0">
                                          <p:val>
                                            <p:strVal val="#ppt_y"/>
                                          </p:val>
                                        </p:tav>
                                        <p:tav tm="100000">
                                          <p:val>
                                            <p:strVal val="#ppt_y"/>
                                          </p:val>
                                        </p:tav>
                                      </p:tavLst>
                                    </p:anim>
                                    <p:anim calcmode="lin" valueType="num">
                                      <p:cBhvr>
                                        <p:cTn id="98" dur="500" fill="hold"/>
                                        <p:tgtEl>
                                          <p:spTgt spid="20"/>
                                        </p:tgtEl>
                                        <p:attrNameLst>
                                          <p:attrName>ppt_h</p:attrName>
                                        </p:attrNameLst>
                                      </p:cBhvr>
                                      <p:tavLst>
                                        <p:tav tm="0">
                                          <p:val>
                                            <p:strVal val="#ppt_h/10"/>
                                          </p:val>
                                        </p:tav>
                                        <p:tav tm="50000">
                                          <p:val>
                                            <p:strVal val="#ppt_h+.01"/>
                                          </p:val>
                                        </p:tav>
                                        <p:tav tm="100000">
                                          <p:val>
                                            <p:strVal val="#ppt_h"/>
                                          </p:val>
                                        </p:tav>
                                      </p:tavLst>
                                    </p:anim>
                                    <p:anim calcmode="lin" valueType="num">
                                      <p:cBhvr>
                                        <p:cTn id="99" dur="500" fill="hold"/>
                                        <p:tgtEl>
                                          <p:spTgt spid="20"/>
                                        </p:tgtEl>
                                        <p:attrNameLst>
                                          <p:attrName>ppt_w</p:attrName>
                                        </p:attrNameLst>
                                      </p:cBhvr>
                                      <p:tavLst>
                                        <p:tav tm="0">
                                          <p:val>
                                            <p:strVal val="#ppt_w/10"/>
                                          </p:val>
                                        </p:tav>
                                        <p:tav tm="50000">
                                          <p:val>
                                            <p:strVal val="#ppt_w+.01"/>
                                          </p:val>
                                        </p:tav>
                                        <p:tav tm="100000">
                                          <p:val>
                                            <p:strVal val="#ppt_w"/>
                                          </p:val>
                                        </p:tav>
                                      </p:tavLst>
                                    </p:anim>
                                    <p:animEffect transition="in" filter="fade">
                                      <p:cBhvr>
                                        <p:cTn id="100" dur="500" tmFilter="0,0; .5, 1; 1, 1"/>
                                        <p:tgtEl>
                                          <p:spTgt spid="20"/>
                                        </p:tgtEl>
                                      </p:cBhvr>
                                    </p:animEffect>
                                  </p:childTnLst>
                                </p:cTn>
                              </p:par>
                            </p:childTnLst>
                          </p:cTn>
                        </p:par>
                        <p:par>
                          <p:cTn id="101" fill="hold">
                            <p:stCondLst>
                              <p:cond delay="7150"/>
                            </p:stCondLst>
                            <p:childTnLst>
                              <p:par>
                                <p:cTn id="102" presetID="42" presetClass="entr" presetSubtype="0" fill="hold" grpId="0" nodeType="afterEffect">
                                  <p:stCondLst>
                                    <p:cond delay="0"/>
                                  </p:stCondLst>
                                  <p:childTnLst>
                                    <p:set>
                                      <p:cBhvr>
                                        <p:cTn id="103" dur="1" fill="hold">
                                          <p:stCondLst>
                                            <p:cond delay="0"/>
                                          </p:stCondLst>
                                        </p:cTn>
                                        <p:tgtEl>
                                          <p:spTgt spid="16"/>
                                        </p:tgtEl>
                                        <p:attrNameLst>
                                          <p:attrName>style.visibility</p:attrName>
                                        </p:attrNameLst>
                                      </p:cBhvr>
                                      <p:to>
                                        <p:strVal val="visible"/>
                                      </p:to>
                                    </p:set>
                                    <p:animEffect transition="in" filter="fade">
                                      <p:cBhvr>
                                        <p:cTn id="104" dur="1000"/>
                                        <p:tgtEl>
                                          <p:spTgt spid="16"/>
                                        </p:tgtEl>
                                      </p:cBhvr>
                                    </p:animEffect>
                                    <p:anim calcmode="lin" valueType="num">
                                      <p:cBhvr>
                                        <p:cTn id="105" dur="1000" fill="hold"/>
                                        <p:tgtEl>
                                          <p:spTgt spid="16"/>
                                        </p:tgtEl>
                                        <p:attrNameLst>
                                          <p:attrName>ppt_x</p:attrName>
                                        </p:attrNameLst>
                                      </p:cBhvr>
                                      <p:tavLst>
                                        <p:tav tm="0">
                                          <p:val>
                                            <p:strVal val="#ppt_x"/>
                                          </p:val>
                                        </p:tav>
                                        <p:tav tm="100000">
                                          <p:val>
                                            <p:strVal val="#ppt_x"/>
                                          </p:val>
                                        </p:tav>
                                      </p:tavLst>
                                    </p:anim>
                                    <p:anim calcmode="lin" valueType="num">
                                      <p:cBhvr>
                                        <p:cTn id="106"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4" grpId="0" animBg="1"/>
      <p:bldP spid="5" grpId="0" animBg="1"/>
      <p:bldP spid="6" grpId="0"/>
      <p:bldP spid="7" grpId="0" animBg="1"/>
      <p:bldP spid="8" grpId="0" animBg="1"/>
      <p:bldP spid="9" grpId="0" animBg="1"/>
      <p:bldP spid="10" grpId="0" animBg="1"/>
      <p:bldP spid="11" grpId="0" animBg="1"/>
      <p:bldP spid="12" grpId="0" animBg="1"/>
      <p:bldP spid="13" grpId="0" animBg="1"/>
      <p:bldP spid="14" grpId="0"/>
      <p:bldP spid="15" grpId="0"/>
      <p:bldP spid="16" grpId="0"/>
      <p:bldP spid="17" grpId="0"/>
      <p:bldP spid="18" grpId="0"/>
      <p:bldP spid="19" grpId="0"/>
      <p:bldP spid="20"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96464" y="1615712"/>
            <a:ext cx="775136" cy="230832"/>
          </a:xfrm>
          <a:prstGeom prst="rect">
            <a:avLst/>
          </a:prstGeom>
        </p:spPr>
        <p:txBody>
          <a:bodyPr wrap="square">
            <a:spAutoFit/>
          </a:bodyPr>
          <a:lstStyle/>
          <a:p>
            <a:pPr lvl="0"/>
            <a:r>
              <a:rPr lang="en-US" altLang="zh-CN" sz="100" dirty="0">
                <a:solidFill>
                  <a:schemeClr val="bg1"/>
                </a:solidFill>
              </a:rPr>
              <a:t>PPT</a:t>
            </a:r>
            <a:r>
              <a:rPr lang="zh-CN" altLang="en-US" sz="100" dirty="0">
                <a:solidFill>
                  <a:schemeClr val="bg1"/>
                </a:solidFill>
              </a:rPr>
              <a:t>模板下载：</a:t>
            </a:r>
            <a:r>
              <a:rPr lang="en-US" altLang="zh-CN" sz="100" dirty="0">
                <a:solidFill>
                  <a:schemeClr val="bg1"/>
                </a:solidFill>
              </a:rPr>
              <a:t>www.1ppt.com/moban/     </a:t>
            </a:r>
            <a:r>
              <a:rPr lang="zh-CN" altLang="en-US" sz="100" dirty="0">
                <a:solidFill>
                  <a:schemeClr val="bg1"/>
                </a:solidFill>
              </a:rPr>
              <a:t>行业</a:t>
            </a:r>
            <a:r>
              <a:rPr lang="en-US" altLang="zh-CN" sz="100" dirty="0">
                <a:solidFill>
                  <a:schemeClr val="bg1"/>
                </a:solidFill>
              </a:rPr>
              <a:t>PPT</a:t>
            </a:r>
            <a:r>
              <a:rPr lang="zh-CN" altLang="en-US" sz="100" dirty="0">
                <a:solidFill>
                  <a:schemeClr val="bg1"/>
                </a:solidFill>
              </a:rPr>
              <a:t>模板：</a:t>
            </a:r>
            <a:r>
              <a:rPr lang="en-US" altLang="zh-CN" sz="100" dirty="0">
                <a:solidFill>
                  <a:schemeClr val="bg1"/>
                </a:solidFill>
              </a:rPr>
              <a:t>www.1ppt.com/hangye/ </a:t>
            </a:r>
          </a:p>
          <a:p>
            <a:pPr lvl="0"/>
            <a:r>
              <a:rPr lang="zh-CN" altLang="en-US" sz="100" dirty="0">
                <a:solidFill>
                  <a:schemeClr val="bg1"/>
                </a:solidFill>
              </a:rPr>
              <a:t>节日</a:t>
            </a:r>
            <a:r>
              <a:rPr lang="en-US" altLang="zh-CN" sz="100" dirty="0">
                <a:solidFill>
                  <a:schemeClr val="bg1"/>
                </a:solidFill>
              </a:rPr>
              <a:t>PPT</a:t>
            </a:r>
            <a:r>
              <a:rPr lang="zh-CN" altLang="en-US" sz="100" dirty="0">
                <a:solidFill>
                  <a:schemeClr val="bg1"/>
                </a:solidFill>
              </a:rPr>
              <a:t>模板：</a:t>
            </a:r>
            <a:r>
              <a:rPr lang="en-US" altLang="zh-CN" sz="100" dirty="0">
                <a:solidFill>
                  <a:schemeClr val="bg1"/>
                </a:solidFill>
              </a:rPr>
              <a:t>www.1ppt.com/jieri/           PPT</a:t>
            </a:r>
            <a:r>
              <a:rPr lang="zh-CN" altLang="en-US" sz="100" dirty="0">
                <a:solidFill>
                  <a:schemeClr val="bg1"/>
                </a:solidFill>
              </a:rPr>
              <a:t>素材下载：</a:t>
            </a:r>
            <a:r>
              <a:rPr lang="en-US" altLang="zh-CN" sz="100" dirty="0">
                <a:solidFill>
                  <a:schemeClr val="bg1"/>
                </a:solidFill>
              </a:rPr>
              <a:t>www.1ppt.com/sucai/</a:t>
            </a:r>
          </a:p>
          <a:p>
            <a:pPr lvl="0"/>
            <a:r>
              <a:rPr lang="en-US" altLang="zh-CN" sz="100" dirty="0">
                <a:solidFill>
                  <a:schemeClr val="bg1"/>
                </a:solidFill>
              </a:rPr>
              <a:t>PPT</a:t>
            </a:r>
            <a:r>
              <a:rPr lang="zh-CN" altLang="en-US" sz="100" dirty="0">
                <a:solidFill>
                  <a:schemeClr val="bg1"/>
                </a:solidFill>
              </a:rPr>
              <a:t>背景图片：</a:t>
            </a:r>
            <a:r>
              <a:rPr lang="en-US" altLang="zh-CN" sz="100" dirty="0">
                <a:solidFill>
                  <a:schemeClr val="bg1"/>
                </a:solidFill>
              </a:rPr>
              <a:t>www.1ppt.com/beijing/      PPT</a:t>
            </a:r>
            <a:r>
              <a:rPr lang="zh-CN" altLang="en-US" sz="100" dirty="0">
                <a:solidFill>
                  <a:schemeClr val="bg1"/>
                </a:solidFill>
              </a:rPr>
              <a:t>图表下载：</a:t>
            </a:r>
            <a:r>
              <a:rPr lang="en-US" altLang="zh-CN" sz="100" dirty="0">
                <a:solidFill>
                  <a:schemeClr val="bg1"/>
                </a:solidFill>
              </a:rPr>
              <a:t>www.1ppt.com/tubiao/      </a:t>
            </a:r>
          </a:p>
          <a:p>
            <a:pPr lvl="0"/>
            <a:r>
              <a:rPr lang="zh-CN" altLang="en-US" sz="100" dirty="0">
                <a:solidFill>
                  <a:schemeClr val="bg1"/>
                </a:solidFill>
              </a:rPr>
              <a:t>优秀</a:t>
            </a:r>
            <a:r>
              <a:rPr lang="en-US" altLang="zh-CN" sz="100" dirty="0">
                <a:solidFill>
                  <a:schemeClr val="bg1"/>
                </a:solidFill>
              </a:rPr>
              <a:t>PPT</a:t>
            </a:r>
            <a:r>
              <a:rPr lang="zh-CN" altLang="en-US" sz="100" dirty="0">
                <a:solidFill>
                  <a:schemeClr val="bg1"/>
                </a:solidFill>
              </a:rPr>
              <a:t>下载：</a:t>
            </a:r>
            <a:r>
              <a:rPr lang="en-US" altLang="zh-CN" sz="100" dirty="0">
                <a:solidFill>
                  <a:schemeClr val="bg1"/>
                </a:solidFill>
              </a:rPr>
              <a:t>www.1ppt.com/xiazai/        PPT</a:t>
            </a:r>
            <a:r>
              <a:rPr lang="zh-CN" altLang="en-US" sz="100" dirty="0">
                <a:solidFill>
                  <a:schemeClr val="bg1"/>
                </a:solidFill>
              </a:rPr>
              <a:t>教程： </a:t>
            </a:r>
            <a:r>
              <a:rPr lang="en-US" altLang="zh-CN" sz="100" dirty="0">
                <a:solidFill>
                  <a:schemeClr val="bg1"/>
                </a:solidFill>
              </a:rPr>
              <a:t>www.1ppt.com/powerpoint/      </a:t>
            </a:r>
          </a:p>
          <a:p>
            <a:pPr lvl="0"/>
            <a:r>
              <a:rPr lang="en-US" altLang="zh-CN" sz="100" dirty="0">
                <a:solidFill>
                  <a:schemeClr val="bg1"/>
                </a:solidFill>
              </a:rPr>
              <a:t>Word</a:t>
            </a:r>
            <a:r>
              <a:rPr lang="zh-CN" altLang="en-US" sz="100" dirty="0">
                <a:solidFill>
                  <a:schemeClr val="bg1"/>
                </a:solidFill>
              </a:rPr>
              <a:t>教程： </a:t>
            </a:r>
            <a:r>
              <a:rPr lang="en-US" altLang="zh-CN" sz="100" dirty="0">
                <a:solidFill>
                  <a:schemeClr val="bg1"/>
                </a:solidFill>
              </a:rPr>
              <a:t>www.1ppt.com/word/              Excel</a:t>
            </a:r>
            <a:r>
              <a:rPr lang="zh-CN" altLang="en-US" sz="100" dirty="0">
                <a:solidFill>
                  <a:schemeClr val="bg1"/>
                </a:solidFill>
              </a:rPr>
              <a:t>教程：</a:t>
            </a:r>
            <a:r>
              <a:rPr lang="en-US" altLang="zh-CN" sz="100" dirty="0">
                <a:solidFill>
                  <a:schemeClr val="bg1"/>
                </a:solidFill>
              </a:rPr>
              <a:t>www.1ppt.com/excel/  </a:t>
            </a:r>
          </a:p>
          <a:p>
            <a:pPr lvl="0"/>
            <a:r>
              <a:rPr lang="zh-CN" altLang="en-US" sz="100" dirty="0">
                <a:solidFill>
                  <a:schemeClr val="bg1"/>
                </a:solidFill>
              </a:rPr>
              <a:t>资料下载：</a:t>
            </a:r>
            <a:r>
              <a:rPr lang="en-US" altLang="zh-CN" sz="100" dirty="0">
                <a:solidFill>
                  <a:schemeClr val="bg1"/>
                </a:solidFill>
              </a:rPr>
              <a:t>www.1ppt.com/ziliao/                PPT</a:t>
            </a:r>
            <a:r>
              <a:rPr lang="zh-CN" altLang="en-US" sz="100" dirty="0">
                <a:solidFill>
                  <a:schemeClr val="bg1"/>
                </a:solidFill>
              </a:rPr>
              <a:t>课件下载：</a:t>
            </a:r>
            <a:r>
              <a:rPr lang="en-US" altLang="zh-CN" sz="100" dirty="0">
                <a:solidFill>
                  <a:schemeClr val="bg1"/>
                </a:solidFill>
              </a:rPr>
              <a:t>www.1ppt.com/kejian/ </a:t>
            </a:r>
          </a:p>
          <a:p>
            <a:pPr lvl="0"/>
            <a:r>
              <a:rPr lang="zh-CN" altLang="en-US" sz="100" dirty="0">
                <a:solidFill>
                  <a:schemeClr val="bg1"/>
                </a:solidFill>
              </a:rPr>
              <a:t>范文下载：</a:t>
            </a:r>
            <a:r>
              <a:rPr lang="en-US" altLang="zh-CN" sz="100" dirty="0">
                <a:solidFill>
                  <a:schemeClr val="bg1"/>
                </a:solidFill>
              </a:rPr>
              <a:t>www.1ppt.com/fanwen/             </a:t>
            </a:r>
            <a:r>
              <a:rPr lang="zh-CN" altLang="en-US" sz="100" dirty="0">
                <a:solidFill>
                  <a:schemeClr val="bg1"/>
                </a:solidFill>
              </a:rPr>
              <a:t>试卷下载：</a:t>
            </a:r>
            <a:r>
              <a:rPr lang="en-US" altLang="zh-CN" sz="100" dirty="0">
                <a:solidFill>
                  <a:schemeClr val="bg1"/>
                </a:solidFill>
              </a:rPr>
              <a:t>www.1ppt.com/shiti/  </a:t>
            </a:r>
          </a:p>
          <a:p>
            <a:pPr lvl="0"/>
            <a:r>
              <a:rPr lang="zh-CN" altLang="en-US" sz="100" dirty="0">
                <a:solidFill>
                  <a:schemeClr val="bg1"/>
                </a:solidFill>
              </a:rPr>
              <a:t>教案下载：</a:t>
            </a:r>
            <a:r>
              <a:rPr lang="en-US" altLang="zh-CN" sz="100" dirty="0">
                <a:solidFill>
                  <a:schemeClr val="bg1"/>
                </a:solidFill>
              </a:rPr>
              <a:t>www.1ppt.com/jiaoan/  </a:t>
            </a:r>
            <a:r>
              <a:rPr lang="en-US" altLang="zh-CN" sz="100" dirty="0" smtClean="0">
                <a:solidFill>
                  <a:schemeClr val="bg1"/>
                </a:solidFill>
              </a:rPr>
              <a:t>      PPT</a:t>
            </a:r>
            <a:r>
              <a:rPr lang="zh-CN" altLang="en-US" sz="100" dirty="0" smtClean="0">
                <a:solidFill>
                  <a:schemeClr val="bg1"/>
                </a:solidFill>
              </a:rPr>
              <a:t>论坛：</a:t>
            </a:r>
            <a:r>
              <a:rPr lang="en-US" altLang="zh-CN" sz="100" dirty="0" smtClean="0">
                <a:solidFill>
                  <a:schemeClr val="bg1"/>
                </a:solidFill>
              </a:rPr>
              <a:t>www.1ppt.cn</a:t>
            </a:r>
            <a:endParaRPr lang="en-US" altLang="zh-CN" sz="100" dirty="0">
              <a:solidFill>
                <a:schemeClr val="bg1"/>
              </a:solidFill>
            </a:endParaRPr>
          </a:p>
          <a:p>
            <a:pPr lvl="0"/>
            <a:r>
              <a:rPr lang="en-US" altLang="zh-CN" sz="100" dirty="0">
                <a:solidFill>
                  <a:schemeClr val="bg1"/>
                </a:solidFill>
              </a:rPr>
              <a:t> </a:t>
            </a:r>
            <a:endParaRPr lang="zh-CN" altLang="en-US" sz="100" dirty="0">
              <a:solidFill>
                <a:schemeClr val="bg1"/>
              </a:solidFill>
            </a:endParaRPr>
          </a:p>
        </p:txBody>
      </p:sp>
      <p:sp>
        <p:nvSpPr>
          <p:cNvPr id="2" name="矩形 1"/>
          <p:cNvSpPr/>
          <p:nvPr/>
        </p:nvSpPr>
        <p:spPr>
          <a:xfrm>
            <a:off x="0" y="0"/>
            <a:ext cx="9144000" cy="51435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0" y="1635646"/>
            <a:ext cx="9144000" cy="187220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4480418" y="627534"/>
            <a:ext cx="4663582" cy="3998054"/>
          </a:xfrm>
          <a:prstGeom prst="rect">
            <a:avLst/>
          </a:prstGeom>
          <a:effectLst>
            <a:outerShdw blurRad="63500" sx="102000" sy="102000" algn="ctr" rotWithShape="0">
              <a:prstClr val="black">
                <a:alpha val="40000"/>
              </a:prstClr>
            </a:outerShdw>
          </a:effectLst>
        </p:spPr>
      </p:pic>
      <p:sp>
        <p:nvSpPr>
          <p:cNvPr id="5" name="文本框 18"/>
          <p:cNvSpPr txBox="1"/>
          <p:nvPr/>
        </p:nvSpPr>
        <p:spPr>
          <a:xfrm>
            <a:off x="899592" y="2213959"/>
            <a:ext cx="2655406" cy="715581"/>
          </a:xfrm>
          <a:prstGeom prst="rect">
            <a:avLst/>
          </a:prstGeom>
          <a:noFill/>
        </p:spPr>
        <p:txBody>
          <a:bodyPr wrap="square" rtlCol="0">
            <a:spAutoFit/>
          </a:bodyPr>
          <a:lstStyle/>
          <a:p>
            <a:pPr algn="ctr"/>
            <a:r>
              <a:rPr lang="en-US" altLang="zh-CN" sz="4050" b="1" spc="225" dirty="0">
                <a:solidFill>
                  <a:schemeClr val="tx2"/>
                </a:solidFill>
                <a:latin typeface="微软雅黑" panose="020B0503020204020204" pitchFamily="34" charset="-122"/>
                <a:ea typeface="微软雅黑" panose="020B0503020204020204" pitchFamily="34" charset="-122"/>
              </a:rPr>
              <a:t>THANKS</a:t>
            </a:r>
            <a:endParaRPr lang="zh-CN" altLang="en-US" sz="4050" b="1" spc="225" dirty="0">
              <a:solidFill>
                <a:schemeClr val="tx2"/>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56023572"/>
      </p:ext>
    </p:extLst>
  </p:cSld>
  <p:clrMapOvr>
    <a:masterClrMapping/>
  </p:clrMapOvr>
  <mc:AlternateContent xmlns:mc="http://schemas.openxmlformats.org/markup-compatibility/2006" xmlns:p14="http://schemas.microsoft.com/office/powerpoint/2010/main">
    <mc:Choice Requires="p14">
      <p:transition spd="slow" p14:dur="1600" advTm="0">
        <p:blinds dir="vert"/>
      </p:transition>
    </mc:Choice>
    <mc:Fallback xmlns="">
      <p:transition spd="slow" advTm="0">
        <p:blinds dir="vert"/>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空心弧 52"/>
          <p:cNvSpPr/>
          <p:nvPr/>
        </p:nvSpPr>
        <p:spPr>
          <a:xfrm rot="5400000">
            <a:off x="969961" y="1162730"/>
            <a:ext cx="3142978" cy="2924714"/>
          </a:xfrm>
          <a:prstGeom prst="blockArc">
            <a:avLst>
              <a:gd name="adj1" fmla="val 10897210"/>
              <a:gd name="adj2" fmla="val 6953"/>
              <a:gd name="adj3" fmla="val 1246"/>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1" tIns="45716" rIns="91431" bIns="45716" anchor="ctr"/>
          <a:lstStyle/>
          <a:p>
            <a:pPr algn="ctr" defTabSz="914332" fontAlgn="auto">
              <a:spcBef>
                <a:spcPts val="0"/>
              </a:spcBef>
              <a:spcAft>
                <a:spcPts val="0"/>
              </a:spcAft>
              <a:defRPr/>
            </a:pPr>
            <a:endParaRPr lang="zh-CN" altLang="en-US" sz="2489">
              <a:solidFill>
                <a:schemeClr val="tx1"/>
              </a:solidFill>
              <a:latin typeface="微软雅黑" pitchFamily="34" charset="-122"/>
              <a:ea typeface="微软雅黑" pitchFamily="34" charset="-122"/>
              <a:cs typeface="Arial" panose="020B0604020202020204" pitchFamily="34" charset="0"/>
            </a:endParaRPr>
          </a:p>
        </p:txBody>
      </p:sp>
      <p:grpSp>
        <p:nvGrpSpPr>
          <p:cNvPr id="2" name="组合 1"/>
          <p:cNvGrpSpPr/>
          <p:nvPr/>
        </p:nvGrpSpPr>
        <p:grpSpPr>
          <a:xfrm>
            <a:off x="3102894" y="950407"/>
            <a:ext cx="4137328" cy="632183"/>
            <a:chOff x="736575" y="3188466"/>
            <a:chExt cx="8755768" cy="1338083"/>
          </a:xfrm>
        </p:grpSpPr>
        <p:sp>
          <p:nvSpPr>
            <p:cNvPr id="3" name="圆角矩形 2"/>
            <p:cNvSpPr/>
            <p:nvPr/>
          </p:nvSpPr>
          <p:spPr>
            <a:xfrm flipH="1">
              <a:off x="1020576" y="3307959"/>
              <a:ext cx="8471767" cy="1132575"/>
            </a:xfrm>
            <a:prstGeom prst="roundRect">
              <a:avLst>
                <a:gd name="adj" fmla="val 50000"/>
              </a:avLst>
            </a:prstGeom>
            <a:gradFill flip="none" rotWithShape="1">
              <a:gsLst>
                <a:gs pos="0">
                  <a:schemeClr val="bg1"/>
                </a:gs>
                <a:gs pos="100000">
                  <a:srgbClr val="E0E0E0"/>
                </a:gs>
              </a:gsLst>
              <a:lin ang="5400000" scaled="1"/>
              <a:tileRect/>
            </a:gradFill>
            <a:ln>
              <a:noFill/>
            </a:ln>
            <a:effectLst>
              <a:outerShdw blurRad="381000" dist="254000" dir="1026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grpSp>
          <p:nvGrpSpPr>
            <p:cNvPr id="4" name="组合 3"/>
            <p:cNvGrpSpPr/>
            <p:nvPr/>
          </p:nvGrpSpPr>
          <p:grpSpPr>
            <a:xfrm>
              <a:off x="736575" y="3188466"/>
              <a:ext cx="1338085" cy="1338083"/>
              <a:chOff x="3567745" y="3971974"/>
              <a:chExt cx="1338084" cy="1338084"/>
            </a:xfrm>
          </p:grpSpPr>
          <p:grpSp>
            <p:nvGrpSpPr>
              <p:cNvPr id="7" name="组合 6"/>
              <p:cNvGrpSpPr/>
              <p:nvPr/>
            </p:nvGrpSpPr>
            <p:grpSpPr>
              <a:xfrm>
                <a:off x="3567745" y="3971974"/>
                <a:ext cx="1338084" cy="1338084"/>
                <a:chOff x="5213600" y="2517129"/>
                <a:chExt cx="2023672" cy="2023672"/>
              </a:xfrm>
            </p:grpSpPr>
            <p:sp>
              <p:nvSpPr>
                <p:cNvPr id="9" name="椭圆 8"/>
                <p:cNvSpPr/>
                <p:nvPr/>
              </p:nvSpPr>
              <p:spPr>
                <a:xfrm>
                  <a:off x="5213600" y="2517129"/>
                  <a:ext cx="2023672" cy="2023672"/>
                </a:xfrm>
                <a:prstGeom prst="ellipse">
                  <a:avLst/>
                </a:prstGeom>
                <a:gradFill flip="none" rotWithShape="1">
                  <a:gsLst>
                    <a:gs pos="0">
                      <a:schemeClr val="bg1"/>
                    </a:gs>
                    <a:gs pos="100000">
                      <a:srgbClr val="E0E0E0"/>
                    </a:gs>
                  </a:gsLst>
                  <a:lin ang="5400000" scaled="1"/>
                  <a:tileRect/>
                </a:gradFill>
                <a:ln>
                  <a:noFill/>
                </a:ln>
                <a:effectLst>
                  <a:outerShdw blurRad="279400" dist="2540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5260739" y="2564268"/>
                  <a:ext cx="1929394" cy="1929394"/>
                </a:xfrm>
                <a:prstGeom prst="ellipse">
                  <a:avLst/>
                </a:prstGeom>
                <a:gradFill flip="none" rotWithShape="1">
                  <a:gsLst>
                    <a:gs pos="0">
                      <a:schemeClr val="bg1"/>
                    </a:gs>
                    <a:gs pos="100000">
                      <a:srgbClr val="DDDEDD"/>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 name="椭圆 7"/>
              <p:cNvSpPr/>
              <p:nvPr/>
            </p:nvSpPr>
            <p:spPr>
              <a:xfrm>
                <a:off x="3695023" y="4099252"/>
                <a:ext cx="1083528" cy="1083528"/>
              </a:xfrm>
              <a:prstGeom prst="ellipse">
                <a:avLst/>
              </a:prstGeom>
              <a:solidFill>
                <a:srgbClr val="0070C0"/>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5" name="文本框 77"/>
            <p:cNvSpPr txBox="1"/>
            <p:nvPr/>
          </p:nvSpPr>
          <p:spPr>
            <a:xfrm>
              <a:off x="972509" y="3466643"/>
              <a:ext cx="878819" cy="781731"/>
            </a:xfrm>
            <a:prstGeom prst="rect">
              <a:avLst/>
            </a:prstGeom>
            <a:noFill/>
          </p:spPr>
          <p:txBody>
            <a:bodyPr wrap="square" rtlCol="0">
              <a:spAutoFit/>
            </a:bodyPr>
            <a:lstStyle/>
            <a:p>
              <a:pPr algn="ctr"/>
              <a:r>
                <a:rPr lang="en-US" altLang="zh-CN" b="1" dirty="0" smtClean="0">
                  <a:solidFill>
                    <a:schemeClr val="bg1"/>
                  </a:solidFill>
                  <a:latin typeface="微软雅黑" pitchFamily="34" charset="-122"/>
                  <a:ea typeface="微软雅黑" pitchFamily="34" charset="-122"/>
                </a:rPr>
                <a:t>1</a:t>
              </a:r>
              <a:endParaRPr lang="en-US" altLang="zh-CN" b="1" dirty="0">
                <a:solidFill>
                  <a:schemeClr val="bg1"/>
                </a:solidFill>
                <a:latin typeface="微软雅黑" pitchFamily="34" charset="-122"/>
                <a:ea typeface="微软雅黑" pitchFamily="34" charset="-122"/>
              </a:endParaRPr>
            </a:p>
          </p:txBody>
        </p:sp>
        <p:sp>
          <p:nvSpPr>
            <p:cNvPr id="6" name="TextBox 72"/>
            <p:cNvSpPr txBox="1"/>
            <p:nvPr/>
          </p:nvSpPr>
          <p:spPr>
            <a:xfrm>
              <a:off x="3113403" y="3483385"/>
              <a:ext cx="5261340" cy="78173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432037">
                <a:defRPr/>
              </a:pPr>
              <a:r>
                <a:rPr lang="zh-CN" altLang="en-US" kern="0" dirty="0" smtClean="0">
                  <a:solidFill>
                    <a:sysClr val="windowText" lastClr="000000">
                      <a:lumMod val="65000"/>
                      <a:lumOff val="35000"/>
                    </a:sysClr>
                  </a:solidFill>
                  <a:latin typeface="Arial" pitchFamily="34" charset="0"/>
                  <a:ea typeface="微软雅黑" pitchFamily="34" charset="-122"/>
                  <a:cs typeface="Arial" pitchFamily="34" charset="0"/>
                </a:rPr>
                <a:t>基本指标统计分析</a:t>
              </a:r>
              <a:endParaRPr lang="en-US" altLang="zh-CN" kern="0" dirty="0">
                <a:solidFill>
                  <a:sysClr val="windowText" lastClr="000000">
                    <a:lumMod val="65000"/>
                    <a:lumOff val="35000"/>
                  </a:sysClr>
                </a:solidFill>
                <a:latin typeface="Arial" pitchFamily="34" charset="0"/>
                <a:ea typeface="微软雅黑" pitchFamily="34" charset="-122"/>
                <a:cs typeface="Arial" pitchFamily="34" charset="0"/>
              </a:endParaRPr>
            </a:p>
          </p:txBody>
        </p:sp>
      </p:grpSp>
      <p:grpSp>
        <p:nvGrpSpPr>
          <p:cNvPr id="11" name="组合 10"/>
          <p:cNvGrpSpPr/>
          <p:nvPr/>
        </p:nvGrpSpPr>
        <p:grpSpPr>
          <a:xfrm>
            <a:off x="3484931" y="1582590"/>
            <a:ext cx="4137328" cy="632183"/>
            <a:chOff x="736575" y="3188469"/>
            <a:chExt cx="8755767" cy="1338084"/>
          </a:xfrm>
        </p:grpSpPr>
        <p:sp>
          <p:nvSpPr>
            <p:cNvPr id="12" name="圆角矩形 11"/>
            <p:cNvSpPr/>
            <p:nvPr/>
          </p:nvSpPr>
          <p:spPr>
            <a:xfrm flipH="1">
              <a:off x="1020576" y="3307962"/>
              <a:ext cx="8471766" cy="1132577"/>
            </a:xfrm>
            <a:prstGeom prst="roundRect">
              <a:avLst>
                <a:gd name="adj" fmla="val 50000"/>
              </a:avLst>
            </a:prstGeom>
            <a:gradFill flip="none" rotWithShape="1">
              <a:gsLst>
                <a:gs pos="0">
                  <a:schemeClr val="bg1"/>
                </a:gs>
                <a:gs pos="100000">
                  <a:srgbClr val="E0E0E0"/>
                </a:gs>
              </a:gsLst>
              <a:lin ang="5400000" scaled="1"/>
              <a:tileRect/>
            </a:gradFill>
            <a:ln>
              <a:noFill/>
            </a:ln>
            <a:effectLst>
              <a:outerShdw blurRad="381000" dist="254000" dir="1026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grpSp>
          <p:nvGrpSpPr>
            <p:cNvPr id="13" name="组合 12"/>
            <p:cNvGrpSpPr/>
            <p:nvPr/>
          </p:nvGrpSpPr>
          <p:grpSpPr>
            <a:xfrm>
              <a:off x="736575" y="3188469"/>
              <a:ext cx="1338084" cy="1338084"/>
              <a:chOff x="3567745" y="3971974"/>
              <a:chExt cx="1338084" cy="1338084"/>
            </a:xfrm>
          </p:grpSpPr>
          <p:grpSp>
            <p:nvGrpSpPr>
              <p:cNvPr id="16" name="组合 15"/>
              <p:cNvGrpSpPr/>
              <p:nvPr/>
            </p:nvGrpSpPr>
            <p:grpSpPr>
              <a:xfrm>
                <a:off x="3567745" y="3971974"/>
                <a:ext cx="1338084" cy="1338084"/>
                <a:chOff x="5213600" y="2517129"/>
                <a:chExt cx="2023672" cy="2023672"/>
              </a:xfrm>
            </p:grpSpPr>
            <p:sp>
              <p:nvSpPr>
                <p:cNvPr id="18" name="椭圆 17"/>
                <p:cNvSpPr/>
                <p:nvPr/>
              </p:nvSpPr>
              <p:spPr>
                <a:xfrm>
                  <a:off x="5213600" y="2517129"/>
                  <a:ext cx="2023672" cy="2023672"/>
                </a:xfrm>
                <a:prstGeom prst="ellipse">
                  <a:avLst/>
                </a:prstGeom>
                <a:gradFill flip="none" rotWithShape="1">
                  <a:gsLst>
                    <a:gs pos="0">
                      <a:schemeClr val="bg1"/>
                    </a:gs>
                    <a:gs pos="100000">
                      <a:srgbClr val="E0E0E0"/>
                    </a:gs>
                  </a:gsLst>
                  <a:lin ang="5400000" scaled="1"/>
                  <a:tileRect/>
                </a:gradFill>
                <a:ln>
                  <a:noFill/>
                </a:ln>
                <a:effectLst>
                  <a:outerShdw blurRad="279400" dist="2540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5260739" y="2564268"/>
                  <a:ext cx="1929394" cy="1929394"/>
                </a:xfrm>
                <a:prstGeom prst="ellipse">
                  <a:avLst/>
                </a:prstGeom>
                <a:gradFill flip="none" rotWithShape="1">
                  <a:gsLst>
                    <a:gs pos="0">
                      <a:schemeClr val="bg1"/>
                    </a:gs>
                    <a:gs pos="100000">
                      <a:srgbClr val="DDDEDD"/>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7" name="椭圆 16"/>
              <p:cNvSpPr/>
              <p:nvPr/>
            </p:nvSpPr>
            <p:spPr>
              <a:xfrm>
                <a:off x="3695023" y="4099252"/>
                <a:ext cx="1083528" cy="1083528"/>
              </a:xfrm>
              <a:prstGeom prst="ellipse">
                <a:avLst/>
              </a:prstGeom>
              <a:solidFill>
                <a:srgbClr val="0070C0"/>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14" name="文本框 77"/>
            <p:cNvSpPr txBox="1"/>
            <p:nvPr/>
          </p:nvSpPr>
          <p:spPr>
            <a:xfrm>
              <a:off x="972509" y="3466644"/>
              <a:ext cx="878819" cy="781731"/>
            </a:xfrm>
            <a:prstGeom prst="rect">
              <a:avLst/>
            </a:prstGeom>
            <a:noFill/>
          </p:spPr>
          <p:txBody>
            <a:bodyPr wrap="square" rtlCol="0">
              <a:spAutoFit/>
            </a:bodyPr>
            <a:lstStyle/>
            <a:p>
              <a:pPr algn="ctr"/>
              <a:r>
                <a:rPr lang="en-US" altLang="zh-CN" b="1" dirty="0" smtClean="0">
                  <a:solidFill>
                    <a:schemeClr val="bg1"/>
                  </a:solidFill>
                  <a:latin typeface="微软雅黑" pitchFamily="34" charset="-122"/>
                  <a:ea typeface="微软雅黑" pitchFamily="34" charset="-122"/>
                </a:rPr>
                <a:t>2</a:t>
              </a:r>
              <a:endParaRPr lang="en-US" altLang="zh-CN" b="1" dirty="0">
                <a:solidFill>
                  <a:schemeClr val="bg1"/>
                </a:solidFill>
                <a:latin typeface="微软雅黑" pitchFamily="34" charset="-122"/>
                <a:ea typeface="微软雅黑" pitchFamily="34" charset="-122"/>
              </a:endParaRPr>
            </a:p>
          </p:txBody>
        </p:sp>
        <p:sp>
          <p:nvSpPr>
            <p:cNvPr id="15" name="TextBox 72"/>
            <p:cNvSpPr txBox="1"/>
            <p:nvPr/>
          </p:nvSpPr>
          <p:spPr>
            <a:xfrm>
              <a:off x="3113403" y="3483385"/>
              <a:ext cx="5261340" cy="78173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432037">
                <a:defRPr/>
              </a:pPr>
              <a:r>
                <a:rPr lang="zh-CN" altLang="en-US" kern="0" dirty="0" smtClean="0">
                  <a:solidFill>
                    <a:sysClr val="windowText" lastClr="000000">
                      <a:lumMod val="65000"/>
                      <a:lumOff val="35000"/>
                    </a:sysClr>
                  </a:solidFill>
                  <a:latin typeface="Arial" pitchFamily="34" charset="0"/>
                  <a:ea typeface="微软雅黑" pitchFamily="34" charset="-122"/>
                  <a:cs typeface="Arial" pitchFamily="34" charset="0"/>
                </a:rPr>
                <a:t>新功能统计分析</a:t>
              </a:r>
              <a:endParaRPr lang="en-US" altLang="zh-CN" kern="0" dirty="0">
                <a:solidFill>
                  <a:sysClr val="windowText" lastClr="000000">
                    <a:lumMod val="65000"/>
                    <a:lumOff val="35000"/>
                  </a:sysClr>
                </a:solidFill>
                <a:latin typeface="Arial" pitchFamily="34" charset="0"/>
                <a:ea typeface="微软雅黑" pitchFamily="34" charset="-122"/>
                <a:cs typeface="Arial" pitchFamily="34" charset="0"/>
              </a:endParaRPr>
            </a:p>
          </p:txBody>
        </p:sp>
      </p:grpSp>
      <p:grpSp>
        <p:nvGrpSpPr>
          <p:cNvPr id="20" name="组合 19"/>
          <p:cNvGrpSpPr/>
          <p:nvPr/>
        </p:nvGrpSpPr>
        <p:grpSpPr>
          <a:xfrm>
            <a:off x="3675032" y="2240933"/>
            <a:ext cx="4137328" cy="632183"/>
            <a:chOff x="736575" y="3188469"/>
            <a:chExt cx="8755767" cy="1338084"/>
          </a:xfrm>
        </p:grpSpPr>
        <p:sp>
          <p:nvSpPr>
            <p:cNvPr id="21" name="圆角矩形 20"/>
            <p:cNvSpPr/>
            <p:nvPr/>
          </p:nvSpPr>
          <p:spPr>
            <a:xfrm flipH="1">
              <a:off x="1020576" y="3307962"/>
              <a:ext cx="8471766" cy="1132577"/>
            </a:xfrm>
            <a:prstGeom prst="roundRect">
              <a:avLst>
                <a:gd name="adj" fmla="val 50000"/>
              </a:avLst>
            </a:prstGeom>
            <a:gradFill flip="none" rotWithShape="1">
              <a:gsLst>
                <a:gs pos="0">
                  <a:schemeClr val="bg1"/>
                </a:gs>
                <a:gs pos="100000">
                  <a:srgbClr val="E0E0E0"/>
                </a:gs>
              </a:gsLst>
              <a:lin ang="5400000" scaled="1"/>
              <a:tileRect/>
            </a:gradFill>
            <a:ln>
              <a:noFill/>
            </a:ln>
            <a:effectLst>
              <a:outerShdw blurRad="381000" dist="254000" dir="1026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grpSp>
          <p:nvGrpSpPr>
            <p:cNvPr id="22" name="组合 21"/>
            <p:cNvGrpSpPr/>
            <p:nvPr/>
          </p:nvGrpSpPr>
          <p:grpSpPr>
            <a:xfrm>
              <a:off x="736575" y="3188469"/>
              <a:ext cx="1338084" cy="1338084"/>
              <a:chOff x="3567745" y="3971974"/>
              <a:chExt cx="1338084" cy="1338084"/>
            </a:xfrm>
          </p:grpSpPr>
          <p:grpSp>
            <p:nvGrpSpPr>
              <p:cNvPr id="25" name="组合 24"/>
              <p:cNvGrpSpPr/>
              <p:nvPr/>
            </p:nvGrpSpPr>
            <p:grpSpPr>
              <a:xfrm>
                <a:off x="3567745" y="3971974"/>
                <a:ext cx="1338084" cy="1338084"/>
                <a:chOff x="5213600" y="2517129"/>
                <a:chExt cx="2023672" cy="2023672"/>
              </a:xfrm>
            </p:grpSpPr>
            <p:sp>
              <p:nvSpPr>
                <p:cNvPr id="27" name="椭圆 26"/>
                <p:cNvSpPr/>
                <p:nvPr/>
              </p:nvSpPr>
              <p:spPr>
                <a:xfrm>
                  <a:off x="5213600" y="2517129"/>
                  <a:ext cx="2023672" cy="2023672"/>
                </a:xfrm>
                <a:prstGeom prst="ellipse">
                  <a:avLst/>
                </a:prstGeom>
                <a:gradFill flip="none" rotWithShape="1">
                  <a:gsLst>
                    <a:gs pos="0">
                      <a:schemeClr val="bg1"/>
                    </a:gs>
                    <a:gs pos="100000">
                      <a:srgbClr val="E0E0E0"/>
                    </a:gs>
                  </a:gsLst>
                  <a:lin ang="5400000" scaled="1"/>
                  <a:tileRect/>
                </a:gradFill>
                <a:ln>
                  <a:noFill/>
                </a:ln>
                <a:effectLst>
                  <a:outerShdw blurRad="279400" dist="2540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p:cNvSpPr/>
                <p:nvPr/>
              </p:nvSpPr>
              <p:spPr>
                <a:xfrm>
                  <a:off x="5260739" y="2564268"/>
                  <a:ext cx="1929394" cy="1929394"/>
                </a:xfrm>
                <a:prstGeom prst="ellipse">
                  <a:avLst/>
                </a:prstGeom>
                <a:gradFill flip="none" rotWithShape="1">
                  <a:gsLst>
                    <a:gs pos="0">
                      <a:schemeClr val="bg1"/>
                    </a:gs>
                    <a:gs pos="100000">
                      <a:srgbClr val="DDDEDD"/>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6" name="椭圆 25"/>
              <p:cNvSpPr/>
              <p:nvPr/>
            </p:nvSpPr>
            <p:spPr>
              <a:xfrm>
                <a:off x="3695023" y="4099252"/>
                <a:ext cx="1083528" cy="1083528"/>
              </a:xfrm>
              <a:prstGeom prst="ellipse">
                <a:avLst/>
              </a:prstGeom>
              <a:solidFill>
                <a:srgbClr val="0070C0"/>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23" name="文本框 77"/>
            <p:cNvSpPr txBox="1"/>
            <p:nvPr/>
          </p:nvSpPr>
          <p:spPr>
            <a:xfrm>
              <a:off x="972509" y="3466644"/>
              <a:ext cx="878819" cy="781731"/>
            </a:xfrm>
            <a:prstGeom prst="rect">
              <a:avLst/>
            </a:prstGeom>
            <a:noFill/>
          </p:spPr>
          <p:txBody>
            <a:bodyPr wrap="square" rtlCol="0">
              <a:spAutoFit/>
            </a:bodyPr>
            <a:lstStyle/>
            <a:p>
              <a:pPr algn="ctr"/>
              <a:r>
                <a:rPr lang="en-US" altLang="zh-CN" b="1" dirty="0" smtClean="0">
                  <a:solidFill>
                    <a:schemeClr val="bg1"/>
                  </a:solidFill>
                  <a:latin typeface="微软雅黑" pitchFamily="34" charset="-122"/>
                  <a:ea typeface="微软雅黑" pitchFamily="34" charset="-122"/>
                </a:rPr>
                <a:t>3</a:t>
              </a:r>
              <a:endParaRPr lang="en-US" altLang="zh-CN" b="1" dirty="0">
                <a:solidFill>
                  <a:schemeClr val="bg1"/>
                </a:solidFill>
                <a:latin typeface="微软雅黑" pitchFamily="34" charset="-122"/>
                <a:ea typeface="微软雅黑" pitchFamily="34" charset="-122"/>
              </a:endParaRPr>
            </a:p>
          </p:txBody>
        </p:sp>
        <p:sp>
          <p:nvSpPr>
            <p:cNvPr id="24" name="TextBox 72"/>
            <p:cNvSpPr txBox="1"/>
            <p:nvPr/>
          </p:nvSpPr>
          <p:spPr>
            <a:xfrm>
              <a:off x="3113403" y="3483385"/>
              <a:ext cx="5261340" cy="78173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432037">
                <a:defRPr/>
              </a:pPr>
              <a:r>
                <a:rPr lang="zh-CN" altLang="en-US" kern="0" dirty="0" smtClean="0">
                  <a:solidFill>
                    <a:sysClr val="windowText" lastClr="000000">
                      <a:lumMod val="65000"/>
                      <a:lumOff val="35000"/>
                    </a:sysClr>
                  </a:solidFill>
                  <a:latin typeface="Arial" pitchFamily="34" charset="0"/>
                  <a:ea typeface="微软雅黑" pitchFamily="34" charset="-122"/>
                  <a:cs typeface="Arial" pitchFamily="34" charset="0"/>
                </a:rPr>
                <a:t>分析报告总结</a:t>
              </a:r>
              <a:endParaRPr lang="en-US" altLang="zh-CN" kern="0" dirty="0">
                <a:solidFill>
                  <a:sysClr val="windowText" lastClr="000000">
                    <a:lumMod val="65000"/>
                    <a:lumOff val="35000"/>
                  </a:sysClr>
                </a:solidFill>
                <a:latin typeface="Arial" pitchFamily="34" charset="0"/>
                <a:ea typeface="微软雅黑" pitchFamily="34" charset="-122"/>
                <a:cs typeface="Arial" pitchFamily="34" charset="0"/>
              </a:endParaRPr>
            </a:p>
          </p:txBody>
        </p:sp>
      </p:grpSp>
      <p:grpSp>
        <p:nvGrpSpPr>
          <p:cNvPr id="29" name="组合 28"/>
          <p:cNvGrpSpPr/>
          <p:nvPr/>
        </p:nvGrpSpPr>
        <p:grpSpPr>
          <a:xfrm>
            <a:off x="3484931" y="2935101"/>
            <a:ext cx="4137328" cy="632183"/>
            <a:chOff x="736575" y="3188469"/>
            <a:chExt cx="8755767" cy="1338084"/>
          </a:xfrm>
        </p:grpSpPr>
        <p:sp>
          <p:nvSpPr>
            <p:cNvPr id="30" name="圆角矩形 29"/>
            <p:cNvSpPr/>
            <p:nvPr/>
          </p:nvSpPr>
          <p:spPr>
            <a:xfrm flipH="1">
              <a:off x="1020576" y="3307962"/>
              <a:ext cx="8471766" cy="1132577"/>
            </a:xfrm>
            <a:prstGeom prst="roundRect">
              <a:avLst>
                <a:gd name="adj" fmla="val 50000"/>
              </a:avLst>
            </a:prstGeom>
            <a:gradFill flip="none" rotWithShape="1">
              <a:gsLst>
                <a:gs pos="0">
                  <a:schemeClr val="bg1"/>
                </a:gs>
                <a:gs pos="100000">
                  <a:srgbClr val="E0E0E0"/>
                </a:gs>
              </a:gsLst>
              <a:lin ang="5400000" scaled="1"/>
              <a:tileRect/>
            </a:gradFill>
            <a:ln>
              <a:noFill/>
            </a:ln>
            <a:effectLst>
              <a:outerShdw blurRad="381000" dist="254000" dir="1026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grpSp>
          <p:nvGrpSpPr>
            <p:cNvPr id="31" name="组合 30"/>
            <p:cNvGrpSpPr/>
            <p:nvPr/>
          </p:nvGrpSpPr>
          <p:grpSpPr>
            <a:xfrm>
              <a:off x="736575" y="3188469"/>
              <a:ext cx="1338084" cy="1338084"/>
              <a:chOff x="3567745" y="3971974"/>
              <a:chExt cx="1338084" cy="1338084"/>
            </a:xfrm>
          </p:grpSpPr>
          <p:grpSp>
            <p:nvGrpSpPr>
              <p:cNvPr id="34" name="组合 33"/>
              <p:cNvGrpSpPr/>
              <p:nvPr/>
            </p:nvGrpSpPr>
            <p:grpSpPr>
              <a:xfrm>
                <a:off x="3567745" y="3971974"/>
                <a:ext cx="1338084" cy="1338084"/>
                <a:chOff x="5213600" y="2517129"/>
                <a:chExt cx="2023672" cy="2023672"/>
              </a:xfrm>
            </p:grpSpPr>
            <p:sp>
              <p:nvSpPr>
                <p:cNvPr id="36" name="椭圆 35"/>
                <p:cNvSpPr/>
                <p:nvPr/>
              </p:nvSpPr>
              <p:spPr>
                <a:xfrm>
                  <a:off x="5213600" y="2517129"/>
                  <a:ext cx="2023672" cy="2023672"/>
                </a:xfrm>
                <a:prstGeom prst="ellipse">
                  <a:avLst/>
                </a:prstGeom>
                <a:gradFill flip="none" rotWithShape="1">
                  <a:gsLst>
                    <a:gs pos="0">
                      <a:schemeClr val="bg1"/>
                    </a:gs>
                    <a:gs pos="100000">
                      <a:srgbClr val="E0E0E0"/>
                    </a:gs>
                  </a:gsLst>
                  <a:lin ang="5400000" scaled="1"/>
                  <a:tileRect/>
                </a:gradFill>
                <a:ln>
                  <a:noFill/>
                </a:ln>
                <a:effectLst>
                  <a:outerShdw blurRad="279400" dist="2540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p:cNvSpPr/>
                <p:nvPr/>
              </p:nvSpPr>
              <p:spPr>
                <a:xfrm>
                  <a:off x="5260739" y="2564268"/>
                  <a:ext cx="1929394" cy="1929394"/>
                </a:xfrm>
                <a:prstGeom prst="ellipse">
                  <a:avLst/>
                </a:prstGeom>
                <a:gradFill flip="none" rotWithShape="1">
                  <a:gsLst>
                    <a:gs pos="0">
                      <a:schemeClr val="bg1"/>
                    </a:gs>
                    <a:gs pos="100000">
                      <a:srgbClr val="DDDEDD"/>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5" name="椭圆 34"/>
              <p:cNvSpPr/>
              <p:nvPr/>
            </p:nvSpPr>
            <p:spPr>
              <a:xfrm>
                <a:off x="3695023" y="4099252"/>
                <a:ext cx="1083528" cy="1083528"/>
              </a:xfrm>
              <a:prstGeom prst="ellipse">
                <a:avLst/>
              </a:prstGeom>
              <a:solidFill>
                <a:srgbClr val="0070C0"/>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32" name="文本框 77"/>
            <p:cNvSpPr txBox="1"/>
            <p:nvPr/>
          </p:nvSpPr>
          <p:spPr>
            <a:xfrm>
              <a:off x="972509" y="3466644"/>
              <a:ext cx="878819" cy="781731"/>
            </a:xfrm>
            <a:prstGeom prst="rect">
              <a:avLst/>
            </a:prstGeom>
            <a:noFill/>
          </p:spPr>
          <p:txBody>
            <a:bodyPr wrap="square" rtlCol="0">
              <a:spAutoFit/>
            </a:bodyPr>
            <a:lstStyle/>
            <a:p>
              <a:pPr algn="ctr"/>
              <a:r>
                <a:rPr lang="en-US" altLang="zh-CN" b="1" dirty="0" smtClean="0">
                  <a:solidFill>
                    <a:schemeClr val="bg1"/>
                  </a:solidFill>
                  <a:latin typeface="微软雅黑" pitchFamily="34" charset="-122"/>
                  <a:ea typeface="微软雅黑" pitchFamily="34" charset="-122"/>
                </a:rPr>
                <a:t>4</a:t>
              </a:r>
              <a:endParaRPr lang="en-US" altLang="zh-CN" b="1" dirty="0">
                <a:solidFill>
                  <a:schemeClr val="bg1"/>
                </a:solidFill>
                <a:latin typeface="微软雅黑" pitchFamily="34" charset="-122"/>
                <a:ea typeface="微软雅黑" pitchFamily="34" charset="-122"/>
              </a:endParaRPr>
            </a:p>
          </p:txBody>
        </p:sp>
        <p:sp>
          <p:nvSpPr>
            <p:cNvPr id="33" name="TextBox 72"/>
            <p:cNvSpPr txBox="1"/>
            <p:nvPr/>
          </p:nvSpPr>
          <p:spPr>
            <a:xfrm>
              <a:off x="3113403" y="3483385"/>
              <a:ext cx="5261340" cy="78173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432037">
                <a:defRPr/>
              </a:pPr>
              <a:r>
                <a:rPr lang="zh-CN" altLang="en-US" kern="0" dirty="0" smtClean="0">
                  <a:solidFill>
                    <a:sysClr val="windowText" lastClr="000000">
                      <a:lumMod val="65000"/>
                      <a:lumOff val="35000"/>
                    </a:sysClr>
                  </a:solidFill>
                  <a:latin typeface="Arial" pitchFamily="34" charset="0"/>
                  <a:ea typeface="微软雅黑" pitchFamily="34" charset="-122"/>
                  <a:cs typeface="Arial" pitchFamily="34" charset="0"/>
                </a:rPr>
                <a:t>工 作 不 足 之 处</a:t>
              </a:r>
              <a:endParaRPr lang="en-US" altLang="zh-CN" kern="0" dirty="0">
                <a:solidFill>
                  <a:sysClr val="windowText" lastClr="000000">
                    <a:lumMod val="65000"/>
                    <a:lumOff val="35000"/>
                  </a:sysClr>
                </a:solidFill>
                <a:latin typeface="Arial" pitchFamily="34" charset="0"/>
                <a:ea typeface="微软雅黑" pitchFamily="34" charset="-122"/>
                <a:cs typeface="Arial" pitchFamily="34" charset="0"/>
              </a:endParaRPr>
            </a:p>
          </p:txBody>
        </p:sp>
      </p:grpSp>
      <p:grpSp>
        <p:nvGrpSpPr>
          <p:cNvPr id="38" name="组合 37"/>
          <p:cNvGrpSpPr/>
          <p:nvPr/>
        </p:nvGrpSpPr>
        <p:grpSpPr>
          <a:xfrm>
            <a:off x="3102894" y="3574518"/>
            <a:ext cx="4137328" cy="632183"/>
            <a:chOff x="736575" y="3188469"/>
            <a:chExt cx="8755767" cy="1338084"/>
          </a:xfrm>
        </p:grpSpPr>
        <p:sp>
          <p:nvSpPr>
            <p:cNvPr id="39" name="圆角矩形 38"/>
            <p:cNvSpPr/>
            <p:nvPr/>
          </p:nvSpPr>
          <p:spPr>
            <a:xfrm flipH="1">
              <a:off x="1020576" y="3307962"/>
              <a:ext cx="8471766" cy="1132577"/>
            </a:xfrm>
            <a:prstGeom prst="roundRect">
              <a:avLst>
                <a:gd name="adj" fmla="val 50000"/>
              </a:avLst>
            </a:prstGeom>
            <a:gradFill flip="none" rotWithShape="1">
              <a:gsLst>
                <a:gs pos="0">
                  <a:schemeClr val="bg1"/>
                </a:gs>
                <a:gs pos="100000">
                  <a:srgbClr val="E0E0E0"/>
                </a:gs>
              </a:gsLst>
              <a:lin ang="5400000" scaled="1"/>
              <a:tileRect/>
            </a:gradFill>
            <a:ln>
              <a:noFill/>
            </a:ln>
            <a:effectLst>
              <a:outerShdw blurRad="381000" dist="254000" dir="1026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grpSp>
          <p:nvGrpSpPr>
            <p:cNvPr id="40" name="组合 39"/>
            <p:cNvGrpSpPr/>
            <p:nvPr/>
          </p:nvGrpSpPr>
          <p:grpSpPr>
            <a:xfrm>
              <a:off x="736575" y="3188469"/>
              <a:ext cx="1338084" cy="1338084"/>
              <a:chOff x="3567745" y="3971974"/>
              <a:chExt cx="1338084" cy="1338084"/>
            </a:xfrm>
          </p:grpSpPr>
          <p:grpSp>
            <p:nvGrpSpPr>
              <p:cNvPr id="43" name="组合 42"/>
              <p:cNvGrpSpPr/>
              <p:nvPr/>
            </p:nvGrpSpPr>
            <p:grpSpPr>
              <a:xfrm>
                <a:off x="3567745" y="3971974"/>
                <a:ext cx="1338084" cy="1338084"/>
                <a:chOff x="5213600" y="2517129"/>
                <a:chExt cx="2023672" cy="2023672"/>
              </a:xfrm>
            </p:grpSpPr>
            <p:sp>
              <p:nvSpPr>
                <p:cNvPr id="45" name="椭圆 44"/>
                <p:cNvSpPr/>
                <p:nvPr/>
              </p:nvSpPr>
              <p:spPr>
                <a:xfrm>
                  <a:off x="5213600" y="2517129"/>
                  <a:ext cx="2023672" cy="2023672"/>
                </a:xfrm>
                <a:prstGeom prst="ellipse">
                  <a:avLst/>
                </a:prstGeom>
                <a:gradFill flip="none" rotWithShape="1">
                  <a:gsLst>
                    <a:gs pos="0">
                      <a:schemeClr val="bg1"/>
                    </a:gs>
                    <a:gs pos="100000">
                      <a:srgbClr val="E0E0E0"/>
                    </a:gs>
                  </a:gsLst>
                  <a:lin ang="5400000" scaled="1"/>
                  <a:tileRect/>
                </a:gradFill>
                <a:ln>
                  <a:noFill/>
                </a:ln>
                <a:effectLst>
                  <a:outerShdw blurRad="279400" dist="2540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p:cNvSpPr/>
                <p:nvPr/>
              </p:nvSpPr>
              <p:spPr>
                <a:xfrm>
                  <a:off x="5260739" y="2564268"/>
                  <a:ext cx="1929394" cy="1929394"/>
                </a:xfrm>
                <a:prstGeom prst="ellipse">
                  <a:avLst/>
                </a:prstGeom>
                <a:gradFill flip="none" rotWithShape="1">
                  <a:gsLst>
                    <a:gs pos="0">
                      <a:schemeClr val="bg1"/>
                    </a:gs>
                    <a:gs pos="100000">
                      <a:srgbClr val="DDDEDD"/>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4" name="椭圆 43"/>
              <p:cNvSpPr/>
              <p:nvPr/>
            </p:nvSpPr>
            <p:spPr>
              <a:xfrm>
                <a:off x="3695023" y="4099252"/>
                <a:ext cx="1083528" cy="1083528"/>
              </a:xfrm>
              <a:prstGeom prst="ellipse">
                <a:avLst/>
              </a:prstGeom>
              <a:solidFill>
                <a:srgbClr val="0070C0"/>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41" name="文本框 77"/>
            <p:cNvSpPr txBox="1"/>
            <p:nvPr/>
          </p:nvSpPr>
          <p:spPr>
            <a:xfrm>
              <a:off x="972509" y="3466644"/>
              <a:ext cx="878819" cy="781731"/>
            </a:xfrm>
            <a:prstGeom prst="rect">
              <a:avLst/>
            </a:prstGeom>
            <a:noFill/>
          </p:spPr>
          <p:txBody>
            <a:bodyPr wrap="square" rtlCol="0">
              <a:spAutoFit/>
            </a:bodyPr>
            <a:lstStyle/>
            <a:p>
              <a:pPr algn="ctr"/>
              <a:r>
                <a:rPr lang="en-US" altLang="zh-CN" b="1" dirty="0" smtClean="0">
                  <a:solidFill>
                    <a:schemeClr val="bg1"/>
                  </a:solidFill>
                  <a:latin typeface="微软雅黑" pitchFamily="34" charset="-122"/>
                  <a:ea typeface="微软雅黑" pitchFamily="34" charset="-122"/>
                </a:rPr>
                <a:t>5</a:t>
              </a:r>
              <a:endParaRPr lang="en-US" altLang="zh-CN" b="1" dirty="0">
                <a:solidFill>
                  <a:schemeClr val="bg1"/>
                </a:solidFill>
                <a:latin typeface="微软雅黑" pitchFamily="34" charset="-122"/>
                <a:ea typeface="微软雅黑" pitchFamily="34" charset="-122"/>
              </a:endParaRPr>
            </a:p>
          </p:txBody>
        </p:sp>
        <p:sp>
          <p:nvSpPr>
            <p:cNvPr id="42" name="TextBox 72"/>
            <p:cNvSpPr txBox="1"/>
            <p:nvPr/>
          </p:nvSpPr>
          <p:spPr>
            <a:xfrm>
              <a:off x="3113403" y="3483385"/>
              <a:ext cx="5261340" cy="78173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432037">
                <a:defRPr/>
              </a:pPr>
              <a:r>
                <a:rPr lang="zh-CN" altLang="en-US" kern="0" dirty="0">
                  <a:solidFill>
                    <a:sysClr val="windowText" lastClr="000000">
                      <a:lumMod val="65000"/>
                      <a:lumOff val="35000"/>
                    </a:sysClr>
                  </a:solidFill>
                  <a:latin typeface="Arial" pitchFamily="34" charset="0"/>
                  <a:ea typeface="微软雅黑" pitchFamily="34" charset="-122"/>
                  <a:cs typeface="Arial" pitchFamily="34" charset="0"/>
                </a:rPr>
                <a:t>后续</a:t>
              </a:r>
              <a:r>
                <a:rPr lang="zh-CN" altLang="en-US" kern="0" dirty="0" smtClean="0">
                  <a:solidFill>
                    <a:sysClr val="windowText" lastClr="000000">
                      <a:lumMod val="65000"/>
                      <a:lumOff val="35000"/>
                    </a:sysClr>
                  </a:solidFill>
                  <a:latin typeface="Arial" pitchFamily="34" charset="0"/>
                  <a:ea typeface="微软雅黑" pitchFamily="34" charset="-122"/>
                  <a:cs typeface="Arial" pitchFamily="34" charset="0"/>
                </a:rPr>
                <a:t>工 </a:t>
              </a:r>
              <a:r>
                <a:rPr lang="zh-CN" altLang="en-US" kern="0" dirty="0" smtClean="0">
                  <a:solidFill>
                    <a:sysClr val="windowText" lastClr="000000">
                      <a:lumMod val="65000"/>
                      <a:lumOff val="35000"/>
                    </a:sysClr>
                  </a:solidFill>
                  <a:latin typeface="Arial" pitchFamily="34" charset="0"/>
                  <a:ea typeface="微软雅黑" pitchFamily="34" charset="-122"/>
                  <a:cs typeface="Arial" pitchFamily="34" charset="0"/>
                </a:rPr>
                <a:t>作 计 划</a:t>
              </a:r>
              <a:endParaRPr lang="en-US" altLang="zh-CN" kern="0" dirty="0">
                <a:solidFill>
                  <a:sysClr val="windowText" lastClr="000000">
                    <a:lumMod val="65000"/>
                    <a:lumOff val="35000"/>
                  </a:sysClr>
                </a:solidFill>
                <a:latin typeface="Arial" pitchFamily="34" charset="0"/>
                <a:ea typeface="微软雅黑" pitchFamily="34" charset="-122"/>
                <a:cs typeface="Arial" pitchFamily="34" charset="0"/>
              </a:endParaRPr>
            </a:p>
          </p:txBody>
        </p:sp>
      </p:grpSp>
      <p:grpSp>
        <p:nvGrpSpPr>
          <p:cNvPr id="47" name="组合 46"/>
          <p:cNvGrpSpPr/>
          <p:nvPr/>
        </p:nvGrpSpPr>
        <p:grpSpPr>
          <a:xfrm>
            <a:off x="1374846" y="1636536"/>
            <a:ext cx="1864487" cy="1870428"/>
            <a:chOff x="907313" y="1636536"/>
            <a:chExt cx="1864487" cy="1870428"/>
          </a:xfrm>
        </p:grpSpPr>
        <p:grpSp>
          <p:nvGrpSpPr>
            <p:cNvPr id="48" name="组合 47"/>
            <p:cNvGrpSpPr/>
            <p:nvPr/>
          </p:nvGrpSpPr>
          <p:grpSpPr>
            <a:xfrm flipH="1">
              <a:off x="907313" y="1636536"/>
              <a:ext cx="1864487" cy="1870428"/>
              <a:chOff x="304800" y="673100"/>
              <a:chExt cx="4000500" cy="4000500"/>
            </a:xfrm>
            <a:effectLst>
              <a:outerShdw blurRad="444500" dist="254000" dir="8100000" algn="tr" rotWithShape="0">
                <a:prstClr val="black">
                  <a:alpha val="50000"/>
                </a:prstClr>
              </a:outerShdw>
            </a:effectLst>
          </p:grpSpPr>
          <p:sp>
            <p:nvSpPr>
              <p:cNvPr id="51" name="同心圆 50"/>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2" name="椭圆 51"/>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9" name="TextBox 48"/>
            <p:cNvSpPr txBox="1"/>
            <p:nvPr/>
          </p:nvSpPr>
          <p:spPr>
            <a:xfrm>
              <a:off x="1187624" y="2167762"/>
              <a:ext cx="1296144" cy="523220"/>
            </a:xfrm>
            <a:prstGeom prst="rect">
              <a:avLst/>
            </a:prstGeom>
            <a:noFill/>
          </p:spPr>
          <p:txBody>
            <a:bodyPr wrap="square" rtlCol="0">
              <a:spAutoFit/>
            </a:bodyPr>
            <a:lstStyle/>
            <a:p>
              <a:pPr algn="ctr"/>
              <a:r>
                <a:rPr lang="zh-CN" altLang="en-US" sz="2800" b="1" dirty="0" smtClean="0">
                  <a:solidFill>
                    <a:srgbClr val="0070C0"/>
                  </a:solidFill>
                  <a:latin typeface="微软雅黑" pitchFamily="34" charset="-122"/>
                  <a:ea typeface="微软雅黑" pitchFamily="34" charset="-122"/>
                </a:rPr>
                <a:t>目  录</a:t>
              </a:r>
              <a:endParaRPr lang="zh-CN" altLang="en-US" sz="2800" b="1" dirty="0">
                <a:solidFill>
                  <a:srgbClr val="0070C0"/>
                </a:solidFill>
                <a:latin typeface="微软雅黑" pitchFamily="34" charset="-122"/>
                <a:ea typeface="微软雅黑" pitchFamily="34" charset="-122"/>
              </a:endParaRPr>
            </a:p>
          </p:txBody>
        </p:sp>
        <p:sp>
          <p:nvSpPr>
            <p:cNvPr id="50" name="TextBox 49"/>
            <p:cNvSpPr txBox="1"/>
            <p:nvPr/>
          </p:nvSpPr>
          <p:spPr>
            <a:xfrm>
              <a:off x="1295636" y="2662538"/>
              <a:ext cx="1080120" cy="369332"/>
            </a:xfrm>
            <a:prstGeom prst="rect">
              <a:avLst/>
            </a:prstGeom>
            <a:noFill/>
          </p:spPr>
          <p:txBody>
            <a:bodyPr wrap="square" rtlCol="0">
              <a:spAutoFit/>
            </a:bodyPr>
            <a:lstStyle/>
            <a:p>
              <a:r>
                <a:rPr lang="en-US" altLang="zh-CN" b="1" dirty="0" smtClean="0">
                  <a:solidFill>
                    <a:schemeClr val="tx1">
                      <a:lumMod val="65000"/>
                      <a:lumOff val="35000"/>
                    </a:schemeClr>
                  </a:solidFill>
                  <a:latin typeface="+mj-lt"/>
                  <a:ea typeface="微软雅黑" pitchFamily="34" charset="-122"/>
                </a:rPr>
                <a:t>Contents</a:t>
              </a:r>
              <a:endParaRPr lang="zh-CN" altLang="en-US" b="1" dirty="0">
                <a:solidFill>
                  <a:schemeClr val="tx1">
                    <a:lumMod val="65000"/>
                    <a:lumOff val="35000"/>
                  </a:schemeClr>
                </a:solidFill>
                <a:latin typeface="+mj-lt"/>
                <a:ea typeface="微软雅黑" pitchFamily="34" charset="-122"/>
              </a:endParaRPr>
            </a:p>
          </p:txBody>
        </p:sp>
      </p:grpSp>
    </p:spTree>
    <p:extLst>
      <p:ext uri="{BB962C8B-B14F-4D97-AF65-F5344CB8AC3E}">
        <p14:creationId xmlns:p14="http://schemas.microsoft.com/office/powerpoint/2010/main" val="1418072780"/>
      </p:ext>
    </p:extLst>
  </p:cSld>
  <p:clrMapOvr>
    <a:masterClrMapping/>
  </p:clrMapOvr>
  <mc:AlternateContent xmlns:mc="http://schemas.openxmlformats.org/markup-compatibility/2006" xmlns:p14="http://schemas.microsoft.com/office/powerpoint/2010/main">
    <mc:Choice Requires="p14">
      <p:transition spd="slow" p14:dur="1600" advTm="0">
        <p:blinds dir="vert"/>
      </p:transition>
    </mc:Choice>
    <mc:Fallback xmlns="">
      <p:transition spd="slow"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47"/>
                                        </p:tgtEl>
                                        <p:attrNameLst>
                                          <p:attrName>style.visibility</p:attrName>
                                        </p:attrNameLst>
                                      </p:cBhvr>
                                      <p:to>
                                        <p:strVal val="visible"/>
                                      </p:to>
                                    </p:set>
                                    <p:anim calcmode="lin" valueType="num">
                                      <p:cBhvr>
                                        <p:cTn id="7" dur="500" fill="hold"/>
                                        <p:tgtEl>
                                          <p:spTgt spid="47"/>
                                        </p:tgtEl>
                                        <p:attrNameLst>
                                          <p:attrName>ppt_w</p:attrName>
                                        </p:attrNameLst>
                                      </p:cBhvr>
                                      <p:tavLst>
                                        <p:tav tm="0">
                                          <p:val>
                                            <p:fltVal val="0"/>
                                          </p:val>
                                        </p:tav>
                                        <p:tav tm="100000">
                                          <p:val>
                                            <p:strVal val="#ppt_w"/>
                                          </p:val>
                                        </p:tav>
                                      </p:tavLst>
                                    </p:anim>
                                    <p:anim calcmode="lin" valueType="num">
                                      <p:cBhvr>
                                        <p:cTn id="8" dur="500" fill="hold"/>
                                        <p:tgtEl>
                                          <p:spTgt spid="47"/>
                                        </p:tgtEl>
                                        <p:attrNameLst>
                                          <p:attrName>ppt_h</p:attrName>
                                        </p:attrNameLst>
                                      </p:cBhvr>
                                      <p:tavLst>
                                        <p:tav tm="0">
                                          <p:val>
                                            <p:fltVal val="0"/>
                                          </p:val>
                                        </p:tav>
                                        <p:tav tm="100000">
                                          <p:val>
                                            <p:strVal val="#ppt_h"/>
                                          </p:val>
                                        </p:tav>
                                      </p:tavLst>
                                    </p:anim>
                                    <p:animEffect transition="in" filter="fade">
                                      <p:cBhvr>
                                        <p:cTn id="9" dur="500"/>
                                        <p:tgtEl>
                                          <p:spTgt spid="47"/>
                                        </p:tgtEl>
                                      </p:cBhvr>
                                    </p:animEffect>
                                  </p:childTnLst>
                                </p:cTn>
                              </p:par>
                            </p:childTnLst>
                          </p:cTn>
                        </p:par>
                        <p:par>
                          <p:cTn id="10" fill="hold">
                            <p:stCondLst>
                              <p:cond delay="500"/>
                            </p:stCondLst>
                            <p:childTnLst>
                              <p:par>
                                <p:cTn id="11" presetID="22" presetClass="entr" presetSubtype="1" fill="hold" nodeType="afterEffect">
                                  <p:stCondLst>
                                    <p:cond delay="0"/>
                                  </p:stCondLst>
                                  <p:childTnLst>
                                    <p:set>
                                      <p:cBhvr>
                                        <p:cTn id="12" dur="1" fill="hold">
                                          <p:stCondLst>
                                            <p:cond delay="0"/>
                                          </p:stCondLst>
                                        </p:cTn>
                                        <p:tgtEl>
                                          <p:spTgt spid="53"/>
                                        </p:tgtEl>
                                        <p:attrNameLst>
                                          <p:attrName>style.visibility</p:attrName>
                                        </p:attrNameLst>
                                      </p:cBhvr>
                                      <p:to>
                                        <p:strVal val="visible"/>
                                      </p:to>
                                    </p:set>
                                    <p:animEffect transition="in" filter="wipe(up)">
                                      <p:cBhvr>
                                        <p:cTn id="13" dur="350"/>
                                        <p:tgtEl>
                                          <p:spTgt spid="53"/>
                                        </p:tgtEl>
                                      </p:cBhvr>
                                    </p:animEffect>
                                  </p:childTnLst>
                                </p:cTn>
                              </p:par>
                            </p:childTnLst>
                          </p:cTn>
                        </p:par>
                        <p:par>
                          <p:cTn id="14" fill="hold">
                            <p:stCondLst>
                              <p:cond delay="850"/>
                            </p:stCondLst>
                            <p:childTnLst>
                              <p:par>
                                <p:cTn id="15" presetID="2" presetClass="entr" presetSubtype="2" fill="hold" nodeType="after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1+#ppt_w/2"/>
                                          </p:val>
                                        </p:tav>
                                        <p:tav tm="100000">
                                          <p:val>
                                            <p:strVal val="#ppt_x"/>
                                          </p:val>
                                        </p:tav>
                                      </p:tavLst>
                                    </p:anim>
                                    <p:anim calcmode="lin" valueType="num">
                                      <p:cBhvr additive="base">
                                        <p:cTn id="18" dur="500" fill="hold"/>
                                        <p:tgtEl>
                                          <p:spTgt spid="2"/>
                                        </p:tgtEl>
                                        <p:attrNameLst>
                                          <p:attrName>ppt_y</p:attrName>
                                        </p:attrNameLst>
                                      </p:cBhvr>
                                      <p:tavLst>
                                        <p:tav tm="0">
                                          <p:val>
                                            <p:strVal val="#ppt_y"/>
                                          </p:val>
                                        </p:tav>
                                        <p:tav tm="100000">
                                          <p:val>
                                            <p:strVal val="#ppt_y"/>
                                          </p:val>
                                        </p:tav>
                                      </p:tavLst>
                                    </p:anim>
                                  </p:childTnLst>
                                </p:cTn>
                              </p:par>
                            </p:childTnLst>
                          </p:cTn>
                        </p:par>
                        <p:par>
                          <p:cTn id="19" fill="hold">
                            <p:stCondLst>
                              <p:cond delay="1350"/>
                            </p:stCondLst>
                            <p:childTnLst>
                              <p:par>
                                <p:cTn id="20" presetID="2" presetClass="entr" presetSubtype="2" fill="hold" nodeType="afterEffect">
                                  <p:stCondLst>
                                    <p:cond delay="0"/>
                                  </p:stCondLst>
                                  <p:childTnLst>
                                    <p:set>
                                      <p:cBhvr>
                                        <p:cTn id="21" dur="1" fill="hold">
                                          <p:stCondLst>
                                            <p:cond delay="0"/>
                                          </p:stCondLst>
                                        </p:cTn>
                                        <p:tgtEl>
                                          <p:spTgt spid="11"/>
                                        </p:tgtEl>
                                        <p:attrNameLst>
                                          <p:attrName>style.visibility</p:attrName>
                                        </p:attrNameLst>
                                      </p:cBhvr>
                                      <p:to>
                                        <p:strVal val="visible"/>
                                      </p:to>
                                    </p:set>
                                    <p:anim calcmode="lin" valueType="num">
                                      <p:cBhvr additive="base">
                                        <p:cTn id="22" dur="500" fill="hold"/>
                                        <p:tgtEl>
                                          <p:spTgt spid="11"/>
                                        </p:tgtEl>
                                        <p:attrNameLst>
                                          <p:attrName>ppt_x</p:attrName>
                                        </p:attrNameLst>
                                      </p:cBhvr>
                                      <p:tavLst>
                                        <p:tav tm="0">
                                          <p:val>
                                            <p:strVal val="1+#ppt_w/2"/>
                                          </p:val>
                                        </p:tav>
                                        <p:tav tm="100000">
                                          <p:val>
                                            <p:strVal val="#ppt_x"/>
                                          </p:val>
                                        </p:tav>
                                      </p:tavLst>
                                    </p:anim>
                                    <p:anim calcmode="lin" valueType="num">
                                      <p:cBhvr additive="base">
                                        <p:cTn id="23" dur="500" fill="hold"/>
                                        <p:tgtEl>
                                          <p:spTgt spid="11"/>
                                        </p:tgtEl>
                                        <p:attrNameLst>
                                          <p:attrName>ppt_y</p:attrName>
                                        </p:attrNameLst>
                                      </p:cBhvr>
                                      <p:tavLst>
                                        <p:tav tm="0">
                                          <p:val>
                                            <p:strVal val="#ppt_y"/>
                                          </p:val>
                                        </p:tav>
                                        <p:tav tm="100000">
                                          <p:val>
                                            <p:strVal val="#ppt_y"/>
                                          </p:val>
                                        </p:tav>
                                      </p:tavLst>
                                    </p:anim>
                                  </p:childTnLst>
                                </p:cTn>
                              </p:par>
                            </p:childTnLst>
                          </p:cTn>
                        </p:par>
                        <p:par>
                          <p:cTn id="24" fill="hold">
                            <p:stCondLst>
                              <p:cond delay="1850"/>
                            </p:stCondLst>
                            <p:childTnLst>
                              <p:par>
                                <p:cTn id="25" presetID="2" presetClass="entr" presetSubtype="2" fill="hold" nodeType="afterEffect">
                                  <p:stCondLst>
                                    <p:cond delay="0"/>
                                  </p:stCondLst>
                                  <p:childTnLst>
                                    <p:set>
                                      <p:cBhvr>
                                        <p:cTn id="26" dur="1" fill="hold">
                                          <p:stCondLst>
                                            <p:cond delay="0"/>
                                          </p:stCondLst>
                                        </p:cTn>
                                        <p:tgtEl>
                                          <p:spTgt spid="20"/>
                                        </p:tgtEl>
                                        <p:attrNameLst>
                                          <p:attrName>style.visibility</p:attrName>
                                        </p:attrNameLst>
                                      </p:cBhvr>
                                      <p:to>
                                        <p:strVal val="visible"/>
                                      </p:to>
                                    </p:set>
                                    <p:anim calcmode="lin" valueType="num">
                                      <p:cBhvr additive="base">
                                        <p:cTn id="27" dur="500" fill="hold"/>
                                        <p:tgtEl>
                                          <p:spTgt spid="20"/>
                                        </p:tgtEl>
                                        <p:attrNameLst>
                                          <p:attrName>ppt_x</p:attrName>
                                        </p:attrNameLst>
                                      </p:cBhvr>
                                      <p:tavLst>
                                        <p:tav tm="0">
                                          <p:val>
                                            <p:strVal val="1+#ppt_w/2"/>
                                          </p:val>
                                        </p:tav>
                                        <p:tav tm="100000">
                                          <p:val>
                                            <p:strVal val="#ppt_x"/>
                                          </p:val>
                                        </p:tav>
                                      </p:tavLst>
                                    </p:anim>
                                    <p:anim calcmode="lin" valueType="num">
                                      <p:cBhvr additive="base">
                                        <p:cTn id="28" dur="500" fill="hold"/>
                                        <p:tgtEl>
                                          <p:spTgt spid="20"/>
                                        </p:tgtEl>
                                        <p:attrNameLst>
                                          <p:attrName>ppt_y</p:attrName>
                                        </p:attrNameLst>
                                      </p:cBhvr>
                                      <p:tavLst>
                                        <p:tav tm="0">
                                          <p:val>
                                            <p:strVal val="#ppt_y"/>
                                          </p:val>
                                        </p:tav>
                                        <p:tav tm="100000">
                                          <p:val>
                                            <p:strVal val="#ppt_y"/>
                                          </p:val>
                                        </p:tav>
                                      </p:tavLst>
                                    </p:anim>
                                  </p:childTnLst>
                                </p:cTn>
                              </p:par>
                            </p:childTnLst>
                          </p:cTn>
                        </p:par>
                        <p:par>
                          <p:cTn id="29" fill="hold">
                            <p:stCondLst>
                              <p:cond delay="2350"/>
                            </p:stCondLst>
                            <p:childTnLst>
                              <p:par>
                                <p:cTn id="30" presetID="2" presetClass="entr" presetSubtype="2" fill="hold" nodeType="afterEffect">
                                  <p:stCondLst>
                                    <p:cond delay="0"/>
                                  </p:stCondLst>
                                  <p:childTnLst>
                                    <p:set>
                                      <p:cBhvr>
                                        <p:cTn id="31" dur="1" fill="hold">
                                          <p:stCondLst>
                                            <p:cond delay="0"/>
                                          </p:stCondLst>
                                        </p:cTn>
                                        <p:tgtEl>
                                          <p:spTgt spid="29"/>
                                        </p:tgtEl>
                                        <p:attrNameLst>
                                          <p:attrName>style.visibility</p:attrName>
                                        </p:attrNameLst>
                                      </p:cBhvr>
                                      <p:to>
                                        <p:strVal val="visible"/>
                                      </p:to>
                                    </p:set>
                                    <p:anim calcmode="lin" valueType="num">
                                      <p:cBhvr additive="base">
                                        <p:cTn id="32" dur="500" fill="hold"/>
                                        <p:tgtEl>
                                          <p:spTgt spid="29"/>
                                        </p:tgtEl>
                                        <p:attrNameLst>
                                          <p:attrName>ppt_x</p:attrName>
                                        </p:attrNameLst>
                                      </p:cBhvr>
                                      <p:tavLst>
                                        <p:tav tm="0">
                                          <p:val>
                                            <p:strVal val="1+#ppt_w/2"/>
                                          </p:val>
                                        </p:tav>
                                        <p:tav tm="100000">
                                          <p:val>
                                            <p:strVal val="#ppt_x"/>
                                          </p:val>
                                        </p:tav>
                                      </p:tavLst>
                                    </p:anim>
                                    <p:anim calcmode="lin" valueType="num">
                                      <p:cBhvr additive="base">
                                        <p:cTn id="33" dur="500" fill="hold"/>
                                        <p:tgtEl>
                                          <p:spTgt spid="29"/>
                                        </p:tgtEl>
                                        <p:attrNameLst>
                                          <p:attrName>ppt_y</p:attrName>
                                        </p:attrNameLst>
                                      </p:cBhvr>
                                      <p:tavLst>
                                        <p:tav tm="0">
                                          <p:val>
                                            <p:strVal val="#ppt_y"/>
                                          </p:val>
                                        </p:tav>
                                        <p:tav tm="100000">
                                          <p:val>
                                            <p:strVal val="#ppt_y"/>
                                          </p:val>
                                        </p:tav>
                                      </p:tavLst>
                                    </p:anim>
                                  </p:childTnLst>
                                </p:cTn>
                              </p:par>
                            </p:childTnLst>
                          </p:cTn>
                        </p:par>
                        <p:par>
                          <p:cTn id="34" fill="hold">
                            <p:stCondLst>
                              <p:cond delay="2850"/>
                            </p:stCondLst>
                            <p:childTnLst>
                              <p:par>
                                <p:cTn id="35" presetID="2" presetClass="entr" presetSubtype="2" fill="hold" nodeType="afterEffect">
                                  <p:stCondLst>
                                    <p:cond delay="0"/>
                                  </p:stCondLst>
                                  <p:childTnLst>
                                    <p:set>
                                      <p:cBhvr>
                                        <p:cTn id="36" dur="1" fill="hold">
                                          <p:stCondLst>
                                            <p:cond delay="0"/>
                                          </p:stCondLst>
                                        </p:cTn>
                                        <p:tgtEl>
                                          <p:spTgt spid="38"/>
                                        </p:tgtEl>
                                        <p:attrNameLst>
                                          <p:attrName>style.visibility</p:attrName>
                                        </p:attrNameLst>
                                      </p:cBhvr>
                                      <p:to>
                                        <p:strVal val="visible"/>
                                      </p:to>
                                    </p:set>
                                    <p:anim calcmode="lin" valueType="num">
                                      <p:cBhvr additive="base">
                                        <p:cTn id="37" dur="500" fill="hold"/>
                                        <p:tgtEl>
                                          <p:spTgt spid="38"/>
                                        </p:tgtEl>
                                        <p:attrNameLst>
                                          <p:attrName>ppt_x</p:attrName>
                                        </p:attrNameLst>
                                      </p:cBhvr>
                                      <p:tavLst>
                                        <p:tav tm="0">
                                          <p:val>
                                            <p:strVal val="1+#ppt_w/2"/>
                                          </p:val>
                                        </p:tav>
                                        <p:tav tm="100000">
                                          <p:val>
                                            <p:strVal val="#ppt_x"/>
                                          </p:val>
                                        </p:tav>
                                      </p:tavLst>
                                    </p:anim>
                                    <p:anim calcmode="lin" valueType="num">
                                      <p:cBhvr additive="base">
                                        <p:cTn id="38" dur="500" fill="hold"/>
                                        <p:tgtEl>
                                          <p:spTgt spid="3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TextBox 53"/>
          <p:cNvSpPr txBox="1"/>
          <p:nvPr/>
        </p:nvSpPr>
        <p:spPr>
          <a:xfrm>
            <a:off x="4716016" y="1975247"/>
            <a:ext cx="2544286" cy="400110"/>
          </a:xfrm>
          <a:prstGeom prst="rect">
            <a:avLst/>
          </a:prstGeom>
          <a:noFill/>
        </p:spPr>
        <p:txBody>
          <a:bodyPr wrap="none" rtlCol="0">
            <a:spAutoFit/>
          </a:bodyPr>
          <a:lstStyle/>
          <a:p>
            <a:r>
              <a:rPr lang="zh-CN" altLang="en-US" sz="2000" b="1" spc="300" dirty="0" smtClean="0">
                <a:latin typeface="微软雅黑" pitchFamily="34" charset="-122"/>
                <a:ea typeface="微软雅黑" pitchFamily="34" charset="-122"/>
              </a:rPr>
              <a:t>基本指标统计分析</a:t>
            </a:r>
            <a:endParaRPr lang="zh-CN" altLang="en-US" sz="2000" b="1" spc="300" dirty="0">
              <a:latin typeface="微软雅黑" pitchFamily="34" charset="-122"/>
              <a:ea typeface="微软雅黑" pitchFamily="34" charset="-122"/>
            </a:endParaRPr>
          </a:p>
        </p:txBody>
      </p:sp>
      <p:grpSp>
        <p:nvGrpSpPr>
          <p:cNvPr id="55" name="组合 54"/>
          <p:cNvGrpSpPr/>
          <p:nvPr/>
        </p:nvGrpSpPr>
        <p:grpSpPr>
          <a:xfrm>
            <a:off x="2843808" y="1940248"/>
            <a:ext cx="1301106" cy="1301106"/>
            <a:chOff x="2843808" y="1940248"/>
            <a:chExt cx="1301106" cy="1301106"/>
          </a:xfrm>
        </p:grpSpPr>
        <p:sp>
          <p:nvSpPr>
            <p:cNvPr id="56" name="椭圆 55"/>
            <p:cNvSpPr/>
            <p:nvPr/>
          </p:nvSpPr>
          <p:spPr>
            <a:xfrm>
              <a:off x="2843808" y="1940248"/>
              <a:ext cx="1301106" cy="1301106"/>
            </a:xfrm>
            <a:prstGeom prst="ellipse">
              <a:avLst/>
            </a:prstGeom>
            <a:gradFill>
              <a:gsLst>
                <a:gs pos="0">
                  <a:schemeClr val="bg1"/>
                </a:gs>
                <a:gs pos="100000">
                  <a:srgbClr val="DDDEDD"/>
                </a:gs>
              </a:gsLst>
              <a:lin ang="9600000" scaled="0"/>
            </a:gradFill>
            <a:ln>
              <a:noFill/>
            </a:ln>
            <a:effectLst>
              <a:outerShdw blurRad="304800" dist="38100" dir="8100000" sx="110000" sy="11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椭圆 56"/>
            <p:cNvSpPr/>
            <p:nvPr/>
          </p:nvSpPr>
          <p:spPr>
            <a:xfrm>
              <a:off x="2954361" y="2050800"/>
              <a:ext cx="1080000" cy="1080000"/>
            </a:xfrm>
            <a:prstGeom prst="ellipse">
              <a:avLst/>
            </a:prstGeom>
            <a:solidFill>
              <a:srgbClr val="0070C0"/>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TextBox 57"/>
            <p:cNvSpPr txBox="1"/>
            <p:nvPr/>
          </p:nvSpPr>
          <p:spPr>
            <a:xfrm>
              <a:off x="3212071" y="2183450"/>
              <a:ext cx="564578" cy="830997"/>
            </a:xfrm>
            <a:prstGeom prst="rect">
              <a:avLst/>
            </a:prstGeom>
            <a:noFill/>
          </p:spPr>
          <p:txBody>
            <a:bodyPr wrap="none" rtlCol="0">
              <a:spAutoFit/>
            </a:bodyPr>
            <a:lstStyle/>
            <a:p>
              <a:pPr algn="ctr"/>
              <a:r>
                <a:rPr lang="en-US" altLang="zh-CN" sz="4800" b="1" dirty="0" smtClean="0">
                  <a:solidFill>
                    <a:schemeClr val="bg1"/>
                  </a:solidFill>
                  <a:latin typeface="微软雅黑" pitchFamily="34" charset="-122"/>
                  <a:ea typeface="微软雅黑" pitchFamily="34" charset="-122"/>
                </a:rPr>
                <a:t>1</a:t>
              </a:r>
              <a:endParaRPr lang="zh-CN" altLang="en-US" sz="4800" b="1" dirty="0">
                <a:solidFill>
                  <a:schemeClr val="bg1"/>
                </a:solidFill>
                <a:latin typeface="微软雅黑" pitchFamily="34" charset="-122"/>
                <a:ea typeface="微软雅黑" pitchFamily="34" charset="-122"/>
              </a:endParaRPr>
            </a:p>
          </p:txBody>
        </p:sp>
      </p:grpSp>
      <p:cxnSp>
        <p:nvCxnSpPr>
          <p:cNvPr id="59" name="直接连接符 58"/>
          <p:cNvCxnSpPr/>
          <p:nvPr/>
        </p:nvCxnSpPr>
        <p:spPr>
          <a:xfrm flipV="1">
            <a:off x="4572000" y="1940247"/>
            <a:ext cx="0" cy="1301107"/>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60" name="TextBox 59"/>
          <p:cNvSpPr txBox="1"/>
          <p:nvPr/>
        </p:nvSpPr>
        <p:spPr>
          <a:xfrm>
            <a:off x="4788024" y="2469044"/>
            <a:ext cx="2016224" cy="1384995"/>
          </a:xfrm>
          <a:prstGeom prst="rect">
            <a:avLst/>
          </a:prstGeom>
          <a:noFill/>
        </p:spPr>
        <p:txBody>
          <a:bodyPr wrap="square" rtlCol="0">
            <a:spAutoFit/>
          </a:bodyPr>
          <a:lstStyle/>
          <a:p>
            <a:r>
              <a:rPr lang="zh-CN" altLang="en-US" sz="1400" dirty="0">
                <a:latin typeface="微软雅黑" pitchFamily="34" charset="-122"/>
                <a:ea typeface="微软雅黑" pitchFamily="34" charset="-122"/>
              </a:rPr>
              <a:t>分</a:t>
            </a:r>
            <a:r>
              <a:rPr lang="zh-CN" altLang="en-US" sz="1400" dirty="0" smtClean="0">
                <a:latin typeface="微软雅黑" pitchFamily="34" charset="-122"/>
                <a:ea typeface="微软雅黑" pitchFamily="34" charset="-122"/>
              </a:rPr>
              <a:t>模块</a:t>
            </a:r>
            <a:r>
              <a:rPr lang="en-US" altLang="zh-CN" sz="1400" dirty="0" err="1" smtClean="0">
                <a:latin typeface="微软雅黑" pitchFamily="34" charset="-122"/>
                <a:ea typeface="微软雅黑" pitchFamily="34" charset="-122"/>
              </a:rPr>
              <a:t>pv</a:t>
            </a:r>
            <a:endParaRPr lang="en-US" altLang="zh-CN" sz="1400" dirty="0" smtClean="0">
              <a:latin typeface="微软雅黑" pitchFamily="34" charset="-122"/>
              <a:ea typeface="微软雅黑" pitchFamily="34" charset="-122"/>
            </a:endParaRPr>
          </a:p>
          <a:p>
            <a:r>
              <a:rPr lang="zh-CN" altLang="en-US" sz="1400" dirty="0">
                <a:latin typeface="微软雅黑" pitchFamily="34" charset="-122"/>
                <a:ea typeface="微软雅黑" pitchFamily="34" charset="-122"/>
              </a:rPr>
              <a:t>分</a:t>
            </a:r>
            <a:r>
              <a:rPr lang="zh-CN" altLang="en-US" sz="1400" dirty="0" smtClean="0">
                <a:latin typeface="微软雅黑" pitchFamily="34" charset="-122"/>
                <a:ea typeface="微软雅黑" pitchFamily="34" charset="-122"/>
              </a:rPr>
              <a:t>模块</a:t>
            </a:r>
            <a:r>
              <a:rPr lang="en-US" altLang="zh-CN" sz="1400" dirty="0" err="1" smtClean="0">
                <a:latin typeface="微软雅黑" pitchFamily="34" charset="-122"/>
                <a:ea typeface="微软雅黑" pitchFamily="34" charset="-122"/>
              </a:rPr>
              <a:t>uv</a:t>
            </a:r>
            <a:endParaRPr lang="en-US" altLang="zh-CN" sz="1400" dirty="0" smtClean="0">
              <a:latin typeface="微软雅黑" pitchFamily="34" charset="-122"/>
              <a:ea typeface="微软雅黑" pitchFamily="34" charset="-122"/>
            </a:endParaRPr>
          </a:p>
          <a:p>
            <a:r>
              <a:rPr lang="zh-CN" altLang="en-US" sz="1400" dirty="0" smtClean="0">
                <a:latin typeface="微软雅黑" pitchFamily="34" charset="-122"/>
                <a:ea typeface="微软雅黑" pitchFamily="34" charset="-122"/>
              </a:rPr>
              <a:t>跳转率</a:t>
            </a:r>
            <a:r>
              <a:rPr lang="en-US" altLang="zh-CN" sz="1400" dirty="0" err="1" smtClean="0">
                <a:latin typeface="微软雅黑" pitchFamily="34" charset="-122"/>
                <a:ea typeface="微软雅黑" pitchFamily="34" charset="-122"/>
              </a:rPr>
              <a:t>pv</a:t>
            </a:r>
            <a:endParaRPr lang="en-US" altLang="zh-CN" sz="1400" dirty="0" smtClean="0">
              <a:latin typeface="微软雅黑" pitchFamily="34" charset="-122"/>
              <a:ea typeface="微软雅黑" pitchFamily="34" charset="-122"/>
            </a:endParaRPr>
          </a:p>
          <a:p>
            <a:r>
              <a:rPr lang="zh-CN" altLang="en-US" sz="1400" dirty="0">
                <a:latin typeface="微软雅黑" pitchFamily="34" charset="-122"/>
                <a:ea typeface="微软雅黑" pitchFamily="34" charset="-122"/>
              </a:rPr>
              <a:t>跳</a:t>
            </a:r>
            <a:r>
              <a:rPr lang="zh-CN" altLang="en-US" sz="1400" dirty="0" smtClean="0">
                <a:latin typeface="微软雅黑" pitchFamily="34" charset="-122"/>
                <a:ea typeface="微软雅黑" pitchFamily="34" charset="-122"/>
              </a:rPr>
              <a:t>转率</a:t>
            </a:r>
            <a:r>
              <a:rPr lang="en-US" altLang="zh-CN" sz="1400" dirty="0" err="1" smtClean="0">
                <a:latin typeface="微软雅黑" pitchFamily="34" charset="-122"/>
                <a:ea typeface="微软雅黑" pitchFamily="34" charset="-122"/>
              </a:rPr>
              <a:t>uv</a:t>
            </a:r>
            <a:endParaRPr lang="en-US" altLang="zh-CN" sz="1400" dirty="0" smtClean="0">
              <a:latin typeface="微软雅黑" pitchFamily="34" charset="-122"/>
              <a:ea typeface="微软雅黑" pitchFamily="34" charset="-122"/>
            </a:endParaRPr>
          </a:p>
          <a:p>
            <a:r>
              <a:rPr lang="zh-CN" altLang="en-US" sz="1400" dirty="0" smtClean="0">
                <a:latin typeface="微软雅黑" pitchFamily="34" charset="-122"/>
                <a:ea typeface="微软雅黑" pitchFamily="34" charset="-122"/>
              </a:rPr>
              <a:t>重返率</a:t>
            </a:r>
            <a:endParaRPr lang="en-US" altLang="zh-CN" sz="1400" dirty="0" smtClean="0">
              <a:latin typeface="微软雅黑" pitchFamily="34" charset="-122"/>
              <a:ea typeface="微软雅黑" pitchFamily="34" charset="-122"/>
            </a:endParaRPr>
          </a:p>
          <a:p>
            <a:r>
              <a:rPr lang="zh-CN" altLang="en-US" sz="1400" dirty="0" smtClean="0">
                <a:latin typeface="微软雅黑" pitchFamily="34" charset="-122"/>
                <a:ea typeface="微软雅黑" pitchFamily="34" charset="-122"/>
              </a:rPr>
              <a:t>页面逗留平均时长</a:t>
            </a:r>
            <a:endParaRPr lang="en-US" altLang="zh-CN" sz="1400" dirty="0" smtClean="0">
              <a:latin typeface="微软雅黑" pitchFamily="34" charset="-122"/>
              <a:ea typeface="微软雅黑" pitchFamily="34" charset="-122"/>
            </a:endParaRPr>
          </a:p>
        </p:txBody>
      </p:sp>
    </p:spTree>
    <p:extLst>
      <p:ext uri="{BB962C8B-B14F-4D97-AF65-F5344CB8AC3E}">
        <p14:creationId xmlns:p14="http://schemas.microsoft.com/office/powerpoint/2010/main" val="2302076220"/>
      </p:ext>
    </p:extLst>
  </p:cSld>
  <p:clrMapOvr>
    <a:masterClrMapping/>
  </p:clrMapOvr>
  <mc:AlternateContent xmlns:mc="http://schemas.openxmlformats.org/markup-compatibility/2006" xmlns:p14="http://schemas.microsoft.com/office/powerpoint/2010/main">
    <mc:Choice Requires="p14">
      <p:transition spd="slow" p14:dur="1600" advTm="0">
        <p:blinds dir="vert"/>
      </p:transition>
    </mc:Choice>
    <mc:Fallback xmlns="">
      <p:transition spd="slow"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59"/>
                                        </p:tgtEl>
                                        <p:attrNameLst>
                                          <p:attrName>style.visibility</p:attrName>
                                        </p:attrNameLst>
                                      </p:cBhvr>
                                      <p:to>
                                        <p:strVal val="visible"/>
                                      </p:to>
                                    </p:set>
                                    <p:animEffect transition="in" filter="wipe(down)">
                                      <p:cBhvr>
                                        <p:cTn id="7" dur="500"/>
                                        <p:tgtEl>
                                          <p:spTgt spid="59"/>
                                        </p:tgtEl>
                                      </p:cBhvr>
                                    </p:animEffect>
                                  </p:childTnLst>
                                </p:cTn>
                              </p:par>
                            </p:childTnLst>
                          </p:cTn>
                        </p:par>
                        <p:par>
                          <p:cTn id="8" fill="hold">
                            <p:stCondLst>
                              <p:cond delay="500"/>
                            </p:stCondLst>
                            <p:childTnLst>
                              <p:par>
                                <p:cTn id="9" presetID="12" presetClass="entr" presetSubtype="8" fill="hold" grpId="0" nodeType="afterEffect">
                                  <p:stCondLst>
                                    <p:cond delay="0"/>
                                  </p:stCondLst>
                                  <p:childTnLst>
                                    <p:set>
                                      <p:cBhvr>
                                        <p:cTn id="10" dur="1" fill="hold">
                                          <p:stCondLst>
                                            <p:cond delay="0"/>
                                          </p:stCondLst>
                                        </p:cTn>
                                        <p:tgtEl>
                                          <p:spTgt spid="54"/>
                                        </p:tgtEl>
                                        <p:attrNameLst>
                                          <p:attrName>style.visibility</p:attrName>
                                        </p:attrNameLst>
                                      </p:cBhvr>
                                      <p:to>
                                        <p:strVal val="visible"/>
                                      </p:to>
                                    </p:set>
                                    <p:anim calcmode="lin" valueType="num">
                                      <p:cBhvr additive="base">
                                        <p:cTn id="11" dur="500"/>
                                        <p:tgtEl>
                                          <p:spTgt spid="54"/>
                                        </p:tgtEl>
                                        <p:attrNameLst>
                                          <p:attrName>ppt_x</p:attrName>
                                        </p:attrNameLst>
                                      </p:cBhvr>
                                      <p:tavLst>
                                        <p:tav tm="0">
                                          <p:val>
                                            <p:strVal val="#ppt_x-#ppt_w*1.125000"/>
                                          </p:val>
                                        </p:tav>
                                        <p:tav tm="100000">
                                          <p:val>
                                            <p:strVal val="#ppt_x"/>
                                          </p:val>
                                        </p:tav>
                                      </p:tavLst>
                                    </p:anim>
                                    <p:animEffect transition="in" filter="wipe(right)">
                                      <p:cBhvr>
                                        <p:cTn id="12" dur="500"/>
                                        <p:tgtEl>
                                          <p:spTgt spid="54"/>
                                        </p:tgtEl>
                                      </p:cBhvr>
                                    </p:animEffect>
                                  </p:childTnLst>
                                </p:cTn>
                              </p:par>
                              <p:par>
                                <p:cTn id="13" presetID="12" presetClass="entr" presetSubtype="2" fill="hold" nodeType="withEffect">
                                  <p:stCondLst>
                                    <p:cond delay="0"/>
                                  </p:stCondLst>
                                  <p:childTnLst>
                                    <p:set>
                                      <p:cBhvr>
                                        <p:cTn id="14" dur="1" fill="hold">
                                          <p:stCondLst>
                                            <p:cond delay="0"/>
                                          </p:stCondLst>
                                        </p:cTn>
                                        <p:tgtEl>
                                          <p:spTgt spid="55"/>
                                        </p:tgtEl>
                                        <p:attrNameLst>
                                          <p:attrName>style.visibility</p:attrName>
                                        </p:attrNameLst>
                                      </p:cBhvr>
                                      <p:to>
                                        <p:strVal val="visible"/>
                                      </p:to>
                                    </p:set>
                                    <p:anim calcmode="lin" valueType="num">
                                      <p:cBhvr additive="base">
                                        <p:cTn id="15" dur="500"/>
                                        <p:tgtEl>
                                          <p:spTgt spid="55"/>
                                        </p:tgtEl>
                                        <p:attrNameLst>
                                          <p:attrName>ppt_x</p:attrName>
                                        </p:attrNameLst>
                                      </p:cBhvr>
                                      <p:tavLst>
                                        <p:tav tm="0">
                                          <p:val>
                                            <p:strVal val="#ppt_x+#ppt_w*1.125000"/>
                                          </p:val>
                                        </p:tav>
                                        <p:tav tm="100000">
                                          <p:val>
                                            <p:strVal val="#ppt_x"/>
                                          </p:val>
                                        </p:tav>
                                      </p:tavLst>
                                    </p:anim>
                                    <p:animEffect transition="in" filter="wipe(left)">
                                      <p:cBhvr>
                                        <p:cTn id="16" dur="500"/>
                                        <p:tgtEl>
                                          <p:spTgt spid="55"/>
                                        </p:tgtEl>
                                      </p:cBhvr>
                                    </p:animEffect>
                                  </p:childTnLst>
                                </p:cTn>
                              </p:par>
                            </p:childTnLst>
                          </p:cTn>
                        </p:par>
                        <p:par>
                          <p:cTn id="17" fill="hold">
                            <p:stCondLst>
                              <p:cond delay="1000"/>
                            </p:stCondLst>
                            <p:childTnLst>
                              <p:par>
                                <p:cTn id="18" presetID="42" presetClass="entr" presetSubtype="0" fill="hold" grpId="0" nodeType="afterEffect">
                                  <p:stCondLst>
                                    <p:cond delay="0"/>
                                  </p:stCondLst>
                                  <p:childTnLst>
                                    <p:set>
                                      <p:cBhvr>
                                        <p:cTn id="19" dur="1" fill="hold">
                                          <p:stCondLst>
                                            <p:cond delay="0"/>
                                          </p:stCondLst>
                                        </p:cTn>
                                        <p:tgtEl>
                                          <p:spTgt spid="60"/>
                                        </p:tgtEl>
                                        <p:attrNameLst>
                                          <p:attrName>style.visibility</p:attrName>
                                        </p:attrNameLst>
                                      </p:cBhvr>
                                      <p:to>
                                        <p:strVal val="visible"/>
                                      </p:to>
                                    </p:set>
                                    <p:animEffect transition="in" filter="fade">
                                      <p:cBhvr>
                                        <p:cTn id="20" dur="1000"/>
                                        <p:tgtEl>
                                          <p:spTgt spid="60"/>
                                        </p:tgtEl>
                                      </p:cBhvr>
                                    </p:animEffect>
                                    <p:anim calcmode="lin" valueType="num">
                                      <p:cBhvr>
                                        <p:cTn id="21" dur="1000" fill="hold"/>
                                        <p:tgtEl>
                                          <p:spTgt spid="60"/>
                                        </p:tgtEl>
                                        <p:attrNameLst>
                                          <p:attrName>ppt_x</p:attrName>
                                        </p:attrNameLst>
                                      </p:cBhvr>
                                      <p:tavLst>
                                        <p:tav tm="0">
                                          <p:val>
                                            <p:strVal val="#ppt_x"/>
                                          </p:val>
                                        </p:tav>
                                        <p:tav tm="100000">
                                          <p:val>
                                            <p:strVal val="#ppt_x"/>
                                          </p:val>
                                        </p:tav>
                                      </p:tavLst>
                                    </p:anim>
                                    <p:anim calcmode="lin" valueType="num">
                                      <p:cBhvr>
                                        <p:cTn id="22" dur="1000" fill="hold"/>
                                        <p:tgtEl>
                                          <p:spTgt spid="6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p:bldP spid="6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55576" y="114186"/>
            <a:ext cx="2520280" cy="369332"/>
          </a:xfrm>
          <a:prstGeom prst="rect">
            <a:avLst/>
          </a:prstGeom>
          <a:noFill/>
        </p:spPr>
        <p:txBody>
          <a:bodyPr wrap="square" rtlCol="0">
            <a:spAutoFit/>
          </a:bodyPr>
          <a:lstStyle/>
          <a:p>
            <a:pPr defTabSz="432037">
              <a:defRPr/>
            </a:pPr>
            <a:r>
              <a:rPr lang="zh-CN" altLang="en-US" b="1" kern="0" dirty="0" smtClean="0">
                <a:solidFill>
                  <a:schemeClr val="bg1"/>
                </a:solidFill>
                <a:latin typeface="Arial" pitchFamily="34" charset="0"/>
                <a:ea typeface="微软雅黑" pitchFamily="34" charset="-122"/>
                <a:cs typeface="Arial" pitchFamily="34" charset="0"/>
              </a:rPr>
              <a:t>分模块</a:t>
            </a:r>
            <a:r>
              <a:rPr lang="en-US" altLang="zh-CN" b="1" kern="0" dirty="0" err="1" smtClean="0">
                <a:solidFill>
                  <a:schemeClr val="bg1"/>
                </a:solidFill>
                <a:latin typeface="Arial" pitchFamily="34" charset="0"/>
                <a:ea typeface="微软雅黑" pitchFamily="34" charset="-122"/>
                <a:cs typeface="Arial" pitchFamily="34" charset="0"/>
              </a:rPr>
              <a:t>pv</a:t>
            </a:r>
            <a:endParaRPr lang="en-US" altLang="zh-CN" b="1" kern="0" dirty="0">
              <a:solidFill>
                <a:schemeClr val="bg1"/>
              </a:solidFill>
              <a:latin typeface="Arial" pitchFamily="34" charset="0"/>
              <a:ea typeface="微软雅黑" pitchFamily="34" charset="-122"/>
              <a:cs typeface="Arial" pitchFamily="34" charset="0"/>
            </a:endParaRPr>
          </a:p>
        </p:txBody>
      </p:sp>
      <p:sp>
        <p:nvSpPr>
          <p:cNvPr id="3" name="燕尾形 2"/>
          <p:cNvSpPr/>
          <p:nvPr/>
        </p:nvSpPr>
        <p:spPr>
          <a:xfrm>
            <a:off x="227230" y="150190"/>
            <a:ext cx="288032" cy="297324"/>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70C0"/>
              </a:solidFill>
            </a:endParaRPr>
          </a:p>
        </p:txBody>
      </p:sp>
      <p:sp>
        <p:nvSpPr>
          <p:cNvPr id="4" name="燕尾形 3"/>
          <p:cNvSpPr/>
          <p:nvPr/>
        </p:nvSpPr>
        <p:spPr>
          <a:xfrm>
            <a:off x="464428" y="150190"/>
            <a:ext cx="288032" cy="297324"/>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70C0"/>
              </a:solidFill>
            </a:endParaRPr>
          </a:p>
        </p:txBody>
      </p:sp>
      <p:sp>
        <p:nvSpPr>
          <p:cNvPr id="47" name="矩形 46"/>
          <p:cNvSpPr/>
          <p:nvPr/>
        </p:nvSpPr>
        <p:spPr>
          <a:xfrm>
            <a:off x="1063440" y="4195453"/>
            <a:ext cx="7448947" cy="680553"/>
          </a:xfrm>
          <a:prstGeom prst="rect">
            <a:avLst/>
          </a:prstGeom>
        </p:spPr>
        <p:txBody>
          <a:bodyPr lIns="68534" tIns="34267" rIns="68534" bIns="34267"/>
          <a:lstStyle/>
          <a:p>
            <a:pPr algn="just">
              <a:spcAft>
                <a:spcPts val="450"/>
              </a:spcAft>
              <a:buClr>
                <a:srgbClr val="00B050"/>
              </a:buClr>
              <a:buSzPct val="80000"/>
              <a:defRPr/>
            </a:pPr>
            <a:r>
              <a:rPr lang="zh-CN" altLang="en-US" sz="1200" dirty="0" smtClean="0">
                <a:latin typeface="Adobe 黑体 Std R" pitchFamily="34" charset="-122"/>
                <a:ea typeface="Adobe 黑体 Std R" pitchFamily="34" charset="-122"/>
              </a:rPr>
              <a:t>请</a:t>
            </a:r>
            <a:r>
              <a:rPr lang="zh-CN" altLang="en-US" sz="1200" dirty="0">
                <a:latin typeface="Adobe 黑体 Std R" pitchFamily="34" charset="-122"/>
                <a:ea typeface="Adobe 黑体 Std R" pitchFamily="34" charset="-122"/>
              </a:rPr>
              <a:t>在此处输入您的文本或者复制您的文本粘贴到此处，请在此处输入您的文本或者复制您的文本粘贴到此处。</a:t>
            </a:r>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7230" y="671689"/>
            <a:ext cx="8314003" cy="4175260"/>
          </a:xfrm>
          <a:prstGeom prst="rect">
            <a:avLst/>
          </a:prstGeom>
        </p:spPr>
      </p:pic>
    </p:spTree>
    <p:extLst>
      <p:ext uri="{BB962C8B-B14F-4D97-AF65-F5344CB8AC3E}">
        <p14:creationId xmlns:p14="http://schemas.microsoft.com/office/powerpoint/2010/main" val="4244002666"/>
      </p:ext>
    </p:extLst>
  </p:cSld>
  <p:clrMapOvr>
    <a:masterClrMapping/>
  </p:clrMapOvr>
  <mc:AlternateContent xmlns:mc="http://schemas.openxmlformats.org/markup-compatibility/2006" xmlns:p14="http://schemas.microsoft.com/office/powerpoint/2010/main">
    <mc:Choice Requires="p14">
      <p:transition spd="slow" p14:dur="1600" advTm="0">
        <p:blinds dir="vert"/>
      </p:transition>
    </mc:Choice>
    <mc:Fallback xmlns="">
      <p:transition spd="slow"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par>
                                <p:cTn id="14" presetID="12" presetClass="entr" presetSubtype="2" fill="hold" grpId="0" nodeType="withEffect">
                                  <p:stCondLst>
                                    <p:cond delay="0"/>
                                  </p:stCondLst>
                                  <p:childTnLst>
                                    <p:set>
                                      <p:cBhvr>
                                        <p:cTn id="15" dur="1" fill="hold">
                                          <p:stCondLst>
                                            <p:cond delay="0"/>
                                          </p:stCondLst>
                                        </p:cTn>
                                        <p:tgtEl>
                                          <p:spTgt spid="2"/>
                                        </p:tgtEl>
                                        <p:attrNameLst>
                                          <p:attrName>style.visibility</p:attrName>
                                        </p:attrNameLst>
                                      </p:cBhvr>
                                      <p:to>
                                        <p:strVal val="visible"/>
                                      </p:to>
                                    </p:set>
                                    <p:anim calcmode="lin" valueType="num">
                                      <p:cBhvr additive="base">
                                        <p:cTn id="16" dur="500"/>
                                        <p:tgtEl>
                                          <p:spTgt spid="2"/>
                                        </p:tgtEl>
                                        <p:attrNameLst>
                                          <p:attrName>ppt_x</p:attrName>
                                        </p:attrNameLst>
                                      </p:cBhvr>
                                      <p:tavLst>
                                        <p:tav tm="0">
                                          <p:val>
                                            <p:strVal val="#ppt_x+#ppt_w*1.125000"/>
                                          </p:val>
                                        </p:tav>
                                        <p:tav tm="100000">
                                          <p:val>
                                            <p:strVal val="#ppt_x"/>
                                          </p:val>
                                        </p:tav>
                                      </p:tavLst>
                                    </p:anim>
                                    <p:animEffect transition="in" filter="wipe(left)">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grpId="0" nodeType="clickEffect">
                                  <p:stCondLst>
                                    <p:cond delay="0"/>
                                  </p:stCondLst>
                                  <p:iterate type="wd">
                                    <p:tmPct val="10000"/>
                                  </p:iterate>
                                  <p:childTnLst>
                                    <p:set>
                                      <p:cBhvr>
                                        <p:cTn id="21" dur="1" fill="hold">
                                          <p:stCondLst>
                                            <p:cond delay="0"/>
                                          </p:stCondLst>
                                        </p:cTn>
                                        <p:tgtEl>
                                          <p:spTgt spid="47"/>
                                        </p:tgtEl>
                                        <p:attrNameLst>
                                          <p:attrName>style.visibility</p:attrName>
                                        </p:attrNameLst>
                                      </p:cBhvr>
                                      <p:to>
                                        <p:strVal val="visible"/>
                                      </p:to>
                                    </p:set>
                                    <p:animEffect transition="in" filter="fade">
                                      <p:cBhvr>
                                        <p:cTn id="22" dur="250"/>
                                        <p:tgtEl>
                                          <p:spTgt spid="47"/>
                                        </p:tgtEl>
                                      </p:cBhvr>
                                    </p:animEffect>
                                    <p:anim calcmode="lin" valueType="num">
                                      <p:cBhvr>
                                        <p:cTn id="23" dur="250" fill="hold"/>
                                        <p:tgtEl>
                                          <p:spTgt spid="47"/>
                                        </p:tgtEl>
                                        <p:attrNameLst>
                                          <p:attrName>ppt_x</p:attrName>
                                        </p:attrNameLst>
                                      </p:cBhvr>
                                      <p:tavLst>
                                        <p:tav tm="0">
                                          <p:val>
                                            <p:strVal val="#ppt_x"/>
                                          </p:val>
                                        </p:tav>
                                        <p:tav tm="100000">
                                          <p:val>
                                            <p:strVal val="#ppt_x"/>
                                          </p:val>
                                        </p:tav>
                                      </p:tavLst>
                                    </p:anim>
                                    <p:anim calcmode="lin" valueType="num">
                                      <p:cBhvr>
                                        <p:cTn id="24" dur="250" fill="hold"/>
                                        <p:tgtEl>
                                          <p:spTgt spid="47"/>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1" nodeType="clickEffect">
                                  <p:stCondLst>
                                    <p:cond delay="0"/>
                                  </p:stCondLst>
                                  <p:iterate type="wd">
                                    <p:tmAbs val="0"/>
                                  </p:iterate>
                                  <p:childTnLst>
                                    <p:set>
                                      <p:cBhvr>
                                        <p:cTn id="28" dur="1" fill="hold">
                                          <p:stCondLst>
                                            <p:cond delay="999"/>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4" grpId="0" animBg="1"/>
      <p:bldP spid="47" grpId="0"/>
      <p:bldP spid="47" grpId="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55576" y="114186"/>
            <a:ext cx="2520280" cy="369332"/>
          </a:xfrm>
          <a:prstGeom prst="rect">
            <a:avLst/>
          </a:prstGeom>
          <a:noFill/>
        </p:spPr>
        <p:txBody>
          <a:bodyPr wrap="square" rtlCol="0">
            <a:spAutoFit/>
          </a:bodyPr>
          <a:lstStyle/>
          <a:p>
            <a:pPr defTabSz="432037">
              <a:defRPr/>
            </a:pPr>
            <a:r>
              <a:rPr lang="zh-CN" altLang="en-US" b="1" kern="0" dirty="0" smtClean="0">
                <a:solidFill>
                  <a:schemeClr val="bg1"/>
                </a:solidFill>
                <a:latin typeface="Arial" pitchFamily="34" charset="0"/>
                <a:ea typeface="微软雅黑" pitchFamily="34" charset="-122"/>
                <a:cs typeface="Arial" pitchFamily="34" charset="0"/>
              </a:rPr>
              <a:t>分模块</a:t>
            </a:r>
            <a:r>
              <a:rPr lang="en-US" altLang="zh-CN" b="1" kern="0" dirty="0" err="1" smtClean="0">
                <a:solidFill>
                  <a:schemeClr val="bg1"/>
                </a:solidFill>
                <a:latin typeface="Arial" pitchFamily="34" charset="0"/>
                <a:ea typeface="微软雅黑" pitchFamily="34" charset="-122"/>
                <a:cs typeface="Arial" pitchFamily="34" charset="0"/>
              </a:rPr>
              <a:t>pv</a:t>
            </a:r>
            <a:endParaRPr lang="en-US" altLang="zh-CN" b="1" kern="0" dirty="0">
              <a:solidFill>
                <a:schemeClr val="bg1"/>
              </a:solidFill>
              <a:latin typeface="Arial" pitchFamily="34" charset="0"/>
              <a:ea typeface="微软雅黑" pitchFamily="34" charset="-122"/>
              <a:cs typeface="Arial" pitchFamily="34" charset="0"/>
            </a:endParaRPr>
          </a:p>
        </p:txBody>
      </p:sp>
      <p:sp>
        <p:nvSpPr>
          <p:cNvPr id="3" name="燕尾形 2"/>
          <p:cNvSpPr/>
          <p:nvPr/>
        </p:nvSpPr>
        <p:spPr>
          <a:xfrm>
            <a:off x="227230" y="150190"/>
            <a:ext cx="288032" cy="297324"/>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70C0"/>
              </a:solidFill>
            </a:endParaRPr>
          </a:p>
        </p:txBody>
      </p:sp>
      <p:sp>
        <p:nvSpPr>
          <p:cNvPr id="4" name="燕尾形 3"/>
          <p:cNvSpPr/>
          <p:nvPr/>
        </p:nvSpPr>
        <p:spPr>
          <a:xfrm>
            <a:off x="464428" y="150190"/>
            <a:ext cx="288032" cy="297324"/>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70C0"/>
              </a:solidFill>
            </a:endParaRPr>
          </a:p>
        </p:txBody>
      </p:sp>
      <p:sp>
        <p:nvSpPr>
          <p:cNvPr id="47" name="矩形 46"/>
          <p:cNvSpPr/>
          <p:nvPr/>
        </p:nvSpPr>
        <p:spPr>
          <a:xfrm>
            <a:off x="1063440" y="4299942"/>
            <a:ext cx="7448947" cy="576064"/>
          </a:xfrm>
          <a:prstGeom prst="rect">
            <a:avLst/>
          </a:prstGeom>
        </p:spPr>
        <p:txBody>
          <a:bodyPr lIns="68534" tIns="34267" rIns="68534" bIns="34267"/>
          <a:lstStyle/>
          <a:p>
            <a:pPr algn="just">
              <a:spcAft>
                <a:spcPts val="450"/>
              </a:spcAft>
              <a:buClr>
                <a:srgbClr val="00B050"/>
              </a:buClr>
              <a:buSzPct val="80000"/>
              <a:defRPr/>
            </a:pPr>
            <a:r>
              <a:rPr lang="zh-CN" altLang="en-US" sz="1200" dirty="0" smtClean="0">
                <a:latin typeface="Adobe 黑体 Std R" pitchFamily="34" charset="-122"/>
                <a:ea typeface="Adobe 黑体 Std R" pitchFamily="34" charset="-122"/>
              </a:rPr>
              <a:t>从表格可以看出，个人中心首页访问流量并不出人意料是第一，领券中心超过会员中心排在第二（很可能与他在首页占据重要位置有关，之后是会员等级，积分兑换等页面，差距不大；我的福利包和会员权益页面流量较少）</a:t>
            </a:r>
            <a:endParaRPr lang="zh-CN" altLang="en-US" sz="1200" dirty="0">
              <a:latin typeface="Adobe 黑体 Std R" pitchFamily="34" charset="-122"/>
              <a:ea typeface="Adobe 黑体 Std R" pitchFamily="34" charset="-122"/>
            </a:endParaRPr>
          </a:p>
        </p:txBody>
      </p:sp>
      <p:graphicFrame>
        <p:nvGraphicFramePr>
          <p:cNvPr id="11" name="表格 10"/>
          <p:cNvGraphicFramePr>
            <a:graphicFrameLocks noGrp="1"/>
          </p:cNvGraphicFramePr>
          <p:nvPr>
            <p:extLst>
              <p:ext uri="{D42A27DB-BD31-4B8C-83A1-F6EECF244321}">
                <p14:modId xmlns:p14="http://schemas.microsoft.com/office/powerpoint/2010/main" val="2720387233"/>
              </p:ext>
            </p:extLst>
          </p:nvPr>
        </p:nvGraphicFramePr>
        <p:xfrm>
          <a:off x="1187624" y="915563"/>
          <a:ext cx="5714826" cy="3290518"/>
        </p:xfrm>
        <a:graphic>
          <a:graphicData uri="http://schemas.openxmlformats.org/drawingml/2006/table">
            <a:tbl>
              <a:tblPr/>
              <a:tblGrid>
                <a:gridCol w="840301"/>
                <a:gridCol w="2555916"/>
                <a:gridCol w="2318609"/>
              </a:tblGrid>
              <a:tr h="364168">
                <a:tc>
                  <a:txBody>
                    <a:bodyPr/>
                    <a:lstStyle/>
                    <a:p>
                      <a:pPr algn="l" fontAlgn="ctr"/>
                      <a:r>
                        <a:rPr lang="zh-CN" altLang="en-US" sz="800" b="1" i="0" u="none" strike="noStrike">
                          <a:solidFill>
                            <a:srgbClr val="555555"/>
                          </a:solidFill>
                          <a:effectLst/>
                          <a:latin typeface="Lucida Sans" panose="020B0602030504020204" pitchFamily="34" charset="0"/>
                          <a:ea typeface="宋体" panose="02010600030101010101" pitchFamily="2" charset="-122"/>
                        </a:rPr>
                        <a:t>　</a:t>
                      </a:r>
                    </a:p>
                  </a:txBody>
                  <a:tcPr marL="9525" marR="9525" marT="9525" marB="0" anchor="ctr">
                    <a:lnL>
                      <a:noFill/>
                    </a:lnL>
                    <a:lnR w="12700" cap="flat" cmpd="sng" algn="ctr">
                      <a:solidFill>
                        <a:srgbClr val="CFD4D8"/>
                      </a:solidFill>
                      <a:prstDash val="solid"/>
                      <a:round/>
                      <a:headEnd type="none" w="med" len="med"/>
                      <a:tailEnd type="none" w="med" len="med"/>
                    </a:lnR>
                    <a:lnT>
                      <a:noFill/>
                    </a:lnT>
                    <a:lnB>
                      <a:noFill/>
                    </a:lnB>
                  </a:tcPr>
                </a:tc>
                <a:tc>
                  <a:txBody>
                    <a:bodyPr/>
                    <a:lstStyle/>
                    <a:p>
                      <a:pPr algn="l" fontAlgn="ctr"/>
                      <a:r>
                        <a:rPr lang="en-US" sz="800" b="1" i="0" u="none" strike="noStrike">
                          <a:solidFill>
                            <a:srgbClr val="555555"/>
                          </a:solidFill>
                          <a:effectLst/>
                          <a:latin typeface="Lucida Sans" panose="020B0602030504020204" pitchFamily="34" charset="0"/>
                          <a:ea typeface="宋体" panose="02010600030101010101" pitchFamily="2" charset="-122"/>
                        </a:rPr>
                        <a:t>page_name</a:t>
                      </a:r>
                    </a:p>
                  </a:txBody>
                  <a:tcPr marL="9525" marR="9525" marT="9525" marB="0" anchor="ctr">
                    <a:lnL w="12700" cap="flat" cmpd="sng" algn="ctr">
                      <a:solidFill>
                        <a:srgbClr val="CFD4D8"/>
                      </a:solidFill>
                      <a:prstDash val="solid"/>
                      <a:round/>
                      <a:headEnd type="none" w="med" len="med"/>
                      <a:tailEnd type="none" w="med" len="med"/>
                    </a:lnL>
                    <a:lnR w="12700" cap="flat" cmpd="sng" algn="ctr">
                      <a:solidFill>
                        <a:srgbClr val="CFD4D8"/>
                      </a:solidFill>
                      <a:prstDash val="solid"/>
                      <a:round/>
                      <a:headEnd type="none" w="med" len="med"/>
                      <a:tailEnd type="none" w="med" len="med"/>
                    </a:lnR>
                    <a:lnT>
                      <a:noFill/>
                    </a:lnT>
                    <a:lnB w="12700" cap="flat" cmpd="sng" algn="ctr">
                      <a:solidFill>
                        <a:srgbClr val="CFD4D8"/>
                      </a:solidFill>
                      <a:prstDash val="solid"/>
                      <a:round/>
                      <a:headEnd type="none" w="med" len="med"/>
                      <a:tailEnd type="none" w="med" len="med"/>
                    </a:lnB>
                  </a:tcPr>
                </a:tc>
                <a:tc>
                  <a:txBody>
                    <a:bodyPr/>
                    <a:lstStyle/>
                    <a:p>
                      <a:pPr algn="l" fontAlgn="ctr"/>
                      <a:r>
                        <a:rPr lang="en-US" sz="800" b="1" i="0" u="none" strike="noStrike">
                          <a:solidFill>
                            <a:srgbClr val="555555"/>
                          </a:solidFill>
                          <a:effectLst/>
                          <a:latin typeface="Lucida Sans" panose="020B0602030504020204" pitchFamily="34" charset="0"/>
                          <a:ea typeface="宋体" panose="02010600030101010101" pitchFamily="2" charset="-122"/>
                        </a:rPr>
                        <a:t>pv</a:t>
                      </a:r>
                    </a:p>
                  </a:txBody>
                  <a:tcPr marL="9525" marR="9525" marT="9525" marB="0" anchor="ctr">
                    <a:lnL w="12700" cap="flat" cmpd="sng" algn="ctr">
                      <a:solidFill>
                        <a:srgbClr val="CFD4D8"/>
                      </a:solidFill>
                      <a:prstDash val="solid"/>
                      <a:round/>
                      <a:headEnd type="none" w="med" len="med"/>
                      <a:tailEnd type="none" w="med" len="med"/>
                    </a:lnL>
                    <a:lnR w="12700" cap="flat" cmpd="sng" algn="ctr">
                      <a:solidFill>
                        <a:srgbClr val="CFD4D8"/>
                      </a:solidFill>
                      <a:prstDash val="solid"/>
                      <a:round/>
                      <a:headEnd type="none" w="med" len="med"/>
                      <a:tailEnd type="none" w="med" len="med"/>
                    </a:lnR>
                    <a:lnT>
                      <a:noFill/>
                    </a:lnT>
                    <a:lnB w="12700" cap="flat" cmpd="sng" algn="ctr">
                      <a:solidFill>
                        <a:srgbClr val="CFD4D8"/>
                      </a:solidFill>
                      <a:prstDash val="solid"/>
                      <a:round/>
                      <a:headEnd type="none" w="med" len="med"/>
                      <a:tailEnd type="none" w="med" len="med"/>
                    </a:lnB>
                  </a:tcPr>
                </a:tc>
              </a:tr>
              <a:tr h="390180">
                <a:tc>
                  <a:txBody>
                    <a:bodyPr/>
                    <a:lstStyle/>
                    <a:p>
                      <a:pPr algn="r" fontAlgn="ctr"/>
                      <a:r>
                        <a:rPr lang="en-US" altLang="zh-CN" sz="800" b="1" i="0" u="none" strike="noStrike">
                          <a:solidFill>
                            <a:srgbClr val="555555"/>
                          </a:solidFill>
                          <a:effectLst/>
                          <a:latin typeface="Lucida Sans" panose="020B0602030504020204" pitchFamily="34" charset="0"/>
                          <a:ea typeface="宋体" panose="02010600030101010101" pitchFamily="2" charset="-122"/>
                        </a:rPr>
                        <a:t>1</a:t>
                      </a:r>
                    </a:p>
                  </a:txBody>
                  <a:tcPr marL="9525" marR="9525" marT="9525" marB="0" anchor="ctr">
                    <a:lnL>
                      <a:noFill/>
                    </a:lnL>
                    <a:lnR w="12700" cap="flat" cmpd="sng" algn="ctr">
                      <a:solidFill>
                        <a:srgbClr val="CFD4D8"/>
                      </a:solidFill>
                      <a:prstDash val="solid"/>
                      <a:round/>
                      <a:headEnd type="none" w="med" len="med"/>
                      <a:tailEnd type="none" w="med" len="med"/>
                    </a:lnR>
                    <a:lnT>
                      <a:noFill/>
                    </a:lnT>
                    <a:lnB w="12700" cap="flat" cmpd="sng" algn="ctr">
                      <a:solidFill>
                        <a:srgbClr val="CFD4D8"/>
                      </a:solidFill>
                      <a:prstDash val="solid"/>
                      <a:round/>
                      <a:headEnd type="none" w="med" len="med"/>
                      <a:tailEnd type="none" w="med" len="med"/>
                    </a:lnB>
                    <a:solidFill>
                      <a:srgbClr val="F7F8F9"/>
                    </a:solidFill>
                  </a:tcPr>
                </a:tc>
                <a:tc>
                  <a:txBody>
                    <a:bodyPr/>
                    <a:lstStyle/>
                    <a:p>
                      <a:pPr algn="l" fontAlgn="ctr"/>
                      <a:r>
                        <a:rPr lang="zh-CN" altLang="en-US" sz="800" b="1" i="0" u="none" strike="noStrike">
                          <a:solidFill>
                            <a:srgbClr val="000000"/>
                          </a:solidFill>
                          <a:effectLst/>
                          <a:latin typeface="Lucida Sans" panose="020B0602030504020204" pitchFamily="34" charset="0"/>
                          <a:ea typeface="宋体" panose="02010600030101010101" pitchFamily="2" charset="-122"/>
                        </a:rPr>
                        <a:t>个人中心首页</a:t>
                      </a:r>
                    </a:p>
                  </a:txBody>
                  <a:tcPr marL="9525" marR="9525" marT="9525" marB="0" anchor="ctr">
                    <a:lnL w="12700" cap="flat" cmpd="sng" algn="ctr">
                      <a:solidFill>
                        <a:srgbClr val="CFD4D8"/>
                      </a:solidFill>
                      <a:prstDash val="solid"/>
                      <a:round/>
                      <a:headEnd type="none" w="med" len="med"/>
                      <a:tailEnd type="none" w="med" len="med"/>
                    </a:lnL>
                    <a:lnR w="12700" cap="flat" cmpd="sng" algn="ctr">
                      <a:solidFill>
                        <a:srgbClr val="CFD4D8"/>
                      </a:solidFill>
                      <a:prstDash val="solid"/>
                      <a:round/>
                      <a:headEnd type="none" w="med" len="med"/>
                      <a:tailEnd type="none" w="med" len="med"/>
                    </a:lnR>
                    <a:lnT w="12700" cap="flat" cmpd="sng" algn="ctr">
                      <a:solidFill>
                        <a:srgbClr val="CFD4D8"/>
                      </a:solidFill>
                      <a:prstDash val="solid"/>
                      <a:round/>
                      <a:headEnd type="none" w="med" len="med"/>
                      <a:tailEnd type="none" w="med" len="med"/>
                    </a:lnT>
                    <a:lnB w="12700" cap="flat" cmpd="sng" algn="ctr">
                      <a:solidFill>
                        <a:srgbClr val="CFD4D8"/>
                      </a:solidFill>
                      <a:prstDash val="solid"/>
                      <a:round/>
                      <a:headEnd type="none" w="med" len="med"/>
                      <a:tailEnd type="none" w="med" len="med"/>
                    </a:lnB>
                    <a:solidFill>
                      <a:srgbClr val="FFFFFF"/>
                    </a:solidFill>
                  </a:tcPr>
                </a:tc>
                <a:tc>
                  <a:txBody>
                    <a:bodyPr/>
                    <a:lstStyle/>
                    <a:p>
                      <a:pPr algn="r" fontAlgn="ctr"/>
                      <a:r>
                        <a:rPr lang="en-US" altLang="zh-CN" sz="800" b="0" i="0" u="none" strike="noStrike">
                          <a:solidFill>
                            <a:srgbClr val="000000"/>
                          </a:solidFill>
                          <a:effectLst/>
                          <a:latin typeface="Lucida Sans" panose="020B0602030504020204" pitchFamily="34" charset="0"/>
                          <a:ea typeface="宋体" panose="02010600030101010101" pitchFamily="2" charset="-122"/>
                        </a:rPr>
                        <a:t>115793</a:t>
                      </a:r>
                    </a:p>
                  </a:txBody>
                  <a:tcPr marL="9525" marR="9525" marT="9525" marB="0" anchor="ctr">
                    <a:lnL w="12700" cap="flat" cmpd="sng" algn="ctr">
                      <a:solidFill>
                        <a:srgbClr val="CFD4D8"/>
                      </a:solidFill>
                      <a:prstDash val="solid"/>
                      <a:round/>
                      <a:headEnd type="none" w="med" len="med"/>
                      <a:tailEnd type="none" w="med" len="med"/>
                    </a:lnL>
                    <a:lnR w="12700" cap="flat" cmpd="sng" algn="ctr">
                      <a:solidFill>
                        <a:srgbClr val="CFD4D8"/>
                      </a:solidFill>
                      <a:prstDash val="solid"/>
                      <a:round/>
                      <a:headEnd type="none" w="med" len="med"/>
                      <a:tailEnd type="none" w="med" len="med"/>
                    </a:lnR>
                    <a:lnT w="12700" cap="flat" cmpd="sng" algn="ctr">
                      <a:solidFill>
                        <a:srgbClr val="CFD4D8"/>
                      </a:solidFill>
                      <a:prstDash val="solid"/>
                      <a:round/>
                      <a:headEnd type="none" w="med" len="med"/>
                      <a:tailEnd type="none" w="med" len="med"/>
                    </a:lnT>
                    <a:lnB w="12700" cap="flat" cmpd="sng" algn="ctr">
                      <a:solidFill>
                        <a:srgbClr val="CFD4D8"/>
                      </a:solidFill>
                      <a:prstDash val="solid"/>
                      <a:round/>
                      <a:headEnd type="none" w="med" len="med"/>
                      <a:tailEnd type="none" w="med" len="med"/>
                    </a:lnB>
                    <a:solidFill>
                      <a:srgbClr val="FFFFFF"/>
                    </a:solidFill>
                  </a:tcPr>
                </a:tc>
              </a:tr>
              <a:tr h="390180">
                <a:tc>
                  <a:txBody>
                    <a:bodyPr/>
                    <a:lstStyle/>
                    <a:p>
                      <a:pPr algn="r" fontAlgn="ctr"/>
                      <a:r>
                        <a:rPr lang="en-US" altLang="zh-CN" sz="800" b="1" i="0" u="none" strike="noStrike">
                          <a:solidFill>
                            <a:srgbClr val="555555"/>
                          </a:solidFill>
                          <a:effectLst/>
                          <a:latin typeface="Lucida Sans" panose="020B0602030504020204" pitchFamily="34" charset="0"/>
                          <a:ea typeface="宋体" panose="02010600030101010101" pitchFamily="2" charset="-122"/>
                        </a:rPr>
                        <a:t>2</a:t>
                      </a:r>
                    </a:p>
                  </a:txBody>
                  <a:tcPr marL="9525" marR="9525" marT="9525" marB="0" anchor="ctr">
                    <a:lnL>
                      <a:noFill/>
                    </a:lnL>
                    <a:lnR w="12700" cap="flat" cmpd="sng" algn="ctr">
                      <a:solidFill>
                        <a:srgbClr val="CFD4D8"/>
                      </a:solidFill>
                      <a:prstDash val="solid"/>
                      <a:round/>
                      <a:headEnd type="none" w="med" len="med"/>
                      <a:tailEnd type="none" w="med" len="med"/>
                    </a:lnR>
                    <a:lnT w="12700" cap="flat" cmpd="sng" algn="ctr">
                      <a:solidFill>
                        <a:srgbClr val="CFD4D8"/>
                      </a:solidFill>
                      <a:prstDash val="solid"/>
                      <a:round/>
                      <a:headEnd type="none" w="med" len="med"/>
                      <a:tailEnd type="none" w="med" len="med"/>
                    </a:lnT>
                    <a:lnB w="12700" cap="flat" cmpd="sng" algn="ctr">
                      <a:solidFill>
                        <a:srgbClr val="CFD4D8"/>
                      </a:solidFill>
                      <a:prstDash val="solid"/>
                      <a:round/>
                      <a:headEnd type="none" w="med" len="med"/>
                      <a:tailEnd type="none" w="med" len="med"/>
                    </a:lnB>
                    <a:solidFill>
                      <a:srgbClr val="F7F8F9"/>
                    </a:solidFill>
                  </a:tcPr>
                </a:tc>
                <a:tc>
                  <a:txBody>
                    <a:bodyPr/>
                    <a:lstStyle/>
                    <a:p>
                      <a:pPr algn="l" fontAlgn="ctr"/>
                      <a:r>
                        <a:rPr lang="zh-CN" altLang="en-US" sz="800" b="1" i="0" u="none" strike="noStrike">
                          <a:solidFill>
                            <a:srgbClr val="000000"/>
                          </a:solidFill>
                          <a:effectLst/>
                          <a:latin typeface="Lucida Sans" panose="020B0602030504020204" pitchFamily="34" charset="0"/>
                          <a:ea typeface="宋体" panose="02010600030101010101" pitchFamily="2" charset="-122"/>
                        </a:rPr>
                        <a:t>领券中心</a:t>
                      </a:r>
                    </a:p>
                  </a:txBody>
                  <a:tcPr marL="9525" marR="9525" marT="9525" marB="0" anchor="ctr">
                    <a:lnL w="12700" cap="flat" cmpd="sng" algn="ctr">
                      <a:solidFill>
                        <a:srgbClr val="CFD4D8"/>
                      </a:solidFill>
                      <a:prstDash val="solid"/>
                      <a:round/>
                      <a:headEnd type="none" w="med" len="med"/>
                      <a:tailEnd type="none" w="med" len="med"/>
                    </a:lnL>
                    <a:lnR w="12700" cap="flat" cmpd="sng" algn="ctr">
                      <a:solidFill>
                        <a:srgbClr val="CFD4D8"/>
                      </a:solidFill>
                      <a:prstDash val="solid"/>
                      <a:round/>
                      <a:headEnd type="none" w="med" len="med"/>
                      <a:tailEnd type="none" w="med" len="med"/>
                    </a:lnR>
                    <a:lnT w="12700" cap="flat" cmpd="sng" algn="ctr">
                      <a:solidFill>
                        <a:srgbClr val="CFD4D8"/>
                      </a:solidFill>
                      <a:prstDash val="solid"/>
                      <a:round/>
                      <a:headEnd type="none" w="med" len="med"/>
                      <a:tailEnd type="none" w="med" len="med"/>
                    </a:lnT>
                    <a:lnB w="12700" cap="flat" cmpd="sng" algn="ctr">
                      <a:solidFill>
                        <a:srgbClr val="CFD4D8"/>
                      </a:solidFill>
                      <a:prstDash val="solid"/>
                      <a:round/>
                      <a:headEnd type="none" w="med" len="med"/>
                      <a:tailEnd type="none" w="med" len="med"/>
                    </a:lnB>
                    <a:solidFill>
                      <a:srgbClr val="FDFDFD"/>
                    </a:solidFill>
                  </a:tcPr>
                </a:tc>
                <a:tc>
                  <a:txBody>
                    <a:bodyPr/>
                    <a:lstStyle/>
                    <a:p>
                      <a:pPr algn="r" fontAlgn="ctr"/>
                      <a:r>
                        <a:rPr lang="en-US" altLang="zh-CN" sz="800" b="0" i="0" u="none" strike="noStrike">
                          <a:solidFill>
                            <a:srgbClr val="000000"/>
                          </a:solidFill>
                          <a:effectLst/>
                          <a:latin typeface="Lucida Sans" panose="020B0602030504020204" pitchFamily="34" charset="0"/>
                          <a:ea typeface="宋体" panose="02010600030101010101" pitchFamily="2" charset="-122"/>
                        </a:rPr>
                        <a:t>25098</a:t>
                      </a:r>
                    </a:p>
                  </a:txBody>
                  <a:tcPr marL="9525" marR="9525" marT="9525" marB="0" anchor="ctr">
                    <a:lnL w="12700" cap="flat" cmpd="sng" algn="ctr">
                      <a:solidFill>
                        <a:srgbClr val="CFD4D8"/>
                      </a:solidFill>
                      <a:prstDash val="solid"/>
                      <a:round/>
                      <a:headEnd type="none" w="med" len="med"/>
                      <a:tailEnd type="none" w="med" len="med"/>
                    </a:lnL>
                    <a:lnR w="12700" cap="flat" cmpd="sng" algn="ctr">
                      <a:solidFill>
                        <a:srgbClr val="CFD4D8"/>
                      </a:solidFill>
                      <a:prstDash val="solid"/>
                      <a:round/>
                      <a:headEnd type="none" w="med" len="med"/>
                      <a:tailEnd type="none" w="med" len="med"/>
                    </a:lnR>
                    <a:lnT w="12700" cap="flat" cmpd="sng" algn="ctr">
                      <a:solidFill>
                        <a:srgbClr val="CFD4D8"/>
                      </a:solidFill>
                      <a:prstDash val="solid"/>
                      <a:round/>
                      <a:headEnd type="none" w="med" len="med"/>
                      <a:tailEnd type="none" w="med" len="med"/>
                    </a:lnT>
                    <a:lnB w="12700" cap="flat" cmpd="sng" algn="ctr">
                      <a:solidFill>
                        <a:srgbClr val="CFD4D8"/>
                      </a:solidFill>
                      <a:prstDash val="solid"/>
                      <a:round/>
                      <a:headEnd type="none" w="med" len="med"/>
                      <a:tailEnd type="none" w="med" len="med"/>
                    </a:lnB>
                    <a:solidFill>
                      <a:srgbClr val="FDFDFD"/>
                    </a:solidFill>
                  </a:tcPr>
                </a:tc>
              </a:tr>
              <a:tr h="403186">
                <a:tc>
                  <a:txBody>
                    <a:bodyPr/>
                    <a:lstStyle/>
                    <a:p>
                      <a:pPr algn="r" fontAlgn="ctr"/>
                      <a:r>
                        <a:rPr lang="en-US" altLang="zh-CN" sz="800" b="1" i="0" u="none" strike="noStrike">
                          <a:solidFill>
                            <a:srgbClr val="555555"/>
                          </a:solidFill>
                          <a:effectLst/>
                          <a:latin typeface="Lucida Sans" panose="020B0602030504020204" pitchFamily="34" charset="0"/>
                          <a:ea typeface="宋体" panose="02010600030101010101" pitchFamily="2" charset="-122"/>
                        </a:rPr>
                        <a:t>3</a:t>
                      </a:r>
                    </a:p>
                  </a:txBody>
                  <a:tcPr marL="9525" marR="9525" marT="9525" marB="0" anchor="ctr">
                    <a:lnL>
                      <a:noFill/>
                    </a:lnL>
                    <a:lnR w="12700" cap="flat" cmpd="sng" algn="ctr">
                      <a:solidFill>
                        <a:srgbClr val="CFD4D8"/>
                      </a:solidFill>
                      <a:prstDash val="solid"/>
                      <a:round/>
                      <a:headEnd type="none" w="med" len="med"/>
                      <a:tailEnd type="none" w="med" len="med"/>
                    </a:lnR>
                    <a:lnT w="12700" cap="flat" cmpd="sng" algn="ctr">
                      <a:solidFill>
                        <a:srgbClr val="CFD4D8"/>
                      </a:solidFill>
                      <a:prstDash val="solid"/>
                      <a:round/>
                      <a:headEnd type="none" w="med" len="med"/>
                      <a:tailEnd type="none" w="med" len="med"/>
                    </a:lnT>
                    <a:lnB w="12700" cap="flat" cmpd="sng" algn="ctr">
                      <a:solidFill>
                        <a:srgbClr val="CFD4D8"/>
                      </a:solidFill>
                      <a:prstDash val="solid"/>
                      <a:round/>
                      <a:headEnd type="none" w="med" len="med"/>
                      <a:tailEnd type="none" w="med" len="med"/>
                    </a:lnB>
                    <a:solidFill>
                      <a:srgbClr val="F7F8F9"/>
                    </a:solidFill>
                  </a:tcPr>
                </a:tc>
                <a:tc>
                  <a:txBody>
                    <a:bodyPr/>
                    <a:lstStyle/>
                    <a:p>
                      <a:pPr algn="l" fontAlgn="ctr"/>
                      <a:r>
                        <a:rPr lang="zh-CN" altLang="en-US" sz="800" b="1" i="0" u="none" strike="noStrike">
                          <a:solidFill>
                            <a:srgbClr val="000000"/>
                          </a:solidFill>
                          <a:effectLst/>
                          <a:latin typeface="Lucida Sans" panose="020B0602030504020204" pitchFamily="34" charset="0"/>
                          <a:ea typeface="宋体" panose="02010600030101010101" pitchFamily="2" charset="-122"/>
                        </a:rPr>
                        <a:t>个人中心首页</a:t>
                      </a:r>
                      <a:r>
                        <a:rPr lang="en-US" altLang="zh-CN" sz="800" b="1" i="0" u="none" strike="noStrike">
                          <a:solidFill>
                            <a:srgbClr val="000000"/>
                          </a:solidFill>
                          <a:effectLst/>
                          <a:latin typeface="Lucida Sans" panose="020B0602030504020204" pitchFamily="34" charset="0"/>
                          <a:ea typeface="宋体" panose="02010600030101010101" pitchFamily="2" charset="-122"/>
                        </a:rPr>
                        <a:t>-</a:t>
                      </a:r>
                      <a:r>
                        <a:rPr lang="zh-CN" altLang="en-US" sz="800" b="1" i="0" u="none" strike="noStrike">
                          <a:solidFill>
                            <a:srgbClr val="000000"/>
                          </a:solidFill>
                          <a:effectLst/>
                          <a:latin typeface="Lucida Sans" panose="020B0602030504020204" pitchFamily="34" charset="0"/>
                          <a:ea typeface="宋体" panose="02010600030101010101" pitchFamily="2" charset="-122"/>
                        </a:rPr>
                        <a:t>会员中心主页</a:t>
                      </a:r>
                    </a:p>
                  </a:txBody>
                  <a:tcPr marL="9525" marR="9525" marT="9525" marB="0" anchor="ctr">
                    <a:lnL w="12700" cap="flat" cmpd="sng" algn="ctr">
                      <a:solidFill>
                        <a:srgbClr val="CFD4D8"/>
                      </a:solidFill>
                      <a:prstDash val="solid"/>
                      <a:round/>
                      <a:headEnd type="none" w="med" len="med"/>
                      <a:tailEnd type="none" w="med" len="med"/>
                    </a:lnL>
                    <a:lnR w="12700" cap="flat" cmpd="sng" algn="ctr">
                      <a:solidFill>
                        <a:srgbClr val="CFD4D8"/>
                      </a:solidFill>
                      <a:prstDash val="solid"/>
                      <a:round/>
                      <a:headEnd type="none" w="med" len="med"/>
                      <a:tailEnd type="none" w="med" len="med"/>
                    </a:lnR>
                    <a:lnT w="12700" cap="flat" cmpd="sng" algn="ctr">
                      <a:solidFill>
                        <a:srgbClr val="CFD4D8"/>
                      </a:solidFill>
                      <a:prstDash val="solid"/>
                      <a:round/>
                      <a:headEnd type="none" w="med" len="med"/>
                      <a:tailEnd type="none" w="med" len="med"/>
                    </a:lnT>
                    <a:lnB w="12700" cap="flat" cmpd="sng" algn="ctr">
                      <a:solidFill>
                        <a:srgbClr val="CFD4D8"/>
                      </a:solidFill>
                      <a:prstDash val="solid"/>
                      <a:round/>
                      <a:headEnd type="none" w="med" len="med"/>
                      <a:tailEnd type="none" w="med" len="med"/>
                    </a:lnB>
                    <a:solidFill>
                      <a:srgbClr val="FFFFFF"/>
                    </a:solidFill>
                  </a:tcPr>
                </a:tc>
                <a:tc>
                  <a:txBody>
                    <a:bodyPr/>
                    <a:lstStyle/>
                    <a:p>
                      <a:pPr algn="r" fontAlgn="ctr"/>
                      <a:r>
                        <a:rPr lang="en-US" altLang="zh-CN" sz="800" b="0" i="0" u="none" strike="noStrike">
                          <a:solidFill>
                            <a:srgbClr val="000000"/>
                          </a:solidFill>
                          <a:effectLst/>
                          <a:latin typeface="Lucida Sans" panose="020B0602030504020204" pitchFamily="34" charset="0"/>
                          <a:ea typeface="宋体" panose="02010600030101010101" pitchFamily="2" charset="-122"/>
                        </a:rPr>
                        <a:t>19231</a:t>
                      </a:r>
                    </a:p>
                  </a:txBody>
                  <a:tcPr marL="9525" marR="9525" marT="9525" marB="0" anchor="ctr">
                    <a:lnL w="12700" cap="flat" cmpd="sng" algn="ctr">
                      <a:solidFill>
                        <a:srgbClr val="CFD4D8"/>
                      </a:solidFill>
                      <a:prstDash val="solid"/>
                      <a:round/>
                      <a:headEnd type="none" w="med" len="med"/>
                      <a:tailEnd type="none" w="med" len="med"/>
                    </a:lnL>
                    <a:lnR w="12700" cap="flat" cmpd="sng" algn="ctr">
                      <a:solidFill>
                        <a:srgbClr val="CFD4D8"/>
                      </a:solidFill>
                      <a:prstDash val="solid"/>
                      <a:round/>
                      <a:headEnd type="none" w="med" len="med"/>
                      <a:tailEnd type="none" w="med" len="med"/>
                    </a:lnR>
                    <a:lnT w="12700" cap="flat" cmpd="sng" algn="ctr">
                      <a:solidFill>
                        <a:srgbClr val="CFD4D8"/>
                      </a:solidFill>
                      <a:prstDash val="solid"/>
                      <a:round/>
                      <a:headEnd type="none" w="med" len="med"/>
                      <a:tailEnd type="none" w="med" len="med"/>
                    </a:lnT>
                    <a:lnB w="12700" cap="flat" cmpd="sng" algn="ctr">
                      <a:solidFill>
                        <a:srgbClr val="CFD4D8"/>
                      </a:solidFill>
                      <a:prstDash val="solid"/>
                      <a:round/>
                      <a:headEnd type="none" w="med" len="med"/>
                      <a:tailEnd type="none" w="med" len="med"/>
                    </a:lnB>
                    <a:solidFill>
                      <a:srgbClr val="FFFFFF"/>
                    </a:solidFill>
                  </a:tcPr>
                </a:tc>
              </a:tr>
              <a:tr h="403186">
                <a:tc>
                  <a:txBody>
                    <a:bodyPr/>
                    <a:lstStyle/>
                    <a:p>
                      <a:pPr algn="r" fontAlgn="ctr"/>
                      <a:r>
                        <a:rPr lang="en-US" altLang="zh-CN" sz="800" b="1" i="0" u="none" strike="noStrike">
                          <a:solidFill>
                            <a:srgbClr val="555555"/>
                          </a:solidFill>
                          <a:effectLst/>
                          <a:latin typeface="Lucida Sans" panose="020B0602030504020204" pitchFamily="34" charset="0"/>
                          <a:ea typeface="宋体" panose="02010600030101010101" pitchFamily="2" charset="-122"/>
                        </a:rPr>
                        <a:t>4</a:t>
                      </a:r>
                    </a:p>
                  </a:txBody>
                  <a:tcPr marL="9525" marR="9525" marT="9525" marB="0" anchor="ctr">
                    <a:lnL>
                      <a:noFill/>
                    </a:lnL>
                    <a:lnR w="12700" cap="flat" cmpd="sng" algn="ctr">
                      <a:solidFill>
                        <a:srgbClr val="CFD4D8"/>
                      </a:solidFill>
                      <a:prstDash val="solid"/>
                      <a:round/>
                      <a:headEnd type="none" w="med" len="med"/>
                      <a:tailEnd type="none" w="med" len="med"/>
                    </a:lnR>
                    <a:lnT w="12700" cap="flat" cmpd="sng" algn="ctr">
                      <a:solidFill>
                        <a:srgbClr val="CFD4D8"/>
                      </a:solidFill>
                      <a:prstDash val="solid"/>
                      <a:round/>
                      <a:headEnd type="none" w="med" len="med"/>
                      <a:tailEnd type="none" w="med" len="med"/>
                    </a:lnT>
                    <a:lnB w="12700" cap="flat" cmpd="sng" algn="ctr">
                      <a:solidFill>
                        <a:srgbClr val="CFD4D8"/>
                      </a:solidFill>
                      <a:prstDash val="solid"/>
                      <a:round/>
                      <a:headEnd type="none" w="med" len="med"/>
                      <a:tailEnd type="none" w="med" len="med"/>
                    </a:lnB>
                    <a:solidFill>
                      <a:srgbClr val="F7F8F9"/>
                    </a:solidFill>
                  </a:tcPr>
                </a:tc>
                <a:tc>
                  <a:txBody>
                    <a:bodyPr/>
                    <a:lstStyle/>
                    <a:p>
                      <a:pPr algn="l" fontAlgn="ctr"/>
                      <a:r>
                        <a:rPr lang="zh-CN" altLang="en-US" sz="800" b="1" i="0" u="none" strike="noStrike">
                          <a:solidFill>
                            <a:srgbClr val="000000"/>
                          </a:solidFill>
                          <a:effectLst/>
                          <a:latin typeface="Lucida Sans" panose="020B0602030504020204" pitchFamily="34" charset="0"/>
                          <a:ea typeface="宋体" panose="02010600030101010101" pitchFamily="2" charset="-122"/>
                        </a:rPr>
                        <a:t>个人中心会员等级页面</a:t>
                      </a:r>
                    </a:p>
                  </a:txBody>
                  <a:tcPr marL="9525" marR="9525" marT="9525" marB="0" anchor="ctr">
                    <a:lnL w="12700" cap="flat" cmpd="sng" algn="ctr">
                      <a:solidFill>
                        <a:srgbClr val="CFD4D8"/>
                      </a:solidFill>
                      <a:prstDash val="solid"/>
                      <a:round/>
                      <a:headEnd type="none" w="med" len="med"/>
                      <a:tailEnd type="none" w="med" len="med"/>
                    </a:lnL>
                    <a:lnR w="12700" cap="flat" cmpd="sng" algn="ctr">
                      <a:solidFill>
                        <a:srgbClr val="CFD4D8"/>
                      </a:solidFill>
                      <a:prstDash val="solid"/>
                      <a:round/>
                      <a:headEnd type="none" w="med" len="med"/>
                      <a:tailEnd type="none" w="med" len="med"/>
                    </a:lnR>
                    <a:lnT w="12700" cap="flat" cmpd="sng" algn="ctr">
                      <a:solidFill>
                        <a:srgbClr val="CFD4D8"/>
                      </a:solidFill>
                      <a:prstDash val="solid"/>
                      <a:round/>
                      <a:headEnd type="none" w="med" len="med"/>
                      <a:tailEnd type="none" w="med" len="med"/>
                    </a:lnT>
                    <a:lnB w="12700" cap="flat" cmpd="sng" algn="ctr">
                      <a:solidFill>
                        <a:srgbClr val="CFD4D8"/>
                      </a:solidFill>
                      <a:prstDash val="solid"/>
                      <a:round/>
                      <a:headEnd type="none" w="med" len="med"/>
                      <a:tailEnd type="none" w="med" len="med"/>
                    </a:lnB>
                    <a:solidFill>
                      <a:srgbClr val="FDFDFD"/>
                    </a:solidFill>
                  </a:tcPr>
                </a:tc>
                <a:tc>
                  <a:txBody>
                    <a:bodyPr/>
                    <a:lstStyle/>
                    <a:p>
                      <a:pPr algn="r" fontAlgn="ctr"/>
                      <a:r>
                        <a:rPr lang="en-US" altLang="zh-CN" sz="800" b="0" i="0" u="none" strike="noStrike">
                          <a:solidFill>
                            <a:srgbClr val="000000"/>
                          </a:solidFill>
                          <a:effectLst/>
                          <a:latin typeface="Lucida Sans" panose="020B0602030504020204" pitchFamily="34" charset="0"/>
                          <a:ea typeface="宋体" panose="02010600030101010101" pitchFamily="2" charset="-122"/>
                        </a:rPr>
                        <a:t>11344</a:t>
                      </a:r>
                    </a:p>
                  </a:txBody>
                  <a:tcPr marL="9525" marR="9525" marT="9525" marB="0" anchor="ctr">
                    <a:lnL w="12700" cap="flat" cmpd="sng" algn="ctr">
                      <a:solidFill>
                        <a:srgbClr val="CFD4D8"/>
                      </a:solidFill>
                      <a:prstDash val="solid"/>
                      <a:round/>
                      <a:headEnd type="none" w="med" len="med"/>
                      <a:tailEnd type="none" w="med" len="med"/>
                    </a:lnL>
                    <a:lnR w="12700" cap="flat" cmpd="sng" algn="ctr">
                      <a:solidFill>
                        <a:srgbClr val="CFD4D8"/>
                      </a:solidFill>
                      <a:prstDash val="solid"/>
                      <a:round/>
                      <a:headEnd type="none" w="med" len="med"/>
                      <a:tailEnd type="none" w="med" len="med"/>
                    </a:lnR>
                    <a:lnT w="12700" cap="flat" cmpd="sng" algn="ctr">
                      <a:solidFill>
                        <a:srgbClr val="CFD4D8"/>
                      </a:solidFill>
                      <a:prstDash val="solid"/>
                      <a:round/>
                      <a:headEnd type="none" w="med" len="med"/>
                      <a:tailEnd type="none" w="med" len="med"/>
                    </a:lnT>
                    <a:lnB w="12700" cap="flat" cmpd="sng" algn="ctr">
                      <a:solidFill>
                        <a:srgbClr val="CFD4D8"/>
                      </a:solidFill>
                      <a:prstDash val="solid"/>
                      <a:round/>
                      <a:headEnd type="none" w="med" len="med"/>
                      <a:tailEnd type="none" w="med" len="med"/>
                    </a:lnB>
                    <a:solidFill>
                      <a:srgbClr val="FDFDFD"/>
                    </a:solidFill>
                  </a:tcPr>
                </a:tc>
              </a:tr>
              <a:tr h="416192">
                <a:tc>
                  <a:txBody>
                    <a:bodyPr/>
                    <a:lstStyle/>
                    <a:p>
                      <a:pPr algn="r" fontAlgn="ctr"/>
                      <a:r>
                        <a:rPr lang="en-US" altLang="zh-CN" sz="800" b="1" i="0" u="none" strike="noStrike">
                          <a:solidFill>
                            <a:srgbClr val="555555"/>
                          </a:solidFill>
                          <a:effectLst/>
                          <a:latin typeface="Lucida Sans" panose="020B0602030504020204" pitchFamily="34" charset="0"/>
                          <a:ea typeface="宋体" panose="02010600030101010101" pitchFamily="2" charset="-122"/>
                        </a:rPr>
                        <a:t>5</a:t>
                      </a:r>
                    </a:p>
                  </a:txBody>
                  <a:tcPr marL="9525" marR="9525" marT="9525" marB="0" anchor="ctr">
                    <a:lnL>
                      <a:noFill/>
                    </a:lnL>
                    <a:lnR w="12700" cap="flat" cmpd="sng" algn="ctr">
                      <a:solidFill>
                        <a:srgbClr val="CFD4D8"/>
                      </a:solidFill>
                      <a:prstDash val="solid"/>
                      <a:round/>
                      <a:headEnd type="none" w="med" len="med"/>
                      <a:tailEnd type="none" w="med" len="med"/>
                    </a:lnR>
                    <a:lnT w="12700" cap="flat" cmpd="sng" algn="ctr">
                      <a:solidFill>
                        <a:srgbClr val="CFD4D8"/>
                      </a:solidFill>
                      <a:prstDash val="solid"/>
                      <a:round/>
                      <a:headEnd type="none" w="med" len="med"/>
                      <a:tailEnd type="none" w="med" len="med"/>
                    </a:lnT>
                    <a:lnB w="12700" cap="flat" cmpd="sng" algn="ctr">
                      <a:solidFill>
                        <a:srgbClr val="CFD4D8"/>
                      </a:solidFill>
                      <a:prstDash val="solid"/>
                      <a:round/>
                      <a:headEnd type="none" w="med" len="med"/>
                      <a:tailEnd type="none" w="med" len="med"/>
                    </a:lnB>
                    <a:solidFill>
                      <a:srgbClr val="F7F8F9"/>
                    </a:solidFill>
                  </a:tcPr>
                </a:tc>
                <a:tc>
                  <a:txBody>
                    <a:bodyPr/>
                    <a:lstStyle/>
                    <a:p>
                      <a:pPr algn="l" fontAlgn="ctr"/>
                      <a:r>
                        <a:rPr lang="zh-CN" altLang="en-US" sz="800" b="1" i="0" u="none" strike="noStrike">
                          <a:solidFill>
                            <a:srgbClr val="000000"/>
                          </a:solidFill>
                          <a:effectLst/>
                          <a:latin typeface="Lucida Sans" panose="020B0602030504020204" pitchFamily="34" charset="0"/>
                          <a:ea typeface="宋体" panose="02010600030101010101" pitchFamily="2" charset="-122"/>
                        </a:rPr>
                        <a:t>个人中心积分兑换页面</a:t>
                      </a:r>
                    </a:p>
                  </a:txBody>
                  <a:tcPr marL="9525" marR="9525" marT="9525" marB="0" anchor="ctr">
                    <a:lnL w="12700" cap="flat" cmpd="sng" algn="ctr">
                      <a:solidFill>
                        <a:srgbClr val="CFD4D8"/>
                      </a:solidFill>
                      <a:prstDash val="solid"/>
                      <a:round/>
                      <a:headEnd type="none" w="med" len="med"/>
                      <a:tailEnd type="none" w="med" len="med"/>
                    </a:lnL>
                    <a:lnR w="12700" cap="flat" cmpd="sng" algn="ctr">
                      <a:solidFill>
                        <a:srgbClr val="CFD4D8"/>
                      </a:solidFill>
                      <a:prstDash val="solid"/>
                      <a:round/>
                      <a:headEnd type="none" w="med" len="med"/>
                      <a:tailEnd type="none" w="med" len="med"/>
                    </a:lnR>
                    <a:lnT w="12700" cap="flat" cmpd="sng" algn="ctr">
                      <a:solidFill>
                        <a:srgbClr val="CFD4D8"/>
                      </a:solidFill>
                      <a:prstDash val="solid"/>
                      <a:round/>
                      <a:headEnd type="none" w="med" len="med"/>
                      <a:tailEnd type="none" w="med" len="med"/>
                    </a:lnT>
                    <a:lnB w="12700" cap="flat" cmpd="sng" algn="ctr">
                      <a:solidFill>
                        <a:srgbClr val="CFD4D8"/>
                      </a:solidFill>
                      <a:prstDash val="solid"/>
                      <a:round/>
                      <a:headEnd type="none" w="med" len="med"/>
                      <a:tailEnd type="none" w="med" len="med"/>
                    </a:lnB>
                    <a:solidFill>
                      <a:srgbClr val="FFFFFF"/>
                    </a:solidFill>
                  </a:tcPr>
                </a:tc>
                <a:tc>
                  <a:txBody>
                    <a:bodyPr/>
                    <a:lstStyle/>
                    <a:p>
                      <a:pPr algn="r" fontAlgn="ctr"/>
                      <a:r>
                        <a:rPr lang="en-US" altLang="zh-CN" sz="800" b="0" i="0" u="none" strike="noStrike">
                          <a:solidFill>
                            <a:srgbClr val="000000"/>
                          </a:solidFill>
                          <a:effectLst/>
                          <a:latin typeface="Lucida Sans" panose="020B0602030504020204" pitchFamily="34" charset="0"/>
                          <a:ea typeface="宋体" panose="02010600030101010101" pitchFamily="2" charset="-122"/>
                        </a:rPr>
                        <a:t>8258</a:t>
                      </a:r>
                    </a:p>
                  </a:txBody>
                  <a:tcPr marL="9525" marR="9525" marT="9525" marB="0" anchor="ctr">
                    <a:lnL w="12700" cap="flat" cmpd="sng" algn="ctr">
                      <a:solidFill>
                        <a:srgbClr val="CFD4D8"/>
                      </a:solidFill>
                      <a:prstDash val="solid"/>
                      <a:round/>
                      <a:headEnd type="none" w="med" len="med"/>
                      <a:tailEnd type="none" w="med" len="med"/>
                    </a:lnL>
                    <a:lnR w="12700" cap="flat" cmpd="sng" algn="ctr">
                      <a:solidFill>
                        <a:srgbClr val="CFD4D8"/>
                      </a:solidFill>
                      <a:prstDash val="solid"/>
                      <a:round/>
                      <a:headEnd type="none" w="med" len="med"/>
                      <a:tailEnd type="none" w="med" len="med"/>
                    </a:lnR>
                    <a:lnT w="12700" cap="flat" cmpd="sng" algn="ctr">
                      <a:solidFill>
                        <a:srgbClr val="CFD4D8"/>
                      </a:solidFill>
                      <a:prstDash val="solid"/>
                      <a:round/>
                      <a:headEnd type="none" w="med" len="med"/>
                      <a:tailEnd type="none" w="med" len="med"/>
                    </a:lnT>
                    <a:lnB w="12700" cap="flat" cmpd="sng" algn="ctr">
                      <a:solidFill>
                        <a:srgbClr val="CFD4D8"/>
                      </a:solidFill>
                      <a:prstDash val="solid"/>
                      <a:round/>
                      <a:headEnd type="none" w="med" len="med"/>
                      <a:tailEnd type="none" w="med" len="med"/>
                    </a:lnB>
                    <a:solidFill>
                      <a:srgbClr val="FFFFFF"/>
                    </a:solidFill>
                  </a:tcPr>
                </a:tc>
              </a:tr>
              <a:tr h="455210">
                <a:tc>
                  <a:txBody>
                    <a:bodyPr/>
                    <a:lstStyle/>
                    <a:p>
                      <a:pPr algn="r" fontAlgn="ctr"/>
                      <a:r>
                        <a:rPr lang="en-US" altLang="zh-CN" sz="800" b="1" i="0" u="none" strike="noStrike">
                          <a:solidFill>
                            <a:srgbClr val="555555"/>
                          </a:solidFill>
                          <a:effectLst/>
                          <a:latin typeface="Lucida Sans" panose="020B0602030504020204" pitchFamily="34" charset="0"/>
                          <a:ea typeface="宋体" panose="02010600030101010101" pitchFamily="2" charset="-122"/>
                        </a:rPr>
                        <a:t>6</a:t>
                      </a:r>
                    </a:p>
                  </a:txBody>
                  <a:tcPr marL="9525" marR="9525" marT="9525" marB="0" anchor="ctr">
                    <a:lnL>
                      <a:noFill/>
                    </a:lnL>
                    <a:lnR w="12700" cap="flat" cmpd="sng" algn="ctr">
                      <a:solidFill>
                        <a:srgbClr val="CFD4D8"/>
                      </a:solidFill>
                      <a:prstDash val="solid"/>
                      <a:round/>
                      <a:headEnd type="none" w="med" len="med"/>
                      <a:tailEnd type="none" w="med" len="med"/>
                    </a:lnR>
                    <a:lnT w="12700" cap="flat" cmpd="sng" algn="ctr">
                      <a:solidFill>
                        <a:srgbClr val="CFD4D8"/>
                      </a:solidFill>
                      <a:prstDash val="solid"/>
                      <a:round/>
                      <a:headEnd type="none" w="med" len="med"/>
                      <a:tailEnd type="none" w="med" len="med"/>
                    </a:lnT>
                    <a:lnB w="12700" cap="flat" cmpd="sng" algn="ctr">
                      <a:solidFill>
                        <a:srgbClr val="CFD4D8"/>
                      </a:solidFill>
                      <a:prstDash val="solid"/>
                      <a:round/>
                      <a:headEnd type="none" w="med" len="med"/>
                      <a:tailEnd type="none" w="med" len="med"/>
                    </a:lnB>
                    <a:solidFill>
                      <a:srgbClr val="F7F8F9"/>
                    </a:solidFill>
                  </a:tcPr>
                </a:tc>
                <a:tc>
                  <a:txBody>
                    <a:bodyPr/>
                    <a:lstStyle/>
                    <a:p>
                      <a:pPr algn="l" fontAlgn="ctr"/>
                      <a:r>
                        <a:rPr lang="zh-CN" altLang="en-US" sz="800" b="1" i="0" u="none" strike="noStrike">
                          <a:solidFill>
                            <a:srgbClr val="000000"/>
                          </a:solidFill>
                          <a:effectLst/>
                          <a:latin typeface="Lucida Sans" panose="020B0602030504020204" pitchFamily="34" charset="0"/>
                          <a:ea typeface="宋体" panose="02010600030101010101" pitchFamily="2" charset="-122"/>
                        </a:rPr>
                        <a:t>会员中心我的福利包页面</a:t>
                      </a:r>
                    </a:p>
                  </a:txBody>
                  <a:tcPr marL="9525" marR="9525" marT="9525" marB="0" anchor="ctr">
                    <a:lnL w="12700" cap="flat" cmpd="sng" algn="ctr">
                      <a:solidFill>
                        <a:srgbClr val="CFD4D8"/>
                      </a:solidFill>
                      <a:prstDash val="solid"/>
                      <a:round/>
                      <a:headEnd type="none" w="med" len="med"/>
                      <a:tailEnd type="none" w="med" len="med"/>
                    </a:lnL>
                    <a:lnR w="12700" cap="flat" cmpd="sng" algn="ctr">
                      <a:solidFill>
                        <a:srgbClr val="CFD4D8"/>
                      </a:solidFill>
                      <a:prstDash val="solid"/>
                      <a:round/>
                      <a:headEnd type="none" w="med" len="med"/>
                      <a:tailEnd type="none" w="med" len="med"/>
                    </a:lnR>
                    <a:lnT w="12700" cap="flat" cmpd="sng" algn="ctr">
                      <a:solidFill>
                        <a:srgbClr val="CFD4D8"/>
                      </a:solidFill>
                      <a:prstDash val="solid"/>
                      <a:round/>
                      <a:headEnd type="none" w="med" len="med"/>
                      <a:tailEnd type="none" w="med" len="med"/>
                    </a:lnT>
                    <a:lnB w="12700" cap="flat" cmpd="sng" algn="ctr">
                      <a:solidFill>
                        <a:srgbClr val="CFD4D8"/>
                      </a:solidFill>
                      <a:prstDash val="solid"/>
                      <a:round/>
                      <a:headEnd type="none" w="med" len="med"/>
                      <a:tailEnd type="none" w="med" len="med"/>
                    </a:lnB>
                    <a:solidFill>
                      <a:srgbClr val="FDFDFD"/>
                    </a:solidFill>
                  </a:tcPr>
                </a:tc>
                <a:tc>
                  <a:txBody>
                    <a:bodyPr/>
                    <a:lstStyle/>
                    <a:p>
                      <a:pPr algn="r" fontAlgn="ctr"/>
                      <a:r>
                        <a:rPr lang="en-US" altLang="zh-CN" sz="800" b="0" i="0" u="none" strike="noStrike">
                          <a:solidFill>
                            <a:srgbClr val="000000"/>
                          </a:solidFill>
                          <a:effectLst/>
                          <a:latin typeface="Lucida Sans" panose="020B0602030504020204" pitchFamily="34" charset="0"/>
                          <a:ea typeface="宋体" panose="02010600030101010101" pitchFamily="2" charset="-122"/>
                        </a:rPr>
                        <a:t>2561</a:t>
                      </a:r>
                    </a:p>
                  </a:txBody>
                  <a:tcPr marL="9525" marR="9525" marT="9525" marB="0" anchor="ctr">
                    <a:lnL w="12700" cap="flat" cmpd="sng" algn="ctr">
                      <a:solidFill>
                        <a:srgbClr val="CFD4D8"/>
                      </a:solidFill>
                      <a:prstDash val="solid"/>
                      <a:round/>
                      <a:headEnd type="none" w="med" len="med"/>
                      <a:tailEnd type="none" w="med" len="med"/>
                    </a:lnL>
                    <a:lnR w="12700" cap="flat" cmpd="sng" algn="ctr">
                      <a:solidFill>
                        <a:srgbClr val="CFD4D8"/>
                      </a:solidFill>
                      <a:prstDash val="solid"/>
                      <a:round/>
                      <a:headEnd type="none" w="med" len="med"/>
                      <a:tailEnd type="none" w="med" len="med"/>
                    </a:lnR>
                    <a:lnT w="12700" cap="flat" cmpd="sng" algn="ctr">
                      <a:solidFill>
                        <a:srgbClr val="CFD4D8"/>
                      </a:solidFill>
                      <a:prstDash val="solid"/>
                      <a:round/>
                      <a:headEnd type="none" w="med" len="med"/>
                      <a:tailEnd type="none" w="med" len="med"/>
                    </a:lnT>
                    <a:lnB w="12700" cap="flat" cmpd="sng" algn="ctr">
                      <a:solidFill>
                        <a:srgbClr val="CFD4D8"/>
                      </a:solidFill>
                      <a:prstDash val="solid"/>
                      <a:round/>
                      <a:headEnd type="none" w="med" len="med"/>
                      <a:tailEnd type="none" w="med" len="med"/>
                    </a:lnB>
                    <a:solidFill>
                      <a:srgbClr val="FDFDFD"/>
                    </a:solidFill>
                  </a:tcPr>
                </a:tc>
              </a:tr>
              <a:tr h="468216">
                <a:tc>
                  <a:txBody>
                    <a:bodyPr/>
                    <a:lstStyle/>
                    <a:p>
                      <a:pPr algn="r" fontAlgn="ctr"/>
                      <a:r>
                        <a:rPr lang="en-US" altLang="zh-CN" sz="800" b="1" i="0" u="none" strike="noStrike">
                          <a:solidFill>
                            <a:srgbClr val="555555"/>
                          </a:solidFill>
                          <a:effectLst/>
                          <a:latin typeface="Lucida Sans" panose="020B0602030504020204" pitchFamily="34" charset="0"/>
                          <a:ea typeface="宋体" panose="02010600030101010101" pitchFamily="2" charset="-122"/>
                        </a:rPr>
                        <a:t>7</a:t>
                      </a:r>
                    </a:p>
                  </a:txBody>
                  <a:tcPr marL="9525" marR="9525" marT="9525" marB="0" anchor="ctr">
                    <a:lnL>
                      <a:noFill/>
                    </a:lnL>
                    <a:lnR w="12700" cap="flat" cmpd="sng" algn="ctr">
                      <a:solidFill>
                        <a:srgbClr val="CFD4D8"/>
                      </a:solidFill>
                      <a:prstDash val="solid"/>
                      <a:round/>
                      <a:headEnd type="none" w="med" len="med"/>
                      <a:tailEnd type="none" w="med" len="med"/>
                    </a:lnR>
                    <a:lnT w="12700" cap="flat" cmpd="sng" algn="ctr">
                      <a:solidFill>
                        <a:srgbClr val="CFD4D8"/>
                      </a:solidFill>
                      <a:prstDash val="solid"/>
                      <a:round/>
                      <a:headEnd type="none" w="med" len="med"/>
                      <a:tailEnd type="none" w="med" len="med"/>
                    </a:lnT>
                    <a:lnB w="12700" cap="flat" cmpd="sng" algn="ctr">
                      <a:solidFill>
                        <a:srgbClr val="CFD4D8"/>
                      </a:solidFill>
                      <a:prstDash val="solid"/>
                      <a:round/>
                      <a:headEnd type="none" w="med" len="med"/>
                      <a:tailEnd type="none" w="med" len="med"/>
                    </a:lnB>
                    <a:solidFill>
                      <a:srgbClr val="F7F8F9"/>
                    </a:solidFill>
                  </a:tcPr>
                </a:tc>
                <a:tc>
                  <a:txBody>
                    <a:bodyPr/>
                    <a:lstStyle/>
                    <a:p>
                      <a:pPr algn="l" fontAlgn="ctr"/>
                      <a:r>
                        <a:rPr lang="zh-CN" altLang="en-US" sz="800" b="1" i="0" u="none" strike="noStrike">
                          <a:solidFill>
                            <a:srgbClr val="000000"/>
                          </a:solidFill>
                          <a:effectLst/>
                          <a:latin typeface="Lucida Sans" panose="020B0602030504020204" pitchFamily="34" charset="0"/>
                          <a:ea typeface="宋体" panose="02010600030101010101" pitchFamily="2" charset="-122"/>
                        </a:rPr>
                        <a:t>会员中心会员权益页面</a:t>
                      </a:r>
                    </a:p>
                  </a:txBody>
                  <a:tcPr marL="9525" marR="9525" marT="9525" marB="0" anchor="ctr">
                    <a:lnL w="12700" cap="flat" cmpd="sng" algn="ctr">
                      <a:solidFill>
                        <a:srgbClr val="CFD4D8"/>
                      </a:solidFill>
                      <a:prstDash val="solid"/>
                      <a:round/>
                      <a:headEnd type="none" w="med" len="med"/>
                      <a:tailEnd type="none" w="med" len="med"/>
                    </a:lnL>
                    <a:lnR w="12700" cap="flat" cmpd="sng" algn="ctr">
                      <a:solidFill>
                        <a:srgbClr val="CFD4D8"/>
                      </a:solidFill>
                      <a:prstDash val="solid"/>
                      <a:round/>
                      <a:headEnd type="none" w="med" len="med"/>
                      <a:tailEnd type="none" w="med" len="med"/>
                    </a:lnR>
                    <a:lnT w="12700" cap="flat" cmpd="sng" algn="ctr">
                      <a:solidFill>
                        <a:srgbClr val="CFD4D8"/>
                      </a:solidFill>
                      <a:prstDash val="solid"/>
                      <a:round/>
                      <a:headEnd type="none" w="med" len="med"/>
                      <a:tailEnd type="none" w="med" len="med"/>
                    </a:lnT>
                    <a:lnB w="12700" cap="flat" cmpd="sng" algn="ctr">
                      <a:solidFill>
                        <a:srgbClr val="CFD4D8"/>
                      </a:solidFill>
                      <a:prstDash val="solid"/>
                      <a:round/>
                      <a:headEnd type="none" w="med" len="med"/>
                      <a:tailEnd type="none" w="med" len="med"/>
                    </a:lnB>
                    <a:solidFill>
                      <a:srgbClr val="FFFFFF"/>
                    </a:solidFill>
                  </a:tcPr>
                </a:tc>
                <a:tc>
                  <a:txBody>
                    <a:bodyPr/>
                    <a:lstStyle/>
                    <a:p>
                      <a:pPr algn="r" fontAlgn="ctr"/>
                      <a:r>
                        <a:rPr lang="en-US" altLang="zh-CN" sz="800" b="0" i="0" u="none" strike="noStrike" dirty="0">
                          <a:solidFill>
                            <a:srgbClr val="000000"/>
                          </a:solidFill>
                          <a:effectLst/>
                          <a:latin typeface="Lucida Sans" panose="020B0602030504020204" pitchFamily="34" charset="0"/>
                          <a:ea typeface="宋体" panose="02010600030101010101" pitchFamily="2" charset="-122"/>
                        </a:rPr>
                        <a:t>1140</a:t>
                      </a:r>
                    </a:p>
                  </a:txBody>
                  <a:tcPr marL="9525" marR="9525" marT="9525" marB="0" anchor="ctr">
                    <a:lnL w="12700" cap="flat" cmpd="sng" algn="ctr">
                      <a:solidFill>
                        <a:srgbClr val="CFD4D8"/>
                      </a:solidFill>
                      <a:prstDash val="solid"/>
                      <a:round/>
                      <a:headEnd type="none" w="med" len="med"/>
                      <a:tailEnd type="none" w="med" len="med"/>
                    </a:lnL>
                    <a:lnR w="12700" cap="flat" cmpd="sng" algn="ctr">
                      <a:solidFill>
                        <a:srgbClr val="CFD4D8"/>
                      </a:solidFill>
                      <a:prstDash val="solid"/>
                      <a:round/>
                      <a:headEnd type="none" w="med" len="med"/>
                      <a:tailEnd type="none" w="med" len="med"/>
                    </a:lnR>
                    <a:lnT w="12700" cap="flat" cmpd="sng" algn="ctr">
                      <a:solidFill>
                        <a:srgbClr val="CFD4D8"/>
                      </a:solidFill>
                      <a:prstDash val="solid"/>
                      <a:round/>
                      <a:headEnd type="none" w="med" len="med"/>
                      <a:tailEnd type="none" w="med" len="med"/>
                    </a:lnT>
                    <a:lnB w="12700" cap="flat" cmpd="sng" algn="ctr">
                      <a:solidFill>
                        <a:srgbClr val="CFD4D8"/>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478662284"/>
      </p:ext>
    </p:extLst>
  </p:cSld>
  <p:clrMapOvr>
    <a:masterClrMapping/>
  </p:clrMapOvr>
  <mc:AlternateContent xmlns:mc="http://schemas.openxmlformats.org/markup-compatibility/2006">
    <mc:Choice xmlns:p14="http://schemas.microsoft.com/office/powerpoint/2010/main" Requires="p14">
      <p:transition spd="slow" p14:dur="1600" advTm="0">
        <p:blinds dir="vert"/>
      </p:transition>
    </mc:Choice>
    <mc:Fallback>
      <p:transition spd="slow"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par>
                                <p:cTn id="14" presetID="12" presetClass="entr" presetSubtype="2" fill="hold" grpId="0" nodeType="withEffect">
                                  <p:stCondLst>
                                    <p:cond delay="0"/>
                                  </p:stCondLst>
                                  <p:childTnLst>
                                    <p:set>
                                      <p:cBhvr>
                                        <p:cTn id="15" dur="1" fill="hold">
                                          <p:stCondLst>
                                            <p:cond delay="0"/>
                                          </p:stCondLst>
                                        </p:cTn>
                                        <p:tgtEl>
                                          <p:spTgt spid="2"/>
                                        </p:tgtEl>
                                        <p:attrNameLst>
                                          <p:attrName>style.visibility</p:attrName>
                                        </p:attrNameLst>
                                      </p:cBhvr>
                                      <p:to>
                                        <p:strVal val="visible"/>
                                      </p:to>
                                    </p:set>
                                    <p:anim calcmode="lin" valueType="num">
                                      <p:cBhvr additive="base">
                                        <p:cTn id="16" dur="500"/>
                                        <p:tgtEl>
                                          <p:spTgt spid="2"/>
                                        </p:tgtEl>
                                        <p:attrNameLst>
                                          <p:attrName>ppt_x</p:attrName>
                                        </p:attrNameLst>
                                      </p:cBhvr>
                                      <p:tavLst>
                                        <p:tav tm="0">
                                          <p:val>
                                            <p:strVal val="#ppt_x+#ppt_w*1.125000"/>
                                          </p:val>
                                        </p:tav>
                                        <p:tav tm="100000">
                                          <p:val>
                                            <p:strVal val="#ppt_x"/>
                                          </p:val>
                                        </p:tav>
                                      </p:tavLst>
                                    </p:anim>
                                    <p:animEffect transition="in" filter="wipe(left)">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grpId="0" nodeType="clickEffect">
                                  <p:stCondLst>
                                    <p:cond delay="0"/>
                                  </p:stCondLst>
                                  <p:iterate type="wd">
                                    <p:tmPct val="10000"/>
                                  </p:iterate>
                                  <p:childTnLst>
                                    <p:set>
                                      <p:cBhvr>
                                        <p:cTn id="21" dur="1" fill="hold">
                                          <p:stCondLst>
                                            <p:cond delay="0"/>
                                          </p:stCondLst>
                                        </p:cTn>
                                        <p:tgtEl>
                                          <p:spTgt spid="47"/>
                                        </p:tgtEl>
                                        <p:attrNameLst>
                                          <p:attrName>style.visibility</p:attrName>
                                        </p:attrNameLst>
                                      </p:cBhvr>
                                      <p:to>
                                        <p:strVal val="visible"/>
                                      </p:to>
                                    </p:set>
                                    <p:animEffect transition="in" filter="fade">
                                      <p:cBhvr>
                                        <p:cTn id="22" dur="250"/>
                                        <p:tgtEl>
                                          <p:spTgt spid="47"/>
                                        </p:tgtEl>
                                      </p:cBhvr>
                                    </p:animEffect>
                                    <p:anim calcmode="lin" valueType="num">
                                      <p:cBhvr>
                                        <p:cTn id="23" dur="250" fill="hold"/>
                                        <p:tgtEl>
                                          <p:spTgt spid="47"/>
                                        </p:tgtEl>
                                        <p:attrNameLst>
                                          <p:attrName>ppt_x</p:attrName>
                                        </p:attrNameLst>
                                      </p:cBhvr>
                                      <p:tavLst>
                                        <p:tav tm="0">
                                          <p:val>
                                            <p:strVal val="#ppt_x"/>
                                          </p:val>
                                        </p:tav>
                                        <p:tav tm="100000">
                                          <p:val>
                                            <p:strVal val="#ppt_x"/>
                                          </p:val>
                                        </p:tav>
                                      </p:tavLst>
                                    </p:anim>
                                    <p:anim calcmode="lin" valueType="num">
                                      <p:cBhvr>
                                        <p:cTn id="24" dur="250" fill="hold"/>
                                        <p:tgtEl>
                                          <p:spTgt spid="47"/>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1" nodeType="clickEffect">
                                  <p:stCondLst>
                                    <p:cond delay="0"/>
                                  </p:stCondLst>
                                  <p:iterate type="wd">
                                    <p:tmAbs val="0"/>
                                  </p:iterate>
                                  <p:childTnLst>
                                    <p:set>
                                      <p:cBhvr>
                                        <p:cTn id="28" dur="1" fill="hold">
                                          <p:stCondLst>
                                            <p:cond delay="999"/>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4" grpId="0" animBg="1"/>
      <p:bldP spid="47" grpId="0"/>
      <p:bldP spid="47" grpId="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55576" y="114186"/>
            <a:ext cx="2520280" cy="369332"/>
          </a:xfrm>
          <a:prstGeom prst="rect">
            <a:avLst/>
          </a:prstGeom>
          <a:noFill/>
        </p:spPr>
        <p:txBody>
          <a:bodyPr wrap="square" rtlCol="0">
            <a:spAutoFit/>
          </a:bodyPr>
          <a:lstStyle/>
          <a:p>
            <a:pPr defTabSz="432037">
              <a:defRPr/>
            </a:pPr>
            <a:r>
              <a:rPr lang="zh-CN" altLang="en-US" b="1" kern="0" dirty="0" smtClean="0">
                <a:solidFill>
                  <a:schemeClr val="bg1"/>
                </a:solidFill>
                <a:latin typeface="Arial" pitchFamily="34" charset="0"/>
                <a:ea typeface="微软雅黑" pitchFamily="34" charset="-122"/>
                <a:cs typeface="Arial" pitchFamily="34" charset="0"/>
              </a:rPr>
              <a:t>分模块</a:t>
            </a:r>
            <a:r>
              <a:rPr lang="en-US" altLang="zh-CN" b="1" kern="0" dirty="0" err="1" smtClean="0">
                <a:solidFill>
                  <a:schemeClr val="bg1"/>
                </a:solidFill>
                <a:latin typeface="Arial" pitchFamily="34" charset="0"/>
                <a:ea typeface="微软雅黑" pitchFamily="34" charset="-122"/>
                <a:cs typeface="Arial" pitchFamily="34" charset="0"/>
              </a:rPr>
              <a:t>uv</a:t>
            </a:r>
            <a:endParaRPr lang="en-US" altLang="zh-CN" b="1" kern="0" dirty="0">
              <a:solidFill>
                <a:schemeClr val="bg1"/>
              </a:solidFill>
              <a:latin typeface="Arial" pitchFamily="34" charset="0"/>
              <a:ea typeface="微软雅黑" pitchFamily="34" charset="-122"/>
              <a:cs typeface="Arial" pitchFamily="34" charset="0"/>
            </a:endParaRPr>
          </a:p>
        </p:txBody>
      </p:sp>
      <p:sp>
        <p:nvSpPr>
          <p:cNvPr id="3" name="燕尾形 2"/>
          <p:cNvSpPr/>
          <p:nvPr/>
        </p:nvSpPr>
        <p:spPr>
          <a:xfrm>
            <a:off x="227230" y="150190"/>
            <a:ext cx="288032" cy="297324"/>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70C0"/>
              </a:solidFill>
            </a:endParaRPr>
          </a:p>
        </p:txBody>
      </p:sp>
      <p:sp>
        <p:nvSpPr>
          <p:cNvPr id="4" name="燕尾形 3"/>
          <p:cNvSpPr/>
          <p:nvPr/>
        </p:nvSpPr>
        <p:spPr>
          <a:xfrm>
            <a:off x="464428" y="150190"/>
            <a:ext cx="288032" cy="297324"/>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70C0"/>
              </a:solidFill>
            </a:endParaRPr>
          </a:p>
        </p:txBody>
      </p:sp>
      <p:sp>
        <p:nvSpPr>
          <p:cNvPr id="47" name="矩形 46"/>
          <p:cNvSpPr/>
          <p:nvPr/>
        </p:nvSpPr>
        <p:spPr>
          <a:xfrm>
            <a:off x="1063440" y="4195453"/>
            <a:ext cx="7448947" cy="680553"/>
          </a:xfrm>
          <a:prstGeom prst="rect">
            <a:avLst/>
          </a:prstGeom>
        </p:spPr>
        <p:txBody>
          <a:bodyPr lIns="68534" tIns="34267" rIns="68534" bIns="34267"/>
          <a:lstStyle/>
          <a:p>
            <a:pPr algn="just">
              <a:spcAft>
                <a:spcPts val="450"/>
              </a:spcAft>
              <a:buClr>
                <a:srgbClr val="00B050"/>
              </a:buClr>
              <a:buSzPct val="80000"/>
              <a:defRPr/>
            </a:pPr>
            <a:r>
              <a:rPr lang="zh-CN" altLang="en-US" sz="1200" dirty="0" smtClean="0">
                <a:latin typeface="Adobe 黑体 Std R" pitchFamily="34" charset="-122"/>
                <a:ea typeface="Adobe 黑体 Std R" pitchFamily="34" charset="-122"/>
              </a:rPr>
              <a:t>请</a:t>
            </a:r>
            <a:r>
              <a:rPr lang="zh-CN" altLang="en-US" sz="1200" dirty="0">
                <a:latin typeface="Adobe 黑体 Std R" pitchFamily="34" charset="-122"/>
                <a:ea typeface="Adobe 黑体 Std R" pitchFamily="34" charset="-122"/>
              </a:rPr>
              <a:t>在此处输入您的文本或者复制您的文本粘贴到此处，请在此处输入您的文本或者复制您的文本粘贴到此处。</a:t>
            </a:r>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334" y="699542"/>
            <a:ext cx="8604448" cy="4321121"/>
          </a:xfrm>
          <a:prstGeom prst="rect">
            <a:avLst/>
          </a:prstGeom>
        </p:spPr>
      </p:pic>
    </p:spTree>
    <p:extLst>
      <p:ext uri="{BB962C8B-B14F-4D97-AF65-F5344CB8AC3E}">
        <p14:creationId xmlns:p14="http://schemas.microsoft.com/office/powerpoint/2010/main" val="4009501397"/>
      </p:ext>
    </p:extLst>
  </p:cSld>
  <p:clrMapOvr>
    <a:masterClrMapping/>
  </p:clrMapOvr>
  <mc:AlternateContent xmlns:mc="http://schemas.openxmlformats.org/markup-compatibility/2006">
    <mc:Choice xmlns:p14="http://schemas.microsoft.com/office/powerpoint/2010/main" Requires="p14">
      <p:transition spd="slow" p14:dur="1600" advTm="0">
        <p:blinds dir="vert"/>
      </p:transition>
    </mc:Choice>
    <mc:Fallback>
      <p:transition spd="slow"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par>
                                <p:cTn id="14" presetID="12" presetClass="entr" presetSubtype="2" fill="hold" grpId="0" nodeType="withEffect">
                                  <p:stCondLst>
                                    <p:cond delay="0"/>
                                  </p:stCondLst>
                                  <p:childTnLst>
                                    <p:set>
                                      <p:cBhvr>
                                        <p:cTn id="15" dur="1" fill="hold">
                                          <p:stCondLst>
                                            <p:cond delay="0"/>
                                          </p:stCondLst>
                                        </p:cTn>
                                        <p:tgtEl>
                                          <p:spTgt spid="2"/>
                                        </p:tgtEl>
                                        <p:attrNameLst>
                                          <p:attrName>style.visibility</p:attrName>
                                        </p:attrNameLst>
                                      </p:cBhvr>
                                      <p:to>
                                        <p:strVal val="visible"/>
                                      </p:to>
                                    </p:set>
                                    <p:anim calcmode="lin" valueType="num">
                                      <p:cBhvr additive="base">
                                        <p:cTn id="16" dur="500"/>
                                        <p:tgtEl>
                                          <p:spTgt spid="2"/>
                                        </p:tgtEl>
                                        <p:attrNameLst>
                                          <p:attrName>ppt_x</p:attrName>
                                        </p:attrNameLst>
                                      </p:cBhvr>
                                      <p:tavLst>
                                        <p:tav tm="0">
                                          <p:val>
                                            <p:strVal val="#ppt_x+#ppt_w*1.125000"/>
                                          </p:val>
                                        </p:tav>
                                        <p:tav tm="100000">
                                          <p:val>
                                            <p:strVal val="#ppt_x"/>
                                          </p:val>
                                        </p:tav>
                                      </p:tavLst>
                                    </p:anim>
                                    <p:animEffect transition="in" filter="wipe(left)">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grpId="0" nodeType="clickEffect">
                                  <p:stCondLst>
                                    <p:cond delay="0"/>
                                  </p:stCondLst>
                                  <p:iterate type="wd">
                                    <p:tmPct val="10000"/>
                                  </p:iterate>
                                  <p:childTnLst>
                                    <p:set>
                                      <p:cBhvr>
                                        <p:cTn id="21" dur="1" fill="hold">
                                          <p:stCondLst>
                                            <p:cond delay="0"/>
                                          </p:stCondLst>
                                        </p:cTn>
                                        <p:tgtEl>
                                          <p:spTgt spid="47"/>
                                        </p:tgtEl>
                                        <p:attrNameLst>
                                          <p:attrName>style.visibility</p:attrName>
                                        </p:attrNameLst>
                                      </p:cBhvr>
                                      <p:to>
                                        <p:strVal val="visible"/>
                                      </p:to>
                                    </p:set>
                                    <p:animEffect transition="in" filter="fade">
                                      <p:cBhvr>
                                        <p:cTn id="22" dur="250"/>
                                        <p:tgtEl>
                                          <p:spTgt spid="47"/>
                                        </p:tgtEl>
                                      </p:cBhvr>
                                    </p:animEffect>
                                    <p:anim calcmode="lin" valueType="num">
                                      <p:cBhvr>
                                        <p:cTn id="23" dur="250" fill="hold"/>
                                        <p:tgtEl>
                                          <p:spTgt spid="47"/>
                                        </p:tgtEl>
                                        <p:attrNameLst>
                                          <p:attrName>ppt_x</p:attrName>
                                        </p:attrNameLst>
                                      </p:cBhvr>
                                      <p:tavLst>
                                        <p:tav tm="0">
                                          <p:val>
                                            <p:strVal val="#ppt_x"/>
                                          </p:val>
                                        </p:tav>
                                        <p:tav tm="100000">
                                          <p:val>
                                            <p:strVal val="#ppt_x"/>
                                          </p:val>
                                        </p:tav>
                                      </p:tavLst>
                                    </p:anim>
                                    <p:anim calcmode="lin" valueType="num">
                                      <p:cBhvr>
                                        <p:cTn id="24" dur="250" fill="hold"/>
                                        <p:tgtEl>
                                          <p:spTgt spid="47"/>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1" nodeType="clickEffect">
                                  <p:stCondLst>
                                    <p:cond delay="0"/>
                                  </p:stCondLst>
                                  <p:iterate type="wd">
                                    <p:tmAbs val="0"/>
                                  </p:iterate>
                                  <p:childTnLst>
                                    <p:set>
                                      <p:cBhvr>
                                        <p:cTn id="28" dur="1" fill="hold">
                                          <p:stCondLst>
                                            <p:cond delay="999"/>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4" grpId="0" animBg="1"/>
      <p:bldP spid="47" grpId="0"/>
      <p:bldP spid="47" grpId="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55576" y="114186"/>
            <a:ext cx="2520280" cy="369332"/>
          </a:xfrm>
          <a:prstGeom prst="rect">
            <a:avLst/>
          </a:prstGeom>
          <a:noFill/>
        </p:spPr>
        <p:txBody>
          <a:bodyPr wrap="square" rtlCol="0">
            <a:spAutoFit/>
          </a:bodyPr>
          <a:lstStyle/>
          <a:p>
            <a:pPr defTabSz="432037">
              <a:defRPr/>
            </a:pPr>
            <a:r>
              <a:rPr lang="zh-CN" altLang="en-US" b="1" kern="0" dirty="0" smtClean="0">
                <a:solidFill>
                  <a:schemeClr val="bg1"/>
                </a:solidFill>
                <a:latin typeface="Arial" pitchFamily="34" charset="0"/>
                <a:ea typeface="微软雅黑" pitchFamily="34" charset="-122"/>
                <a:cs typeface="Arial" pitchFamily="34" charset="0"/>
              </a:rPr>
              <a:t>分模块</a:t>
            </a:r>
            <a:r>
              <a:rPr lang="en-US" altLang="zh-CN" b="1" kern="0" dirty="0" err="1">
                <a:solidFill>
                  <a:schemeClr val="bg1"/>
                </a:solidFill>
                <a:latin typeface="Arial" pitchFamily="34" charset="0"/>
                <a:ea typeface="微软雅黑" pitchFamily="34" charset="-122"/>
                <a:cs typeface="Arial" pitchFamily="34" charset="0"/>
              </a:rPr>
              <a:t>u</a:t>
            </a:r>
            <a:r>
              <a:rPr lang="en-US" altLang="zh-CN" b="1" kern="0" dirty="0" err="1" smtClean="0">
                <a:solidFill>
                  <a:schemeClr val="bg1"/>
                </a:solidFill>
                <a:latin typeface="Arial" pitchFamily="34" charset="0"/>
                <a:ea typeface="微软雅黑" pitchFamily="34" charset="-122"/>
                <a:cs typeface="Arial" pitchFamily="34" charset="0"/>
              </a:rPr>
              <a:t>v</a:t>
            </a:r>
            <a:endParaRPr lang="en-US" altLang="zh-CN" b="1" kern="0" dirty="0">
              <a:solidFill>
                <a:schemeClr val="bg1"/>
              </a:solidFill>
              <a:latin typeface="Arial" pitchFamily="34" charset="0"/>
              <a:ea typeface="微软雅黑" pitchFamily="34" charset="-122"/>
              <a:cs typeface="Arial" pitchFamily="34" charset="0"/>
            </a:endParaRPr>
          </a:p>
        </p:txBody>
      </p:sp>
      <p:sp>
        <p:nvSpPr>
          <p:cNvPr id="3" name="燕尾形 2"/>
          <p:cNvSpPr/>
          <p:nvPr/>
        </p:nvSpPr>
        <p:spPr>
          <a:xfrm>
            <a:off x="227230" y="150190"/>
            <a:ext cx="288032" cy="297324"/>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70C0"/>
              </a:solidFill>
            </a:endParaRPr>
          </a:p>
        </p:txBody>
      </p:sp>
      <p:sp>
        <p:nvSpPr>
          <p:cNvPr id="4" name="燕尾形 3"/>
          <p:cNvSpPr/>
          <p:nvPr/>
        </p:nvSpPr>
        <p:spPr>
          <a:xfrm>
            <a:off x="464428" y="150190"/>
            <a:ext cx="288032" cy="297324"/>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70C0"/>
              </a:solidFill>
            </a:endParaRPr>
          </a:p>
        </p:txBody>
      </p:sp>
      <p:sp>
        <p:nvSpPr>
          <p:cNvPr id="47" name="矩形 46"/>
          <p:cNvSpPr/>
          <p:nvPr/>
        </p:nvSpPr>
        <p:spPr>
          <a:xfrm>
            <a:off x="1063440" y="4299942"/>
            <a:ext cx="7448947" cy="576064"/>
          </a:xfrm>
          <a:prstGeom prst="rect">
            <a:avLst/>
          </a:prstGeom>
        </p:spPr>
        <p:txBody>
          <a:bodyPr lIns="68534" tIns="34267" rIns="68534" bIns="34267"/>
          <a:lstStyle/>
          <a:p>
            <a:pPr algn="just">
              <a:spcAft>
                <a:spcPts val="450"/>
              </a:spcAft>
              <a:buClr>
                <a:srgbClr val="00B050"/>
              </a:buClr>
              <a:buSzPct val="80000"/>
              <a:defRPr/>
            </a:pPr>
            <a:r>
              <a:rPr lang="zh-CN" altLang="en-US" sz="1200" dirty="0" smtClean="0">
                <a:latin typeface="Adobe 黑体 Std R" pitchFamily="34" charset="-122"/>
                <a:ea typeface="Adobe 黑体 Std R" pitchFamily="34" charset="-122"/>
              </a:rPr>
              <a:t>人数上的排名次序与页面流量完全一致，不过数量上差距减少了不少，这很可能是由于部分活跃用户经常点击造成的页面流量上的比较大的差距</a:t>
            </a:r>
            <a:endParaRPr lang="zh-CN" altLang="en-US" sz="1200" dirty="0">
              <a:latin typeface="Adobe 黑体 Std R" pitchFamily="34" charset="-122"/>
              <a:ea typeface="Adobe 黑体 Std R" pitchFamily="34" charset="-122"/>
            </a:endParaRPr>
          </a:p>
        </p:txBody>
      </p:sp>
      <p:graphicFrame>
        <p:nvGraphicFramePr>
          <p:cNvPr id="5" name="表格 4"/>
          <p:cNvGraphicFramePr>
            <a:graphicFrameLocks noGrp="1"/>
          </p:cNvGraphicFramePr>
          <p:nvPr>
            <p:extLst>
              <p:ext uri="{D42A27DB-BD31-4B8C-83A1-F6EECF244321}">
                <p14:modId xmlns:p14="http://schemas.microsoft.com/office/powerpoint/2010/main" val="3576075188"/>
              </p:ext>
            </p:extLst>
          </p:nvPr>
        </p:nvGraphicFramePr>
        <p:xfrm>
          <a:off x="1907704" y="1203598"/>
          <a:ext cx="4660900" cy="2638425"/>
        </p:xfrm>
        <a:graphic>
          <a:graphicData uri="http://schemas.openxmlformats.org/drawingml/2006/table">
            <a:tbl>
              <a:tblPr/>
              <a:tblGrid>
                <a:gridCol w="685333"/>
                <a:gridCol w="2084555"/>
                <a:gridCol w="1891012"/>
              </a:tblGrid>
              <a:tr h="314325">
                <a:tc>
                  <a:txBody>
                    <a:bodyPr/>
                    <a:lstStyle/>
                    <a:p>
                      <a:pPr algn="l" fontAlgn="ctr"/>
                      <a:r>
                        <a:rPr lang="zh-CN" altLang="en-US" sz="800" b="1" i="0" u="none" strike="noStrike">
                          <a:solidFill>
                            <a:srgbClr val="555555"/>
                          </a:solidFill>
                          <a:effectLst/>
                          <a:latin typeface="Lucida Sans" panose="020B0602030504020204" pitchFamily="34" charset="0"/>
                          <a:ea typeface="宋体" panose="02010600030101010101" pitchFamily="2" charset="-122"/>
                        </a:rPr>
                        <a:t>　</a:t>
                      </a:r>
                    </a:p>
                  </a:txBody>
                  <a:tcPr marL="9525" marR="9525" marT="9525" marB="0" anchor="ctr">
                    <a:lnL>
                      <a:noFill/>
                    </a:lnL>
                    <a:lnR w="12700" cap="flat" cmpd="sng" algn="ctr">
                      <a:solidFill>
                        <a:srgbClr val="CFD4D8"/>
                      </a:solidFill>
                      <a:prstDash val="solid"/>
                      <a:round/>
                      <a:headEnd type="none" w="med" len="med"/>
                      <a:tailEnd type="none" w="med" len="med"/>
                    </a:lnR>
                    <a:lnT>
                      <a:noFill/>
                    </a:lnT>
                    <a:lnB w="12700" cap="flat" cmpd="sng" algn="ctr">
                      <a:solidFill>
                        <a:srgbClr val="CFD4D8"/>
                      </a:solidFill>
                      <a:prstDash val="solid"/>
                      <a:round/>
                      <a:headEnd type="none" w="med" len="med"/>
                      <a:tailEnd type="none" w="med" len="med"/>
                    </a:lnB>
                  </a:tcPr>
                </a:tc>
                <a:tc>
                  <a:txBody>
                    <a:bodyPr/>
                    <a:lstStyle/>
                    <a:p>
                      <a:pPr algn="l" fontAlgn="ctr"/>
                      <a:r>
                        <a:rPr lang="en-US" sz="800" b="1" i="0" u="none" strike="noStrike">
                          <a:solidFill>
                            <a:srgbClr val="555555"/>
                          </a:solidFill>
                          <a:effectLst/>
                          <a:latin typeface="Lucida Sans" panose="020B0602030504020204" pitchFamily="34" charset="0"/>
                          <a:ea typeface="宋体" panose="02010600030101010101" pitchFamily="2" charset="-122"/>
                        </a:rPr>
                        <a:t>page_name</a:t>
                      </a:r>
                    </a:p>
                  </a:txBody>
                  <a:tcPr marL="9525" marR="9525" marT="9525" marB="0" anchor="ctr">
                    <a:lnL w="12700" cap="flat" cmpd="sng" algn="ctr">
                      <a:solidFill>
                        <a:srgbClr val="CFD4D8"/>
                      </a:solidFill>
                      <a:prstDash val="solid"/>
                      <a:round/>
                      <a:headEnd type="none" w="med" len="med"/>
                      <a:tailEnd type="none" w="med" len="med"/>
                    </a:lnL>
                    <a:lnR w="12700" cap="flat" cmpd="sng" algn="ctr">
                      <a:solidFill>
                        <a:srgbClr val="CFD4D8"/>
                      </a:solidFill>
                      <a:prstDash val="solid"/>
                      <a:round/>
                      <a:headEnd type="none" w="med" len="med"/>
                      <a:tailEnd type="none" w="med" len="med"/>
                    </a:lnR>
                    <a:lnT>
                      <a:noFill/>
                    </a:lnT>
                    <a:lnB w="12700" cap="flat" cmpd="sng" algn="ctr">
                      <a:solidFill>
                        <a:srgbClr val="CFD4D8"/>
                      </a:solidFill>
                      <a:prstDash val="solid"/>
                      <a:round/>
                      <a:headEnd type="none" w="med" len="med"/>
                      <a:tailEnd type="none" w="med" len="med"/>
                    </a:lnB>
                  </a:tcPr>
                </a:tc>
                <a:tc>
                  <a:txBody>
                    <a:bodyPr/>
                    <a:lstStyle/>
                    <a:p>
                      <a:pPr algn="l" fontAlgn="ctr"/>
                      <a:r>
                        <a:rPr lang="en-US" sz="800" b="1" i="0" u="none" strike="noStrike">
                          <a:solidFill>
                            <a:srgbClr val="555555"/>
                          </a:solidFill>
                          <a:effectLst/>
                          <a:latin typeface="Lucida Sans" panose="020B0602030504020204" pitchFamily="34" charset="0"/>
                          <a:ea typeface="宋体" panose="02010600030101010101" pitchFamily="2" charset="-122"/>
                        </a:rPr>
                        <a:t>uv</a:t>
                      </a:r>
                    </a:p>
                  </a:txBody>
                  <a:tcPr marL="9525" marR="9525" marT="9525" marB="0" anchor="ctr">
                    <a:lnL w="12700" cap="flat" cmpd="sng" algn="ctr">
                      <a:solidFill>
                        <a:srgbClr val="CFD4D8"/>
                      </a:solidFill>
                      <a:prstDash val="solid"/>
                      <a:round/>
                      <a:headEnd type="none" w="med" len="med"/>
                      <a:tailEnd type="none" w="med" len="med"/>
                    </a:lnL>
                    <a:lnR w="12700" cap="flat" cmpd="sng" algn="ctr">
                      <a:solidFill>
                        <a:srgbClr val="CFD4D8"/>
                      </a:solidFill>
                      <a:prstDash val="solid"/>
                      <a:round/>
                      <a:headEnd type="none" w="med" len="med"/>
                      <a:tailEnd type="none" w="med" len="med"/>
                    </a:lnR>
                    <a:lnT>
                      <a:noFill/>
                    </a:lnT>
                    <a:lnB w="12700" cap="flat" cmpd="sng" algn="ctr">
                      <a:solidFill>
                        <a:srgbClr val="CFD4D8"/>
                      </a:solidFill>
                      <a:prstDash val="solid"/>
                      <a:round/>
                      <a:headEnd type="none" w="med" len="med"/>
                      <a:tailEnd type="none" w="med" len="med"/>
                    </a:lnB>
                  </a:tcPr>
                </a:tc>
              </a:tr>
              <a:tr h="295275">
                <a:tc>
                  <a:txBody>
                    <a:bodyPr/>
                    <a:lstStyle/>
                    <a:p>
                      <a:pPr algn="r" fontAlgn="ctr"/>
                      <a:r>
                        <a:rPr lang="en-US" altLang="zh-CN" sz="800" b="1" i="0" u="none" strike="noStrike">
                          <a:solidFill>
                            <a:srgbClr val="555555"/>
                          </a:solidFill>
                          <a:effectLst/>
                          <a:latin typeface="Lucida Sans" panose="020B0602030504020204" pitchFamily="34" charset="0"/>
                          <a:ea typeface="宋体" panose="02010600030101010101" pitchFamily="2" charset="-122"/>
                        </a:rPr>
                        <a:t>1</a:t>
                      </a:r>
                    </a:p>
                  </a:txBody>
                  <a:tcPr marL="9525" marR="9525" marT="9525" marB="0" anchor="ctr">
                    <a:lnL>
                      <a:noFill/>
                    </a:lnL>
                    <a:lnR w="12700" cap="flat" cmpd="sng" algn="ctr">
                      <a:solidFill>
                        <a:srgbClr val="CFD4D8"/>
                      </a:solidFill>
                      <a:prstDash val="solid"/>
                      <a:round/>
                      <a:headEnd type="none" w="med" len="med"/>
                      <a:tailEnd type="none" w="med" len="med"/>
                    </a:lnR>
                    <a:lnT w="12700" cap="flat" cmpd="sng" algn="ctr">
                      <a:solidFill>
                        <a:srgbClr val="CFD4D8"/>
                      </a:solidFill>
                      <a:prstDash val="solid"/>
                      <a:round/>
                      <a:headEnd type="none" w="med" len="med"/>
                      <a:tailEnd type="none" w="med" len="med"/>
                    </a:lnT>
                    <a:lnB w="12700" cap="flat" cmpd="sng" algn="ctr">
                      <a:solidFill>
                        <a:srgbClr val="CFD4D8"/>
                      </a:solidFill>
                      <a:prstDash val="solid"/>
                      <a:round/>
                      <a:headEnd type="none" w="med" len="med"/>
                      <a:tailEnd type="none" w="med" len="med"/>
                    </a:lnB>
                    <a:solidFill>
                      <a:srgbClr val="F7F8F9"/>
                    </a:solidFill>
                  </a:tcPr>
                </a:tc>
                <a:tc>
                  <a:txBody>
                    <a:bodyPr/>
                    <a:lstStyle/>
                    <a:p>
                      <a:pPr algn="l" fontAlgn="ctr"/>
                      <a:r>
                        <a:rPr lang="zh-CN" altLang="en-US" sz="800" b="1" i="0" u="none" strike="noStrike">
                          <a:solidFill>
                            <a:srgbClr val="000000"/>
                          </a:solidFill>
                          <a:effectLst/>
                          <a:latin typeface="Lucida Sans" panose="020B0602030504020204" pitchFamily="34" charset="0"/>
                          <a:ea typeface="宋体" panose="02010600030101010101" pitchFamily="2" charset="-122"/>
                        </a:rPr>
                        <a:t>个人中心首页</a:t>
                      </a:r>
                    </a:p>
                  </a:txBody>
                  <a:tcPr marL="9525" marR="9525" marT="9525" marB="0" anchor="ctr">
                    <a:lnL w="12700" cap="flat" cmpd="sng" algn="ctr">
                      <a:solidFill>
                        <a:srgbClr val="CFD4D8"/>
                      </a:solidFill>
                      <a:prstDash val="solid"/>
                      <a:round/>
                      <a:headEnd type="none" w="med" len="med"/>
                      <a:tailEnd type="none" w="med" len="med"/>
                    </a:lnL>
                    <a:lnR w="12700" cap="flat" cmpd="sng" algn="ctr">
                      <a:solidFill>
                        <a:srgbClr val="CFD4D8"/>
                      </a:solidFill>
                      <a:prstDash val="solid"/>
                      <a:round/>
                      <a:headEnd type="none" w="med" len="med"/>
                      <a:tailEnd type="none" w="med" len="med"/>
                    </a:lnR>
                    <a:lnT w="12700" cap="flat" cmpd="sng" algn="ctr">
                      <a:solidFill>
                        <a:srgbClr val="CFD4D8"/>
                      </a:solidFill>
                      <a:prstDash val="solid"/>
                      <a:round/>
                      <a:headEnd type="none" w="med" len="med"/>
                      <a:tailEnd type="none" w="med" len="med"/>
                    </a:lnT>
                    <a:lnB w="12700" cap="flat" cmpd="sng" algn="ctr">
                      <a:solidFill>
                        <a:srgbClr val="CFD4D8"/>
                      </a:solidFill>
                      <a:prstDash val="solid"/>
                      <a:round/>
                      <a:headEnd type="none" w="med" len="med"/>
                      <a:tailEnd type="none" w="med" len="med"/>
                    </a:lnB>
                    <a:solidFill>
                      <a:srgbClr val="FFFFFF"/>
                    </a:solidFill>
                  </a:tcPr>
                </a:tc>
                <a:tc>
                  <a:txBody>
                    <a:bodyPr/>
                    <a:lstStyle/>
                    <a:p>
                      <a:pPr algn="r" fontAlgn="ctr"/>
                      <a:r>
                        <a:rPr lang="en-US" altLang="zh-CN" sz="800" b="0" i="0" u="none" strike="noStrike">
                          <a:solidFill>
                            <a:srgbClr val="000000"/>
                          </a:solidFill>
                          <a:effectLst/>
                          <a:latin typeface="Lucida Sans" panose="020B0602030504020204" pitchFamily="34" charset="0"/>
                          <a:ea typeface="宋体" panose="02010600030101010101" pitchFamily="2" charset="-122"/>
                        </a:rPr>
                        <a:t>24264</a:t>
                      </a:r>
                    </a:p>
                  </a:txBody>
                  <a:tcPr marL="9525" marR="9525" marT="9525" marB="0" anchor="ctr">
                    <a:lnL w="12700" cap="flat" cmpd="sng" algn="ctr">
                      <a:solidFill>
                        <a:srgbClr val="CFD4D8"/>
                      </a:solidFill>
                      <a:prstDash val="solid"/>
                      <a:round/>
                      <a:headEnd type="none" w="med" len="med"/>
                      <a:tailEnd type="none" w="med" len="med"/>
                    </a:lnL>
                    <a:lnR w="12700" cap="flat" cmpd="sng" algn="ctr">
                      <a:solidFill>
                        <a:srgbClr val="CFD4D8"/>
                      </a:solidFill>
                      <a:prstDash val="solid"/>
                      <a:round/>
                      <a:headEnd type="none" w="med" len="med"/>
                      <a:tailEnd type="none" w="med" len="med"/>
                    </a:lnR>
                    <a:lnT w="12700" cap="flat" cmpd="sng" algn="ctr">
                      <a:solidFill>
                        <a:srgbClr val="CFD4D8"/>
                      </a:solidFill>
                      <a:prstDash val="solid"/>
                      <a:round/>
                      <a:headEnd type="none" w="med" len="med"/>
                      <a:tailEnd type="none" w="med" len="med"/>
                    </a:lnT>
                    <a:lnB w="12700" cap="flat" cmpd="sng" algn="ctr">
                      <a:solidFill>
                        <a:srgbClr val="CFD4D8"/>
                      </a:solidFill>
                      <a:prstDash val="solid"/>
                      <a:round/>
                      <a:headEnd type="none" w="med" len="med"/>
                      <a:tailEnd type="none" w="med" len="med"/>
                    </a:lnB>
                    <a:solidFill>
                      <a:srgbClr val="FFFFFF"/>
                    </a:solidFill>
                  </a:tcPr>
                </a:tc>
              </a:tr>
              <a:tr h="342900">
                <a:tc>
                  <a:txBody>
                    <a:bodyPr/>
                    <a:lstStyle/>
                    <a:p>
                      <a:pPr algn="r" fontAlgn="ctr"/>
                      <a:r>
                        <a:rPr lang="en-US" altLang="zh-CN" sz="800" b="1" i="0" u="none" strike="noStrike">
                          <a:solidFill>
                            <a:srgbClr val="555555"/>
                          </a:solidFill>
                          <a:effectLst/>
                          <a:latin typeface="Lucida Sans" panose="020B0602030504020204" pitchFamily="34" charset="0"/>
                          <a:ea typeface="宋体" panose="02010600030101010101" pitchFamily="2" charset="-122"/>
                        </a:rPr>
                        <a:t>2</a:t>
                      </a:r>
                    </a:p>
                  </a:txBody>
                  <a:tcPr marL="9525" marR="9525" marT="9525" marB="0" anchor="ctr">
                    <a:lnL>
                      <a:noFill/>
                    </a:lnL>
                    <a:lnR w="12700" cap="flat" cmpd="sng" algn="ctr">
                      <a:solidFill>
                        <a:srgbClr val="CFD4D8"/>
                      </a:solidFill>
                      <a:prstDash val="solid"/>
                      <a:round/>
                      <a:headEnd type="none" w="med" len="med"/>
                      <a:tailEnd type="none" w="med" len="med"/>
                    </a:lnR>
                    <a:lnT w="12700" cap="flat" cmpd="sng" algn="ctr">
                      <a:solidFill>
                        <a:srgbClr val="CFD4D8"/>
                      </a:solidFill>
                      <a:prstDash val="solid"/>
                      <a:round/>
                      <a:headEnd type="none" w="med" len="med"/>
                      <a:tailEnd type="none" w="med" len="med"/>
                    </a:lnT>
                    <a:lnB w="12700" cap="flat" cmpd="sng" algn="ctr">
                      <a:solidFill>
                        <a:srgbClr val="CFD4D8"/>
                      </a:solidFill>
                      <a:prstDash val="solid"/>
                      <a:round/>
                      <a:headEnd type="none" w="med" len="med"/>
                      <a:tailEnd type="none" w="med" len="med"/>
                    </a:lnB>
                    <a:solidFill>
                      <a:srgbClr val="F7F8F9"/>
                    </a:solidFill>
                  </a:tcPr>
                </a:tc>
                <a:tc>
                  <a:txBody>
                    <a:bodyPr/>
                    <a:lstStyle/>
                    <a:p>
                      <a:pPr algn="l" fontAlgn="ctr"/>
                      <a:r>
                        <a:rPr lang="zh-CN" altLang="en-US" sz="800" b="1" i="0" u="none" strike="noStrike">
                          <a:solidFill>
                            <a:srgbClr val="000000"/>
                          </a:solidFill>
                          <a:effectLst/>
                          <a:latin typeface="Lucida Sans" panose="020B0602030504020204" pitchFamily="34" charset="0"/>
                          <a:ea typeface="宋体" panose="02010600030101010101" pitchFamily="2" charset="-122"/>
                        </a:rPr>
                        <a:t>领券中心</a:t>
                      </a:r>
                    </a:p>
                  </a:txBody>
                  <a:tcPr marL="9525" marR="9525" marT="9525" marB="0" anchor="ctr">
                    <a:lnL w="12700" cap="flat" cmpd="sng" algn="ctr">
                      <a:solidFill>
                        <a:srgbClr val="CFD4D8"/>
                      </a:solidFill>
                      <a:prstDash val="solid"/>
                      <a:round/>
                      <a:headEnd type="none" w="med" len="med"/>
                      <a:tailEnd type="none" w="med" len="med"/>
                    </a:lnL>
                    <a:lnR w="12700" cap="flat" cmpd="sng" algn="ctr">
                      <a:solidFill>
                        <a:srgbClr val="CFD4D8"/>
                      </a:solidFill>
                      <a:prstDash val="solid"/>
                      <a:round/>
                      <a:headEnd type="none" w="med" len="med"/>
                      <a:tailEnd type="none" w="med" len="med"/>
                    </a:lnR>
                    <a:lnT w="12700" cap="flat" cmpd="sng" algn="ctr">
                      <a:solidFill>
                        <a:srgbClr val="CFD4D8"/>
                      </a:solidFill>
                      <a:prstDash val="solid"/>
                      <a:round/>
                      <a:headEnd type="none" w="med" len="med"/>
                      <a:tailEnd type="none" w="med" len="med"/>
                    </a:lnT>
                    <a:lnB w="12700" cap="flat" cmpd="sng" algn="ctr">
                      <a:solidFill>
                        <a:srgbClr val="CFD4D8"/>
                      </a:solidFill>
                      <a:prstDash val="solid"/>
                      <a:round/>
                      <a:headEnd type="none" w="med" len="med"/>
                      <a:tailEnd type="none" w="med" len="med"/>
                    </a:lnB>
                    <a:solidFill>
                      <a:srgbClr val="FDFDFD"/>
                    </a:solidFill>
                  </a:tcPr>
                </a:tc>
                <a:tc>
                  <a:txBody>
                    <a:bodyPr/>
                    <a:lstStyle/>
                    <a:p>
                      <a:pPr algn="r" fontAlgn="ctr"/>
                      <a:r>
                        <a:rPr lang="en-US" altLang="zh-CN" sz="800" b="0" i="0" u="none" strike="noStrike">
                          <a:solidFill>
                            <a:srgbClr val="000000"/>
                          </a:solidFill>
                          <a:effectLst/>
                          <a:latin typeface="Lucida Sans" panose="020B0602030504020204" pitchFamily="34" charset="0"/>
                          <a:ea typeface="宋体" panose="02010600030101010101" pitchFamily="2" charset="-122"/>
                        </a:rPr>
                        <a:t>9885</a:t>
                      </a:r>
                    </a:p>
                  </a:txBody>
                  <a:tcPr marL="9525" marR="9525" marT="9525" marB="0" anchor="ctr">
                    <a:lnL w="12700" cap="flat" cmpd="sng" algn="ctr">
                      <a:solidFill>
                        <a:srgbClr val="CFD4D8"/>
                      </a:solidFill>
                      <a:prstDash val="solid"/>
                      <a:round/>
                      <a:headEnd type="none" w="med" len="med"/>
                      <a:tailEnd type="none" w="med" len="med"/>
                    </a:lnL>
                    <a:lnR w="12700" cap="flat" cmpd="sng" algn="ctr">
                      <a:solidFill>
                        <a:srgbClr val="CFD4D8"/>
                      </a:solidFill>
                      <a:prstDash val="solid"/>
                      <a:round/>
                      <a:headEnd type="none" w="med" len="med"/>
                      <a:tailEnd type="none" w="med" len="med"/>
                    </a:lnR>
                    <a:lnT w="12700" cap="flat" cmpd="sng" algn="ctr">
                      <a:solidFill>
                        <a:srgbClr val="CFD4D8"/>
                      </a:solidFill>
                      <a:prstDash val="solid"/>
                      <a:round/>
                      <a:headEnd type="none" w="med" len="med"/>
                      <a:tailEnd type="none" w="med" len="med"/>
                    </a:lnT>
                    <a:lnB w="12700" cap="flat" cmpd="sng" algn="ctr">
                      <a:solidFill>
                        <a:srgbClr val="CFD4D8"/>
                      </a:solidFill>
                      <a:prstDash val="solid"/>
                      <a:round/>
                      <a:headEnd type="none" w="med" len="med"/>
                      <a:tailEnd type="none" w="med" len="med"/>
                    </a:lnB>
                    <a:solidFill>
                      <a:srgbClr val="FDFDFD"/>
                    </a:solidFill>
                  </a:tcPr>
                </a:tc>
              </a:tr>
              <a:tr h="323850">
                <a:tc>
                  <a:txBody>
                    <a:bodyPr/>
                    <a:lstStyle/>
                    <a:p>
                      <a:pPr algn="r" fontAlgn="ctr"/>
                      <a:r>
                        <a:rPr lang="en-US" altLang="zh-CN" sz="800" b="1" i="0" u="none" strike="noStrike">
                          <a:solidFill>
                            <a:srgbClr val="555555"/>
                          </a:solidFill>
                          <a:effectLst/>
                          <a:latin typeface="Lucida Sans" panose="020B0602030504020204" pitchFamily="34" charset="0"/>
                          <a:ea typeface="宋体" panose="02010600030101010101" pitchFamily="2" charset="-122"/>
                        </a:rPr>
                        <a:t>3</a:t>
                      </a:r>
                    </a:p>
                  </a:txBody>
                  <a:tcPr marL="9525" marR="9525" marT="9525" marB="0" anchor="ctr">
                    <a:lnL>
                      <a:noFill/>
                    </a:lnL>
                    <a:lnR w="12700" cap="flat" cmpd="sng" algn="ctr">
                      <a:solidFill>
                        <a:srgbClr val="CFD4D8"/>
                      </a:solidFill>
                      <a:prstDash val="solid"/>
                      <a:round/>
                      <a:headEnd type="none" w="med" len="med"/>
                      <a:tailEnd type="none" w="med" len="med"/>
                    </a:lnR>
                    <a:lnT w="12700" cap="flat" cmpd="sng" algn="ctr">
                      <a:solidFill>
                        <a:srgbClr val="CFD4D8"/>
                      </a:solidFill>
                      <a:prstDash val="solid"/>
                      <a:round/>
                      <a:headEnd type="none" w="med" len="med"/>
                      <a:tailEnd type="none" w="med" len="med"/>
                    </a:lnT>
                    <a:lnB w="12700" cap="flat" cmpd="sng" algn="ctr">
                      <a:solidFill>
                        <a:srgbClr val="CFD4D8"/>
                      </a:solidFill>
                      <a:prstDash val="solid"/>
                      <a:round/>
                      <a:headEnd type="none" w="med" len="med"/>
                      <a:tailEnd type="none" w="med" len="med"/>
                    </a:lnB>
                    <a:solidFill>
                      <a:srgbClr val="F7F8F9"/>
                    </a:solidFill>
                  </a:tcPr>
                </a:tc>
                <a:tc>
                  <a:txBody>
                    <a:bodyPr/>
                    <a:lstStyle/>
                    <a:p>
                      <a:pPr algn="l" fontAlgn="ctr"/>
                      <a:r>
                        <a:rPr lang="zh-CN" altLang="en-US" sz="800" b="1" i="0" u="none" strike="noStrike">
                          <a:solidFill>
                            <a:srgbClr val="000000"/>
                          </a:solidFill>
                          <a:effectLst/>
                          <a:latin typeface="Lucida Sans" panose="020B0602030504020204" pitchFamily="34" charset="0"/>
                          <a:ea typeface="宋体" panose="02010600030101010101" pitchFamily="2" charset="-122"/>
                        </a:rPr>
                        <a:t>个人中心会员等级页面</a:t>
                      </a:r>
                    </a:p>
                  </a:txBody>
                  <a:tcPr marL="9525" marR="9525" marT="9525" marB="0" anchor="ctr">
                    <a:lnL w="12700" cap="flat" cmpd="sng" algn="ctr">
                      <a:solidFill>
                        <a:srgbClr val="CFD4D8"/>
                      </a:solidFill>
                      <a:prstDash val="solid"/>
                      <a:round/>
                      <a:headEnd type="none" w="med" len="med"/>
                      <a:tailEnd type="none" w="med" len="med"/>
                    </a:lnL>
                    <a:lnR w="12700" cap="flat" cmpd="sng" algn="ctr">
                      <a:solidFill>
                        <a:srgbClr val="CFD4D8"/>
                      </a:solidFill>
                      <a:prstDash val="solid"/>
                      <a:round/>
                      <a:headEnd type="none" w="med" len="med"/>
                      <a:tailEnd type="none" w="med" len="med"/>
                    </a:lnR>
                    <a:lnT w="12700" cap="flat" cmpd="sng" algn="ctr">
                      <a:solidFill>
                        <a:srgbClr val="CFD4D8"/>
                      </a:solidFill>
                      <a:prstDash val="solid"/>
                      <a:round/>
                      <a:headEnd type="none" w="med" len="med"/>
                      <a:tailEnd type="none" w="med" len="med"/>
                    </a:lnT>
                    <a:lnB w="12700" cap="flat" cmpd="sng" algn="ctr">
                      <a:solidFill>
                        <a:srgbClr val="CFD4D8"/>
                      </a:solidFill>
                      <a:prstDash val="solid"/>
                      <a:round/>
                      <a:headEnd type="none" w="med" len="med"/>
                      <a:tailEnd type="none" w="med" len="med"/>
                    </a:lnB>
                    <a:solidFill>
                      <a:srgbClr val="FFFFFF"/>
                    </a:solidFill>
                  </a:tcPr>
                </a:tc>
                <a:tc>
                  <a:txBody>
                    <a:bodyPr/>
                    <a:lstStyle/>
                    <a:p>
                      <a:pPr algn="r" fontAlgn="ctr"/>
                      <a:r>
                        <a:rPr lang="en-US" altLang="zh-CN" sz="800" b="0" i="0" u="none" strike="noStrike">
                          <a:solidFill>
                            <a:srgbClr val="000000"/>
                          </a:solidFill>
                          <a:effectLst/>
                          <a:latin typeface="Lucida Sans" panose="020B0602030504020204" pitchFamily="34" charset="0"/>
                          <a:ea typeface="宋体" panose="02010600030101010101" pitchFamily="2" charset="-122"/>
                        </a:rPr>
                        <a:t>7651</a:t>
                      </a:r>
                    </a:p>
                  </a:txBody>
                  <a:tcPr marL="9525" marR="9525" marT="9525" marB="0" anchor="ctr">
                    <a:lnL w="12700" cap="flat" cmpd="sng" algn="ctr">
                      <a:solidFill>
                        <a:srgbClr val="CFD4D8"/>
                      </a:solidFill>
                      <a:prstDash val="solid"/>
                      <a:round/>
                      <a:headEnd type="none" w="med" len="med"/>
                      <a:tailEnd type="none" w="med" len="med"/>
                    </a:lnL>
                    <a:lnR w="12700" cap="flat" cmpd="sng" algn="ctr">
                      <a:solidFill>
                        <a:srgbClr val="CFD4D8"/>
                      </a:solidFill>
                      <a:prstDash val="solid"/>
                      <a:round/>
                      <a:headEnd type="none" w="med" len="med"/>
                      <a:tailEnd type="none" w="med" len="med"/>
                    </a:lnR>
                    <a:lnT w="12700" cap="flat" cmpd="sng" algn="ctr">
                      <a:solidFill>
                        <a:srgbClr val="CFD4D8"/>
                      </a:solidFill>
                      <a:prstDash val="solid"/>
                      <a:round/>
                      <a:headEnd type="none" w="med" len="med"/>
                      <a:tailEnd type="none" w="med" len="med"/>
                    </a:lnT>
                    <a:lnB w="12700" cap="flat" cmpd="sng" algn="ctr">
                      <a:solidFill>
                        <a:srgbClr val="CFD4D8"/>
                      </a:solidFill>
                      <a:prstDash val="solid"/>
                      <a:round/>
                      <a:headEnd type="none" w="med" len="med"/>
                      <a:tailEnd type="none" w="med" len="med"/>
                    </a:lnB>
                    <a:solidFill>
                      <a:srgbClr val="FFFFFF"/>
                    </a:solidFill>
                  </a:tcPr>
                </a:tc>
              </a:tr>
              <a:tr h="323850">
                <a:tc>
                  <a:txBody>
                    <a:bodyPr/>
                    <a:lstStyle/>
                    <a:p>
                      <a:pPr algn="r" fontAlgn="ctr"/>
                      <a:r>
                        <a:rPr lang="en-US" altLang="zh-CN" sz="800" b="1" i="0" u="none" strike="noStrike">
                          <a:solidFill>
                            <a:srgbClr val="555555"/>
                          </a:solidFill>
                          <a:effectLst/>
                          <a:latin typeface="Lucida Sans" panose="020B0602030504020204" pitchFamily="34" charset="0"/>
                          <a:ea typeface="宋体" panose="02010600030101010101" pitchFamily="2" charset="-122"/>
                        </a:rPr>
                        <a:t>4</a:t>
                      </a:r>
                    </a:p>
                  </a:txBody>
                  <a:tcPr marL="9525" marR="9525" marT="9525" marB="0" anchor="ctr">
                    <a:lnL>
                      <a:noFill/>
                    </a:lnL>
                    <a:lnR w="12700" cap="flat" cmpd="sng" algn="ctr">
                      <a:solidFill>
                        <a:srgbClr val="CFD4D8"/>
                      </a:solidFill>
                      <a:prstDash val="solid"/>
                      <a:round/>
                      <a:headEnd type="none" w="med" len="med"/>
                      <a:tailEnd type="none" w="med" len="med"/>
                    </a:lnR>
                    <a:lnT w="12700" cap="flat" cmpd="sng" algn="ctr">
                      <a:solidFill>
                        <a:srgbClr val="CFD4D8"/>
                      </a:solidFill>
                      <a:prstDash val="solid"/>
                      <a:round/>
                      <a:headEnd type="none" w="med" len="med"/>
                      <a:tailEnd type="none" w="med" len="med"/>
                    </a:lnT>
                    <a:lnB w="12700" cap="flat" cmpd="sng" algn="ctr">
                      <a:solidFill>
                        <a:srgbClr val="CFD4D8"/>
                      </a:solidFill>
                      <a:prstDash val="solid"/>
                      <a:round/>
                      <a:headEnd type="none" w="med" len="med"/>
                      <a:tailEnd type="none" w="med" len="med"/>
                    </a:lnB>
                    <a:solidFill>
                      <a:srgbClr val="F7F8F9"/>
                    </a:solidFill>
                  </a:tcPr>
                </a:tc>
                <a:tc>
                  <a:txBody>
                    <a:bodyPr/>
                    <a:lstStyle/>
                    <a:p>
                      <a:pPr algn="l" fontAlgn="ctr"/>
                      <a:r>
                        <a:rPr lang="zh-CN" altLang="en-US" sz="800" b="1" i="0" u="none" strike="noStrike">
                          <a:solidFill>
                            <a:srgbClr val="000000"/>
                          </a:solidFill>
                          <a:effectLst/>
                          <a:latin typeface="Lucida Sans" panose="020B0602030504020204" pitchFamily="34" charset="0"/>
                          <a:ea typeface="宋体" panose="02010600030101010101" pitchFamily="2" charset="-122"/>
                        </a:rPr>
                        <a:t>个人中心首页</a:t>
                      </a:r>
                      <a:r>
                        <a:rPr lang="en-US" altLang="zh-CN" sz="800" b="1" i="0" u="none" strike="noStrike">
                          <a:solidFill>
                            <a:srgbClr val="000000"/>
                          </a:solidFill>
                          <a:effectLst/>
                          <a:latin typeface="Lucida Sans" panose="020B0602030504020204" pitchFamily="34" charset="0"/>
                          <a:ea typeface="宋体" panose="02010600030101010101" pitchFamily="2" charset="-122"/>
                        </a:rPr>
                        <a:t>-</a:t>
                      </a:r>
                      <a:r>
                        <a:rPr lang="zh-CN" altLang="en-US" sz="800" b="1" i="0" u="none" strike="noStrike">
                          <a:solidFill>
                            <a:srgbClr val="000000"/>
                          </a:solidFill>
                          <a:effectLst/>
                          <a:latin typeface="Lucida Sans" panose="020B0602030504020204" pitchFamily="34" charset="0"/>
                          <a:ea typeface="宋体" panose="02010600030101010101" pitchFamily="2" charset="-122"/>
                        </a:rPr>
                        <a:t>会员中心主页</a:t>
                      </a:r>
                    </a:p>
                  </a:txBody>
                  <a:tcPr marL="9525" marR="9525" marT="9525" marB="0" anchor="ctr">
                    <a:lnL w="12700" cap="flat" cmpd="sng" algn="ctr">
                      <a:solidFill>
                        <a:srgbClr val="CFD4D8"/>
                      </a:solidFill>
                      <a:prstDash val="solid"/>
                      <a:round/>
                      <a:headEnd type="none" w="med" len="med"/>
                      <a:tailEnd type="none" w="med" len="med"/>
                    </a:lnL>
                    <a:lnR w="12700" cap="flat" cmpd="sng" algn="ctr">
                      <a:solidFill>
                        <a:srgbClr val="CFD4D8"/>
                      </a:solidFill>
                      <a:prstDash val="solid"/>
                      <a:round/>
                      <a:headEnd type="none" w="med" len="med"/>
                      <a:tailEnd type="none" w="med" len="med"/>
                    </a:lnR>
                    <a:lnT w="12700" cap="flat" cmpd="sng" algn="ctr">
                      <a:solidFill>
                        <a:srgbClr val="CFD4D8"/>
                      </a:solidFill>
                      <a:prstDash val="solid"/>
                      <a:round/>
                      <a:headEnd type="none" w="med" len="med"/>
                      <a:tailEnd type="none" w="med" len="med"/>
                    </a:lnT>
                    <a:lnB w="12700" cap="flat" cmpd="sng" algn="ctr">
                      <a:solidFill>
                        <a:srgbClr val="CFD4D8"/>
                      </a:solidFill>
                      <a:prstDash val="solid"/>
                      <a:round/>
                      <a:headEnd type="none" w="med" len="med"/>
                      <a:tailEnd type="none" w="med" len="med"/>
                    </a:lnB>
                    <a:solidFill>
                      <a:srgbClr val="FDFDFD"/>
                    </a:solidFill>
                  </a:tcPr>
                </a:tc>
                <a:tc>
                  <a:txBody>
                    <a:bodyPr/>
                    <a:lstStyle/>
                    <a:p>
                      <a:pPr algn="r" fontAlgn="ctr"/>
                      <a:r>
                        <a:rPr lang="en-US" altLang="zh-CN" sz="800" b="0" i="0" u="none" strike="noStrike">
                          <a:solidFill>
                            <a:srgbClr val="000000"/>
                          </a:solidFill>
                          <a:effectLst/>
                          <a:latin typeface="Lucida Sans" panose="020B0602030504020204" pitchFamily="34" charset="0"/>
                          <a:ea typeface="宋体" panose="02010600030101010101" pitchFamily="2" charset="-122"/>
                        </a:rPr>
                        <a:t>6685</a:t>
                      </a:r>
                    </a:p>
                  </a:txBody>
                  <a:tcPr marL="9525" marR="9525" marT="9525" marB="0" anchor="ctr">
                    <a:lnL w="12700" cap="flat" cmpd="sng" algn="ctr">
                      <a:solidFill>
                        <a:srgbClr val="CFD4D8"/>
                      </a:solidFill>
                      <a:prstDash val="solid"/>
                      <a:round/>
                      <a:headEnd type="none" w="med" len="med"/>
                      <a:tailEnd type="none" w="med" len="med"/>
                    </a:lnL>
                    <a:lnR w="12700" cap="flat" cmpd="sng" algn="ctr">
                      <a:solidFill>
                        <a:srgbClr val="CFD4D8"/>
                      </a:solidFill>
                      <a:prstDash val="solid"/>
                      <a:round/>
                      <a:headEnd type="none" w="med" len="med"/>
                      <a:tailEnd type="none" w="med" len="med"/>
                    </a:lnR>
                    <a:lnT w="12700" cap="flat" cmpd="sng" algn="ctr">
                      <a:solidFill>
                        <a:srgbClr val="CFD4D8"/>
                      </a:solidFill>
                      <a:prstDash val="solid"/>
                      <a:round/>
                      <a:headEnd type="none" w="med" len="med"/>
                      <a:tailEnd type="none" w="med" len="med"/>
                    </a:lnT>
                    <a:lnB w="12700" cap="flat" cmpd="sng" algn="ctr">
                      <a:solidFill>
                        <a:srgbClr val="CFD4D8"/>
                      </a:solidFill>
                      <a:prstDash val="solid"/>
                      <a:round/>
                      <a:headEnd type="none" w="med" len="med"/>
                      <a:tailEnd type="none" w="med" len="med"/>
                    </a:lnB>
                    <a:solidFill>
                      <a:srgbClr val="FDFDFD"/>
                    </a:solidFill>
                  </a:tcPr>
                </a:tc>
              </a:tr>
              <a:tr h="314325">
                <a:tc>
                  <a:txBody>
                    <a:bodyPr/>
                    <a:lstStyle/>
                    <a:p>
                      <a:pPr algn="r" fontAlgn="ctr"/>
                      <a:r>
                        <a:rPr lang="en-US" altLang="zh-CN" sz="800" b="1" i="0" u="none" strike="noStrike">
                          <a:solidFill>
                            <a:srgbClr val="555555"/>
                          </a:solidFill>
                          <a:effectLst/>
                          <a:latin typeface="Lucida Sans" panose="020B0602030504020204" pitchFamily="34" charset="0"/>
                          <a:ea typeface="宋体" panose="02010600030101010101" pitchFamily="2" charset="-122"/>
                        </a:rPr>
                        <a:t>5</a:t>
                      </a:r>
                    </a:p>
                  </a:txBody>
                  <a:tcPr marL="9525" marR="9525" marT="9525" marB="0" anchor="ctr">
                    <a:lnL>
                      <a:noFill/>
                    </a:lnL>
                    <a:lnR w="12700" cap="flat" cmpd="sng" algn="ctr">
                      <a:solidFill>
                        <a:srgbClr val="CFD4D8"/>
                      </a:solidFill>
                      <a:prstDash val="solid"/>
                      <a:round/>
                      <a:headEnd type="none" w="med" len="med"/>
                      <a:tailEnd type="none" w="med" len="med"/>
                    </a:lnR>
                    <a:lnT w="12700" cap="flat" cmpd="sng" algn="ctr">
                      <a:solidFill>
                        <a:srgbClr val="CFD4D8"/>
                      </a:solidFill>
                      <a:prstDash val="solid"/>
                      <a:round/>
                      <a:headEnd type="none" w="med" len="med"/>
                      <a:tailEnd type="none" w="med" len="med"/>
                    </a:lnT>
                    <a:lnB w="12700" cap="flat" cmpd="sng" algn="ctr">
                      <a:solidFill>
                        <a:srgbClr val="CFD4D8"/>
                      </a:solidFill>
                      <a:prstDash val="solid"/>
                      <a:round/>
                      <a:headEnd type="none" w="med" len="med"/>
                      <a:tailEnd type="none" w="med" len="med"/>
                    </a:lnB>
                    <a:solidFill>
                      <a:srgbClr val="F7F8F9"/>
                    </a:solidFill>
                  </a:tcPr>
                </a:tc>
                <a:tc>
                  <a:txBody>
                    <a:bodyPr/>
                    <a:lstStyle/>
                    <a:p>
                      <a:pPr algn="l" fontAlgn="ctr"/>
                      <a:r>
                        <a:rPr lang="zh-CN" altLang="en-US" sz="800" b="1" i="0" u="none" strike="noStrike">
                          <a:solidFill>
                            <a:srgbClr val="000000"/>
                          </a:solidFill>
                          <a:effectLst/>
                          <a:latin typeface="Lucida Sans" panose="020B0602030504020204" pitchFamily="34" charset="0"/>
                          <a:ea typeface="宋体" panose="02010600030101010101" pitchFamily="2" charset="-122"/>
                        </a:rPr>
                        <a:t>个人中心积分兑换页面</a:t>
                      </a:r>
                    </a:p>
                  </a:txBody>
                  <a:tcPr marL="9525" marR="9525" marT="9525" marB="0" anchor="ctr">
                    <a:lnL w="12700" cap="flat" cmpd="sng" algn="ctr">
                      <a:solidFill>
                        <a:srgbClr val="CFD4D8"/>
                      </a:solidFill>
                      <a:prstDash val="solid"/>
                      <a:round/>
                      <a:headEnd type="none" w="med" len="med"/>
                      <a:tailEnd type="none" w="med" len="med"/>
                    </a:lnL>
                    <a:lnR w="12700" cap="flat" cmpd="sng" algn="ctr">
                      <a:solidFill>
                        <a:srgbClr val="CFD4D8"/>
                      </a:solidFill>
                      <a:prstDash val="solid"/>
                      <a:round/>
                      <a:headEnd type="none" w="med" len="med"/>
                      <a:tailEnd type="none" w="med" len="med"/>
                    </a:lnR>
                    <a:lnT w="12700" cap="flat" cmpd="sng" algn="ctr">
                      <a:solidFill>
                        <a:srgbClr val="CFD4D8"/>
                      </a:solidFill>
                      <a:prstDash val="solid"/>
                      <a:round/>
                      <a:headEnd type="none" w="med" len="med"/>
                      <a:tailEnd type="none" w="med" len="med"/>
                    </a:lnT>
                    <a:lnB w="12700" cap="flat" cmpd="sng" algn="ctr">
                      <a:solidFill>
                        <a:srgbClr val="CFD4D8"/>
                      </a:solidFill>
                      <a:prstDash val="solid"/>
                      <a:round/>
                      <a:headEnd type="none" w="med" len="med"/>
                      <a:tailEnd type="none" w="med" len="med"/>
                    </a:lnB>
                    <a:solidFill>
                      <a:srgbClr val="FFFFFF"/>
                    </a:solidFill>
                  </a:tcPr>
                </a:tc>
                <a:tc>
                  <a:txBody>
                    <a:bodyPr/>
                    <a:lstStyle/>
                    <a:p>
                      <a:pPr algn="r" fontAlgn="ctr"/>
                      <a:r>
                        <a:rPr lang="en-US" altLang="zh-CN" sz="800" b="0" i="0" u="none" strike="noStrike">
                          <a:solidFill>
                            <a:srgbClr val="000000"/>
                          </a:solidFill>
                          <a:effectLst/>
                          <a:latin typeface="Lucida Sans" panose="020B0602030504020204" pitchFamily="34" charset="0"/>
                          <a:ea typeface="宋体" panose="02010600030101010101" pitchFamily="2" charset="-122"/>
                        </a:rPr>
                        <a:t>3458</a:t>
                      </a:r>
                    </a:p>
                  </a:txBody>
                  <a:tcPr marL="9525" marR="9525" marT="9525" marB="0" anchor="ctr">
                    <a:lnL w="12700" cap="flat" cmpd="sng" algn="ctr">
                      <a:solidFill>
                        <a:srgbClr val="CFD4D8"/>
                      </a:solidFill>
                      <a:prstDash val="solid"/>
                      <a:round/>
                      <a:headEnd type="none" w="med" len="med"/>
                      <a:tailEnd type="none" w="med" len="med"/>
                    </a:lnL>
                    <a:lnR w="12700" cap="flat" cmpd="sng" algn="ctr">
                      <a:solidFill>
                        <a:srgbClr val="CFD4D8"/>
                      </a:solidFill>
                      <a:prstDash val="solid"/>
                      <a:round/>
                      <a:headEnd type="none" w="med" len="med"/>
                      <a:tailEnd type="none" w="med" len="med"/>
                    </a:lnR>
                    <a:lnT w="12700" cap="flat" cmpd="sng" algn="ctr">
                      <a:solidFill>
                        <a:srgbClr val="CFD4D8"/>
                      </a:solidFill>
                      <a:prstDash val="solid"/>
                      <a:round/>
                      <a:headEnd type="none" w="med" len="med"/>
                      <a:tailEnd type="none" w="med" len="med"/>
                    </a:lnT>
                    <a:lnB w="12700" cap="flat" cmpd="sng" algn="ctr">
                      <a:solidFill>
                        <a:srgbClr val="CFD4D8"/>
                      </a:solidFill>
                      <a:prstDash val="solid"/>
                      <a:round/>
                      <a:headEnd type="none" w="med" len="med"/>
                      <a:tailEnd type="none" w="med" len="med"/>
                    </a:lnB>
                    <a:solidFill>
                      <a:srgbClr val="FFFFFF"/>
                    </a:solidFill>
                  </a:tcPr>
                </a:tc>
              </a:tr>
              <a:tr h="371475">
                <a:tc>
                  <a:txBody>
                    <a:bodyPr/>
                    <a:lstStyle/>
                    <a:p>
                      <a:pPr algn="r" fontAlgn="ctr"/>
                      <a:r>
                        <a:rPr lang="en-US" altLang="zh-CN" sz="800" b="1" i="0" u="none" strike="noStrike">
                          <a:solidFill>
                            <a:srgbClr val="555555"/>
                          </a:solidFill>
                          <a:effectLst/>
                          <a:latin typeface="Lucida Sans" panose="020B0602030504020204" pitchFamily="34" charset="0"/>
                          <a:ea typeface="宋体" panose="02010600030101010101" pitchFamily="2" charset="-122"/>
                        </a:rPr>
                        <a:t>6</a:t>
                      </a:r>
                    </a:p>
                  </a:txBody>
                  <a:tcPr marL="9525" marR="9525" marT="9525" marB="0" anchor="ctr">
                    <a:lnL>
                      <a:noFill/>
                    </a:lnL>
                    <a:lnR w="12700" cap="flat" cmpd="sng" algn="ctr">
                      <a:solidFill>
                        <a:srgbClr val="CFD4D8"/>
                      </a:solidFill>
                      <a:prstDash val="solid"/>
                      <a:round/>
                      <a:headEnd type="none" w="med" len="med"/>
                      <a:tailEnd type="none" w="med" len="med"/>
                    </a:lnR>
                    <a:lnT w="12700" cap="flat" cmpd="sng" algn="ctr">
                      <a:solidFill>
                        <a:srgbClr val="CFD4D8"/>
                      </a:solidFill>
                      <a:prstDash val="solid"/>
                      <a:round/>
                      <a:headEnd type="none" w="med" len="med"/>
                      <a:tailEnd type="none" w="med" len="med"/>
                    </a:lnT>
                    <a:lnB w="12700" cap="flat" cmpd="sng" algn="ctr">
                      <a:solidFill>
                        <a:srgbClr val="CFD4D8"/>
                      </a:solidFill>
                      <a:prstDash val="solid"/>
                      <a:round/>
                      <a:headEnd type="none" w="med" len="med"/>
                      <a:tailEnd type="none" w="med" len="med"/>
                    </a:lnB>
                    <a:solidFill>
                      <a:srgbClr val="F7F8F9"/>
                    </a:solidFill>
                  </a:tcPr>
                </a:tc>
                <a:tc>
                  <a:txBody>
                    <a:bodyPr/>
                    <a:lstStyle/>
                    <a:p>
                      <a:pPr algn="l" fontAlgn="ctr"/>
                      <a:r>
                        <a:rPr lang="zh-CN" altLang="en-US" sz="800" b="1" i="0" u="none" strike="noStrike">
                          <a:solidFill>
                            <a:srgbClr val="000000"/>
                          </a:solidFill>
                          <a:effectLst/>
                          <a:latin typeface="Lucida Sans" panose="020B0602030504020204" pitchFamily="34" charset="0"/>
                          <a:ea typeface="宋体" panose="02010600030101010101" pitchFamily="2" charset="-122"/>
                        </a:rPr>
                        <a:t>会员中心我的福利包页面</a:t>
                      </a:r>
                    </a:p>
                  </a:txBody>
                  <a:tcPr marL="9525" marR="9525" marT="9525" marB="0" anchor="ctr">
                    <a:lnL w="12700" cap="flat" cmpd="sng" algn="ctr">
                      <a:solidFill>
                        <a:srgbClr val="CFD4D8"/>
                      </a:solidFill>
                      <a:prstDash val="solid"/>
                      <a:round/>
                      <a:headEnd type="none" w="med" len="med"/>
                      <a:tailEnd type="none" w="med" len="med"/>
                    </a:lnL>
                    <a:lnR w="12700" cap="flat" cmpd="sng" algn="ctr">
                      <a:solidFill>
                        <a:srgbClr val="CFD4D8"/>
                      </a:solidFill>
                      <a:prstDash val="solid"/>
                      <a:round/>
                      <a:headEnd type="none" w="med" len="med"/>
                      <a:tailEnd type="none" w="med" len="med"/>
                    </a:lnR>
                    <a:lnT w="12700" cap="flat" cmpd="sng" algn="ctr">
                      <a:solidFill>
                        <a:srgbClr val="CFD4D8"/>
                      </a:solidFill>
                      <a:prstDash val="solid"/>
                      <a:round/>
                      <a:headEnd type="none" w="med" len="med"/>
                      <a:tailEnd type="none" w="med" len="med"/>
                    </a:lnT>
                    <a:lnB w="12700" cap="flat" cmpd="sng" algn="ctr">
                      <a:solidFill>
                        <a:srgbClr val="CFD4D8"/>
                      </a:solidFill>
                      <a:prstDash val="solid"/>
                      <a:round/>
                      <a:headEnd type="none" w="med" len="med"/>
                      <a:tailEnd type="none" w="med" len="med"/>
                    </a:lnB>
                    <a:solidFill>
                      <a:srgbClr val="FDFDFD"/>
                    </a:solidFill>
                  </a:tcPr>
                </a:tc>
                <a:tc>
                  <a:txBody>
                    <a:bodyPr/>
                    <a:lstStyle/>
                    <a:p>
                      <a:pPr algn="r" fontAlgn="ctr"/>
                      <a:r>
                        <a:rPr lang="en-US" altLang="zh-CN" sz="800" b="0" i="0" u="none" strike="noStrike">
                          <a:solidFill>
                            <a:srgbClr val="000000"/>
                          </a:solidFill>
                          <a:effectLst/>
                          <a:latin typeface="Lucida Sans" panose="020B0602030504020204" pitchFamily="34" charset="0"/>
                          <a:ea typeface="宋体" panose="02010600030101010101" pitchFamily="2" charset="-122"/>
                        </a:rPr>
                        <a:t>1156</a:t>
                      </a:r>
                    </a:p>
                  </a:txBody>
                  <a:tcPr marL="9525" marR="9525" marT="9525" marB="0" anchor="ctr">
                    <a:lnL w="12700" cap="flat" cmpd="sng" algn="ctr">
                      <a:solidFill>
                        <a:srgbClr val="CFD4D8"/>
                      </a:solidFill>
                      <a:prstDash val="solid"/>
                      <a:round/>
                      <a:headEnd type="none" w="med" len="med"/>
                      <a:tailEnd type="none" w="med" len="med"/>
                    </a:lnL>
                    <a:lnR w="12700" cap="flat" cmpd="sng" algn="ctr">
                      <a:solidFill>
                        <a:srgbClr val="CFD4D8"/>
                      </a:solidFill>
                      <a:prstDash val="solid"/>
                      <a:round/>
                      <a:headEnd type="none" w="med" len="med"/>
                      <a:tailEnd type="none" w="med" len="med"/>
                    </a:lnR>
                    <a:lnT w="12700" cap="flat" cmpd="sng" algn="ctr">
                      <a:solidFill>
                        <a:srgbClr val="CFD4D8"/>
                      </a:solidFill>
                      <a:prstDash val="solid"/>
                      <a:round/>
                      <a:headEnd type="none" w="med" len="med"/>
                      <a:tailEnd type="none" w="med" len="med"/>
                    </a:lnT>
                    <a:lnB w="12700" cap="flat" cmpd="sng" algn="ctr">
                      <a:solidFill>
                        <a:srgbClr val="CFD4D8"/>
                      </a:solidFill>
                      <a:prstDash val="solid"/>
                      <a:round/>
                      <a:headEnd type="none" w="med" len="med"/>
                      <a:tailEnd type="none" w="med" len="med"/>
                    </a:lnB>
                    <a:solidFill>
                      <a:srgbClr val="FDFDFD"/>
                    </a:solidFill>
                  </a:tcPr>
                </a:tc>
              </a:tr>
              <a:tr h="352425">
                <a:tc>
                  <a:txBody>
                    <a:bodyPr/>
                    <a:lstStyle/>
                    <a:p>
                      <a:pPr algn="r" fontAlgn="ctr"/>
                      <a:r>
                        <a:rPr lang="en-US" altLang="zh-CN" sz="800" b="1" i="0" u="none" strike="noStrike">
                          <a:solidFill>
                            <a:srgbClr val="555555"/>
                          </a:solidFill>
                          <a:effectLst/>
                          <a:latin typeface="Lucida Sans" panose="020B0602030504020204" pitchFamily="34" charset="0"/>
                          <a:ea typeface="宋体" panose="02010600030101010101" pitchFamily="2" charset="-122"/>
                        </a:rPr>
                        <a:t>7</a:t>
                      </a:r>
                    </a:p>
                  </a:txBody>
                  <a:tcPr marL="9525" marR="9525" marT="9525" marB="0" anchor="ctr">
                    <a:lnL>
                      <a:noFill/>
                    </a:lnL>
                    <a:lnR w="12700" cap="flat" cmpd="sng" algn="ctr">
                      <a:solidFill>
                        <a:srgbClr val="CFD4D8"/>
                      </a:solidFill>
                      <a:prstDash val="solid"/>
                      <a:round/>
                      <a:headEnd type="none" w="med" len="med"/>
                      <a:tailEnd type="none" w="med" len="med"/>
                    </a:lnR>
                    <a:lnT w="12700" cap="flat" cmpd="sng" algn="ctr">
                      <a:solidFill>
                        <a:srgbClr val="CFD4D8"/>
                      </a:solidFill>
                      <a:prstDash val="solid"/>
                      <a:round/>
                      <a:headEnd type="none" w="med" len="med"/>
                      <a:tailEnd type="none" w="med" len="med"/>
                    </a:lnT>
                    <a:lnB w="12700" cap="flat" cmpd="sng" algn="ctr">
                      <a:solidFill>
                        <a:srgbClr val="CFD4D8"/>
                      </a:solidFill>
                      <a:prstDash val="solid"/>
                      <a:round/>
                      <a:headEnd type="none" w="med" len="med"/>
                      <a:tailEnd type="none" w="med" len="med"/>
                    </a:lnB>
                    <a:solidFill>
                      <a:srgbClr val="F7F8F9"/>
                    </a:solidFill>
                  </a:tcPr>
                </a:tc>
                <a:tc>
                  <a:txBody>
                    <a:bodyPr/>
                    <a:lstStyle/>
                    <a:p>
                      <a:pPr algn="l" fontAlgn="ctr"/>
                      <a:r>
                        <a:rPr lang="zh-CN" altLang="en-US" sz="800" b="1" i="0" u="none" strike="noStrike">
                          <a:solidFill>
                            <a:srgbClr val="000000"/>
                          </a:solidFill>
                          <a:effectLst/>
                          <a:latin typeface="Lucida Sans" panose="020B0602030504020204" pitchFamily="34" charset="0"/>
                          <a:ea typeface="宋体" panose="02010600030101010101" pitchFamily="2" charset="-122"/>
                        </a:rPr>
                        <a:t>会员中心会员权益页面</a:t>
                      </a:r>
                    </a:p>
                  </a:txBody>
                  <a:tcPr marL="9525" marR="9525" marT="9525" marB="0" anchor="ctr">
                    <a:lnL w="12700" cap="flat" cmpd="sng" algn="ctr">
                      <a:solidFill>
                        <a:srgbClr val="CFD4D8"/>
                      </a:solidFill>
                      <a:prstDash val="solid"/>
                      <a:round/>
                      <a:headEnd type="none" w="med" len="med"/>
                      <a:tailEnd type="none" w="med" len="med"/>
                    </a:lnL>
                    <a:lnR w="12700" cap="flat" cmpd="sng" algn="ctr">
                      <a:solidFill>
                        <a:srgbClr val="CFD4D8"/>
                      </a:solidFill>
                      <a:prstDash val="solid"/>
                      <a:round/>
                      <a:headEnd type="none" w="med" len="med"/>
                      <a:tailEnd type="none" w="med" len="med"/>
                    </a:lnR>
                    <a:lnT w="12700" cap="flat" cmpd="sng" algn="ctr">
                      <a:solidFill>
                        <a:srgbClr val="CFD4D8"/>
                      </a:solidFill>
                      <a:prstDash val="solid"/>
                      <a:round/>
                      <a:headEnd type="none" w="med" len="med"/>
                      <a:tailEnd type="none" w="med" len="med"/>
                    </a:lnT>
                    <a:lnB w="12700" cap="flat" cmpd="sng" algn="ctr">
                      <a:solidFill>
                        <a:srgbClr val="CFD4D8"/>
                      </a:solidFill>
                      <a:prstDash val="solid"/>
                      <a:round/>
                      <a:headEnd type="none" w="med" len="med"/>
                      <a:tailEnd type="none" w="med" len="med"/>
                    </a:lnB>
                    <a:solidFill>
                      <a:srgbClr val="FFFFFF"/>
                    </a:solidFill>
                  </a:tcPr>
                </a:tc>
                <a:tc>
                  <a:txBody>
                    <a:bodyPr/>
                    <a:lstStyle/>
                    <a:p>
                      <a:pPr algn="r" fontAlgn="ctr"/>
                      <a:r>
                        <a:rPr lang="en-US" altLang="zh-CN" sz="800" b="0" i="0" u="none" strike="noStrike" dirty="0">
                          <a:solidFill>
                            <a:srgbClr val="000000"/>
                          </a:solidFill>
                          <a:effectLst/>
                          <a:latin typeface="Lucida Sans" panose="020B0602030504020204" pitchFamily="34" charset="0"/>
                          <a:ea typeface="宋体" panose="02010600030101010101" pitchFamily="2" charset="-122"/>
                        </a:rPr>
                        <a:t>755</a:t>
                      </a:r>
                    </a:p>
                  </a:txBody>
                  <a:tcPr marL="9525" marR="9525" marT="9525" marB="0" anchor="ctr">
                    <a:lnL w="12700" cap="flat" cmpd="sng" algn="ctr">
                      <a:solidFill>
                        <a:srgbClr val="CFD4D8"/>
                      </a:solidFill>
                      <a:prstDash val="solid"/>
                      <a:round/>
                      <a:headEnd type="none" w="med" len="med"/>
                      <a:tailEnd type="none" w="med" len="med"/>
                    </a:lnL>
                    <a:lnR w="12700" cap="flat" cmpd="sng" algn="ctr">
                      <a:solidFill>
                        <a:srgbClr val="CFD4D8"/>
                      </a:solidFill>
                      <a:prstDash val="solid"/>
                      <a:round/>
                      <a:headEnd type="none" w="med" len="med"/>
                      <a:tailEnd type="none" w="med" len="med"/>
                    </a:lnR>
                    <a:lnT w="12700" cap="flat" cmpd="sng" algn="ctr">
                      <a:solidFill>
                        <a:srgbClr val="CFD4D8"/>
                      </a:solidFill>
                      <a:prstDash val="solid"/>
                      <a:round/>
                      <a:headEnd type="none" w="med" len="med"/>
                      <a:tailEnd type="none" w="med" len="med"/>
                    </a:lnT>
                    <a:lnB w="12700" cap="flat" cmpd="sng" algn="ctr">
                      <a:solidFill>
                        <a:srgbClr val="CFD4D8"/>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3977470719"/>
      </p:ext>
    </p:extLst>
  </p:cSld>
  <p:clrMapOvr>
    <a:masterClrMapping/>
  </p:clrMapOvr>
  <mc:AlternateContent xmlns:mc="http://schemas.openxmlformats.org/markup-compatibility/2006">
    <mc:Choice xmlns:p14="http://schemas.microsoft.com/office/powerpoint/2010/main" Requires="p14">
      <p:transition spd="slow" p14:dur="1600" advTm="0">
        <p:blinds dir="vert"/>
      </p:transition>
    </mc:Choice>
    <mc:Fallback>
      <p:transition spd="slow"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par>
                                <p:cTn id="14" presetID="12" presetClass="entr" presetSubtype="2" fill="hold" grpId="0" nodeType="withEffect">
                                  <p:stCondLst>
                                    <p:cond delay="0"/>
                                  </p:stCondLst>
                                  <p:childTnLst>
                                    <p:set>
                                      <p:cBhvr>
                                        <p:cTn id="15" dur="1" fill="hold">
                                          <p:stCondLst>
                                            <p:cond delay="0"/>
                                          </p:stCondLst>
                                        </p:cTn>
                                        <p:tgtEl>
                                          <p:spTgt spid="2"/>
                                        </p:tgtEl>
                                        <p:attrNameLst>
                                          <p:attrName>style.visibility</p:attrName>
                                        </p:attrNameLst>
                                      </p:cBhvr>
                                      <p:to>
                                        <p:strVal val="visible"/>
                                      </p:to>
                                    </p:set>
                                    <p:anim calcmode="lin" valueType="num">
                                      <p:cBhvr additive="base">
                                        <p:cTn id="16" dur="500"/>
                                        <p:tgtEl>
                                          <p:spTgt spid="2"/>
                                        </p:tgtEl>
                                        <p:attrNameLst>
                                          <p:attrName>ppt_x</p:attrName>
                                        </p:attrNameLst>
                                      </p:cBhvr>
                                      <p:tavLst>
                                        <p:tav tm="0">
                                          <p:val>
                                            <p:strVal val="#ppt_x+#ppt_w*1.125000"/>
                                          </p:val>
                                        </p:tav>
                                        <p:tav tm="100000">
                                          <p:val>
                                            <p:strVal val="#ppt_x"/>
                                          </p:val>
                                        </p:tav>
                                      </p:tavLst>
                                    </p:anim>
                                    <p:animEffect transition="in" filter="wipe(left)">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grpId="0" nodeType="clickEffect">
                                  <p:stCondLst>
                                    <p:cond delay="0"/>
                                  </p:stCondLst>
                                  <p:iterate type="wd">
                                    <p:tmPct val="10000"/>
                                  </p:iterate>
                                  <p:childTnLst>
                                    <p:set>
                                      <p:cBhvr>
                                        <p:cTn id="21" dur="1" fill="hold">
                                          <p:stCondLst>
                                            <p:cond delay="0"/>
                                          </p:stCondLst>
                                        </p:cTn>
                                        <p:tgtEl>
                                          <p:spTgt spid="47"/>
                                        </p:tgtEl>
                                        <p:attrNameLst>
                                          <p:attrName>style.visibility</p:attrName>
                                        </p:attrNameLst>
                                      </p:cBhvr>
                                      <p:to>
                                        <p:strVal val="visible"/>
                                      </p:to>
                                    </p:set>
                                    <p:animEffect transition="in" filter="fade">
                                      <p:cBhvr>
                                        <p:cTn id="22" dur="250"/>
                                        <p:tgtEl>
                                          <p:spTgt spid="47"/>
                                        </p:tgtEl>
                                      </p:cBhvr>
                                    </p:animEffect>
                                    <p:anim calcmode="lin" valueType="num">
                                      <p:cBhvr>
                                        <p:cTn id="23" dur="250" fill="hold"/>
                                        <p:tgtEl>
                                          <p:spTgt spid="47"/>
                                        </p:tgtEl>
                                        <p:attrNameLst>
                                          <p:attrName>ppt_x</p:attrName>
                                        </p:attrNameLst>
                                      </p:cBhvr>
                                      <p:tavLst>
                                        <p:tav tm="0">
                                          <p:val>
                                            <p:strVal val="#ppt_x"/>
                                          </p:val>
                                        </p:tav>
                                        <p:tav tm="100000">
                                          <p:val>
                                            <p:strVal val="#ppt_x"/>
                                          </p:val>
                                        </p:tav>
                                      </p:tavLst>
                                    </p:anim>
                                    <p:anim calcmode="lin" valueType="num">
                                      <p:cBhvr>
                                        <p:cTn id="24" dur="250" fill="hold"/>
                                        <p:tgtEl>
                                          <p:spTgt spid="47"/>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1" nodeType="clickEffect">
                                  <p:stCondLst>
                                    <p:cond delay="0"/>
                                  </p:stCondLst>
                                  <p:iterate type="wd">
                                    <p:tmAbs val="0"/>
                                  </p:iterate>
                                  <p:childTnLst>
                                    <p:set>
                                      <p:cBhvr>
                                        <p:cTn id="28" dur="1" fill="hold">
                                          <p:stCondLst>
                                            <p:cond delay="999"/>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4" grpId="0" animBg="1"/>
      <p:bldP spid="47" grpId="0"/>
      <p:bldP spid="47" grpId="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55576" y="114186"/>
            <a:ext cx="2520280" cy="369332"/>
          </a:xfrm>
          <a:prstGeom prst="rect">
            <a:avLst/>
          </a:prstGeom>
          <a:noFill/>
        </p:spPr>
        <p:txBody>
          <a:bodyPr wrap="square" rtlCol="0">
            <a:spAutoFit/>
          </a:bodyPr>
          <a:lstStyle/>
          <a:p>
            <a:pPr defTabSz="432037">
              <a:defRPr/>
            </a:pPr>
            <a:r>
              <a:rPr lang="zh-CN" altLang="en-US" b="1" kern="0" dirty="0">
                <a:solidFill>
                  <a:schemeClr val="bg1"/>
                </a:solidFill>
                <a:latin typeface="Arial" pitchFamily="34" charset="0"/>
                <a:ea typeface="微软雅黑" pitchFamily="34" charset="-122"/>
                <a:cs typeface="Arial" pitchFamily="34" charset="0"/>
              </a:rPr>
              <a:t>跳</a:t>
            </a:r>
            <a:r>
              <a:rPr lang="zh-CN" altLang="en-US" b="1" kern="0" dirty="0" smtClean="0">
                <a:solidFill>
                  <a:schemeClr val="bg1"/>
                </a:solidFill>
                <a:latin typeface="Arial" pitchFamily="34" charset="0"/>
                <a:ea typeface="微软雅黑" pitchFamily="34" charset="-122"/>
                <a:cs typeface="Arial" pitchFamily="34" charset="0"/>
              </a:rPr>
              <a:t>转</a:t>
            </a:r>
            <a:r>
              <a:rPr lang="zh-CN" altLang="en-US" b="1" kern="0" dirty="0">
                <a:solidFill>
                  <a:schemeClr val="bg1"/>
                </a:solidFill>
                <a:latin typeface="Arial" pitchFamily="34" charset="0"/>
                <a:ea typeface="微软雅黑" pitchFamily="34" charset="-122"/>
                <a:cs typeface="Arial" pitchFamily="34" charset="0"/>
              </a:rPr>
              <a:t>率</a:t>
            </a:r>
            <a:endParaRPr lang="en-US" altLang="zh-CN" b="1" kern="0" dirty="0">
              <a:solidFill>
                <a:schemeClr val="bg1"/>
              </a:solidFill>
              <a:latin typeface="Arial" pitchFamily="34" charset="0"/>
              <a:ea typeface="微软雅黑" pitchFamily="34" charset="-122"/>
              <a:cs typeface="Arial" pitchFamily="34" charset="0"/>
            </a:endParaRPr>
          </a:p>
        </p:txBody>
      </p:sp>
      <p:sp>
        <p:nvSpPr>
          <p:cNvPr id="3" name="燕尾形 2"/>
          <p:cNvSpPr/>
          <p:nvPr/>
        </p:nvSpPr>
        <p:spPr>
          <a:xfrm>
            <a:off x="227230" y="150190"/>
            <a:ext cx="288032" cy="297324"/>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70C0"/>
              </a:solidFill>
            </a:endParaRPr>
          </a:p>
        </p:txBody>
      </p:sp>
      <p:sp>
        <p:nvSpPr>
          <p:cNvPr id="4" name="燕尾形 3"/>
          <p:cNvSpPr/>
          <p:nvPr/>
        </p:nvSpPr>
        <p:spPr>
          <a:xfrm>
            <a:off x="464428" y="150190"/>
            <a:ext cx="288032" cy="297324"/>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70C0"/>
              </a:solidFill>
            </a:endParaRPr>
          </a:p>
        </p:txBody>
      </p:sp>
      <p:sp>
        <p:nvSpPr>
          <p:cNvPr id="47" name="矩形 46"/>
          <p:cNvSpPr/>
          <p:nvPr/>
        </p:nvSpPr>
        <p:spPr>
          <a:xfrm>
            <a:off x="1063440" y="4195453"/>
            <a:ext cx="7448947" cy="680553"/>
          </a:xfrm>
          <a:prstGeom prst="rect">
            <a:avLst/>
          </a:prstGeom>
        </p:spPr>
        <p:txBody>
          <a:bodyPr lIns="68534" tIns="34267" rIns="68534" bIns="34267"/>
          <a:lstStyle/>
          <a:p>
            <a:pPr algn="just">
              <a:spcAft>
                <a:spcPts val="450"/>
              </a:spcAft>
              <a:buClr>
                <a:srgbClr val="00B050"/>
              </a:buClr>
              <a:buSzPct val="80000"/>
              <a:defRPr/>
            </a:pPr>
            <a:r>
              <a:rPr lang="zh-CN" altLang="en-US" sz="1200" dirty="0" smtClean="0">
                <a:latin typeface="Adobe 黑体 Std R" pitchFamily="34" charset="-122"/>
                <a:ea typeface="Adobe 黑体 Std R" pitchFamily="34" charset="-122"/>
              </a:rPr>
              <a:t>从用户中心到会员中心的跳转率方面，流量跳转达到</a:t>
            </a:r>
            <a:r>
              <a:rPr lang="en-US" altLang="zh-CN" sz="1200" dirty="0" smtClean="0">
                <a:latin typeface="Adobe 黑体 Std R" pitchFamily="34" charset="-122"/>
                <a:ea typeface="Adobe 黑体 Std R" pitchFamily="34" charset="-122"/>
              </a:rPr>
              <a:t>16.6%</a:t>
            </a:r>
            <a:r>
              <a:rPr lang="zh-CN" altLang="en-US" sz="1200" dirty="0" smtClean="0">
                <a:latin typeface="Adobe 黑体 Std R" pitchFamily="34" charset="-122"/>
                <a:ea typeface="Adobe 黑体 Std R" pitchFamily="34" charset="-122"/>
              </a:rPr>
              <a:t>，这表示每有</a:t>
            </a:r>
            <a:r>
              <a:rPr lang="en-US" altLang="zh-CN" sz="1200" dirty="0" smtClean="0">
                <a:latin typeface="Adobe 黑体 Std R" pitchFamily="34" charset="-122"/>
                <a:ea typeface="Adobe 黑体 Std R" pitchFamily="34" charset="-122"/>
              </a:rPr>
              <a:t>100</a:t>
            </a:r>
            <a:r>
              <a:rPr lang="zh-CN" altLang="en-US" sz="1200" dirty="0" smtClean="0">
                <a:latin typeface="Adobe 黑体 Std R" pitchFamily="34" charset="-122"/>
                <a:ea typeface="Adobe 黑体 Std R" pitchFamily="34" charset="-122"/>
              </a:rPr>
              <a:t>次对用户中心的点击，就会相应有</a:t>
            </a:r>
            <a:r>
              <a:rPr lang="en-US" altLang="zh-CN" sz="1200" dirty="0" smtClean="0">
                <a:latin typeface="Adobe 黑体 Std R" pitchFamily="34" charset="-122"/>
                <a:ea typeface="Adobe 黑体 Std R" pitchFamily="34" charset="-122"/>
              </a:rPr>
              <a:t>16.6</a:t>
            </a:r>
            <a:r>
              <a:rPr lang="zh-CN" altLang="en-US" sz="1200" dirty="0" smtClean="0">
                <a:latin typeface="Adobe 黑体 Std R" pitchFamily="34" charset="-122"/>
                <a:ea typeface="Adobe 黑体 Std R" pitchFamily="34" charset="-122"/>
              </a:rPr>
              <a:t>次对会员中心的点击</a:t>
            </a:r>
            <a:endParaRPr lang="en-US" altLang="zh-CN" sz="1200" dirty="0" smtClean="0">
              <a:latin typeface="Adobe 黑体 Std R" pitchFamily="34" charset="-122"/>
              <a:ea typeface="Adobe 黑体 Std R" pitchFamily="34" charset="-122"/>
            </a:endParaRPr>
          </a:p>
          <a:p>
            <a:pPr algn="just">
              <a:spcAft>
                <a:spcPts val="450"/>
              </a:spcAft>
              <a:buClr>
                <a:srgbClr val="00B050"/>
              </a:buClr>
              <a:buSzPct val="80000"/>
              <a:defRPr/>
            </a:pPr>
            <a:r>
              <a:rPr lang="zh-CN" altLang="en-US" sz="1200" dirty="0" smtClean="0">
                <a:latin typeface="Adobe 黑体 Std R" pitchFamily="34" charset="-122"/>
                <a:ea typeface="Adobe 黑体 Std R" pitchFamily="34" charset="-122"/>
              </a:rPr>
              <a:t>而在人数上，</a:t>
            </a:r>
            <a:r>
              <a:rPr lang="en-US" altLang="zh-CN" sz="1200" dirty="0" smtClean="0">
                <a:latin typeface="Adobe 黑体 Std R" pitchFamily="34" charset="-122"/>
                <a:ea typeface="Adobe 黑体 Std R" pitchFamily="34" charset="-122"/>
              </a:rPr>
              <a:t>27</a:t>
            </a:r>
            <a:r>
              <a:rPr lang="en-US" altLang="zh-CN" sz="1200" dirty="0" smtClean="0">
                <a:latin typeface="Adobe 黑体 Std R" pitchFamily="34" charset="-122"/>
                <a:ea typeface="Adobe 黑体 Std R" pitchFamily="34" charset="-122"/>
              </a:rPr>
              <a:t>.6%</a:t>
            </a:r>
            <a:r>
              <a:rPr lang="zh-CN" altLang="en-US" sz="1200" dirty="0" smtClean="0">
                <a:latin typeface="Adobe 黑体 Std R" pitchFamily="34" charset="-122"/>
                <a:ea typeface="Adobe 黑体 Std R" pitchFamily="34" charset="-122"/>
              </a:rPr>
              <a:t>的跳转率表明进入用户中心的人中，有</a:t>
            </a:r>
            <a:r>
              <a:rPr lang="en-US" altLang="zh-CN" sz="1200" dirty="0" smtClean="0">
                <a:latin typeface="Adobe 黑体 Std R" pitchFamily="34" charset="-122"/>
                <a:ea typeface="Adobe 黑体 Std R" pitchFamily="34" charset="-122"/>
              </a:rPr>
              <a:t>27.6%</a:t>
            </a:r>
            <a:r>
              <a:rPr lang="zh-CN" altLang="en-US" sz="1200" dirty="0" smtClean="0">
                <a:latin typeface="Adobe 黑体 Std R" pitchFamily="34" charset="-122"/>
                <a:ea typeface="Adobe 黑体 Std R" pitchFamily="34" charset="-122"/>
              </a:rPr>
              <a:t>的人会进入会员中心</a:t>
            </a:r>
            <a:endParaRPr lang="zh-CN" altLang="en-US" sz="1200" dirty="0">
              <a:latin typeface="Adobe 黑体 Std R" pitchFamily="34" charset="-122"/>
              <a:ea typeface="Adobe 黑体 Std R" pitchFamily="34" charset="-122"/>
            </a:endParaRPr>
          </a:p>
        </p:txBody>
      </p:sp>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88292"/>
            <a:ext cx="4548147" cy="3447789"/>
          </a:xfrm>
          <a:prstGeom prst="rect">
            <a:avLst/>
          </a:prstGeom>
        </p:spPr>
      </p:pic>
      <p:pic>
        <p:nvPicPr>
          <p:cNvPr id="9" name="图片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27984" y="563204"/>
            <a:ext cx="4283314" cy="3552563"/>
          </a:xfrm>
          <a:prstGeom prst="rect">
            <a:avLst/>
          </a:prstGeom>
        </p:spPr>
      </p:pic>
    </p:spTree>
    <p:extLst>
      <p:ext uri="{BB962C8B-B14F-4D97-AF65-F5344CB8AC3E}">
        <p14:creationId xmlns:p14="http://schemas.microsoft.com/office/powerpoint/2010/main" val="2711950078"/>
      </p:ext>
    </p:extLst>
  </p:cSld>
  <p:clrMapOvr>
    <a:masterClrMapping/>
  </p:clrMapOvr>
  <mc:AlternateContent xmlns:mc="http://schemas.openxmlformats.org/markup-compatibility/2006">
    <mc:Choice xmlns:p14="http://schemas.microsoft.com/office/powerpoint/2010/main" Requires="p14">
      <p:transition spd="slow" p14:dur="1600" advTm="0">
        <p:blinds dir="vert"/>
      </p:transition>
    </mc:Choice>
    <mc:Fallback>
      <p:transition spd="slow"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par>
                                <p:cTn id="14" presetID="12" presetClass="entr" presetSubtype="2" fill="hold" grpId="0" nodeType="withEffect">
                                  <p:stCondLst>
                                    <p:cond delay="0"/>
                                  </p:stCondLst>
                                  <p:childTnLst>
                                    <p:set>
                                      <p:cBhvr>
                                        <p:cTn id="15" dur="1" fill="hold">
                                          <p:stCondLst>
                                            <p:cond delay="0"/>
                                          </p:stCondLst>
                                        </p:cTn>
                                        <p:tgtEl>
                                          <p:spTgt spid="2"/>
                                        </p:tgtEl>
                                        <p:attrNameLst>
                                          <p:attrName>style.visibility</p:attrName>
                                        </p:attrNameLst>
                                      </p:cBhvr>
                                      <p:to>
                                        <p:strVal val="visible"/>
                                      </p:to>
                                    </p:set>
                                    <p:anim calcmode="lin" valueType="num">
                                      <p:cBhvr additive="base">
                                        <p:cTn id="16" dur="500"/>
                                        <p:tgtEl>
                                          <p:spTgt spid="2"/>
                                        </p:tgtEl>
                                        <p:attrNameLst>
                                          <p:attrName>ppt_x</p:attrName>
                                        </p:attrNameLst>
                                      </p:cBhvr>
                                      <p:tavLst>
                                        <p:tav tm="0">
                                          <p:val>
                                            <p:strVal val="#ppt_x+#ppt_w*1.125000"/>
                                          </p:val>
                                        </p:tav>
                                        <p:tav tm="100000">
                                          <p:val>
                                            <p:strVal val="#ppt_x"/>
                                          </p:val>
                                        </p:tav>
                                      </p:tavLst>
                                    </p:anim>
                                    <p:animEffect transition="in" filter="wipe(left)">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grpId="0" nodeType="clickEffect">
                                  <p:stCondLst>
                                    <p:cond delay="0"/>
                                  </p:stCondLst>
                                  <p:iterate type="wd">
                                    <p:tmPct val="10000"/>
                                  </p:iterate>
                                  <p:childTnLst>
                                    <p:set>
                                      <p:cBhvr>
                                        <p:cTn id="21" dur="1" fill="hold">
                                          <p:stCondLst>
                                            <p:cond delay="0"/>
                                          </p:stCondLst>
                                        </p:cTn>
                                        <p:tgtEl>
                                          <p:spTgt spid="47"/>
                                        </p:tgtEl>
                                        <p:attrNameLst>
                                          <p:attrName>style.visibility</p:attrName>
                                        </p:attrNameLst>
                                      </p:cBhvr>
                                      <p:to>
                                        <p:strVal val="visible"/>
                                      </p:to>
                                    </p:set>
                                    <p:animEffect transition="in" filter="fade">
                                      <p:cBhvr>
                                        <p:cTn id="22" dur="250"/>
                                        <p:tgtEl>
                                          <p:spTgt spid="47"/>
                                        </p:tgtEl>
                                      </p:cBhvr>
                                    </p:animEffect>
                                    <p:anim calcmode="lin" valueType="num">
                                      <p:cBhvr>
                                        <p:cTn id="23" dur="250" fill="hold"/>
                                        <p:tgtEl>
                                          <p:spTgt spid="47"/>
                                        </p:tgtEl>
                                        <p:attrNameLst>
                                          <p:attrName>ppt_x</p:attrName>
                                        </p:attrNameLst>
                                      </p:cBhvr>
                                      <p:tavLst>
                                        <p:tav tm="0">
                                          <p:val>
                                            <p:strVal val="#ppt_x"/>
                                          </p:val>
                                        </p:tav>
                                        <p:tav tm="100000">
                                          <p:val>
                                            <p:strVal val="#ppt_x"/>
                                          </p:val>
                                        </p:tav>
                                      </p:tavLst>
                                    </p:anim>
                                    <p:anim calcmode="lin" valueType="num">
                                      <p:cBhvr>
                                        <p:cTn id="24" dur="250" fill="hold"/>
                                        <p:tgtEl>
                                          <p:spTgt spid="47"/>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1" nodeType="clickEffect">
                                  <p:stCondLst>
                                    <p:cond delay="0"/>
                                  </p:stCondLst>
                                  <p:iterate type="wd">
                                    <p:tmAbs val="0"/>
                                  </p:iterate>
                                  <p:childTnLst>
                                    <p:set>
                                      <p:cBhvr>
                                        <p:cTn id="28" dur="1" fill="hold">
                                          <p:stCondLst>
                                            <p:cond delay="999"/>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4" grpId="0" animBg="1"/>
      <p:bldP spid="47" grpId="0"/>
      <p:bldP spid="47" grpId="1"/>
    </p:bld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17416ab3169b4d2b6e219e80d68016f511bed39f"/>
  <p:tag name="ISPRING_PRESENTATION_TITLE" val="PowerPoint 演示文稿"/>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955</TotalTime>
  <Words>1210</Words>
  <Application>Microsoft Office PowerPoint</Application>
  <PresentationFormat>全屏显示(16:9)</PresentationFormat>
  <Paragraphs>192</Paragraphs>
  <Slides>23</Slides>
  <Notes>23</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23</vt:i4>
      </vt:variant>
    </vt:vector>
  </HeadingPairs>
  <TitlesOfParts>
    <vt:vector size="32" baseType="lpstr">
      <vt:lpstr>Adobe 黑体 Std R</vt:lpstr>
      <vt:lpstr>方正大黑简体</vt:lpstr>
      <vt:lpstr>宋体</vt:lpstr>
      <vt:lpstr>微软雅黑</vt:lpstr>
      <vt:lpstr>Arial</vt:lpstr>
      <vt:lpstr>Arial Black</vt:lpstr>
      <vt:lpstr>Calibri</vt:lpstr>
      <vt:lpstr>Lucida Sans</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www.1ppt.com</dc:title>
  <dc:creator>www.1ppt.com</dc:creator>
  <cp:keywords>www.1ppt.com</cp:keywords>
  <cp:lastModifiedBy>qingye.yuan袁青野</cp:lastModifiedBy>
  <cp:revision>29</cp:revision>
  <dcterms:created xsi:type="dcterms:W3CDTF">2015-11-19T08:09:26Z</dcterms:created>
  <dcterms:modified xsi:type="dcterms:W3CDTF">2017-06-02T08:30:45Z</dcterms:modified>
</cp:coreProperties>
</file>