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312" r:id="rId3"/>
    <p:sldId id="273" r:id="rId4"/>
    <p:sldId id="316" r:id="rId5"/>
    <p:sldId id="315" r:id="rId6"/>
    <p:sldId id="265" r:id="rId7"/>
    <p:sldId id="314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 varScale="1">
        <p:scale>
          <a:sx n="93" d="100"/>
          <a:sy n="93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F0E9-45DA-4742-B47D-06E7E51CB7A9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DCDC-9A34-461B-A37E-3F4767F37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4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12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3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0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4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2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2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1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2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26"/>
            <a:ext cx="9144000" cy="446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2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支付率低原因</a:t>
            </a:r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传统线下销售低支付原因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电商销售低支付原因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0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V="1">
            <a:off x="6492906" y="4620826"/>
            <a:ext cx="118693" cy="16593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1141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支付率低原因概述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97558">
            <a:off x="4462428" y="94045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innerShdw blurRad="381000">
              <a:schemeClr val="bg1">
                <a:lumMod val="65000"/>
              </a:schemeClr>
            </a:inn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4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TextBox 75"/>
          <p:cNvSpPr txBox="1"/>
          <p:nvPr/>
        </p:nvSpPr>
        <p:spPr>
          <a:xfrm>
            <a:off x="1825713" y="822349"/>
            <a:ext cx="335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用户方面原因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用户对购买不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感兴趣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只是浏览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用户无法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决策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经过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长期思想斗争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犹豫无法成交</a:t>
            </a:r>
          </a:p>
          <a:p>
            <a:pPr>
              <a:lnSpc>
                <a:spcPct val="150000"/>
              </a:lnSpc>
              <a:defRPr/>
            </a:pP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831578" y="1619440"/>
            <a:ext cx="3389412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4785" y="2704868"/>
            <a:ext cx="3336793" cy="882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831578" y="3841447"/>
            <a:ext cx="3174061" cy="1643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59832" y="4799400"/>
            <a:ext cx="3414819" cy="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552253" y="1711882"/>
            <a:ext cx="1555950" cy="1517753"/>
            <a:chOff x="2821080" y="1860029"/>
            <a:chExt cx="3903324" cy="380750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94"/>
            <p:cNvSpPr txBox="1"/>
            <p:nvPr/>
          </p:nvSpPr>
          <p:spPr>
            <a:xfrm>
              <a:off x="2821080" y="3013431"/>
              <a:ext cx="3903324" cy="1621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传统销售支付率低原因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81869" y="991483"/>
            <a:ext cx="642933" cy="642933"/>
            <a:chOff x="6962369" y="1155522"/>
            <a:chExt cx="928602" cy="928602"/>
          </a:xfrm>
        </p:grpSpPr>
        <p:grpSp>
          <p:nvGrpSpPr>
            <p:cNvPr id="17" name="组合 1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3030" y="2061934"/>
            <a:ext cx="642933" cy="642933"/>
            <a:chOff x="6962369" y="1155522"/>
            <a:chExt cx="928602" cy="92860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124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90660" y="3408120"/>
            <a:ext cx="642933" cy="642933"/>
            <a:chOff x="6962369" y="1155522"/>
            <a:chExt cx="928602" cy="928602"/>
          </a:xfrm>
        </p:grpSpPr>
        <p:grpSp>
          <p:nvGrpSpPr>
            <p:cNvPr id="27" name="组合 2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130"/>
            <p:cNvSpPr txBox="1"/>
            <p:nvPr/>
          </p:nvSpPr>
          <p:spPr>
            <a:xfrm>
              <a:off x="7108091" y="1353105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4208" y="3977893"/>
            <a:ext cx="642933" cy="642933"/>
            <a:chOff x="6962369" y="1155522"/>
            <a:chExt cx="928602" cy="928602"/>
          </a:xfrm>
        </p:grpSpPr>
        <p:grpSp>
          <p:nvGrpSpPr>
            <p:cNvPr id="32" name="组合 3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136"/>
            <p:cNvSpPr txBox="1"/>
            <p:nvPr/>
          </p:nvSpPr>
          <p:spPr>
            <a:xfrm>
              <a:off x="7108091" y="1399149"/>
              <a:ext cx="678831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75"/>
          <p:cNvSpPr txBox="1"/>
          <p:nvPr/>
        </p:nvSpPr>
        <p:spPr>
          <a:xfrm>
            <a:off x="1159431" y="1647142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跟进速度不够</a:t>
            </a: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错过时机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销售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拓展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新用户能力不足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新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用户无法形成黏性以及信任度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TextBox 75"/>
          <p:cNvSpPr txBox="1"/>
          <p:nvPr/>
        </p:nvSpPr>
        <p:spPr>
          <a:xfrm>
            <a:off x="1758763" y="2725851"/>
            <a:ext cx="2770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产品自身原因：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性价比低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产品无个性，市场竞争激烈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产品非必需品，可有可无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TextBox 75"/>
          <p:cNvSpPr txBox="1"/>
          <p:nvPr/>
        </p:nvSpPr>
        <p:spPr>
          <a:xfrm>
            <a:off x="3040883" y="3777240"/>
            <a:ext cx="2925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购买服务等原因：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购买流程过于繁琐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用户需要沟通时无人协助</a:t>
            </a:r>
            <a:endParaRPr lang="en-US" altLang="zh-CN" sz="11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用户作出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判断需要信息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不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充足（未标产地等）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0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V="1">
            <a:off x="6492906" y="4620826"/>
            <a:ext cx="118693" cy="16593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支付率低原因概述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 rot="197558">
            <a:off x="4462428" y="940458"/>
            <a:ext cx="3709076" cy="3755526"/>
          </a:xfrm>
          <a:custGeom>
            <a:avLst/>
            <a:gdLst/>
            <a:ahLst/>
            <a:cxnLst/>
            <a:rect l="l" t="t" r="r" b="b"/>
            <a:pathLst>
              <a:path w="6373853" h="6453678">
                <a:moveTo>
                  <a:pt x="1748789" y="3781"/>
                </a:moveTo>
                <a:cubicBezTo>
                  <a:pt x="1773410" y="1281"/>
                  <a:pt x="1798391" y="0"/>
                  <a:pt x="1823671" y="0"/>
                </a:cubicBezTo>
                <a:cubicBezTo>
                  <a:pt x="2222376" y="0"/>
                  <a:pt x="2546668" y="318599"/>
                  <a:pt x="2555176" y="715114"/>
                </a:cubicBezTo>
                <a:cubicBezTo>
                  <a:pt x="2646063" y="945229"/>
                  <a:pt x="2815509" y="1149545"/>
                  <a:pt x="3050234" y="1286278"/>
                </a:cubicBezTo>
                <a:cubicBezTo>
                  <a:pt x="3277270" y="1418531"/>
                  <a:pt x="3529180" y="1466470"/>
                  <a:pt x="3767051" y="1437382"/>
                </a:cubicBezTo>
                <a:cubicBezTo>
                  <a:pt x="4043009" y="1173698"/>
                  <a:pt x="4417184" y="1012566"/>
                  <a:pt x="4828995" y="1012566"/>
                </a:cubicBezTo>
                <a:cubicBezTo>
                  <a:pt x="5682197" y="1012566"/>
                  <a:pt x="6373853" y="1704222"/>
                  <a:pt x="6373853" y="2557424"/>
                </a:cubicBezTo>
                <a:cubicBezTo>
                  <a:pt x="6373853" y="3315640"/>
                  <a:pt x="5827627" y="3946278"/>
                  <a:pt x="5106977" y="4075988"/>
                </a:cubicBezTo>
                <a:cubicBezTo>
                  <a:pt x="4860269" y="4198053"/>
                  <a:pt x="4655938" y="4415360"/>
                  <a:pt x="4548276" y="4699239"/>
                </a:cubicBezTo>
                <a:cubicBezTo>
                  <a:pt x="4488061" y="4858013"/>
                  <a:pt x="4464290" y="5021251"/>
                  <a:pt x="4473846" y="5178965"/>
                </a:cubicBezTo>
                <a:cubicBezTo>
                  <a:pt x="4624448" y="5311033"/>
                  <a:pt x="4718008" y="5505241"/>
                  <a:pt x="4718008" y="5721301"/>
                </a:cubicBezTo>
                <a:cubicBezTo>
                  <a:pt x="4718008" y="6125782"/>
                  <a:pt x="4390112" y="6453678"/>
                  <a:pt x="3985631" y="6453678"/>
                </a:cubicBezTo>
                <a:cubicBezTo>
                  <a:pt x="3581150" y="6453678"/>
                  <a:pt x="3253254" y="6125782"/>
                  <a:pt x="3253254" y="5721301"/>
                </a:cubicBezTo>
                <a:cubicBezTo>
                  <a:pt x="3253254" y="5342100"/>
                  <a:pt x="3541444" y="5030211"/>
                  <a:pt x="3910750" y="4992705"/>
                </a:cubicBezTo>
                <a:lnTo>
                  <a:pt x="3970068" y="4989710"/>
                </a:lnTo>
                <a:cubicBezTo>
                  <a:pt x="4089426" y="4874941"/>
                  <a:pt x="4186035" y="4731148"/>
                  <a:pt x="4249282" y="4564379"/>
                </a:cubicBezTo>
                <a:cubicBezTo>
                  <a:pt x="4318623" y="4381544"/>
                  <a:pt x="4339635" y="4192787"/>
                  <a:pt x="4317136" y="4013436"/>
                </a:cubicBezTo>
                <a:cubicBezTo>
                  <a:pt x="4256166" y="3992601"/>
                  <a:pt x="4197322" y="3967056"/>
                  <a:pt x="4140584" y="3937908"/>
                </a:cubicBezTo>
                <a:cubicBezTo>
                  <a:pt x="3785942" y="3880704"/>
                  <a:pt x="3361104" y="3968836"/>
                  <a:pt x="2972750" y="4207511"/>
                </a:cubicBezTo>
                <a:cubicBezTo>
                  <a:pt x="2649524" y="4406159"/>
                  <a:pt x="2407922" y="4674458"/>
                  <a:pt x="2273557" y="4956562"/>
                </a:cubicBezTo>
                <a:cubicBezTo>
                  <a:pt x="2243728" y="5333109"/>
                  <a:pt x="1928537" y="5629160"/>
                  <a:pt x="1544199" y="5629160"/>
                </a:cubicBezTo>
                <a:cubicBezTo>
                  <a:pt x="1139718" y="5629161"/>
                  <a:pt x="811822" y="5301265"/>
                  <a:pt x="811822" y="4896783"/>
                </a:cubicBezTo>
                <a:cubicBezTo>
                  <a:pt x="811822" y="4517582"/>
                  <a:pt x="1100012" y="4205693"/>
                  <a:pt x="1469317" y="4168187"/>
                </a:cubicBezTo>
                <a:cubicBezTo>
                  <a:pt x="1493938" y="4165687"/>
                  <a:pt x="1518919" y="4164406"/>
                  <a:pt x="1544199" y="4164406"/>
                </a:cubicBezTo>
                <a:cubicBezTo>
                  <a:pt x="1614188" y="4164406"/>
                  <a:pt x="1681885" y="4174224"/>
                  <a:pt x="1745054" y="4195817"/>
                </a:cubicBezTo>
                <a:cubicBezTo>
                  <a:pt x="2080595" y="4225945"/>
                  <a:pt x="2467608" y="4133688"/>
                  <a:pt x="2823912" y="3914711"/>
                </a:cubicBezTo>
                <a:cubicBezTo>
                  <a:pt x="3105509" y="3741648"/>
                  <a:pt x="3325152" y="3515718"/>
                  <a:pt x="3465145" y="3273270"/>
                </a:cubicBezTo>
                <a:cubicBezTo>
                  <a:pt x="3451578" y="3254462"/>
                  <a:pt x="3441393" y="3233849"/>
                  <a:pt x="3431663" y="3212981"/>
                </a:cubicBezTo>
                <a:cubicBezTo>
                  <a:pt x="3160269" y="2960984"/>
                  <a:pt x="2737001" y="2800878"/>
                  <a:pt x="2261862" y="2800878"/>
                </a:cubicBezTo>
                <a:cubicBezTo>
                  <a:pt x="1915427" y="2800878"/>
                  <a:pt x="1596569" y="2885993"/>
                  <a:pt x="1343736" y="3029603"/>
                </a:cubicBezTo>
                <a:cubicBezTo>
                  <a:pt x="1213416" y="3228799"/>
                  <a:pt x="988216" y="3359981"/>
                  <a:pt x="732377" y="3359981"/>
                </a:cubicBezTo>
                <a:cubicBezTo>
                  <a:pt x="327896" y="3359981"/>
                  <a:pt x="0" y="3032085"/>
                  <a:pt x="0" y="2627604"/>
                </a:cubicBezTo>
                <a:cubicBezTo>
                  <a:pt x="0" y="2248403"/>
                  <a:pt x="288190" y="1936513"/>
                  <a:pt x="657496" y="1899008"/>
                </a:cubicBezTo>
                <a:cubicBezTo>
                  <a:pt x="682116" y="1896508"/>
                  <a:pt x="707097" y="1895227"/>
                  <a:pt x="732377" y="1895227"/>
                </a:cubicBezTo>
                <a:cubicBezTo>
                  <a:pt x="990216" y="1895227"/>
                  <a:pt x="1216935" y="2028468"/>
                  <a:pt x="1346404" y="2230521"/>
                </a:cubicBezTo>
                <a:cubicBezTo>
                  <a:pt x="1602758" y="2382858"/>
                  <a:pt x="1930881" y="2473491"/>
                  <a:pt x="2288367" y="2473491"/>
                </a:cubicBezTo>
                <a:cubicBezTo>
                  <a:pt x="2697774" y="2473492"/>
                  <a:pt x="3068669" y="2354621"/>
                  <a:pt x="3337053" y="2160075"/>
                </a:cubicBezTo>
                <a:cubicBezTo>
                  <a:pt x="3340926" y="2141545"/>
                  <a:pt x="3346143" y="2123420"/>
                  <a:pt x="3351687" y="2105436"/>
                </a:cubicBezTo>
                <a:cubicBezTo>
                  <a:pt x="3259746" y="1885205"/>
                  <a:pt x="3094211" y="1690778"/>
                  <a:pt x="2868101" y="1559064"/>
                </a:cubicBezTo>
                <a:cubicBezTo>
                  <a:pt x="2612420" y="1410124"/>
                  <a:pt x="2325191" y="1368116"/>
                  <a:pt x="2062135" y="1421669"/>
                </a:cubicBezTo>
                <a:cubicBezTo>
                  <a:pt x="2020112" y="1439592"/>
                  <a:pt x="1975220" y="1450584"/>
                  <a:pt x="1928800" y="1456357"/>
                </a:cubicBezTo>
                <a:cubicBezTo>
                  <a:pt x="1920816" y="1457887"/>
                  <a:pt x="1913196" y="1460508"/>
                  <a:pt x="1905608" y="1463212"/>
                </a:cubicBezTo>
                <a:lnTo>
                  <a:pt x="1907728" y="1459572"/>
                </a:lnTo>
                <a:cubicBezTo>
                  <a:pt x="1880177" y="1463133"/>
                  <a:pt x="1852113" y="1464754"/>
                  <a:pt x="1823671" y="1464754"/>
                </a:cubicBezTo>
                <a:cubicBezTo>
                  <a:pt x="1419190" y="1464754"/>
                  <a:pt x="1091294" y="1136858"/>
                  <a:pt x="1091294" y="732377"/>
                </a:cubicBezTo>
                <a:cubicBezTo>
                  <a:pt x="1091294" y="353176"/>
                  <a:pt x="1379484" y="41286"/>
                  <a:pt x="1748789" y="378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innerShdw blurRad="381000">
              <a:schemeClr val="bg1">
                <a:lumMod val="65000"/>
              </a:schemeClr>
            </a:inn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4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TextBox 75"/>
          <p:cNvSpPr txBox="1"/>
          <p:nvPr/>
        </p:nvSpPr>
        <p:spPr>
          <a:xfrm>
            <a:off x="1821376" y="565476"/>
            <a:ext cx="2958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预期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之外的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成本</a:t>
            </a: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----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如：下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单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额外流程费用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会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导致大量用户流失</a:t>
            </a:r>
            <a:endParaRPr lang="zh-CN" altLang="en-US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找到更好其他价格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价格过于昂贵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831578" y="1619440"/>
            <a:ext cx="3389412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194785" y="2704868"/>
            <a:ext cx="3336793" cy="882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831578" y="3841447"/>
            <a:ext cx="3174061" cy="1643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059832" y="4799400"/>
            <a:ext cx="3414819" cy="1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552253" y="1711882"/>
            <a:ext cx="1555950" cy="1517753"/>
            <a:chOff x="2821080" y="1860029"/>
            <a:chExt cx="3903324" cy="3807502"/>
          </a:xfrm>
        </p:grpSpPr>
        <p:grpSp>
          <p:nvGrpSpPr>
            <p:cNvPr id="12" name="组合 11"/>
            <p:cNvGrpSpPr/>
            <p:nvPr/>
          </p:nvGrpSpPr>
          <p:grpSpPr>
            <a:xfrm>
              <a:off x="2848131" y="1860029"/>
              <a:ext cx="3807502" cy="3807502"/>
              <a:chOff x="2848131" y="1860029"/>
              <a:chExt cx="3807502" cy="380750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94"/>
            <p:cNvSpPr txBox="1"/>
            <p:nvPr/>
          </p:nvSpPr>
          <p:spPr>
            <a:xfrm>
              <a:off x="2821080" y="3013431"/>
              <a:ext cx="3903324" cy="2316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电商低支付原因（入购物车不下单）</a:t>
              </a:r>
              <a:endPara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80296" y="991483"/>
            <a:ext cx="657909" cy="642933"/>
            <a:chOff x="6962369" y="1155522"/>
            <a:chExt cx="950232" cy="928602"/>
          </a:xfrm>
        </p:grpSpPr>
        <p:grpSp>
          <p:nvGrpSpPr>
            <p:cNvPr id="17" name="组合 1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2"/>
            <p:cNvSpPr txBox="1"/>
            <p:nvPr/>
          </p:nvSpPr>
          <p:spPr>
            <a:xfrm>
              <a:off x="6979091" y="1353105"/>
              <a:ext cx="933510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成本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78945" y="2061934"/>
            <a:ext cx="657017" cy="642933"/>
            <a:chOff x="6942027" y="1155522"/>
            <a:chExt cx="948944" cy="92860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124"/>
            <p:cNvSpPr txBox="1"/>
            <p:nvPr/>
          </p:nvSpPr>
          <p:spPr>
            <a:xfrm>
              <a:off x="6942027" y="1374130"/>
              <a:ext cx="933510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活动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90665" y="3408120"/>
            <a:ext cx="656635" cy="642933"/>
            <a:chOff x="6962369" y="1155522"/>
            <a:chExt cx="948391" cy="928602"/>
          </a:xfrm>
        </p:grpSpPr>
        <p:grpSp>
          <p:nvGrpSpPr>
            <p:cNvPr id="27" name="组合 26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130"/>
            <p:cNvSpPr txBox="1"/>
            <p:nvPr/>
          </p:nvSpPr>
          <p:spPr>
            <a:xfrm>
              <a:off x="6977251" y="1370376"/>
              <a:ext cx="933509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4213" y="3977893"/>
            <a:ext cx="666623" cy="642933"/>
            <a:chOff x="6962369" y="1155522"/>
            <a:chExt cx="962817" cy="928602"/>
          </a:xfrm>
        </p:grpSpPr>
        <p:grpSp>
          <p:nvGrpSpPr>
            <p:cNvPr id="32" name="组合 31"/>
            <p:cNvGrpSpPr/>
            <p:nvPr/>
          </p:nvGrpSpPr>
          <p:grpSpPr>
            <a:xfrm>
              <a:off x="6962369" y="1155522"/>
              <a:ext cx="928602" cy="928602"/>
              <a:chOff x="2848131" y="1860029"/>
              <a:chExt cx="3807502" cy="380750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136"/>
            <p:cNvSpPr txBox="1"/>
            <p:nvPr/>
          </p:nvSpPr>
          <p:spPr>
            <a:xfrm>
              <a:off x="6991677" y="1383595"/>
              <a:ext cx="933509" cy="533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网站</a:t>
              </a:r>
              <a:endParaRPr lang="zh-CN" altLang="en-US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TextBox 75"/>
          <p:cNvSpPr txBox="1"/>
          <p:nvPr/>
        </p:nvSpPr>
        <p:spPr>
          <a:xfrm>
            <a:off x="1187624" y="1851670"/>
            <a:ext cx="259228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大部分人希望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在大减价期购买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大部分人希望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能够买到特价品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很多人需要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价格最低保证（物美价廉）</a:t>
            </a:r>
          </a:p>
        </p:txBody>
      </p:sp>
      <p:sp>
        <p:nvSpPr>
          <p:cNvPr id="38" name="TextBox 75"/>
          <p:cNvSpPr txBox="1"/>
          <p:nvPr/>
        </p:nvSpPr>
        <p:spPr>
          <a:xfrm>
            <a:off x="1720056" y="2788662"/>
            <a:ext cx="2872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大部分人会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因为坏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的物流退换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政策而放弃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因为运费过高放弃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因为运费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解释很晚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出现而放弃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部分人会因为运的慢而放弃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TextBox 75"/>
          <p:cNvSpPr txBox="1"/>
          <p:nvPr/>
        </p:nvSpPr>
        <p:spPr>
          <a:xfrm>
            <a:off x="3059832" y="3945321"/>
            <a:ext cx="19071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很多人放弃因网络难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浏览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因网站超时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1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很多人放弃</a:t>
            </a:r>
            <a:r>
              <a:rPr lang="zh-CN" altLang="en-US" sz="11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因网站瘫痪</a:t>
            </a:r>
            <a:endParaRPr lang="en-US" altLang="zh-CN" sz="11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716016" y="1975247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latin typeface="微软雅黑" pitchFamily="34" charset="-122"/>
                <a:ea typeface="微软雅黑" pitchFamily="34" charset="-122"/>
              </a:rPr>
              <a:t>数据解释</a:t>
            </a:r>
            <a:endParaRPr lang="zh-CN" altLang="en-US" sz="2000" b="1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843808" y="1940248"/>
            <a:ext cx="1301106" cy="1301106"/>
            <a:chOff x="2843808" y="1940248"/>
            <a:chExt cx="1301106" cy="1301106"/>
          </a:xfrm>
        </p:grpSpPr>
        <p:sp>
          <p:nvSpPr>
            <p:cNvPr id="56" name="椭圆 55"/>
            <p:cNvSpPr/>
            <p:nvPr/>
          </p:nvSpPr>
          <p:spPr>
            <a:xfrm>
              <a:off x="2843808" y="1940248"/>
              <a:ext cx="1301106" cy="130110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DDEDD"/>
                </a:gs>
              </a:gsLst>
              <a:lin ang="9600000" scaled="0"/>
            </a:gradFill>
            <a:ln>
              <a:noFill/>
            </a:ln>
            <a:effectLst>
              <a:outerShdw blurRad="304800" dist="38100" dir="8100000" sx="110000" sy="11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954361" y="2050800"/>
              <a:ext cx="1080000" cy="108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12071" y="2183450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246904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访问时间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是否有促销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路径长度比对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6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数据解释之服务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从本图看出，有购买意向的线上用户们活动时间集中在中午和晚上，然而这个时间恐怕是客服相当紧缺的时间</a:t>
            </a: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，这也可能是转化率低的一个原因，当然，还需要知道用户是否真正询问客服没有得到回应，才能更加证实我们的想法</a:t>
            </a:r>
            <a:endParaRPr lang="en-US" altLang="zh-CN" sz="1200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608805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数据解释之促销活动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从分析图看出，即使在线上，促销活动也对销售有直接影响，五月销售订单中有高达</a:t>
            </a:r>
            <a:r>
              <a:rPr lang="en-US" altLang="zh-CN" sz="1200" dirty="0" smtClean="0">
                <a:latin typeface="Adobe 黑体 Std R" pitchFamily="34" charset="-122"/>
                <a:ea typeface="Adobe 黑体 Std R" pitchFamily="34" charset="-122"/>
              </a:rPr>
              <a:t>69%</a:t>
            </a: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是有促销或打折活动的，所以，提高支付率，也许对商品采用一定的促销手段会有帮助</a:t>
            </a:r>
            <a:endParaRPr lang="en-US" altLang="zh-CN" sz="1200" dirty="0">
              <a:latin typeface="Adobe 黑体 Std R" pitchFamily="34" charset="-122"/>
              <a:ea typeface="Adobe 黑体 Std R" pitchFamily="34" charset="-122"/>
            </a:endParaRPr>
          </a:p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endParaRPr lang="zh-CN" altLang="en-US" sz="12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771550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418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37"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数据解释之用户路径长度</a:t>
            </a:r>
            <a:endParaRPr lang="en-US" altLang="zh-CN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227230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464428" y="150190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440" y="4195453"/>
            <a:ext cx="7448947" cy="680553"/>
          </a:xfrm>
          <a:prstGeom prst="rect">
            <a:avLst/>
          </a:prstGeom>
        </p:spPr>
        <p:txBody>
          <a:bodyPr lIns="68534" tIns="34267" rIns="68534" bIns="34267"/>
          <a:lstStyle/>
          <a:p>
            <a:pPr algn="just">
              <a:spcAft>
                <a:spcPts val="45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200" dirty="0" smtClean="0">
                <a:latin typeface="Adobe 黑体 Std R" pitchFamily="34" charset="-122"/>
                <a:ea typeface="Adobe 黑体 Std R" pitchFamily="34" charset="-122"/>
              </a:rPr>
              <a:t>路径从某种侧面反映了用户的实际兴趣，我们要提高转化率可以从访问路径深度比较深的用户入手，从图中比对可以发现，购买用户访问路径偏大，所以要提升转化率，我们可以考虑那些访问路径长度更长的用户</a:t>
            </a:r>
            <a:endParaRPr lang="zh-CN" altLang="en-US" sz="12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47514"/>
            <a:ext cx="4320480" cy="43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8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7" grpId="0"/>
      <p:bldP spid="4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416ab3169b4d2b6e219e80d68016f511bed39f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484</Words>
  <Application>Microsoft Office PowerPoint</Application>
  <PresentationFormat>全屏显示(16:9)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Adobe 黑体 Std R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qingye.yuan袁青野</cp:lastModifiedBy>
  <cp:revision>26</cp:revision>
  <dcterms:created xsi:type="dcterms:W3CDTF">2015-11-19T08:09:26Z</dcterms:created>
  <dcterms:modified xsi:type="dcterms:W3CDTF">2017-05-24T10:01:19Z</dcterms:modified>
</cp:coreProperties>
</file>